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6.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84.xml" ContentType="application/vnd.openxmlformats-officedocument.presentationml.slide+xml"/>
  <Override PartName="/ppt/slides/slide83.xml" ContentType="application/vnd.openxmlformats-officedocument.presentationml.slide+xml"/>
  <Override PartName="/ppt/slides/slide82.xml" ContentType="application/vnd.openxmlformats-officedocument.presentationml.slide+xml"/>
  <Override PartName="/ppt/slides/slide81.xml" ContentType="application/vnd.openxmlformats-officedocument.presentationml.slide+xml"/>
  <Override PartName="/ppt/slides/slide80.xml" ContentType="application/vnd.openxmlformats-officedocument.presentationml.slide+xml"/>
  <Override PartName="/ppt/slides/slide79.xml" ContentType="application/vnd.openxmlformats-officedocument.presentationml.slide+xml"/>
  <Override PartName="/ppt/slides/slide78.xml" ContentType="application/vnd.openxmlformats-officedocument.presentationml.slide+xml"/>
  <Override PartName="/ppt/slides/slide77.xml" ContentType="application/vnd.openxmlformats-officedocument.presentationml.slide+xml"/>
  <Override PartName="/ppt/slides/slide5.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9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90.xml" ContentType="application/vnd.openxmlformats-officedocument.presentationml.slide+xml"/>
  <Override PartName="/ppt/slides/slide89.xml" ContentType="application/vnd.openxmlformats-officedocument.presentationml.slide+xml"/>
  <Override PartName="/ppt/slides/slide88.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3.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57.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74.xml" ContentType="application/vnd.openxmlformats-officedocument.presentationml.slide+xml"/>
  <Override PartName="/ppt/slides/slide62.xml" ContentType="application/vnd.openxmlformats-officedocument.presentationml.slide+xml"/>
  <Override PartName="/ppt/slides/slide64.xml" ContentType="application/vnd.openxmlformats-officedocument.presentationml.slide+xml"/>
  <Override PartName="/ppt/slides/slide72.xml" ContentType="application/vnd.openxmlformats-officedocument.presentationml.slide+xml"/>
  <Override PartName="/ppt/slides/slide71.xml" ContentType="application/vnd.openxmlformats-officedocument.presentationml.slide+xml"/>
  <Override PartName="/ppt/slides/slide63.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67.xml" ContentType="application/vnd.openxmlformats-officedocument.presentationml.slide+xml"/>
  <Override PartName="/ppt/slides/slide65.xml" ContentType="application/vnd.openxmlformats-officedocument.presentationml.slide+xml"/>
  <Override PartName="/ppt/slides/slide68.xml" ContentType="application/vnd.openxmlformats-officedocument.presentationml.slide+xml"/>
  <Override PartName="/ppt/slides/slide66.xml" ContentType="application/vnd.openxmlformats-officedocument.presentationml.slide+xml"/>
  <Override PartName="/ppt/slideMasters/slideMaster2.xml" ContentType="application/vnd.openxmlformats-officedocument.presentationml.slideMaster+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slideMasters/slideMaster1.xml" ContentType="application/vnd.openxmlformats-officedocument.presentationml.slideMaster+xml"/>
  <Override PartName="/ppt/notesSlides/notesSlide90.xml" ContentType="application/vnd.openxmlformats-officedocument.presentationml.notesSlide+xml"/>
  <Override PartName="/ppt/notesSlides/notesSlide86.xml" ContentType="application/vnd.openxmlformats-officedocument.presentationml.notesSlide+xml"/>
  <Override PartName="/ppt/notesSlides/notesSlide89.xml" ContentType="application/vnd.openxmlformats-officedocument.presentationml.notesSlide+xml"/>
  <Override PartName="/ppt/slideLayouts/slideLayout1.xml" ContentType="application/vnd.openxmlformats-officedocument.presentationml.slideLayou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85.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47.xml" ContentType="application/vnd.openxmlformats-officedocument.presentationml.notesSlide+xml"/>
  <Override PartName="/ppt/notesSlides/notesSlide46.xml" ContentType="application/vnd.openxmlformats-officedocument.presentationml.notesSlide+xml"/>
  <Override PartName="/ppt/notesSlides/notesSlide45.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Slides/notesSlide1.xml" ContentType="application/vnd.openxmlformats-officedocument.presentationml.notesSlide+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54.xml" ContentType="application/vnd.openxmlformats-officedocument.presentationml.notesSlide+xml"/>
  <Override PartName="/ppt/notesSlides/notesSlide36.xml" ContentType="application/vnd.openxmlformats-officedocument.presentationml.notesSlide+xml"/>
  <Override PartName="/ppt/notesSlides/notesSlide84.xml" ContentType="application/vnd.openxmlformats-officedocument.presentationml.notesSlide+xml"/>
  <Override PartName="/ppt/notesSlides/notesSlide71.xml" ContentType="application/vnd.openxmlformats-officedocument.presentationml.notesSlide+xml"/>
  <Override PartName="/ppt/notesSlides/notesSlide70.xml" ContentType="application/vnd.openxmlformats-officedocument.presentationml.notesSlide+xml"/>
  <Override PartName="/ppt/notesSlides/notesSlide69.xml" ContentType="application/vnd.openxmlformats-officedocument.presentationml.notesSlide+xml"/>
  <Override PartName="/ppt/notesSlides/notesSlide68.xml" ContentType="application/vnd.openxmlformats-officedocument.presentationml.notesSlide+xml"/>
  <Override PartName="/ppt/notesSlides/notesSlide67.xml" ContentType="application/vnd.openxmlformats-officedocument.presentationml.notesSlide+xml"/>
  <Override PartName="/ppt/notesSlides/notesSlide66.xml" ContentType="application/vnd.openxmlformats-officedocument.presentationml.notesSlide+xml"/>
  <Override PartName="/ppt/notesSlides/notesSlide65.xml" ContentType="application/vnd.openxmlformats-officedocument.presentationml.notesSlide+xml"/>
  <Override PartName="/ppt/notesSlides/notesSlide64.xml" ContentType="application/vnd.openxmlformats-officedocument.presentationml.notesSlide+xml"/>
  <Override PartName="/ppt/notesSlides/notesSlide63.xml" ContentType="application/vnd.openxmlformats-officedocument.presentationml.notesSlide+xml"/>
  <Override PartName="/ppt/notesSlides/notesSlide72.xml" ContentType="application/vnd.openxmlformats-officedocument.presentationml.notesSlide+xml"/>
  <Override PartName="/ppt/notesSlides/notesSlide55.xml" ContentType="application/vnd.openxmlformats-officedocument.presentationml.notesSlide+xml"/>
  <Override PartName="/ppt/notesSlides/notesSlide74.xml" ContentType="application/vnd.openxmlformats-officedocument.presentationml.notesSlide+xml"/>
  <Override PartName="/ppt/notesSlides/notesSlide83.xml" ContentType="application/vnd.openxmlformats-officedocument.presentationml.notesSlide+xml"/>
  <Override PartName="/ppt/notesSlides/notesSlide82.xml" ContentType="application/vnd.openxmlformats-officedocument.presentationml.notesSlide+xml"/>
  <Override PartName="/ppt/notesSlides/notesSlide81.xml" ContentType="application/vnd.openxmlformats-officedocument.presentationml.notesSlide+xml"/>
  <Override PartName="/ppt/notesSlides/notesSlide80.xml" ContentType="application/vnd.openxmlformats-officedocument.presentationml.notesSlide+xml"/>
  <Override PartName="/ppt/notesSlides/notesSlide79.xml" ContentType="application/vnd.openxmlformats-officedocument.presentationml.notesSlide+xml"/>
  <Override PartName="/ppt/notesSlides/notesSlide78.xml" ContentType="application/vnd.openxmlformats-officedocument.presentationml.notesSlide+xml"/>
  <Override PartName="/ppt/notesSlides/notesSlide77.xml" ContentType="application/vnd.openxmlformats-officedocument.presentationml.notesSlide+xml"/>
  <Override PartName="/ppt/notesSlides/notesSlide76.xml" ContentType="application/vnd.openxmlformats-officedocument.presentationml.notesSlide+xml"/>
  <Override PartName="/ppt/notesSlides/notesSlide75.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60.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57.xml" ContentType="application/vnd.openxmlformats-officedocument.presentationml.notesSlide+xml"/>
  <Override PartName="/ppt/notesSlides/notesSlide56.xml" ContentType="application/vnd.openxmlformats-officedocument.presentationml.notesSlide+xml"/>
  <Override PartName="/ppt/notesSlides/notesSlide61.xml" ContentType="application/vnd.openxmlformats-officedocument.presentationml.notesSlide+xml"/>
  <Override PartName="/ppt/theme/theme3.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3" r:id="rId2"/>
  </p:sldMasterIdLst>
  <p:notesMasterIdLst>
    <p:notesMasterId r:id="rId94"/>
  </p:notesMasterIdLst>
  <p:sldIdLst>
    <p:sldId id="256" r:id="rId3"/>
    <p:sldId id="462" r:id="rId4"/>
    <p:sldId id="463" r:id="rId5"/>
    <p:sldId id="464" r:id="rId6"/>
    <p:sldId id="465" r:id="rId7"/>
    <p:sldId id="454" r:id="rId8"/>
    <p:sldId id="467" r:id="rId9"/>
    <p:sldId id="468" r:id="rId10"/>
    <p:sldId id="469" r:id="rId11"/>
    <p:sldId id="470" r:id="rId12"/>
    <p:sldId id="471" r:id="rId13"/>
    <p:sldId id="472" r:id="rId14"/>
    <p:sldId id="473" r:id="rId15"/>
    <p:sldId id="474" r:id="rId16"/>
    <p:sldId id="475" r:id="rId17"/>
    <p:sldId id="476" r:id="rId18"/>
    <p:sldId id="477" r:id="rId19"/>
    <p:sldId id="478" r:id="rId20"/>
    <p:sldId id="479" r:id="rId21"/>
    <p:sldId id="551" r:id="rId22"/>
    <p:sldId id="481" r:id="rId23"/>
    <p:sldId id="482" r:id="rId24"/>
    <p:sldId id="483" r:id="rId25"/>
    <p:sldId id="552" r:id="rId26"/>
    <p:sldId id="485" r:id="rId27"/>
    <p:sldId id="486" r:id="rId28"/>
    <p:sldId id="487" r:id="rId29"/>
    <p:sldId id="488" r:id="rId30"/>
    <p:sldId id="489" r:id="rId31"/>
    <p:sldId id="490" r:id="rId32"/>
    <p:sldId id="553" r:id="rId33"/>
    <p:sldId id="492" r:id="rId34"/>
    <p:sldId id="493" r:id="rId35"/>
    <p:sldId id="494" r:id="rId36"/>
    <p:sldId id="495" r:id="rId37"/>
    <p:sldId id="496" r:id="rId38"/>
    <p:sldId id="497" r:id="rId39"/>
    <p:sldId id="498" r:id="rId40"/>
    <p:sldId id="499" r:id="rId41"/>
    <p:sldId id="500" r:id="rId42"/>
    <p:sldId id="501" r:id="rId43"/>
    <p:sldId id="502" r:id="rId44"/>
    <p:sldId id="503" r:id="rId45"/>
    <p:sldId id="504" r:id="rId46"/>
    <p:sldId id="505" r:id="rId47"/>
    <p:sldId id="506" r:id="rId48"/>
    <p:sldId id="507" r:id="rId49"/>
    <p:sldId id="508" r:id="rId50"/>
    <p:sldId id="554" r:id="rId51"/>
    <p:sldId id="510" r:id="rId52"/>
    <p:sldId id="511" r:id="rId53"/>
    <p:sldId id="512" r:id="rId54"/>
    <p:sldId id="513" r:id="rId55"/>
    <p:sldId id="514" r:id="rId56"/>
    <p:sldId id="515" r:id="rId57"/>
    <p:sldId id="516" r:id="rId58"/>
    <p:sldId id="517" r:id="rId59"/>
    <p:sldId id="518" r:id="rId60"/>
    <p:sldId id="519" r:id="rId61"/>
    <p:sldId id="555" r:id="rId62"/>
    <p:sldId id="521" r:id="rId63"/>
    <p:sldId id="522" r:id="rId64"/>
    <p:sldId id="523" r:id="rId65"/>
    <p:sldId id="524" r:id="rId66"/>
    <p:sldId id="525" r:id="rId67"/>
    <p:sldId id="526" r:id="rId68"/>
    <p:sldId id="527" r:id="rId69"/>
    <p:sldId id="528" r:id="rId70"/>
    <p:sldId id="529" r:id="rId71"/>
    <p:sldId id="530" r:id="rId72"/>
    <p:sldId id="531" r:id="rId73"/>
    <p:sldId id="556" r:id="rId74"/>
    <p:sldId id="533" r:id="rId75"/>
    <p:sldId id="534" r:id="rId76"/>
    <p:sldId id="535" r:id="rId77"/>
    <p:sldId id="536" r:id="rId78"/>
    <p:sldId id="557" r:id="rId79"/>
    <p:sldId id="538" r:id="rId80"/>
    <p:sldId id="539" r:id="rId81"/>
    <p:sldId id="540" r:id="rId82"/>
    <p:sldId id="541" r:id="rId83"/>
    <p:sldId id="542" r:id="rId84"/>
    <p:sldId id="558" r:id="rId85"/>
    <p:sldId id="544" r:id="rId86"/>
    <p:sldId id="545" r:id="rId87"/>
    <p:sldId id="546" r:id="rId88"/>
    <p:sldId id="547" r:id="rId89"/>
    <p:sldId id="548" r:id="rId90"/>
    <p:sldId id="549" r:id="rId91"/>
    <p:sldId id="550" r:id="rId92"/>
    <p:sldId id="460" r:id="rId93"/>
  </p:sldIdLst>
  <p:sldSz cx="9144000" cy="5143500" type="screen16x9"/>
  <p:notesSz cx="6858000" cy="9144000"/>
  <p:embeddedFontLst>
    <p:embeddedFont>
      <p:font typeface="Roboto" panose="020B0604020202020204" charset="0"/>
      <p:regular r:id="rId95"/>
      <p:bold r:id="rId96"/>
      <p:italic r:id="rId97"/>
      <p:boldItalic r:id="rId98"/>
    </p:embeddedFont>
    <p:embeddedFont>
      <p:font typeface="Calibri Light" panose="020F0302020204030204" pitchFamily="34" charset="0"/>
      <p:regular r:id="rId99"/>
      <p:italic r:id="rId100"/>
    </p:embeddedFont>
    <p:embeddedFont>
      <p:font typeface="Blinker SemiBold" panose="020B0604020202020204" charset="0"/>
      <p:regular r:id="rId101"/>
      <p:bold r:id="rId102"/>
    </p:embeddedFont>
    <p:embeddedFont>
      <p:font typeface="Lato" panose="020B0604020202020204" charset="0"/>
      <p:regular r:id="rId103"/>
      <p:bold r:id="rId104"/>
      <p:italic r:id="rId105"/>
      <p:boldItalic r:id="rId10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7" roundtripDataSignature="AMtx7mg+Nquh/HU8e4IEDmYZiu2x07FlR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90" autoAdjust="0"/>
    <p:restoredTop sz="94660"/>
  </p:normalViewPr>
  <p:slideViewPr>
    <p:cSldViewPr snapToGrid="0">
      <p:cViewPr varScale="1">
        <p:scale>
          <a:sx n="104" d="100"/>
          <a:sy n="104" d="100"/>
        </p:scale>
        <p:origin x="542" y="5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customXml" Target="../customXml/item1.xml"/><Relationship Id="rId16" Type="http://schemas.openxmlformats.org/officeDocument/2006/relationships/slide" Target="slides/slide14.xml"/><Relationship Id="rId107" Type="http://customschemas.google.com/relationships/presentationmetadata" Target="metadata"/><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font" Target="fonts/font8.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font" Target="fonts/font1.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customXml" Target="../customXml/item2.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font" Target="fonts/font9.fntdata"/><Relationship Id="rId108" Type="http://schemas.openxmlformats.org/officeDocument/2006/relationships/presProps" Target="pres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font" Target="fonts/font12.fntdata"/><Relationship Id="rId114" Type="http://schemas.openxmlformats.org/officeDocument/2006/relationships/customXml" Target="../customXml/item3.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notesMaster" Target="notesMasters/notesMaster1.xml"/><Relationship Id="rId99" Type="http://schemas.openxmlformats.org/officeDocument/2006/relationships/font" Target="fonts/font5.fntdata"/><Relationship Id="rId10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viewProps" Target="view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3.fntdata"/><Relationship Id="rId104" Type="http://schemas.openxmlformats.org/officeDocument/2006/relationships/font" Target="fonts/font10.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font" Target="fonts/font6.fntdata"/><Relationship Id="rId105" Type="http://schemas.openxmlformats.org/officeDocument/2006/relationships/font" Target="fonts/font11.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font" Target="fonts/font4.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 name="Google Shape;10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755b27a0f0_0_1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2755b27a0f0_0_1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9245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755b27a0f0_0_1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2755b27a0f0_0_1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6112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755b27a0f0_0_1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2755b27a0f0_0_1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9164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755b27a0f0_0_1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2755b27a0f0_0_1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4517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755b27a0f0_0_1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2755b27a0f0_0_1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5559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755b27a0f0_0_1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2755b27a0f0_0_1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8516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2755b27a0f0_0_1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2755b27a0f0_0_1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Variables categorícas → La mayoría de algoritmos de ML no aceptan este tipo de variables, así que tienen que ser transformadas.</a:t>
            </a:r>
            <a:endParaRPr/>
          </a:p>
        </p:txBody>
      </p:sp>
    </p:spTree>
    <p:extLst>
      <p:ext uri="{BB962C8B-B14F-4D97-AF65-F5344CB8AC3E}">
        <p14:creationId xmlns:p14="http://schemas.microsoft.com/office/powerpoint/2010/main" val="224735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755b27a0f0_0_1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2755b27a0f0_0_1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18876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755b27a0f0_0_1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2755b27a0f0_0_1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4762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755b27a0f0_0_12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2755b27a0f0_0_1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9473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u-ES" dirty="0"/>
          </a:p>
        </p:txBody>
      </p:sp>
    </p:spTree>
    <p:extLst>
      <p:ext uri="{BB962C8B-B14F-4D97-AF65-F5344CB8AC3E}">
        <p14:creationId xmlns:p14="http://schemas.microsoft.com/office/powerpoint/2010/main" val="2588571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462725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83da678f92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83da678f92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7313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83da678f92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283da678f92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3095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83da678f92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283da678f92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85708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235197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283da678f92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283da678f9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4620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848736148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2848736148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53839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83da678f92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283da678f92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2023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83da678f92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283da678f92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07792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83da678f92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283da678f92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7108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83da678f92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283da678f9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smtClean="0"/>
              <a:t>los datos casi nunca se encuentran en el formato adecuado, y requieren limpieza, transformación y manipulación antes de que puedan ser usados efectivamente en el modelo</a:t>
            </a:r>
            <a:endParaRPr dirty="0"/>
          </a:p>
        </p:txBody>
      </p:sp>
    </p:spTree>
    <p:extLst>
      <p:ext uri="{BB962C8B-B14F-4D97-AF65-F5344CB8AC3E}">
        <p14:creationId xmlns:p14="http://schemas.microsoft.com/office/powerpoint/2010/main" val="29425566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83da678f92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283da678f92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64073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737941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2755b27a0f0_0_1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2755b27a0f0_0_1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3025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2755b27a0f0_0_1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2755b27a0f0_0_1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54369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275cb232f28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275cb232f28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88027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2755b27a0f0_0_1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2755b27a0f0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36648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2755b27a0f0_0_1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2755b27a0f0_0_1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99771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83da678f92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283da678f92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12248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283da678f92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283da678f92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11015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283da678f92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283da678f92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8875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83da678f92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283da678f9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smtClean="0"/>
              <a:t>los datos casi nunca se encuentran en el formato adecuado, y requieren limpieza, transformación y manipulación antes de que puedan ser usados efectivamente en el modelo</a:t>
            </a:r>
            <a:endParaRPr dirty="0"/>
          </a:p>
        </p:txBody>
      </p:sp>
    </p:spTree>
    <p:extLst>
      <p:ext uri="{BB962C8B-B14F-4D97-AF65-F5344CB8AC3E}">
        <p14:creationId xmlns:p14="http://schemas.microsoft.com/office/powerpoint/2010/main" val="6037770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275865d9eb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275865d9eb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89822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275865d9eb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275865d9eb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37889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275865d9eba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275865d9eba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025897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283da678f92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283da678f92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28014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283da678f92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283da678f92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72508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283da678f92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283da678f92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49105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283da678f92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283da678f92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16217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23d49b855ab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23d49b855ab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80061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23d49b855ab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23d49b855ab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54018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64309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755b27a0f0_0_1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755b27a0f0_0_1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66978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2755b27a0f0_0_1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2755b27a0f0_0_1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16447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2755b27a0f0_0_1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2755b27a0f0_0_1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60316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275cb232f28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275cb232f28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Estudio interesante: https://link.springer.com/chapter/10.1007/978-3-319-43742-2_14</a:t>
            </a:r>
            <a:endParaRPr dirty="0"/>
          </a:p>
        </p:txBody>
      </p:sp>
    </p:spTree>
    <p:extLst>
      <p:ext uri="{BB962C8B-B14F-4D97-AF65-F5344CB8AC3E}">
        <p14:creationId xmlns:p14="http://schemas.microsoft.com/office/powerpoint/2010/main" val="25772546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275cb232f28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275cb232f28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8381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2868bbe5f38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2868bbe5f38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76764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2868bbe5f3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2868bbe5f3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51919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2868bbe5f38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2868bbe5f38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52131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286bb7f821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286bb7f821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19035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2868bbe5f38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2868bbe5f38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extLst>
      <p:ext uri="{BB962C8B-B14F-4D97-AF65-F5344CB8AC3E}">
        <p14:creationId xmlns:p14="http://schemas.microsoft.com/office/powerpoint/2010/main" val="33539837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275cb232f28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6" name="Google Shape;626;g275cb232f28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7411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371995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24531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23d49b855ab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23d49b855ab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23114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23d49b855ab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23d49b855ab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31335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23d49b855ab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23d49b855ab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80669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23d49b855ab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23d49b855ab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https://www.xataka.com/magnet/que-paradoja-simpson-que-va-a-ser-muy-util-para-entender-proximos-meses-pandemia</a:t>
            </a:r>
            <a:endParaRPr/>
          </a:p>
        </p:txBody>
      </p:sp>
    </p:spTree>
    <p:extLst>
      <p:ext uri="{BB962C8B-B14F-4D97-AF65-F5344CB8AC3E}">
        <p14:creationId xmlns:p14="http://schemas.microsoft.com/office/powerpoint/2010/main" val="415815751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23d49b855ab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23d49b855ab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54635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23d49b855ab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23d49b855ab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46908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23d49b855ab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23d49b855ab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90299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23d49b855ab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23d49b855ab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17645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23d49b855ab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23d49b855ab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223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755b27a0f0_0_9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2755b27a0f0_0_9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31168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23d49b855ab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23d49b855ab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0304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23d49b855ab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23d49b855ab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00807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5450346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23d49b855ab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23d49b855ab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48117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2885e04c78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2885e04c78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466718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2885e04c78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2885e04c78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334782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23d49b855ab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 name="Google Shape;737;g23d49b855ab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664911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934605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23d49b855ab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23d49b855ab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653600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23d49b855ab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23d49b855ab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6285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2755b27a0f0_0_1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2755b27a0f0_0_1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853434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23d49b855ab_0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2" name="Google Shape;762;g23d49b855ab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365064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23d49b855ab_0_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23d49b855ab_0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767458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23d49b855ab_0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23d49b855ab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491795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41896634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23d49b855ab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23d49b855ab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466551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23d49b855ab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g23d49b855ab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130252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23d49b855ab_0_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23d49b855ab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820713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288bf55257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288bf55257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987084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23d49b855ab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3" name="Google Shape;813;g23d49b855ab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146676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275e2062ce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0" name="Google Shape;820;g275e2062ce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0545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755b27a0f0_0_1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2755b27a0f0_0_1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690649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288bf552575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288bf552575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58165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bg>
      <p:bgRef idx="1001">
        <a:schemeClr val="bg1"/>
      </p:bgRef>
    </p:bg>
    <p:spTree>
      <p:nvGrpSpPr>
        <p:cNvPr id="1" name="Shape 9"/>
        <p:cNvGrpSpPr/>
        <p:nvPr/>
      </p:nvGrpSpPr>
      <p:grpSpPr>
        <a:xfrm>
          <a:off x="0" y="0"/>
          <a:ext cx="0" cy="0"/>
          <a:chOff x="0" y="0"/>
          <a:chExt cx="0" cy="0"/>
        </a:xfrm>
      </p:grpSpPr>
      <p:pic>
        <p:nvPicPr>
          <p:cNvPr id="20" name="Picture 5" descr="A picture containing text, clipart&#10;&#10;Description automatically generated">
            <a:extLst>
              <a:ext uri="{FF2B5EF4-FFF2-40B4-BE49-F238E27FC236}">
                <a16:creationId xmlns:a16="http://schemas.microsoft.com/office/drawing/2014/main" id="{674997E6-7B0C-21AA-CDAE-77F8E007E2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723" y="176243"/>
            <a:ext cx="8672279" cy="5051433"/>
          </a:xfrm>
          <a:prstGeom prst="rect">
            <a:avLst/>
          </a:prstGeom>
        </p:spPr>
      </p:pic>
      <p:sp>
        <p:nvSpPr>
          <p:cNvPr id="13" name="Google Shape;13;p20"/>
          <p:cNvSpPr txBox="1">
            <a:spLocks noGrp="1"/>
          </p:cNvSpPr>
          <p:nvPr>
            <p:ph type="ctrTitle"/>
          </p:nvPr>
        </p:nvSpPr>
        <p:spPr>
          <a:xfrm>
            <a:off x="1064912" y="2354350"/>
            <a:ext cx="4373361" cy="1124495"/>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4200"/>
              <a:buNone/>
              <a:defRPr sz="2000">
                <a:solidFill>
                  <a:schemeClr val="accent5">
                    <a:lumMod val="75000"/>
                  </a:schemeClr>
                </a:solidFill>
              </a:defRPr>
            </a:lvl1pPr>
            <a:lvl2pPr lvl="1" algn="l">
              <a:lnSpc>
                <a:spcPct val="100000"/>
              </a:lnSpc>
              <a:spcBef>
                <a:spcPts val="0"/>
              </a:spcBef>
              <a:spcAft>
                <a:spcPts val="0"/>
              </a:spcAft>
              <a:buClr>
                <a:schemeClr val="lt1"/>
              </a:buClr>
              <a:buSzPts val="4200"/>
              <a:buNone/>
              <a:defRPr sz="4200">
                <a:solidFill>
                  <a:schemeClr val="lt1"/>
                </a:solidFill>
              </a:defRPr>
            </a:lvl2pPr>
            <a:lvl3pPr lvl="2" algn="l">
              <a:lnSpc>
                <a:spcPct val="100000"/>
              </a:lnSpc>
              <a:spcBef>
                <a:spcPts val="0"/>
              </a:spcBef>
              <a:spcAft>
                <a:spcPts val="0"/>
              </a:spcAft>
              <a:buClr>
                <a:schemeClr val="lt1"/>
              </a:buClr>
              <a:buSzPts val="4200"/>
              <a:buNone/>
              <a:defRPr sz="4200">
                <a:solidFill>
                  <a:schemeClr val="lt1"/>
                </a:solidFill>
              </a:defRPr>
            </a:lvl3pPr>
            <a:lvl4pPr lvl="3" algn="l">
              <a:lnSpc>
                <a:spcPct val="100000"/>
              </a:lnSpc>
              <a:spcBef>
                <a:spcPts val="0"/>
              </a:spcBef>
              <a:spcAft>
                <a:spcPts val="0"/>
              </a:spcAft>
              <a:buClr>
                <a:schemeClr val="lt1"/>
              </a:buClr>
              <a:buSzPts val="4200"/>
              <a:buNone/>
              <a:defRPr sz="4200">
                <a:solidFill>
                  <a:schemeClr val="lt1"/>
                </a:solidFill>
              </a:defRPr>
            </a:lvl4pPr>
            <a:lvl5pPr lvl="4" algn="l">
              <a:lnSpc>
                <a:spcPct val="100000"/>
              </a:lnSpc>
              <a:spcBef>
                <a:spcPts val="0"/>
              </a:spcBef>
              <a:spcAft>
                <a:spcPts val="0"/>
              </a:spcAft>
              <a:buClr>
                <a:schemeClr val="lt1"/>
              </a:buClr>
              <a:buSzPts val="4200"/>
              <a:buNone/>
              <a:defRPr sz="4200">
                <a:solidFill>
                  <a:schemeClr val="lt1"/>
                </a:solidFill>
              </a:defRPr>
            </a:lvl5pPr>
            <a:lvl6pPr lvl="5" algn="l">
              <a:lnSpc>
                <a:spcPct val="100000"/>
              </a:lnSpc>
              <a:spcBef>
                <a:spcPts val="0"/>
              </a:spcBef>
              <a:spcAft>
                <a:spcPts val="0"/>
              </a:spcAft>
              <a:buClr>
                <a:schemeClr val="lt1"/>
              </a:buClr>
              <a:buSzPts val="4200"/>
              <a:buNone/>
              <a:defRPr sz="4200">
                <a:solidFill>
                  <a:schemeClr val="lt1"/>
                </a:solidFill>
              </a:defRPr>
            </a:lvl6pPr>
            <a:lvl7pPr lvl="6" algn="l">
              <a:lnSpc>
                <a:spcPct val="100000"/>
              </a:lnSpc>
              <a:spcBef>
                <a:spcPts val="0"/>
              </a:spcBef>
              <a:spcAft>
                <a:spcPts val="0"/>
              </a:spcAft>
              <a:buClr>
                <a:schemeClr val="lt1"/>
              </a:buClr>
              <a:buSzPts val="4200"/>
              <a:buNone/>
              <a:defRPr sz="4200">
                <a:solidFill>
                  <a:schemeClr val="lt1"/>
                </a:solidFill>
              </a:defRPr>
            </a:lvl7pPr>
            <a:lvl8pPr lvl="7" algn="l">
              <a:lnSpc>
                <a:spcPct val="100000"/>
              </a:lnSpc>
              <a:spcBef>
                <a:spcPts val="0"/>
              </a:spcBef>
              <a:spcAft>
                <a:spcPts val="0"/>
              </a:spcAft>
              <a:buClr>
                <a:schemeClr val="lt1"/>
              </a:buClr>
              <a:buSzPts val="4200"/>
              <a:buNone/>
              <a:defRPr sz="4200">
                <a:solidFill>
                  <a:schemeClr val="lt1"/>
                </a:solidFill>
              </a:defRPr>
            </a:lvl8pPr>
            <a:lvl9pPr lvl="8" algn="l">
              <a:lnSpc>
                <a:spcPct val="100000"/>
              </a:lnSpc>
              <a:spcBef>
                <a:spcPts val="0"/>
              </a:spcBef>
              <a:spcAft>
                <a:spcPts val="0"/>
              </a:spcAft>
              <a:buClr>
                <a:schemeClr val="lt1"/>
              </a:buClr>
              <a:buSzPts val="4200"/>
              <a:buNone/>
              <a:defRPr sz="4200">
                <a:solidFill>
                  <a:schemeClr val="lt1"/>
                </a:solidFill>
              </a:defRPr>
            </a:lvl9pPr>
          </a:lstStyle>
          <a:p>
            <a:endParaRPr dirty="0"/>
          </a:p>
        </p:txBody>
      </p:sp>
      <p:sp>
        <p:nvSpPr>
          <p:cNvPr id="15" name="Google Shape;15;p20"/>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ES"/>
              <a:t>‹Nº›</a:t>
            </a:fld>
            <a:endParaRPr/>
          </a:p>
        </p:txBody>
      </p:sp>
      <p:sp>
        <p:nvSpPr>
          <p:cNvPr id="17" name="Google Shape;17;p20"/>
          <p:cNvSpPr txBox="1">
            <a:spLocks noGrp="1"/>
          </p:cNvSpPr>
          <p:nvPr>
            <p:ph type="sldNum" idx="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ES"/>
              <a:t>‹Nº›</a:t>
            </a:fld>
            <a:endParaRPr/>
          </a:p>
        </p:txBody>
      </p:sp>
      <p:pic>
        <p:nvPicPr>
          <p:cNvPr id="18" name="Imagen 17" descr="Imagen que contiene Logotipo&#10;&#10;Descripción generada automáticamente">
            <a:extLst>
              <a:ext uri="{FF2B5EF4-FFF2-40B4-BE49-F238E27FC236}">
                <a16:creationId xmlns:a16="http://schemas.microsoft.com/office/drawing/2014/main" id="{B142166C-C906-D20C-B5C0-852CC1CA41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5741" y="317550"/>
            <a:ext cx="4082006" cy="1530752"/>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NEW SECTION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57201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62475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ítulo + texto ancho completo">
  <p:cSld name="Título + texto ancho completo">
    <p:spTree>
      <p:nvGrpSpPr>
        <p:cNvPr id="1" name="Shape 204"/>
        <p:cNvGrpSpPr/>
        <p:nvPr/>
      </p:nvGrpSpPr>
      <p:grpSpPr>
        <a:xfrm>
          <a:off x="0" y="0"/>
          <a:ext cx="0" cy="0"/>
          <a:chOff x="0" y="0"/>
          <a:chExt cx="0" cy="0"/>
        </a:xfrm>
      </p:grpSpPr>
      <p:sp>
        <p:nvSpPr>
          <p:cNvPr id="205" name="Google Shape;205;p32"/>
          <p:cNvSpPr/>
          <p:nvPr/>
        </p:nvSpPr>
        <p:spPr>
          <a:xfrm>
            <a:off x="0" y="0"/>
            <a:ext cx="9144000" cy="1286400"/>
          </a:xfrm>
          <a:prstGeom prst="rect">
            <a:avLst/>
          </a:prstGeom>
          <a:solidFill>
            <a:srgbClr val="52BD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
              <a:t>‹Nº›</a:t>
            </a:fld>
            <a:endParaRPr/>
          </a:p>
        </p:txBody>
      </p:sp>
      <p:sp>
        <p:nvSpPr>
          <p:cNvPr id="207" name="Google Shape;207;p32"/>
          <p:cNvSpPr txBox="1">
            <a:spLocks noGrp="1"/>
          </p:cNvSpPr>
          <p:nvPr>
            <p:ph type="sldNum" idx="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
              <a:t>‹Nº›</a:t>
            </a:fld>
            <a:endParaRPr/>
          </a:p>
        </p:txBody>
      </p:sp>
      <p:sp>
        <p:nvSpPr>
          <p:cNvPr id="208" name="Google Shape;208;p32"/>
          <p:cNvSpPr txBox="1">
            <a:spLocks noGrp="1"/>
          </p:cNvSpPr>
          <p:nvPr>
            <p:ph type="body" idx="1"/>
          </p:nvPr>
        </p:nvSpPr>
        <p:spPr>
          <a:xfrm>
            <a:off x="705725" y="1658525"/>
            <a:ext cx="8048100" cy="2261100"/>
          </a:xfrm>
          <a:prstGeom prst="rect">
            <a:avLst/>
          </a:prstGeom>
        </p:spPr>
        <p:txBody>
          <a:bodyPr spcFirstLastPara="1" wrap="square" lIns="91425" tIns="91425" rIns="91425" bIns="91425" anchor="t" anchorCtr="0">
            <a:noAutofit/>
          </a:bodyPr>
          <a:lstStyle>
            <a:lvl1pPr marL="457200" lvl="0" indent="-311150" algn="just" rtl="0">
              <a:spcBef>
                <a:spcPts val="0"/>
              </a:spcBef>
              <a:spcAft>
                <a:spcPts val="0"/>
              </a:spcAft>
              <a:buClr>
                <a:srgbClr val="1C355E"/>
              </a:buClr>
              <a:buSzPts val="1300"/>
              <a:buChar char="●"/>
              <a:defRPr b="0">
                <a:solidFill>
                  <a:srgbClr val="1C355E"/>
                </a:solidFill>
              </a:defRPr>
            </a:lvl1pPr>
            <a:lvl2pPr marL="914400" lvl="1" indent="-298450" algn="just" rtl="0">
              <a:spcBef>
                <a:spcPts val="1600"/>
              </a:spcBef>
              <a:spcAft>
                <a:spcPts val="0"/>
              </a:spcAft>
              <a:buClr>
                <a:srgbClr val="1C355E"/>
              </a:buClr>
              <a:buSzPts val="1100"/>
              <a:buChar char="○"/>
              <a:defRPr>
                <a:solidFill>
                  <a:srgbClr val="1C355E"/>
                </a:solidFill>
              </a:defRPr>
            </a:lvl2pPr>
            <a:lvl3pPr marL="1371600" lvl="2" indent="-298450" algn="just" rtl="0">
              <a:spcBef>
                <a:spcPts val="1600"/>
              </a:spcBef>
              <a:spcAft>
                <a:spcPts val="0"/>
              </a:spcAft>
              <a:buClr>
                <a:srgbClr val="1C355E"/>
              </a:buClr>
              <a:buSzPts val="1100"/>
              <a:buChar char="■"/>
              <a:defRPr>
                <a:solidFill>
                  <a:srgbClr val="1C355E"/>
                </a:solidFill>
              </a:defRPr>
            </a:lvl3pPr>
            <a:lvl4pPr marL="1828800" lvl="3" indent="-298450" algn="just" rtl="0">
              <a:spcBef>
                <a:spcPts val="1600"/>
              </a:spcBef>
              <a:spcAft>
                <a:spcPts val="0"/>
              </a:spcAft>
              <a:buClr>
                <a:srgbClr val="1C355E"/>
              </a:buClr>
              <a:buSzPts val="1100"/>
              <a:buChar char="●"/>
              <a:defRPr>
                <a:solidFill>
                  <a:srgbClr val="1C355E"/>
                </a:solidFill>
              </a:defRPr>
            </a:lvl4pPr>
            <a:lvl5pPr marL="2286000" lvl="4" indent="-298450" algn="just" rtl="0">
              <a:spcBef>
                <a:spcPts val="1600"/>
              </a:spcBef>
              <a:spcAft>
                <a:spcPts val="0"/>
              </a:spcAft>
              <a:buClr>
                <a:srgbClr val="1C355E"/>
              </a:buClr>
              <a:buSzPts val="1100"/>
              <a:buChar char="○"/>
              <a:defRPr>
                <a:solidFill>
                  <a:srgbClr val="1C355E"/>
                </a:solidFill>
              </a:defRPr>
            </a:lvl5pPr>
            <a:lvl6pPr marL="2743200" lvl="5" indent="-298450" algn="just" rtl="0">
              <a:spcBef>
                <a:spcPts val="1600"/>
              </a:spcBef>
              <a:spcAft>
                <a:spcPts val="0"/>
              </a:spcAft>
              <a:buClr>
                <a:srgbClr val="1C355E"/>
              </a:buClr>
              <a:buSzPts val="1100"/>
              <a:buChar char="■"/>
              <a:defRPr>
                <a:solidFill>
                  <a:srgbClr val="1C355E"/>
                </a:solidFill>
              </a:defRPr>
            </a:lvl6pPr>
            <a:lvl7pPr marL="3200400" lvl="6" indent="-298450" algn="just" rtl="0">
              <a:spcBef>
                <a:spcPts val="1600"/>
              </a:spcBef>
              <a:spcAft>
                <a:spcPts val="0"/>
              </a:spcAft>
              <a:buClr>
                <a:srgbClr val="1C355E"/>
              </a:buClr>
              <a:buSzPts val="1100"/>
              <a:buChar char="●"/>
              <a:defRPr>
                <a:solidFill>
                  <a:srgbClr val="1C355E"/>
                </a:solidFill>
              </a:defRPr>
            </a:lvl7pPr>
            <a:lvl8pPr marL="3657600" lvl="7" indent="-298450" algn="just" rtl="0">
              <a:spcBef>
                <a:spcPts val="1600"/>
              </a:spcBef>
              <a:spcAft>
                <a:spcPts val="0"/>
              </a:spcAft>
              <a:buClr>
                <a:srgbClr val="1C355E"/>
              </a:buClr>
              <a:buSzPts val="1100"/>
              <a:buChar char="○"/>
              <a:defRPr>
                <a:solidFill>
                  <a:srgbClr val="1C355E"/>
                </a:solidFill>
              </a:defRPr>
            </a:lvl8pPr>
            <a:lvl9pPr marL="4114800" lvl="8" indent="-298450" algn="just" rtl="0">
              <a:spcBef>
                <a:spcPts val="1600"/>
              </a:spcBef>
              <a:spcAft>
                <a:spcPts val="1600"/>
              </a:spcAft>
              <a:buClr>
                <a:srgbClr val="1C355E"/>
              </a:buClr>
              <a:buSzPts val="1100"/>
              <a:buChar char="■"/>
              <a:defRPr>
                <a:solidFill>
                  <a:srgbClr val="1C355E"/>
                </a:solidFill>
              </a:defRPr>
            </a:lvl9pPr>
          </a:lstStyle>
          <a:p>
            <a:endParaRPr/>
          </a:p>
        </p:txBody>
      </p:sp>
      <p:pic>
        <p:nvPicPr>
          <p:cNvPr id="209" name="Google Shape;209;p32"/>
          <p:cNvPicPr preferRelativeResize="0"/>
          <p:nvPr/>
        </p:nvPicPr>
        <p:blipFill rotWithShape="1">
          <a:blip r:embed="rId2">
            <a:alphaModFix amt="17000"/>
          </a:blip>
          <a:srcRect t="-7462" r="-8849" b="396"/>
          <a:stretch/>
        </p:blipFill>
        <p:spPr>
          <a:xfrm>
            <a:off x="7481000" y="-43500"/>
            <a:ext cx="1663001" cy="1623500"/>
          </a:xfrm>
          <a:prstGeom prst="rect">
            <a:avLst/>
          </a:prstGeom>
          <a:noFill/>
          <a:ln>
            <a:noFill/>
          </a:ln>
        </p:spPr>
      </p:pic>
      <p:pic>
        <p:nvPicPr>
          <p:cNvPr id="210" name="Google Shape;210;p32"/>
          <p:cNvPicPr preferRelativeResize="0"/>
          <p:nvPr/>
        </p:nvPicPr>
        <p:blipFill>
          <a:blip r:embed="rId3">
            <a:alphaModFix/>
          </a:blip>
          <a:stretch>
            <a:fillRect/>
          </a:stretch>
        </p:blipFill>
        <p:spPr>
          <a:xfrm flipH="1">
            <a:off x="-1" y="1286625"/>
            <a:ext cx="9144001" cy="140175"/>
          </a:xfrm>
          <a:prstGeom prst="rect">
            <a:avLst/>
          </a:prstGeom>
          <a:noFill/>
          <a:ln>
            <a:noFill/>
          </a:ln>
        </p:spPr>
      </p:pic>
      <p:sp>
        <p:nvSpPr>
          <p:cNvPr id="211" name="Google Shape;211;p32"/>
          <p:cNvSpPr txBox="1">
            <a:spLocks noGrp="1"/>
          </p:cNvSpPr>
          <p:nvPr>
            <p:ph type="title"/>
          </p:nvPr>
        </p:nvSpPr>
        <p:spPr>
          <a:xfrm>
            <a:off x="630000" y="306000"/>
            <a:ext cx="4599300" cy="1008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1C355E"/>
              </a:buClr>
              <a:buSzPts val="2600"/>
              <a:buNone/>
              <a:defRPr sz="2600">
                <a:solidFill>
                  <a:srgbClr val="1C355E"/>
                </a:solidFill>
              </a:defRPr>
            </a:lvl1pPr>
            <a:lvl2pPr lvl="1" rtl="0">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2pPr>
            <a:lvl3pPr lvl="2" rtl="0">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3pPr>
            <a:lvl4pPr lvl="3" rtl="0">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4pPr>
            <a:lvl5pPr lvl="4" rtl="0">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5pPr>
            <a:lvl6pPr lvl="5" rtl="0">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6pPr>
            <a:lvl7pPr lvl="6" rtl="0">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7pPr>
            <a:lvl8pPr lvl="7" rtl="0">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8pPr>
            <a:lvl9pPr lvl="8" rtl="0">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9pPr>
          </a:lstStyle>
          <a:p>
            <a:endParaRPr/>
          </a:p>
        </p:txBody>
      </p:sp>
    </p:spTree>
    <p:extLst>
      <p:ext uri="{BB962C8B-B14F-4D97-AF65-F5344CB8AC3E}">
        <p14:creationId xmlns:p14="http://schemas.microsoft.com/office/powerpoint/2010/main" val="23262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NEW SECTION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40656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F4FCB694-9B44-E79B-F287-3A6D9E695837}"/>
              </a:ext>
            </a:extLst>
          </p:cNvPr>
          <p:cNvSpPr>
            <a:spLocks noGrp="1"/>
          </p:cNvSpPr>
          <p:nvPr>
            <p:ph type="dt" sz="half" idx="10"/>
          </p:nvPr>
        </p:nvSpPr>
        <p:spPr>
          <a:xfrm>
            <a:off x="628650" y="4767263"/>
            <a:ext cx="2057400" cy="273844"/>
          </a:xfrm>
          <a:prstGeom prst="rect">
            <a:avLst/>
          </a:prstGeom>
        </p:spPr>
        <p:txBody>
          <a:bodyPr/>
          <a:lstStyle/>
          <a:p>
            <a:fld id="{653067E1-367B-43B1-BC52-72A23951FE6C}" type="datetimeFigureOut">
              <a:rPr lang="es-ES" smtClean="0"/>
              <a:t>10/06/2025</a:t>
            </a:fld>
            <a:endParaRPr lang="es-ES"/>
          </a:p>
        </p:txBody>
      </p:sp>
      <p:sp>
        <p:nvSpPr>
          <p:cNvPr id="5" name="Marcador de pie de página 4">
            <a:extLst>
              <a:ext uri="{FF2B5EF4-FFF2-40B4-BE49-F238E27FC236}">
                <a16:creationId xmlns:a16="http://schemas.microsoft.com/office/drawing/2014/main" id="{CC80A598-A925-5CC6-9B75-FE96A2A8B1E2}"/>
              </a:ext>
            </a:extLst>
          </p:cNvPr>
          <p:cNvSpPr>
            <a:spLocks noGrp="1"/>
          </p:cNvSpPr>
          <p:nvPr>
            <p:ph type="ftr" sz="quarter" idx="11"/>
          </p:nvPr>
        </p:nvSpPr>
        <p:spPr>
          <a:xfrm>
            <a:off x="3028950" y="4767263"/>
            <a:ext cx="3086100" cy="273844"/>
          </a:xfrm>
          <a:prstGeom prst="rect">
            <a:avLst/>
          </a:prstGeom>
        </p:spPr>
        <p:txBody>
          <a:bodyPr/>
          <a:lstStyle/>
          <a:p>
            <a:endParaRPr lang="es-ES"/>
          </a:p>
        </p:txBody>
      </p:sp>
      <p:sp>
        <p:nvSpPr>
          <p:cNvPr id="6" name="Marcador de número de diapositiva 5">
            <a:extLst>
              <a:ext uri="{FF2B5EF4-FFF2-40B4-BE49-F238E27FC236}">
                <a16:creationId xmlns:a16="http://schemas.microsoft.com/office/drawing/2014/main" id="{D71FF7E8-35E0-0618-59F5-8CD1613D899E}"/>
              </a:ext>
            </a:extLst>
          </p:cNvPr>
          <p:cNvSpPr>
            <a:spLocks noGrp="1"/>
          </p:cNvSpPr>
          <p:nvPr>
            <p:ph type="sldNum" sz="quarter" idx="12"/>
          </p:nvPr>
        </p:nvSpPr>
        <p:spPr>
          <a:xfrm>
            <a:off x="6457950" y="4767263"/>
            <a:ext cx="2057400" cy="273844"/>
          </a:xfrm>
          <a:prstGeom prst="rect">
            <a:avLst/>
          </a:prstGeom>
        </p:spPr>
        <p:txBody>
          <a:bodyPr/>
          <a:lstStyle/>
          <a:p>
            <a:fld id="{628742D4-E242-46EC-9D91-5A5370E679C1}" type="slidenum">
              <a:rPr lang="es-ES" smtClean="0"/>
              <a:t>‹Nº›</a:t>
            </a:fld>
            <a:endParaRPr lang="es-ES"/>
          </a:p>
        </p:txBody>
      </p:sp>
      <p:sp>
        <p:nvSpPr>
          <p:cNvPr id="7" name="Marcador de título 1">
            <a:extLst>
              <a:ext uri="{FF2B5EF4-FFF2-40B4-BE49-F238E27FC236}">
                <a16:creationId xmlns:a16="http://schemas.microsoft.com/office/drawing/2014/main" id="{A3D401AB-21FD-FE10-5FB0-CE6F150B4C9C}"/>
              </a:ext>
            </a:extLst>
          </p:cNvPr>
          <p:cNvSpPr>
            <a:spLocks noGrp="1"/>
          </p:cNvSpPr>
          <p:nvPr>
            <p:ph type="title"/>
          </p:nvPr>
        </p:nvSpPr>
        <p:spPr>
          <a:xfrm>
            <a:off x="887730" y="11985"/>
            <a:ext cx="6076950" cy="994172"/>
          </a:xfrm>
          <a:prstGeom prst="rect">
            <a:avLst/>
          </a:prstGeom>
        </p:spPr>
        <p:txBody>
          <a:bodyPr vert="horz" lIns="91440" tIns="45720" rIns="91440" bIns="45720" rtlCol="0" anchor="ctr">
            <a:normAutofit/>
          </a:bodyPr>
          <a:lstStyle/>
          <a:p>
            <a:r>
              <a:rPr lang="es-ES" dirty="0"/>
              <a:t>TITTLE</a:t>
            </a:r>
          </a:p>
        </p:txBody>
      </p:sp>
    </p:spTree>
    <p:extLst>
      <p:ext uri="{BB962C8B-B14F-4D97-AF65-F5344CB8AC3E}">
        <p14:creationId xmlns:p14="http://schemas.microsoft.com/office/powerpoint/2010/main" val="2442108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con título azul oscuro">
  <p:cSld name="TITLE_1">
    <p:bg>
      <p:bgPr>
        <a:solidFill>
          <a:srgbClr val="52BDC3"/>
        </a:solidFill>
        <a:effectLst/>
      </p:bgPr>
    </p:bg>
    <p:spTree>
      <p:nvGrpSpPr>
        <p:cNvPr id="1" name="Shape 51"/>
        <p:cNvGrpSpPr/>
        <p:nvPr/>
      </p:nvGrpSpPr>
      <p:grpSpPr>
        <a:xfrm>
          <a:off x="0" y="0"/>
          <a:ext cx="0" cy="0"/>
          <a:chOff x="0" y="0"/>
          <a:chExt cx="0" cy="0"/>
        </a:xfrm>
      </p:grpSpPr>
      <p:sp>
        <p:nvSpPr>
          <p:cNvPr id="52" name="Google Shape;52;p25"/>
          <p:cNvSpPr/>
          <p:nvPr/>
        </p:nvSpPr>
        <p:spPr>
          <a:xfrm>
            <a:off x="0" y="0"/>
            <a:ext cx="9144000" cy="3714000"/>
          </a:xfrm>
          <a:prstGeom prst="rect">
            <a:avLst/>
          </a:prstGeom>
          <a:solidFill>
            <a:srgbClr val="1C35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3" name="Google Shape;53;p25"/>
          <p:cNvPicPr preferRelativeResize="0"/>
          <p:nvPr/>
        </p:nvPicPr>
        <p:blipFill rotWithShape="1">
          <a:blip r:embed="rId2">
            <a:alphaModFix/>
          </a:blip>
          <a:srcRect/>
          <a:stretch/>
        </p:blipFill>
        <p:spPr>
          <a:xfrm flipH="1">
            <a:off x="-1" y="3655600"/>
            <a:ext cx="9144001" cy="140175"/>
          </a:xfrm>
          <a:prstGeom prst="rect">
            <a:avLst/>
          </a:prstGeom>
          <a:noFill/>
          <a:ln>
            <a:noFill/>
          </a:ln>
        </p:spPr>
      </p:pic>
      <p:sp>
        <p:nvSpPr>
          <p:cNvPr id="54" name="Google Shape;54;p25"/>
          <p:cNvSpPr/>
          <p:nvPr/>
        </p:nvSpPr>
        <p:spPr>
          <a:xfrm>
            <a:off x="5119200" y="-12150"/>
            <a:ext cx="4024800" cy="516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25"/>
          <p:cNvSpPr txBox="1">
            <a:spLocks noGrp="1"/>
          </p:cNvSpPr>
          <p:nvPr>
            <p:ph type="ctrTitle"/>
          </p:nvPr>
        </p:nvSpPr>
        <p:spPr>
          <a:xfrm>
            <a:off x="729625" y="1090725"/>
            <a:ext cx="3842400" cy="1664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4200"/>
              <a:buNone/>
              <a:defRPr sz="4200">
                <a:solidFill>
                  <a:schemeClr val="lt1"/>
                </a:solidFill>
              </a:defRPr>
            </a:lvl1pPr>
            <a:lvl2pPr lvl="1" algn="l">
              <a:lnSpc>
                <a:spcPct val="100000"/>
              </a:lnSpc>
              <a:spcBef>
                <a:spcPts val="0"/>
              </a:spcBef>
              <a:spcAft>
                <a:spcPts val="0"/>
              </a:spcAft>
              <a:buClr>
                <a:schemeClr val="lt1"/>
              </a:buClr>
              <a:buSzPts val="4200"/>
              <a:buNone/>
              <a:defRPr sz="4200">
                <a:solidFill>
                  <a:schemeClr val="lt1"/>
                </a:solidFill>
              </a:defRPr>
            </a:lvl2pPr>
            <a:lvl3pPr lvl="2" algn="l">
              <a:lnSpc>
                <a:spcPct val="100000"/>
              </a:lnSpc>
              <a:spcBef>
                <a:spcPts val="0"/>
              </a:spcBef>
              <a:spcAft>
                <a:spcPts val="0"/>
              </a:spcAft>
              <a:buClr>
                <a:schemeClr val="lt1"/>
              </a:buClr>
              <a:buSzPts val="4200"/>
              <a:buNone/>
              <a:defRPr sz="4200">
                <a:solidFill>
                  <a:schemeClr val="lt1"/>
                </a:solidFill>
              </a:defRPr>
            </a:lvl3pPr>
            <a:lvl4pPr lvl="3" algn="l">
              <a:lnSpc>
                <a:spcPct val="100000"/>
              </a:lnSpc>
              <a:spcBef>
                <a:spcPts val="0"/>
              </a:spcBef>
              <a:spcAft>
                <a:spcPts val="0"/>
              </a:spcAft>
              <a:buClr>
                <a:schemeClr val="lt1"/>
              </a:buClr>
              <a:buSzPts val="4200"/>
              <a:buNone/>
              <a:defRPr sz="4200">
                <a:solidFill>
                  <a:schemeClr val="lt1"/>
                </a:solidFill>
              </a:defRPr>
            </a:lvl4pPr>
            <a:lvl5pPr lvl="4" algn="l">
              <a:lnSpc>
                <a:spcPct val="100000"/>
              </a:lnSpc>
              <a:spcBef>
                <a:spcPts val="0"/>
              </a:spcBef>
              <a:spcAft>
                <a:spcPts val="0"/>
              </a:spcAft>
              <a:buClr>
                <a:schemeClr val="lt1"/>
              </a:buClr>
              <a:buSzPts val="4200"/>
              <a:buNone/>
              <a:defRPr sz="4200">
                <a:solidFill>
                  <a:schemeClr val="lt1"/>
                </a:solidFill>
              </a:defRPr>
            </a:lvl5pPr>
            <a:lvl6pPr lvl="5" algn="l">
              <a:lnSpc>
                <a:spcPct val="100000"/>
              </a:lnSpc>
              <a:spcBef>
                <a:spcPts val="0"/>
              </a:spcBef>
              <a:spcAft>
                <a:spcPts val="0"/>
              </a:spcAft>
              <a:buClr>
                <a:schemeClr val="lt1"/>
              </a:buClr>
              <a:buSzPts val="4200"/>
              <a:buNone/>
              <a:defRPr sz="4200">
                <a:solidFill>
                  <a:schemeClr val="lt1"/>
                </a:solidFill>
              </a:defRPr>
            </a:lvl6pPr>
            <a:lvl7pPr lvl="6" algn="l">
              <a:lnSpc>
                <a:spcPct val="100000"/>
              </a:lnSpc>
              <a:spcBef>
                <a:spcPts val="0"/>
              </a:spcBef>
              <a:spcAft>
                <a:spcPts val="0"/>
              </a:spcAft>
              <a:buClr>
                <a:schemeClr val="lt1"/>
              </a:buClr>
              <a:buSzPts val="4200"/>
              <a:buNone/>
              <a:defRPr sz="4200">
                <a:solidFill>
                  <a:schemeClr val="lt1"/>
                </a:solidFill>
              </a:defRPr>
            </a:lvl7pPr>
            <a:lvl8pPr lvl="7" algn="l">
              <a:lnSpc>
                <a:spcPct val="100000"/>
              </a:lnSpc>
              <a:spcBef>
                <a:spcPts val="0"/>
              </a:spcBef>
              <a:spcAft>
                <a:spcPts val="0"/>
              </a:spcAft>
              <a:buClr>
                <a:schemeClr val="lt1"/>
              </a:buClr>
              <a:buSzPts val="4200"/>
              <a:buNone/>
              <a:defRPr sz="4200">
                <a:solidFill>
                  <a:schemeClr val="lt1"/>
                </a:solidFill>
              </a:defRPr>
            </a:lvl8pPr>
            <a:lvl9pPr lvl="8" algn="l">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56" name="Google Shape;56;p25"/>
          <p:cNvSpPr txBox="1">
            <a:spLocks noGrp="1"/>
          </p:cNvSpPr>
          <p:nvPr>
            <p:ph type="subTitle" idx="1"/>
          </p:nvPr>
        </p:nvSpPr>
        <p:spPr>
          <a:xfrm>
            <a:off x="729625" y="3906550"/>
            <a:ext cx="3842400" cy="1101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600"/>
              <a:buNone/>
              <a:defRPr sz="1600" b="0" i="1">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57" name="Google Shape;57;p25"/>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ES"/>
              <a:t>‹Nº›</a:t>
            </a:fld>
            <a:endParaRPr/>
          </a:p>
        </p:txBody>
      </p:sp>
      <p:sp>
        <p:nvSpPr>
          <p:cNvPr id="59" name="Google Shape;59;p25"/>
          <p:cNvSpPr txBox="1">
            <a:spLocks noGrp="1"/>
          </p:cNvSpPr>
          <p:nvPr>
            <p:ph type="sldNum" idx="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 general" type="secHead">
  <p:cSld name="SECTION_HEADER">
    <p:bg>
      <p:bgPr>
        <a:solidFill>
          <a:srgbClr val="52BDC3"/>
        </a:solidFill>
        <a:effectLst/>
      </p:bgPr>
    </p:bg>
    <p:spTree>
      <p:nvGrpSpPr>
        <p:cNvPr id="1" name="Shape 60"/>
        <p:cNvGrpSpPr/>
        <p:nvPr/>
      </p:nvGrpSpPr>
      <p:grpSpPr>
        <a:xfrm>
          <a:off x="0" y="0"/>
          <a:ext cx="0" cy="0"/>
          <a:chOff x="0" y="0"/>
          <a:chExt cx="0" cy="0"/>
        </a:xfrm>
      </p:grpSpPr>
      <p:pic>
        <p:nvPicPr>
          <p:cNvPr id="61" name="Google Shape;61;p26"/>
          <p:cNvPicPr preferRelativeResize="0"/>
          <p:nvPr/>
        </p:nvPicPr>
        <p:blipFill rotWithShape="1">
          <a:blip r:embed="rId2">
            <a:alphaModFix/>
          </a:blip>
          <a:srcRect/>
          <a:stretch/>
        </p:blipFill>
        <p:spPr>
          <a:xfrm flipH="1">
            <a:off x="-1" y="1978650"/>
            <a:ext cx="9144001" cy="140175"/>
          </a:xfrm>
          <a:prstGeom prst="rect">
            <a:avLst/>
          </a:prstGeom>
          <a:noFill/>
          <a:ln>
            <a:noFill/>
          </a:ln>
        </p:spPr>
      </p:pic>
      <p:sp>
        <p:nvSpPr>
          <p:cNvPr id="62" name="Google Shape;62;p26"/>
          <p:cNvSpPr/>
          <p:nvPr/>
        </p:nvSpPr>
        <p:spPr>
          <a:xfrm>
            <a:off x="0" y="2118825"/>
            <a:ext cx="9144000" cy="3036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26"/>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ES"/>
              <a:t>‹Nº›</a:t>
            </a:fld>
            <a:endParaRPr/>
          </a:p>
        </p:txBody>
      </p:sp>
      <p:pic>
        <p:nvPicPr>
          <p:cNvPr id="65" name="Google Shape;65;p26"/>
          <p:cNvPicPr preferRelativeResize="0"/>
          <p:nvPr/>
        </p:nvPicPr>
        <p:blipFill rotWithShape="1">
          <a:blip r:embed="rId3">
            <a:alphaModFix amt="17000"/>
          </a:blip>
          <a:srcRect t="19628" b="383"/>
          <a:stretch/>
        </p:blipFill>
        <p:spPr>
          <a:xfrm>
            <a:off x="5274575" y="2118826"/>
            <a:ext cx="3810425" cy="3024625"/>
          </a:xfrm>
          <a:prstGeom prst="rect">
            <a:avLst/>
          </a:prstGeom>
          <a:noFill/>
          <a:ln>
            <a:noFill/>
          </a:ln>
        </p:spPr>
      </p:pic>
      <p:sp>
        <p:nvSpPr>
          <p:cNvPr id="66" name="Google Shape;66;p26"/>
          <p:cNvSpPr txBox="1">
            <a:spLocks noGrp="1"/>
          </p:cNvSpPr>
          <p:nvPr>
            <p:ph type="title"/>
          </p:nvPr>
        </p:nvSpPr>
        <p:spPr>
          <a:xfrm>
            <a:off x="1954400" y="212825"/>
            <a:ext cx="4641900" cy="1518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67" name="Google Shape;67;p26"/>
          <p:cNvSpPr txBox="1">
            <a:spLocks noGrp="1"/>
          </p:cNvSpPr>
          <p:nvPr>
            <p:ph type="title" idx="2"/>
          </p:nvPr>
        </p:nvSpPr>
        <p:spPr>
          <a:xfrm>
            <a:off x="729450" y="733950"/>
            <a:ext cx="2408700" cy="1244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8000"/>
              <a:buNone/>
              <a:defRPr sz="8000">
                <a:solidFill>
                  <a:schemeClr val="lt1"/>
                </a:solidFill>
              </a:defRPr>
            </a:lvl1pPr>
            <a:lvl2pPr lvl="1" algn="l">
              <a:lnSpc>
                <a:spcPct val="100000"/>
              </a:lnSpc>
              <a:spcBef>
                <a:spcPts val="0"/>
              </a:spcBef>
              <a:spcAft>
                <a:spcPts val="0"/>
              </a:spcAft>
              <a:buClr>
                <a:schemeClr val="lt1"/>
              </a:buClr>
              <a:buSzPts val="8000"/>
              <a:buNone/>
              <a:defRPr sz="8000">
                <a:solidFill>
                  <a:schemeClr val="lt1"/>
                </a:solidFill>
              </a:defRPr>
            </a:lvl2pPr>
            <a:lvl3pPr lvl="2" algn="l">
              <a:lnSpc>
                <a:spcPct val="100000"/>
              </a:lnSpc>
              <a:spcBef>
                <a:spcPts val="0"/>
              </a:spcBef>
              <a:spcAft>
                <a:spcPts val="0"/>
              </a:spcAft>
              <a:buClr>
                <a:schemeClr val="lt1"/>
              </a:buClr>
              <a:buSzPts val="8000"/>
              <a:buNone/>
              <a:defRPr sz="8000">
                <a:solidFill>
                  <a:schemeClr val="lt1"/>
                </a:solidFill>
              </a:defRPr>
            </a:lvl3pPr>
            <a:lvl4pPr lvl="3" algn="l">
              <a:lnSpc>
                <a:spcPct val="100000"/>
              </a:lnSpc>
              <a:spcBef>
                <a:spcPts val="0"/>
              </a:spcBef>
              <a:spcAft>
                <a:spcPts val="0"/>
              </a:spcAft>
              <a:buClr>
                <a:schemeClr val="lt1"/>
              </a:buClr>
              <a:buSzPts val="8000"/>
              <a:buNone/>
              <a:defRPr sz="8000">
                <a:solidFill>
                  <a:schemeClr val="lt1"/>
                </a:solidFill>
              </a:defRPr>
            </a:lvl4pPr>
            <a:lvl5pPr lvl="4" algn="l">
              <a:lnSpc>
                <a:spcPct val="100000"/>
              </a:lnSpc>
              <a:spcBef>
                <a:spcPts val="0"/>
              </a:spcBef>
              <a:spcAft>
                <a:spcPts val="0"/>
              </a:spcAft>
              <a:buClr>
                <a:schemeClr val="lt1"/>
              </a:buClr>
              <a:buSzPts val="8000"/>
              <a:buNone/>
              <a:defRPr sz="8000">
                <a:solidFill>
                  <a:schemeClr val="lt1"/>
                </a:solidFill>
              </a:defRPr>
            </a:lvl5pPr>
            <a:lvl6pPr lvl="5" algn="l">
              <a:lnSpc>
                <a:spcPct val="100000"/>
              </a:lnSpc>
              <a:spcBef>
                <a:spcPts val="0"/>
              </a:spcBef>
              <a:spcAft>
                <a:spcPts val="0"/>
              </a:spcAft>
              <a:buClr>
                <a:schemeClr val="lt1"/>
              </a:buClr>
              <a:buSzPts val="8000"/>
              <a:buNone/>
              <a:defRPr sz="8000">
                <a:solidFill>
                  <a:schemeClr val="lt1"/>
                </a:solidFill>
              </a:defRPr>
            </a:lvl6pPr>
            <a:lvl7pPr lvl="6" algn="l">
              <a:lnSpc>
                <a:spcPct val="100000"/>
              </a:lnSpc>
              <a:spcBef>
                <a:spcPts val="0"/>
              </a:spcBef>
              <a:spcAft>
                <a:spcPts val="0"/>
              </a:spcAft>
              <a:buClr>
                <a:schemeClr val="lt1"/>
              </a:buClr>
              <a:buSzPts val="8000"/>
              <a:buNone/>
              <a:defRPr sz="8000">
                <a:solidFill>
                  <a:schemeClr val="lt1"/>
                </a:solidFill>
              </a:defRPr>
            </a:lvl7pPr>
            <a:lvl8pPr lvl="7" algn="l">
              <a:lnSpc>
                <a:spcPct val="100000"/>
              </a:lnSpc>
              <a:spcBef>
                <a:spcPts val="0"/>
              </a:spcBef>
              <a:spcAft>
                <a:spcPts val="0"/>
              </a:spcAft>
              <a:buClr>
                <a:schemeClr val="lt1"/>
              </a:buClr>
              <a:buSzPts val="8000"/>
              <a:buNone/>
              <a:defRPr sz="8000">
                <a:solidFill>
                  <a:schemeClr val="lt1"/>
                </a:solidFill>
              </a:defRPr>
            </a:lvl8pPr>
            <a:lvl9pPr lvl="8" algn="l">
              <a:lnSpc>
                <a:spcPct val="100000"/>
              </a:lnSpc>
              <a:spcBef>
                <a:spcPts val="0"/>
              </a:spcBef>
              <a:spcAft>
                <a:spcPts val="0"/>
              </a:spcAft>
              <a:buClr>
                <a:schemeClr val="lt1"/>
              </a:buClr>
              <a:buSzPts val="8000"/>
              <a:buNone/>
              <a:defRPr sz="8000">
                <a:solidFill>
                  <a:schemeClr val="lt1"/>
                </a:solidFill>
              </a:defRPr>
            </a:lvl9pPr>
          </a:lstStyle>
          <a:p>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ítulo + 2 columnas" userDrawn="1">
  <p:cSld name="TITLE_AND_TWO_COLUMNS">
    <p:spTree>
      <p:nvGrpSpPr>
        <p:cNvPr id="1" name="Shape 68"/>
        <p:cNvGrpSpPr/>
        <p:nvPr/>
      </p:nvGrpSpPr>
      <p:grpSpPr>
        <a:xfrm>
          <a:off x="0" y="0"/>
          <a:ext cx="0" cy="0"/>
          <a:chOff x="0" y="0"/>
          <a:chExt cx="0" cy="0"/>
        </a:xfrm>
      </p:grpSpPr>
      <p:sp>
        <p:nvSpPr>
          <p:cNvPr id="70" name="Google Shape;70;p27"/>
          <p:cNvSpPr txBox="1">
            <a:spLocks noGrp="1"/>
          </p:cNvSpPr>
          <p:nvPr>
            <p:ph type="sldNum" idx="12"/>
          </p:nvPr>
        </p:nvSpPr>
        <p:spPr>
          <a:xfrm>
            <a:off x="4347074" y="4866756"/>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ES"/>
              <a:t>‹Nº›</a:t>
            </a:fld>
            <a:endParaRPr/>
          </a:p>
        </p:txBody>
      </p:sp>
      <p:sp>
        <p:nvSpPr>
          <p:cNvPr id="71" name="Google Shape;71;p27"/>
          <p:cNvSpPr txBox="1">
            <a:spLocks noGrp="1"/>
          </p:cNvSpPr>
          <p:nvPr>
            <p:ph type="title"/>
          </p:nvPr>
        </p:nvSpPr>
        <p:spPr>
          <a:xfrm>
            <a:off x="1157525" y="171321"/>
            <a:ext cx="5400000" cy="1024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1C355E"/>
              </a:buClr>
              <a:buSzPts val="2600"/>
              <a:buNone/>
              <a:defRPr sz="2600">
                <a:solidFill>
                  <a:srgbClr val="1C355E"/>
                </a:solidFill>
              </a:defRPr>
            </a:lvl1pPr>
            <a:lvl2pPr lvl="1" algn="l">
              <a:lnSpc>
                <a:spcPct val="100000"/>
              </a:lnSpc>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2pPr>
            <a:lvl3pPr lvl="2" algn="l">
              <a:lnSpc>
                <a:spcPct val="100000"/>
              </a:lnSpc>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3pPr>
            <a:lvl4pPr lvl="3" algn="l">
              <a:lnSpc>
                <a:spcPct val="100000"/>
              </a:lnSpc>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4pPr>
            <a:lvl5pPr lvl="4" algn="l">
              <a:lnSpc>
                <a:spcPct val="100000"/>
              </a:lnSpc>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5pPr>
            <a:lvl6pPr lvl="5" algn="l">
              <a:lnSpc>
                <a:spcPct val="100000"/>
              </a:lnSpc>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6pPr>
            <a:lvl7pPr lvl="6" algn="l">
              <a:lnSpc>
                <a:spcPct val="100000"/>
              </a:lnSpc>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7pPr>
            <a:lvl8pPr lvl="7" algn="l">
              <a:lnSpc>
                <a:spcPct val="100000"/>
              </a:lnSpc>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8pPr>
            <a:lvl9pPr lvl="8" algn="l">
              <a:lnSpc>
                <a:spcPct val="100000"/>
              </a:lnSpc>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9pPr>
          </a:lstStyle>
          <a:p>
            <a:endParaRPr/>
          </a:p>
        </p:txBody>
      </p:sp>
      <p:pic>
        <p:nvPicPr>
          <p:cNvPr id="8" name="Imagen 7">
            <a:extLst>
              <a:ext uri="{FF2B5EF4-FFF2-40B4-BE49-F238E27FC236}">
                <a16:creationId xmlns:a16="http://schemas.microsoft.com/office/drawing/2014/main" id="{E3BAFD24-457E-FBF5-7029-6745749444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4960658"/>
            <a:ext cx="9144000" cy="365683"/>
          </a:xfrm>
          <a:prstGeom prst="rect">
            <a:avLst/>
          </a:prstGeom>
        </p:spPr>
      </p:pic>
      <p:pic>
        <p:nvPicPr>
          <p:cNvPr id="2" name="Imagen 1"/>
          <p:cNvPicPr>
            <a:picLocks noChangeAspect="1"/>
          </p:cNvPicPr>
          <p:nvPr userDrawn="1"/>
        </p:nvPicPr>
        <p:blipFill>
          <a:blip r:embed="rId3"/>
          <a:stretch>
            <a:fillRect/>
          </a:stretch>
        </p:blipFill>
        <p:spPr>
          <a:xfrm>
            <a:off x="6619523" y="7695"/>
            <a:ext cx="2524477" cy="1038370"/>
          </a:xfrm>
          <a:prstGeom prst="rect">
            <a:avLst/>
          </a:prstGeom>
        </p:spPr>
      </p:pic>
      <p:pic>
        <p:nvPicPr>
          <p:cNvPr id="3" name="Imagen 2"/>
          <p:cNvPicPr>
            <a:picLocks noChangeAspect="1"/>
          </p:cNvPicPr>
          <p:nvPr userDrawn="1"/>
        </p:nvPicPr>
        <p:blipFill>
          <a:blip r:embed="rId4"/>
          <a:stretch>
            <a:fillRect/>
          </a:stretch>
        </p:blipFill>
        <p:spPr>
          <a:xfrm>
            <a:off x="0" y="45989"/>
            <a:ext cx="1095528" cy="1086002"/>
          </a:xfrm>
          <a:prstGeom prst="rect">
            <a:avLst/>
          </a:prstGeom>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ítulo de sección y descripción 1">
  <p:cSld name="SECTION_TITLE_AND_DESCRIPTION_4">
    <p:spTree>
      <p:nvGrpSpPr>
        <p:cNvPr id="1" name="Shape 75"/>
        <p:cNvGrpSpPr/>
        <p:nvPr/>
      </p:nvGrpSpPr>
      <p:grpSpPr>
        <a:xfrm>
          <a:off x="0" y="0"/>
          <a:ext cx="0" cy="0"/>
          <a:chOff x="0" y="0"/>
          <a:chExt cx="0" cy="0"/>
        </a:xfrm>
      </p:grpSpPr>
      <p:sp>
        <p:nvSpPr>
          <p:cNvPr id="76" name="Google Shape;76;p28"/>
          <p:cNvSpPr/>
          <p:nvPr/>
        </p:nvSpPr>
        <p:spPr>
          <a:xfrm>
            <a:off x="4690800" y="-459150"/>
            <a:ext cx="6061800" cy="6061800"/>
          </a:xfrm>
          <a:prstGeom prst="rect">
            <a:avLst/>
          </a:prstGeom>
          <a:solidFill>
            <a:srgbClr val="52BDC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77" name="Google Shape;77;p28"/>
          <p:cNvPicPr preferRelativeResize="0"/>
          <p:nvPr/>
        </p:nvPicPr>
        <p:blipFill rotWithShape="1">
          <a:blip r:embed="rId2">
            <a:alphaModFix amt="17000"/>
          </a:blip>
          <a:srcRect t="385" b="386"/>
          <a:stretch/>
        </p:blipFill>
        <p:spPr>
          <a:xfrm>
            <a:off x="5833650" y="286203"/>
            <a:ext cx="3810425" cy="3752101"/>
          </a:xfrm>
          <a:prstGeom prst="rect">
            <a:avLst/>
          </a:prstGeom>
          <a:noFill/>
          <a:ln>
            <a:noFill/>
          </a:ln>
        </p:spPr>
      </p:pic>
      <p:sp>
        <p:nvSpPr>
          <p:cNvPr id="78" name="Google Shape;78;p28"/>
          <p:cNvSpPr txBox="1">
            <a:spLocks noGrp="1"/>
          </p:cNvSpPr>
          <p:nvPr>
            <p:ph type="title"/>
          </p:nvPr>
        </p:nvSpPr>
        <p:spPr>
          <a:xfrm>
            <a:off x="5040000" y="1318650"/>
            <a:ext cx="3300900" cy="168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2600"/>
              <a:buNone/>
              <a:defRPr sz="2600">
                <a:solidFill>
                  <a:schemeClr val="lt1"/>
                </a:solidFill>
              </a:defRPr>
            </a:lvl1pPr>
            <a:lvl2pPr lvl="1" algn="l">
              <a:lnSpc>
                <a:spcPct val="100000"/>
              </a:lnSpc>
              <a:spcBef>
                <a:spcPts val="0"/>
              </a:spcBef>
              <a:spcAft>
                <a:spcPts val="0"/>
              </a:spcAft>
              <a:buClr>
                <a:schemeClr val="lt1"/>
              </a:buClr>
              <a:buSzPts val="2600"/>
              <a:buNone/>
              <a:defRPr sz="2600">
                <a:solidFill>
                  <a:schemeClr val="lt1"/>
                </a:solidFill>
              </a:defRPr>
            </a:lvl2pPr>
            <a:lvl3pPr lvl="2" algn="l">
              <a:lnSpc>
                <a:spcPct val="100000"/>
              </a:lnSpc>
              <a:spcBef>
                <a:spcPts val="0"/>
              </a:spcBef>
              <a:spcAft>
                <a:spcPts val="0"/>
              </a:spcAft>
              <a:buClr>
                <a:schemeClr val="lt1"/>
              </a:buClr>
              <a:buSzPts val="2600"/>
              <a:buNone/>
              <a:defRPr sz="2600">
                <a:solidFill>
                  <a:schemeClr val="lt1"/>
                </a:solidFill>
              </a:defRPr>
            </a:lvl3pPr>
            <a:lvl4pPr lvl="3" algn="l">
              <a:lnSpc>
                <a:spcPct val="100000"/>
              </a:lnSpc>
              <a:spcBef>
                <a:spcPts val="0"/>
              </a:spcBef>
              <a:spcAft>
                <a:spcPts val="0"/>
              </a:spcAft>
              <a:buClr>
                <a:schemeClr val="lt1"/>
              </a:buClr>
              <a:buSzPts val="2600"/>
              <a:buNone/>
              <a:defRPr sz="2600">
                <a:solidFill>
                  <a:schemeClr val="lt1"/>
                </a:solidFill>
              </a:defRPr>
            </a:lvl4pPr>
            <a:lvl5pPr lvl="4" algn="l">
              <a:lnSpc>
                <a:spcPct val="100000"/>
              </a:lnSpc>
              <a:spcBef>
                <a:spcPts val="0"/>
              </a:spcBef>
              <a:spcAft>
                <a:spcPts val="0"/>
              </a:spcAft>
              <a:buClr>
                <a:schemeClr val="lt1"/>
              </a:buClr>
              <a:buSzPts val="2600"/>
              <a:buNone/>
              <a:defRPr sz="2600">
                <a:solidFill>
                  <a:schemeClr val="lt1"/>
                </a:solidFill>
              </a:defRPr>
            </a:lvl5pPr>
            <a:lvl6pPr lvl="5" algn="l">
              <a:lnSpc>
                <a:spcPct val="100000"/>
              </a:lnSpc>
              <a:spcBef>
                <a:spcPts val="0"/>
              </a:spcBef>
              <a:spcAft>
                <a:spcPts val="0"/>
              </a:spcAft>
              <a:buClr>
                <a:schemeClr val="lt1"/>
              </a:buClr>
              <a:buSzPts val="2600"/>
              <a:buNone/>
              <a:defRPr sz="2600">
                <a:solidFill>
                  <a:schemeClr val="lt1"/>
                </a:solidFill>
              </a:defRPr>
            </a:lvl6pPr>
            <a:lvl7pPr lvl="6" algn="l">
              <a:lnSpc>
                <a:spcPct val="100000"/>
              </a:lnSpc>
              <a:spcBef>
                <a:spcPts val="0"/>
              </a:spcBef>
              <a:spcAft>
                <a:spcPts val="0"/>
              </a:spcAft>
              <a:buClr>
                <a:schemeClr val="lt1"/>
              </a:buClr>
              <a:buSzPts val="2600"/>
              <a:buNone/>
              <a:defRPr sz="2600">
                <a:solidFill>
                  <a:schemeClr val="lt1"/>
                </a:solidFill>
              </a:defRPr>
            </a:lvl7pPr>
            <a:lvl8pPr lvl="7" algn="l">
              <a:lnSpc>
                <a:spcPct val="100000"/>
              </a:lnSpc>
              <a:spcBef>
                <a:spcPts val="0"/>
              </a:spcBef>
              <a:spcAft>
                <a:spcPts val="0"/>
              </a:spcAft>
              <a:buClr>
                <a:schemeClr val="lt1"/>
              </a:buClr>
              <a:buSzPts val="2600"/>
              <a:buNone/>
              <a:defRPr sz="2600">
                <a:solidFill>
                  <a:schemeClr val="lt1"/>
                </a:solidFill>
              </a:defRPr>
            </a:lvl8pPr>
            <a:lvl9pPr lvl="8" algn="l">
              <a:lnSpc>
                <a:spcPct val="100000"/>
              </a:lnSpc>
              <a:spcBef>
                <a:spcPts val="0"/>
              </a:spcBef>
              <a:spcAft>
                <a:spcPts val="0"/>
              </a:spcAft>
              <a:buClr>
                <a:schemeClr val="lt1"/>
              </a:buClr>
              <a:buSzPts val="2600"/>
              <a:buNone/>
              <a:defRPr sz="2600">
                <a:solidFill>
                  <a:schemeClr val="lt1"/>
                </a:solidFill>
              </a:defRPr>
            </a:lvl9pPr>
          </a:lstStyle>
          <a:p>
            <a:endParaRPr/>
          </a:p>
        </p:txBody>
      </p:sp>
      <p:sp>
        <p:nvSpPr>
          <p:cNvPr id="79" name="Google Shape;79;p28"/>
          <p:cNvSpPr txBox="1">
            <a:spLocks noGrp="1"/>
          </p:cNvSpPr>
          <p:nvPr>
            <p:ph type="subTitle" idx="1"/>
          </p:nvPr>
        </p:nvSpPr>
        <p:spPr>
          <a:xfrm>
            <a:off x="5040000" y="3161525"/>
            <a:ext cx="3300900" cy="759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Clr>
                <a:schemeClr val="lt1"/>
              </a:buClr>
              <a:buSzPts val="1600"/>
              <a:buNone/>
              <a:defRPr sz="1600">
                <a:solidFill>
                  <a:schemeClr val="lt1"/>
                </a:solidFill>
              </a:defRPr>
            </a:lvl2pPr>
            <a:lvl3pPr lvl="2" algn="l">
              <a:lnSpc>
                <a:spcPct val="100000"/>
              </a:lnSpc>
              <a:spcBef>
                <a:spcPts val="0"/>
              </a:spcBef>
              <a:spcAft>
                <a:spcPts val="0"/>
              </a:spcAft>
              <a:buClr>
                <a:schemeClr val="lt1"/>
              </a:buClr>
              <a:buSzPts val="1600"/>
              <a:buNone/>
              <a:defRPr sz="1600">
                <a:solidFill>
                  <a:schemeClr val="lt1"/>
                </a:solidFill>
              </a:defRPr>
            </a:lvl3pPr>
            <a:lvl4pPr lvl="3" algn="l">
              <a:lnSpc>
                <a:spcPct val="100000"/>
              </a:lnSpc>
              <a:spcBef>
                <a:spcPts val="0"/>
              </a:spcBef>
              <a:spcAft>
                <a:spcPts val="0"/>
              </a:spcAft>
              <a:buClr>
                <a:schemeClr val="lt1"/>
              </a:buClr>
              <a:buSzPts val="1600"/>
              <a:buNone/>
              <a:defRPr sz="1600">
                <a:solidFill>
                  <a:schemeClr val="lt1"/>
                </a:solidFill>
              </a:defRPr>
            </a:lvl4pPr>
            <a:lvl5pPr lvl="4" algn="l">
              <a:lnSpc>
                <a:spcPct val="100000"/>
              </a:lnSpc>
              <a:spcBef>
                <a:spcPts val="0"/>
              </a:spcBef>
              <a:spcAft>
                <a:spcPts val="0"/>
              </a:spcAft>
              <a:buClr>
                <a:schemeClr val="lt1"/>
              </a:buClr>
              <a:buSzPts val="1600"/>
              <a:buNone/>
              <a:defRPr sz="1600">
                <a:solidFill>
                  <a:schemeClr val="lt1"/>
                </a:solidFill>
              </a:defRPr>
            </a:lvl5pPr>
            <a:lvl6pPr lvl="5" algn="l">
              <a:lnSpc>
                <a:spcPct val="100000"/>
              </a:lnSpc>
              <a:spcBef>
                <a:spcPts val="0"/>
              </a:spcBef>
              <a:spcAft>
                <a:spcPts val="0"/>
              </a:spcAft>
              <a:buClr>
                <a:schemeClr val="lt1"/>
              </a:buClr>
              <a:buSzPts val="1600"/>
              <a:buNone/>
              <a:defRPr sz="1600">
                <a:solidFill>
                  <a:schemeClr val="lt1"/>
                </a:solidFill>
              </a:defRPr>
            </a:lvl6pPr>
            <a:lvl7pPr lvl="6" algn="l">
              <a:lnSpc>
                <a:spcPct val="100000"/>
              </a:lnSpc>
              <a:spcBef>
                <a:spcPts val="0"/>
              </a:spcBef>
              <a:spcAft>
                <a:spcPts val="0"/>
              </a:spcAft>
              <a:buClr>
                <a:schemeClr val="lt1"/>
              </a:buClr>
              <a:buSzPts val="1600"/>
              <a:buNone/>
              <a:defRPr sz="1600">
                <a:solidFill>
                  <a:schemeClr val="lt1"/>
                </a:solidFill>
              </a:defRPr>
            </a:lvl7pPr>
            <a:lvl8pPr lvl="7" algn="l">
              <a:lnSpc>
                <a:spcPct val="100000"/>
              </a:lnSpc>
              <a:spcBef>
                <a:spcPts val="0"/>
              </a:spcBef>
              <a:spcAft>
                <a:spcPts val="0"/>
              </a:spcAft>
              <a:buClr>
                <a:schemeClr val="lt1"/>
              </a:buClr>
              <a:buSzPts val="1600"/>
              <a:buNone/>
              <a:defRPr sz="1600">
                <a:solidFill>
                  <a:schemeClr val="lt1"/>
                </a:solidFill>
              </a:defRPr>
            </a:lvl8pPr>
            <a:lvl9pPr lvl="8" algn="l">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80" name="Google Shape;80;p28"/>
          <p:cNvSpPr txBox="1">
            <a:spLocks noGrp="1"/>
          </p:cNvSpPr>
          <p:nvPr>
            <p:ph type="body" idx="2"/>
          </p:nvPr>
        </p:nvSpPr>
        <p:spPr>
          <a:xfrm>
            <a:off x="602225" y="1352625"/>
            <a:ext cx="3374400" cy="3025500"/>
          </a:xfrm>
          <a:prstGeom prst="rect">
            <a:avLst/>
          </a:prstGeom>
          <a:noFill/>
          <a:ln>
            <a:noFill/>
          </a:ln>
        </p:spPr>
        <p:txBody>
          <a:bodyPr spcFirstLastPara="1" wrap="square" lIns="91425" tIns="91425" rIns="91425" bIns="91425" anchor="t" anchorCtr="0">
            <a:noAutofit/>
          </a:bodyPr>
          <a:lstStyle>
            <a:lvl1pPr marL="457200" lvl="0" indent="-311150" algn="just">
              <a:lnSpc>
                <a:spcPct val="115000"/>
              </a:lnSpc>
              <a:spcBef>
                <a:spcPts val="0"/>
              </a:spcBef>
              <a:spcAft>
                <a:spcPts val="0"/>
              </a:spcAft>
              <a:buClr>
                <a:srgbClr val="52BDC3"/>
              </a:buClr>
              <a:buSzPts val="1300"/>
              <a:buChar char="●"/>
              <a:defRPr b="0">
                <a:solidFill>
                  <a:srgbClr val="52BDC3"/>
                </a:solidFill>
              </a:defRPr>
            </a:lvl1pPr>
            <a:lvl2pPr marL="914400" lvl="1" indent="-298450" algn="just">
              <a:lnSpc>
                <a:spcPct val="115000"/>
              </a:lnSpc>
              <a:spcBef>
                <a:spcPts val="1600"/>
              </a:spcBef>
              <a:spcAft>
                <a:spcPts val="0"/>
              </a:spcAft>
              <a:buClr>
                <a:srgbClr val="52BDC3"/>
              </a:buClr>
              <a:buSzPts val="1100"/>
              <a:buChar char="○"/>
              <a:defRPr>
                <a:solidFill>
                  <a:srgbClr val="52BDC3"/>
                </a:solidFill>
              </a:defRPr>
            </a:lvl2pPr>
            <a:lvl3pPr marL="1371600" lvl="2" indent="-298450" algn="just">
              <a:lnSpc>
                <a:spcPct val="115000"/>
              </a:lnSpc>
              <a:spcBef>
                <a:spcPts val="1600"/>
              </a:spcBef>
              <a:spcAft>
                <a:spcPts val="0"/>
              </a:spcAft>
              <a:buClr>
                <a:srgbClr val="52BDC3"/>
              </a:buClr>
              <a:buSzPts val="1100"/>
              <a:buChar char="■"/>
              <a:defRPr>
                <a:solidFill>
                  <a:srgbClr val="52BDC3"/>
                </a:solidFill>
              </a:defRPr>
            </a:lvl3pPr>
            <a:lvl4pPr marL="1828800" lvl="3" indent="-298450" algn="just">
              <a:lnSpc>
                <a:spcPct val="115000"/>
              </a:lnSpc>
              <a:spcBef>
                <a:spcPts val="1600"/>
              </a:spcBef>
              <a:spcAft>
                <a:spcPts val="0"/>
              </a:spcAft>
              <a:buClr>
                <a:srgbClr val="52BDC3"/>
              </a:buClr>
              <a:buSzPts val="1100"/>
              <a:buChar char="●"/>
              <a:defRPr>
                <a:solidFill>
                  <a:srgbClr val="52BDC3"/>
                </a:solidFill>
              </a:defRPr>
            </a:lvl4pPr>
            <a:lvl5pPr marL="2286000" lvl="4" indent="-298450" algn="just">
              <a:lnSpc>
                <a:spcPct val="115000"/>
              </a:lnSpc>
              <a:spcBef>
                <a:spcPts val="1600"/>
              </a:spcBef>
              <a:spcAft>
                <a:spcPts val="0"/>
              </a:spcAft>
              <a:buClr>
                <a:srgbClr val="52BDC3"/>
              </a:buClr>
              <a:buSzPts val="1100"/>
              <a:buChar char="○"/>
              <a:defRPr>
                <a:solidFill>
                  <a:srgbClr val="52BDC3"/>
                </a:solidFill>
              </a:defRPr>
            </a:lvl5pPr>
            <a:lvl6pPr marL="2743200" lvl="5" indent="-298450" algn="just">
              <a:lnSpc>
                <a:spcPct val="115000"/>
              </a:lnSpc>
              <a:spcBef>
                <a:spcPts val="1600"/>
              </a:spcBef>
              <a:spcAft>
                <a:spcPts val="0"/>
              </a:spcAft>
              <a:buClr>
                <a:srgbClr val="52BDC3"/>
              </a:buClr>
              <a:buSzPts val="1100"/>
              <a:buChar char="■"/>
              <a:defRPr>
                <a:solidFill>
                  <a:srgbClr val="52BDC3"/>
                </a:solidFill>
              </a:defRPr>
            </a:lvl6pPr>
            <a:lvl7pPr marL="3200400" lvl="6" indent="-298450" algn="just">
              <a:lnSpc>
                <a:spcPct val="115000"/>
              </a:lnSpc>
              <a:spcBef>
                <a:spcPts val="1600"/>
              </a:spcBef>
              <a:spcAft>
                <a:spcPts val="0"/>
              </a:spcAft>
              <a:buClr>
                <a:srgbClr val="52BDC3"/>
              </a:buClr>
              <a:buSzPts val="1100"/>
              <a:buChar char="●"/>
              <a:defRPr>
                <a:solidFill>
                  <a:srgbClr val="52BDC3"/>
                </a:solidFill>
              </a:defRPr>
            </a:lvl7pPr>
            <a:lvl8pPr marL="3657600" lvl="7" indent="-298450" algn="just">
              <a:lnSpc>
                <a:spcPct val="115000"/>
              </a:lnSpc>
              <a:spcBef>
                <a:spcPts val="1600"/>
              </a:spcBef>
              <a:spcAft>
                <a:spcPts val="0"/>
              </a:spcAft>
              <a:buClr>
                <a:srgbClr val="52BDC3"/>
              </a:buClr>
              <a:buSzPts val="1100"/>
              <a:buChar char="○"/>
              <a:defRPr>
                <a:solidFill>
                  <a:srgbClr val="52BDC3"/>
                </a:solidFill>
              </a:defRPr>
            </a:lvl8pPr>
            <a:lvl9pPr marL="4114800" lvl="8" indent="-298450" algn="just">
              <a:lnSpc>
                <a:spcPct val="115000"/>
              </a:lnSpc>
              <a:spcBef>
                <a:spcPts val="1600"/>
              </a:spcBef>
              <a:spcAft>
                <a:spcPts val="1600"/>
              </a:spcAft>
              <a:buClr>
                <a:srgbClr val="52BDC3"/>
              </a:buClr>
              <a:buSzPts val="1100"/>
              <a:buChar char="■"/>
              <a:defRPr>
                <a:solidFill>
                  <a:srgbClr val="52BDC3"/>
                </a:solidFill>
              </a:defRPr>
            </a:lvl9pPr>
          </a:lstStyle>
          <a:p>
            <a:endParaRPr/>
          </a:p>
        </p:txBody>
      </p:sp>
      <p:sp>
        <p:nvSpPr>
          <p:cNvPr id="81" name="Google Shape;81;p28"/>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ítulo de sección y descripción 3">
  <p:cSld name="SECTION_TITLE_AND_DESCRIPTION_3">
    <p:spTree>
      <p:nvGrpSpPr>
        <p:cNvPr id="1" name="Shape 82"/>
        <p:cNvGrpSpPr/>
        <p:nvPr/>
      </p:nvGrpSpPr>
      <p:grpSpPr>
        <a:xfrm>
          <a:off x="0" y="0"/>
          <a:ext cx="0" cy="0"/>
          <a:chOff x="0" y="0"/>
          <a:chExt cx="0" cy="0"/>
        </a:xfrm>
      </p:grpSpPr>
      <p:sp>
        <p:nvSpPr>
          <p:cNvPr id="83" name="Google Shape;83;p29"/>
          <p:cNvSpPr/>
          <p:nvPr/>
        </p:nvSpPr>
        <p:spPr>
          <a:xfrm>
            <a:off x="-1928375" y="-459150"/>
            <a:ext cx="6061800" cy="6061800"/>
          </a:xfrm>
          <a:prstGeom prst="rect">
            <a:avLst/>
          </a:prstGeom>
          <a:solidFill>
            <a:srgbClr val="1C35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84" name="Google Shape;84;p29"/>
          <p:cNvPicPr preferRelativeResize="0"/>
          <p:nvPr/>
        </p:nvPicPr>
        <p:blipFill rotWithShape="1">
          <a:blip r:embed="rId2">
            <a:alphaModFix amt="17000"/>
          </a:blip>
          <a:srcRect t="385" b="386"/>
          <a:stretch/>
        </p:blipFill>
        <p:spPr>
          <a:xfrm>
            <a:off x="-717062" y="286203"/>
            <a:ext cx="3810425" cy="3752101"/>
          </a:xfrm>
          <a:prstGeom prst="rect">
            <a:avLst/>
          </a:prstGeom>
          <a:noFill/>
          <a:ln>
            <a:noFill/>
          </a:ln>
        </p:spPr>
      </p:pic>
      <p:sp>
        <p:nvSpPr>
          <p:cNvPr id="85" name="Google Shape;85;p29"/>
          <p:cNvSpPr txBox="1">
            <a:spLocks noGrp="1"/>
          </p:cNvSpPr>
          <p:nvPr>
            <p:ph type="title"/>
          </p:nvPr>
        </p:nvSpPr>
        <p:spPr>
          <a:xfrm>
            <a:off x="576000" y="1318650"/>
            <a:ext cx="3300900" cy="16872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Clr>
                <a:schemeClr val="lt1"/>
              </a:buClr>
              <a:buSzPts val="2600"/>
              <a:buNone/>
              <a:defRPr sz="2600">
                <a:solidFill>
                  <a:schemeClr val="lt1"/>
                </a:solidFill>
              </a:defRPr>
            </a:lvl1pPr>
            <a:lvl2pPr lvl="1" algn="r">
              <a:lnSpc>
                <a:spcPct val="100000"/>
              </a:lnSpc>
              <a:spcBef>
                <a:spcPts val="0"/>
              </a:spcBef>
              <a:spcAft>
                <a:spcPts val="0"/>
              </a:spcAft>
              <a:buClr>
                <a:schemeClr val="lt1"/>
              </a:buClr>
              <a:buSzPts val="2600"/>
              <a:buNone/>
              <a:defRPr sz="2600">
                <a:solidFill>
                  <a:schemeClr val="lt1"/>
                </a:solidFill>
              </a:defRPr>
            </a:lvl2pPr>
            <a:lvl3pPr lvl="2" algn="r">
              <a:lnSpc>
                <a:spcPct val="100000"/>
              </a:lnSpc>
              <a:spcBef>
                <a:spcPts val="0"/>
              </a:spcBef>
              <a:spcAft>
                <a:spcPts val="0"/>
              </a:spcAft>
              <a:buClr>
                <a:schemeClr val="lt1"/>
              </a:buClr>
              <a:buSzPts val="2600"/>
              <a:buNone/>
              <a:defRPr sz="2600">
                <a:solidFill>
                  <a:schemeClr val="lt1"/>
                </a:solidFill>
              </a:defRPr>
            </a:lvl3pPr>
            <a:lvl4pPr lvl="3" algn="r">
              <a:lnSpc>
                <a:spcPct val="100000"/>
              </a:lnSpc>
              <a:spcBef>
                <a:spcPts val="0"/>
              </a:spcBef>
              <a:spcAft>
                <a:spcPts val="0"/>
              </a:spcAft>
              <a:buClr>
                <a:schemeClr val="lt1"/>
              </a:buClr>
              <a:buSzPts val="2600"/>
              <a:buNone/>
              <a:defRPr sz="2600">
                <a:solidFill>
                  <a:schemeClr val="lt1"/>
                </a:solidFill>
              </a:defRPr>
            </a:lvl4pPr>
            <a:lvl5pPr lvl="4" algn="r">
              <a:lnSpc>
                <a:spcPct val="100000"/>
              </a:lnSpc>
              <a:spcBef>
                <a:spcPts val="0"/>
              </a:spcBef>
              <a:spcAft>
                <a:spcPts val="0"/>
              </a:spcAft>
              <a:buClr>
                <a:schemeClr val="lt1"/>
              </a:buClr>
              <a:buSzPts val="2600"/>
              <a:buNone/>
              <a:defRPr sz="2600">
                <a:solidFill>
                  <a:schemeClr val="lt1"/>
                </a:solidFill>
              </a:defRPr>
            </a:lvl5pPr>
            <a:lvl6pPr lvl="5" algn="r">
              <a:lnSpc>
                <a:spcPct val="100000"/>
              </a:lnSpc>
              <a:spcBef>
                <a:spcPts val="0"/>
              </a:spcBef>
              <a:spcAft>
                <a:spcPts val="0"/>
              </a:spcAft>
              <a:buClr>
                <a:schemeClr val="lt1"/>
              </a:buClr>
              <a:buSzPts val="2600"/>
              <a:buNone/>
              <a:defRPr sz="2600">
                <a:solidFill>
                  <a:schemeClr val="lt1"/>
                </a:solidFill>
              </a:defRPr>
            </a:lvl6pPr>
            <a:lvl7pPr lvl="6" algn="r">
              <a:lnSpc>
                <a:spcPct val="100000"/>
              </a:lnSpc>
              <a:spcBef>
                <a:spcPts val="0"/>
              </a:spcBef>
              <a:spcAft>
                <a:spcPts val="0"/>
              </a:spcAft>
              <a:buClr>
                <a:schemeClr val="lt1"/>
              </a:buClr>
              <a:buSzPts val="2600"/>
              <a:buNone/>
              <a:defRPr sz="2600">
                <a:solidFill>
                  <a:schemeClr val="lt1"/>
                </a:solidFill>
              </a:defRPr>
            </a:lvl7pPr>
            <a:lvl8pPr lvl="7" algn="r">
              <a:lnSpc>
                <a:spcPct val="100000"/>
              </a:lnSpc>
              <a:spcBef>
                <a:spcPts val="0"/>
              </a:spcBef>
              <a:spcAft>
                <a:spcPts val="0"/>
              </a:spcAft>
              <a:buClr>
                <a:schemeClr val="lt1"/>
              </a:buClr>
              <a:buSzPts val="2600"/>
              <a:buNone/>
              <a:defRPr sz="2600">
                <a:solidFill>
                  <a:schemeClr val="lt1"/>
                </a:solidFill>
              </a:defRPr>
            </a:lvl8pPr>
            <a:lvl9pPr lvl="8" algn="r">
              <a:lnSpc>
                <a:spcPct val="100000"/>
              </a:lnSpc>
              <a:spcBef>
                <a:spcPts val="0"/>
              </a:spcBef>
              <a:spcAft>
                <a:spcPts val="0"/>
              </a:spcAft>
              <a:buClr>
                <a:schemeClr val="lt1"/>
              </a:buClr>
              <a:buSzPts val="2600"/>
              <a:buNone/>
              <a:defRPr sz="2600">
                <a:solidFill>
                  <a:schemeClr val="lt1"/>
                </a:solidFill>
              </a:defRPr>
            </a:lvl9pPr>
          </a:lstStyle>
          <a:p>
            <a:endParaRPr/>
          </a:p>
        </p:txBody>
      </p:sp>
      <p:sp>
        <p:nvSpPr>
          <p:cNvPr id="86" name="Google Shape;86;p29"/>
          <p:cNvSpPr txBox="1">
            <a:spLocks noGrp="1"/>
          </p:cNvSpPr>
          <p:nvPr>
            <p:ph type="subTitle" idx="1"/>
          </p:nvPr>
        </p:nvSpPr>
        <p:spPr>
          <a:xfrm>
            <a:off x="580950" y="3161525"/>
            <a:ext cx="3300900" cy="7590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Clr>
                <a:schemeClr val="lt1"/>
              </a:buClr>
              <a:buSzPts val="1600"/>
              <a:buNone/>
              <a:defRPr sz="1600">
                <a:solidFill>
                  <a:schemeClr val="lt1"/>
                </a:solidFill>
              </a:defRPr>
            </a:lvl1pPr>
            <a:lvl2pPr lvl="1" algn="r">
              <a:lnSpc>
                <a:spcPct val="100000"/>
              </a:lnSpc>
              <a:spcBef>
                <a:spcPts val="0"/>
              </a:spcBef>
              <a:spcAft>
                <a:spcPts val="0"/>
              </a:spcAft>
              <a:buClr>
                <a:schemeClr val="lt1"/>
              </a:buClr>
              <a:buSzPts val="1600"/>
              <a:buNone/>
              <a:defRPr sz="1600">
                <a:solidFill>
                  <a:schemeClr val="lt1"/>
                </a:solidFill>
              </a:defRPr>
            </a:lvl2pPr>
            <a:lvl3pPr lvl="2" algn="r">
              <a:lnSpc>
                <a:spcPct val="100000"/>
              </a:lnSpc>
              <a:spcBef>
                <a:spcPts val="0"/>
              </a:spcBef>
              <a:spcAft>
                <a:spcPts val="0"/>
              </a:spcAft>
              <a:buClr>
                <a:schemeClr val="lt1"/>
              </a:buClr>
              <a:buSzPts val="1600"/>
              <a:buNone/>
              <a:defRPr sz="1600">
                <a:solidFill>
                  <a:schemeClr val="lt1"/>
                </a:solidFill>
              </a:defRPr>
            </a:lvl3pPr>
            <a:lvl4pPr lvl="3" algn="r">
              <a:lnSpc>
                <a:spcPct val="100000"/>
              </a:lnSpc>
              <a:spcBef>
                <a:spcPts val="0"/>
              </a:spcBef>
              <a:spcAft>
                <a:spcPts val="0"/>
              </a:spcAft>
              <a:buClr>
                <a:schemeClr val="lt1"/>
              </a:buClr>
              <a:buSzPts val="1600"/>
              <a:buNone/>
              <a:defRPr sz="1600">
                <a:solidFill>
                  <a:schemeClr val="lt1"/>
                </a:solidFill>
              </a:defRPr>
            </a:lvl4pPr>
            <a:lvl5pPr lvl="4" algn="r">
              <a:lnSpc>
                <a:spcPct val="100000"/>
              </a:lnSpc>
              <a:spcBef>
                <a:spcPts val="0"/>
              </a:spcBef>
              <a:spcAft>
                <a:spcPts val="0"/>
              </a:spcAft>
              <a:buClr>
                <a:schemeClr val="lt1"/>
              </a:buClr>
              <a:buSzPts val="1600"/>
              <a:buNone/>
              <a:defRPr sz="1600">
                <a:solidFill>
                  <a:schemeClr val="lt1"/>
                </a:solidFill>
              </a:defRPr>
            </a:lvl5pPr>
            <a:lvl6pPr lvl="5" algn="r">
              <a:lnSpc>
                <a:spcPct val="100000"/>
              </a:lnSpc>
              <a:spcBef>
                <a:spcPts val="0"/>
              </a:spcBef>
              <a:spcAft>
                <a:spcPts val="0"/>
              </a:spcAft>
              <a:buClr>
                <a:schemeClr val="lt1"/>
              </a:buClr>
              <a:buSzPts val="1600"/>
              <a:buNone/>
              <a:defRPr sz="1600">
                <a:solidFill>
                  <a:schemeClr val="lt1"/>
                </a:solidFill>
              </a:defRPr>
            </a:lvl6pPr>
            <a:lvl7pPr lvl="6" algn="r">
              <a:lnSpc>
                <a:spcPct val="100000"/>
              </a:lnSpc>
              <a:spcBef>
                <a:spcPts val="0"/>
              </a:spcBef>
              <a:spcAft>
                <a:spcPts val="0"/>
              </a:spcAft>
              <a:buClr>
                <a:schemeClr val="lt1"/>
              </a:buClr>
              <a:buSzPts val="1600"/>
              <a:buNone/>
              <a:defRPr sz="1600">
                <a:solidFill>
                  <a:schemeClr val="lt1"/>
                </a:solidFill>
              </a:defRPr>
            </a:lvl7pPr>
            <a:lvl8pPr lvl="7" algn="r">
              <a:lnSpc>
                <a:spcPct val="100000"/>
              </a:lnSpc>
              <a:spcBef>
                <a:spcPts val="0"/>
              </a:spcBef>
              <a:spcAft>
                <a:spcPts val="0"/>
              </a:spcAft>
              <a:buClr>
                <a:schemeClr val="lt1"/>
              </a:buClr>
              <a:buSzPts val="1600"/>
              <a:buNone/>
              <a:defRPr sz="1600">
                <a:solidFill>
                  <a:schemeClr val="lt1"/>
                </a:solidFill>
              </a:defRPr>
            </a:lvl8pPr>
            <a:lvl9pPr lvl="8" algn="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87" name="Google Shape;87;p29"/>
          <p:cNvSpPr txBox="1">
            <a:spLocks noGrp="1"/>
          </p:cNvSpPr>
          <p:nvPr>
            <p:ph type="body" idx="2"/>
          </p:nvPr>
        </p:nvSpPr>
        <p:spPr>
          <a:xfrm>
            <a:off x="4680000" y="1352625"/>
            <a:ext cx="3374400" cy="3025500"/>
          </a:xfrm>
          <a:prstGeom prst="rect">
            <a:avLst/>
          </a:prstGeom>
          <a:noFill/>
          <a:ln>
            <a:noFill/>
          </a:ln>
        </p:spPr>
        <p:txBody>
          <a:bodyPr spcFirstLastPara="1" wrap="square" lIns="91425" tIns="91425" rIns="91425" bIns="91425" anchor="t" anchorCtr="0">
            <a:noAutofit/>
          </a:bodyPr>
          <a:lstStyle>
            <a:lvl1pPr marL="457200" lvl="0" indent="-311150" algn="just">
              <a:lnSpc>
                <a:spcPct val="115000"/>
              </a:lnSpc>
              <a:spcBef>
                <a:spcPts val="0"/>
              </a:spcBef>
              <a:spcAft>
                <a:spcPts val="0"/>
              </a:spcAft>
              <a:buSzPts val="1300"/>
              <a:buChar char="●"/>
              <a:defRPr b="0"/>
            </a:lvl1pPr>
            <a:lvl2pPr marL="914400" lvl="1" indent="-298450" algn="just">
              <a:lnSpc>
                <a:spcPct val="115000"/>
              </a:lnSpc>
              <a:spcBef>
                <a:spcPts val="1600"/>
              </a:spcBef>
              <a:spcAft>
                <a:spcPts val="0"/>
              </a:spcAft>
              <a:buSzPts val="1100"/>
              <a:buChar char="○"/>
              <a:defRPr/>
            </a:lvl2pPr>
            <a:lvl3pPr marL="1371600" lvl="2" indent="-298450" algn="just">
              <a:lnSpc>
                <a:spcPct val="115000"/>
              </a:lnSpc>
              <a:spcBef>
                <a:spcPts val="1600"/>
              </a:spcBef>
              <a:spcAft>
                <a:spcPts val="0"/>
              </a:spcAft>
              <a:buSzPts val="1100"/>
              <a:buChar char="■"/>
              <a:defRPr/>
            </a:lvl3pPr>
            <a:lvl4pPr marL="1828800" lvl="3" indent="-298450" algn="just">
              <a:lnSpc>
                <a:spcPct val="115000"/>
              </a:lnSpc>
              <a:spcBef>
                <a:spcPts val="1600"/>
              </a:spcBef>
              <a:spcAft>
                <a:spcPts val="0"/>
              </a:spcAft>
              <a:buSzPts val="1100"/>
              <a:buChar char="●"/>
              <a:defRPr/>
            </a:lvl4pPr>
            <a:lvl5pPr marL="2286000" lvl="4" indent="-298450" algn="just">
              <a:lnSpc>
                <a:spcPct val="115000"/>
              </a:lnSpc>
              <a:spcBef>
                <a:spcPts val="1600"/>
              </a:spcBef>
              <a:spcAft>
                <a:spcPts val="0"/>
              </a:spcAft>
              <a:buSzPts val="1100"/>
              <a:buChar char="○"/>
              <a:defRPr/>
            </a:lvl5pPr>
            <a:lvl6pPr marL="2743200" lvl="5" indent="-298450" algn="just">
              <a:lnSpc>
                <a:spcPct val="115000"/>
              </a:lnSpc>
              <a:spcBef>
                <a:spcPts val="1600"/>
              </a:spcBef>
              <a:spcAft>
                <a:spcPts val="0"/>
              </a:spcAft>
              <a:buSzPts val="1100"/>
              <a:buChar char="■"/>
              <a:defRPr/>
            </a:lvl6pPr>
            <a:lvl7pPr marL="3200400" lvl="6" indent="-298450" algn="just">
              <a:lnSpc>
                <a:spcPct val="115000"/>
              </a:lnSpc>
              <a:spcBef>
                <a:spcPts val="1600"/>
              </a:spcBef>
              <a:spcAft>
                <a:spcPts val="0"/>
              </a:spcAft>
              <a:buSzPts val="1100"/>
              <a:buChar char="●"/>
              <a:defRPr/>
            </a:lvl7pPr>
            <a:lvl8pPr marL="3657600" lvl="7" indent="-298450" algn="just">
              <a:lnSpc>
                <a:spcPct val="115000"/>
              </a:lnSpc>
              <a:spcBef>
                <a:spcPts val="1600"/>
              </a:spcBef>
              <a:spcAft>
                <a:spcPts val="0"/>
              </a:spcAft>
              <a:buSzPts val="1100"/>
              <a:buChar char="○"/>
              <a:defRPr/>
            </a:lvl8pPr>
            <a:lvl9pPr marL="4114800" lvl="8" indent="-298450" algn="just">
              <a:lnSpc>
                <a:spcPct val="115000"/>
              </a:lnSpc>
              <a:spcBef>
                <a:spcPts val="1600"/>
              </a:spcBef>
              <a:spcAft>
                <a:spcPts val="1600"/>
              </a:spcAft>
              <a:buSzPts val="1100"/>
              <a:buChar char="■"/>
              <a:defRPr/>
            </a:lvl9pPr>
          </a:lstStyle>
          <a:p>
            <a:endParaRPr/>
          </a:p>
        </p:txBody>
      </p:sp>
      <p:sp>
        <p:nvSpPr>
          <p:cNvPr id="88" name="Google Shape;88;p29"/>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rgbClr val="52BDC3"/>
        </a:solidFill>
        <a:effectLst/>
      </p:bgPr>
    </p:bg>
    <p:spTree>
      <p:nvGrpSpPr>
        <p:cNvPr id="1" name="Shape 89"/>
        <p:cNvGrpSpPr/>
        <p:nvPr/>
      </p:nvGrpSpPr>
      <p:grpSpPr>
        <a:xfrm>
          <a:off x="0" y="0"/>
          <a:ext cx="0" cy="0"/>
          <a:chOff x="0" y="0"/>
          <a:chExt cx="0" cy="0"/>
        </a:xfrm>
      </p:grpSpPr>
      <p:sp>
        <p:nvSpPr>
          <p:cNvPr id="90" name="Google Shape;90;p30"/>
          <p:cNvSpPr txBox="1">
            <a:spLocks noGrp="1"/>
          </p:cNvSpPr>
          <p:nvPr>
            <p:ph type="title" hasCustomPrompt="1"/>
          </p:nvPr>
        </p:nvSpPr>
        <p:spPr>
          <a:xfrm>
            <a:off x="729450" y="733950"/>
            <a:ext cx="7688400" cy="1244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8000"/>
              <a:buNone/>
              <a:defRPr sz="8000">
                <a:solidFill>
                  <a:schemeClr val="lt1"/>
                </a:solidFill>
              </a:defRPr>
            </a:lvl1pPr>
            <a:lvl2pPr lvl="1" algn="l">
              <a:lnSpc>
                <a:spcPct val="100000"/>
              </a:lnSpc>
              <a:spcBef>
                <a:spcPts val="0"/>
              </a:spcBef>
              <a:spcAft>
                <a:spcPts val="0"/>
              </a:spcAft>
              <a:buClr>
                <a:schemeClr val="lt1"/>
              </a:buClr>
              <a:buSzPts val="8000"/>
              <a:buNone/>
              <a:defRPr sz="8000">
                <a:solidFill>
                  <a:schemeClr val="lt1"/>
                </a:solidFill>
              </a:defRPr>
            </a:lvl2pPr>
            <a:lvl3pPr lvl="2" algn="l">
              <a:lnSpc>
                <a:spcPct val="100000"/>
              </a:lnSpc>
              <a:spcBef>
                <a:spcPts val="0"/>
              </a:spcBef>
              <a:spcAft>
                <a:spcPts val="0"/>
              </a:spcAft>
              <a:buClr>
                <a:schemeClr val="lt1"/>
              </a:buClr>
              <a:buSzPts val="8000"/>
              <a:buNone/>
              <a:defRPr sz="8000">
                <a:solidFill>
                  <a:schemeClr val="lt1"/>
                </a:solidFill>
              </a:defRPr>
            </a:lvl3pPr>
            <a:lvl4pPr lvl="3" algn="l">
              <a:lnSpc>
                <a:spcPct val="100000"/>
              </a:lnSpc>
              <a:spcBef>
                <a:spcPts val="0"/>
              </a:spcBef>
              <a:spcAft>
                <a:spcPts val="0"/>
              </a:spcAft>
              <a:buClr>
                <a:schemeClr val="lt1"/>
              </a:buClr>
              <a:buSzPts val="8000"/>
              <a:buNone/>
              <a:defRPr sz="8000">
                <a:solidFill>
                  <a:schemeClr val="lt1"/>
                </a:solidFill>
              </a:defRPr>
            </a:lvl4pPr>
            <a:lvl5pPr lvl="4" algn="l">
              <a:lnSpc>
                <a:spcPct val="100000"/>
              </a:lnSpc>
              <a:spcBef>
                <a:spcPts val="0"/>
              </a:spcBef>
              <a:spcAft>
                <a:spcPts val="0"/>
              </a:spcAft>
              <a:buClr>
                <a:schemeClr val="lt1"/>
              </a:buClr>
              <a:buSzPts val="8000"/>
              <a:buNone/>
              <a:defRPr sz="8000">
                <a:solidFill>
                  <a:schemeClr val="lt1"/>
                </a:solidFill>
              </a:defRPr>
            </a:lvl5pPr>
            <a:lvl6pPr lvl="5" algn="l">
              <a:lnSpc>
                <a:spcPct val="100000"/>
              </a:lnSpc>
              <a:spcBef>
                <a:spcPts val="0"/>
              </a:spcBef>
              <a:spcAft>
                <a:spcPts val="0"/>
              </a:spcAft>
              <a:buClr>
                <a:schemeClr val="lt1"/>
              </a:buClr>
              <a:buSzPts val="8000"/>
              <a:buNone/>
              <a:defRPr sz="8000">
                <a:solidFill>
                  <a:schemeClr val="lt1"/>
                </a:solidFill>
              </a:defRPr>
            </a:lvl6pPr>
            <a:lvl7pPr lvl="6" algn="l">
              <a:lnSpc>
                <a:spcPct val="100000"/>
              </a:lnSpc>
              <a:spcBef>
                <a:spcPts val="0"/>
              </a:spcBef>
              <a:spcAft>
                <a:spcPts val="0"/>
              </a:spcAft>
              <a:buClr>
                <a:schemeClr val="lt1"/>
              </a:buClr>
              <a:buSzPts val="8000"/>
              <a:buNone/>
              <a:defRPr sz="8000">
                <a:solidFill>
                  <a:schemeClr val="lt1"/>
                </a:solidFill>
              </a:defRPr>
            </a:lvl7pPr>
            <a:lvl8pPr lvl="7" algn="l">
              <a:lnSpc>
                <a:spcPct val="100000"/>
              </a:lnSpc>
              <a:spcBef>
                <a:spcPts val="0"/>
              </a:spcBef>
              <a:spcAft>
                <a:spcPts val="0"/>
              </a:spcAft>
              <a:buClr>
                <a:schemeClr val="lt1"/>
              </a:buClr>
              <a:buSzPts val="8000"/>
              <a:buNone/>
              <a:defRPr sz="8000">
                <a:solidFill>
                  <a:schemeClr val="lt1"/>
                </a:solidFill>
              </a:defRPr>
            </a:lvl8pPr>
            <a:lvl9pPr lvl="8" algn="l">
              <a:lnSpc>
                <a:spcPct val="100000"/>
              </a:lnSpc>
              <a:spcBef>
                <a:spcPts val="0"/>
              </a:spcBef>
              <a:spcAft>
                <a:spcPts val="0"/>
              </a:spcAft>
              <a:buClr>
                <a:schemeClr val="lt1"/>
              </a:buClr>
              <a:buSzPts val="8000"/>
              <a:buNone/>
              <a:defRPr sz="8000">
                <a:solidFill>
                  <a:schemeClr val="lt1"/>
                </a:solidFill>
              </a:defRPr>
            </a:lvl9pPr>
          </a:lstStyle>
          <a:p>
            <a:r>
              <a:t>xx%</a:t>
            </a:r>
          </a:p>
        </p:txBody>
      </p:sp>
      <p:sp>
        <p:nvSpPr>
          <p:cNvPr id="91" name="Google Shape;91;p30"/>
          <p:cNvSpPr txBox="1">
            <a:spLocks noGrp="1"/>
          </p:cNvSpPr>
          <p:nvPr>
            <p:ph type="body" idx="1"/>
          </p:nvPr>
        </p:nvSpPr>
        <p:spPr>
          <a:xfrm>
            <a:off x="729450" y="2272888"/>
            <a:ext cx="7688400" cy="15804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Clr>
                <a:schemeClr val="lt1"/>
              </a:buClr>
              <a:buSzPts val="1300"/>
              <a:buChar char="●"/>
              <a:defRPr>
                <a:solidFill>
                  <a:schemeClr val="lt1"/>
                </a:solidFill>
              </a:defRPr>
            </a:lvl1pPr>
            <a:lvl2pPr marL="914400" lvl="1" indent="-298450" algn="l">
              <a:lnSpc>
                <a:spcPct val="115000"/>
              </a:lnSpc>
              <a:spcBef>
                <a:spcPts val="1600"/>
              </a:spcBef>
              <a:spcAft>
                <a:spcPts val="0"/>
              </a:spcAft>
              <a:buClr>
                <a:schemeClr val="lt1"/>
              </a:buClr>
              <a:buSzPts val="1100"/>
              <a:buChar char="○"/>
              <a:defRPr>
                <a:solidFill>
                  <a:schemeClr val="lt1"/>
                </a:solidFill>
              </a:defRPr>
            </a:lvl2pPr>
            <a:lvl3pPr marL="1371600" lvl="2" indent="-298450" algn="l">
              <a:lnSpc>
                <a:spcPct val="115000"/>
              </a:lnSpc>
              <a:spcBef>
                <a:spcPts val="1600"/>
              </a:spcBef>
              <a:spcAft>
                <a:spcPts val="0"/>
              </a:spcAft>
              <a:buClr>
                <a:schemeClr val="lt1"/>
              </a:buClr>
              <a:buSzPts val="1100"/>
              <a:buChar char="■"/>
              <a:defRPr>
                <a:solidFill>
                  <a:schemeClr val="lt1"/>
                </a:solidFill>
              </a:defRPr>
            </a:lvl3pPr>
            <a:lvl4pPr marL="1828800" lvl="3" indent="-298450" algn="l">
              <a:lnSpc>
                <a:spcPct val="115000"/>
              </a:lnSpc>
              <a:spcBef>
                <a:spcPts val="1600"/>
              </a:spcBef>
              <a:spcAft>
                <a:spcPts val="0"/>
              </a:spcAft>
              <a:buClr>
                <a:schemeClr val="lt1"/>
              </a:buClr>
              <a:buSzPts val="1100"/>
              <a:buChar char="●"/>
              <a:defRPr>
                <a:solidFill>
                  <a:schemeClr val="lt1"/>
                </a:solidFill>
              </a:defRPr>
            </a:lvl4pPr>
            <a:lvl5pPr marL="2286000" lvl="4" indent="-298450" algn="l">
              <a:lnSpc>
                <a:spcPct val="115000"/>
              </a:lnSpc>
              <a:spcBef>
                <a:spcPts val="1600"/>
              </a:spcBef>
              <a:spcAft>
                <a:spcPts val="0"/>
              </a:spcAft>
              <a:buClr>
                <a:schemeClr val="lt1"/>
              </a:buClr>
              <a:buSzPts val="1100"/>
              <a:buChar char="○"/>
              <a:defRPr>
                <a:solidFill>
                  <a:schemeClr val="lt1"/>
                </a:solidFill>
              </a:defRPr>
            </a:lvl5pPr>
            <a:lvl6pPr marL="2743200" lvl="5" indent="-298450" algn="l">
              <a:lnSpc>
                <a:spcPct val="115000"/>
              </a:lnSpc>
              <a:spcBef>
                <a:spcPts val="1600"/>
              </a:spcBef>
              <a:spcAft>
                <a:spcPts val="0"/>
              </a:spcAft>
              <a:buClr>
                <a:schemeClr val="lt1"/>
              </a:buClr>
              <a:buSzPts val="1100"/>
              <a:buChar char="■"/>
              <a:defRPr>
                <a:solidFill>
                  <a:schemeClr val="lt1"/>
                </a:solidFill>
              </a:defRPr>
            </a:lvl6pPr>
            <a:lvl7pPr marL="3200400" lvl="6" indent="-298450" algn="l">
              <a:lnSpc>
                <a:spcPct val="115000"/>
              </a:lnSpc>
              <a:spcBef>
                <a:spcPts val="1600"/>
              </a:spcBef>
              <a:spcAft>
                <a:spcPts val="0"/>
              </a:spcAft>
              <a:buClr>
                <a:schemeClr val="lt1"/>
              </a:buClr>
              <a:buSzPts val="1100"/>
              <a:buChar char="●"/>
              <a:defRPr>
                <a:solidFill>
                  <a:schemeClr val="lt1"/>
                </a:solidFill>
              </a:defRPr>
            </a:lvl7pPr>
            <a:lvl8pPr marL="3657600" lvl="7" indent="-298450" algn="l">
              <a:lnSpc>
                <a:spcPct val="115000"/>
              </a:lnSpc>
              <a:spcBef>
                <a:spcPts val="1600"/>
              </a:spcBef>
              <a:spcAft>
                <a:spcPts val="0"/>
              </a:spcAft>
              <a:buClr>
                <a:schemeClr val="lt1"/>
              </a:buClr>
              <a:buSzPts val="1100"/>
              <a:buChar char="○"/>
              <a:defRPr>
                <a:solidFill>
                  <a:schemeClr val="lt1"/>
                </a:solidFill>
              </a:defRPr>
            </a:lvl8pPr>
            <a:lvl9pPr marL="4114800" lvl="8" indent="-298450" algn="l">
              <a:lnSpc>
                <a:spcPct val="115000"/>
              </a:lnSpc>
              <a:spcBef>
                <a:spcPts val="1600"/>
              </a:spcBef>
              <a:spcAft>
                <a:spcPts val="1600"/>
              </a:spcAft>
              <a:buClr>
                <a:schemeClr val="lt1"/>
              </a:buClr>
              <a:buSzPts val="1100"/>
              <a:buChar char="■"/>
              <a:defRPr>
                <a:solidFill>
                  <a:schemeClr val="lt1"/>
                </a:solidFill>
              </a:defRPr>
            </a:lvl9pPr>
          </a:lstStyle>
          <a:p>
            <a:endParaRPr/>
          </a:p>
        </p:txBody>
      </p:sp>
      <p:sp>
        <p:nvSpPr>
          <p:cNvPr id="92" name="Google Shape;92;p30"/>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ES"/>
              <a:t>‹Nº›</a:t>
            </a:fld>
            <a:endParaRPr/>
          </a:p>
        </p:txBody>
      </p:sp>
      <p:pic>
        <p:nvPicPr>
          <p:cNvPr id="93" name="Google Shape;93;p30"/>
          <p:cNvPicPr preferRelativeResize="0"/>
          <p:nvPr/>
        </p:nvPicPr>
        <p:blipFill rotWithShape="1">
          <a:blip r:embed="rId2">
            <a:alphaModFix/>
          </a:blip>
          <a:srcRect/>
          <a:stretch/>
        </p:blipFill>
        <p:spPr>
          <a:xfrm>
            <a:off x="8102425" y="289025"/>
            <a:ext cx="784452" cy="48990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úmero grande">
  <p:cSld name="BIG_NUMBER_1">
    <p:bg>
      <p:bgPr>
        <a:solidFill>
          <a:srgbClr val="1C355E"/>
        </a:solidFill>
        <a:effectLst/>
      </p:bgPr>
    </p:bg>
    <p:spTree>
      <p:nvGrpSpPr>
        <p:cNvPr id="1" name="Shape 94"/>
        <p:cNvGrpSpPr/>
        <p:nvPr/>
      </p:nvGrpSpPr>
      <p:grpSpPr>
        <a:xfrm>
          <a:off x="0" y="0"/>
          <a:ext cx="0" cy="0"/>
          <a:chOff x="0" y="0"/>
          <a:chExt cx="0" cy="0"/>
        </a:xfrm>
      </p:grpSpPr>
      <p:sp>
        <p:nvSpPr>
          <p:cNvPr id="95" name="Google Shape;95;p31"/>
          <p:cNvSpPr txBox="1">
            <a:spLocks noGrp="1"/>
          </p:cNvSpPr>
          <p:nvPr>
            <p:ph type="title"/>
          </p:nvPr>
        </p:nvSpPr>
        <p:spPr>
          <a:xfrm>
            <a:off x="729450" y="733950"/>
            <a:ext cx="7688400" cy="1244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8000"/>
              <a:buNone/>
              <a:defRPr sz="8000">
                <a:solidFill>
                  <a:schemeClr val="lt1"/>
                </a:solidFill>
              </a:defRPr>
            </a:lvl1pPr>
            <a:lvl2pPr lvl="1" algn="l">
              <a:lnSpc>
                <a:spcPct val="100000"/>
              </a:lnSpc>
              <a:spcBef>
                <a:spcPts val="0"/>
              </a:spcBef>
              <a:spcAft>
                <a:spcPts val="0"/>
              </a:spcAft>
              <a:buClr>
                <a:schemeClr val="lt1"/>
              </a:buClr>
              <a:buSzPts val="8000"/>
              <a:buNone/>
              <a:defRPr sz="8000">
                <a:solidFill>
                  <a:schemeClr val="lt1"/>
                </a:solidFill>
              </a:defRPr>
            </a:lvl2pPr>
            <a:lvl3pPr lvl="2" algn="l">
              <a:lnSpc>
                <a:spcPct val="100000"/>
              </a:lnSpc>
              <a:spcBef>
                <a:spcPts val="0"/>
              </a:spcBef>
              <a:spcAft>
                <a:spcPts val="0"/>
              </a:spcAft>
              <a:buClr>
                <a:schemeClr val="lt1"/>
              </a:buClr>
              <a:buSzPts val="8000"/>
              <a:buNone/>
              <a:defRPr sz="8000">
                <a:solidFill>
                  <a:schemeClr val="lt1"/>
                </a:solidFill>
              </a:defRPr>
            </a:lvl3pPr>
            <a:lvl4pPr lvl="3" algn="l">
              <a:lnSpc>
                <a:spcPct val="100000"/>
              </a:lnSpc>
              <a:spcBef>
                <a:spcPts val="0"/>
              </a:spcBef>
              <a:spcAft>
                <a:spcPts val="0"/>
              </a:spcAft>
              <a:buClr>
                <a:schemeClr val="lt1"/>
              </a:buClr>
              <a:buSzPts val="8000"/>
              <a:buNone/>
              <a:defRPr sz="8000">
                <a:solidFill>
                  <a:schemeClr val="lt1"/>
                </a:solidFill>
              </a:defRPr>
            </a:lvl4pPr>
            <a:lvl5pPr lvl="4" algn="l">
              <a:lnSpc>
                <a:spcPct val="100000"/>
              </a:lnSpc>
              <a:spcBef>
                <a:spcPts val="0"/>
              </a:spcBef>
              <a:spcAft>
                <a:spcPts val="0"/>
              </a:spcAft>
              <a:buClr>
                <a:schemeClr val="lt1"/>
              </a:buClr>
              <a:buSzPts val="8000"/>
              <a:buNone/>
              <a:defRPr sz="8000">
                <a:solidFill>
                  <a:schemeClr val="lt1"/>
                </a:solidFill>
              </a:defRPr>
            </a:lvl5pPr>
            <a:lvl6pPr lvl="5" algn="l">
              <a:lnSpc>
                <a:spcPct val="100000"/>
              </a:lnSpc>
              <a:spcBef>
                <a:spcPts val="0"/>
              </a:spcBef>
              <a:spcAft>
                <a:spcPts val="0"/>
              </a:spcAft>
              <a:buClr>
                <a:schemeClr val="lt1"/>
              </a:buClr>
              <a:buSzPts val="8000"/>
              <a:buNone/>
              <a:defRPr sz="8000">
                <a:solidFill>
                  <a:schemeClr val="lt1"/>
                </a:solidFill>
              </a:defRPr>
            </a:lvl6pPr>
            <a:lvl7pPr lvl="6" algn="l">
              <a:lnSpc>
                <a:spcPct val="100000"/>
              </a:lnSpc>
              <a:spcBef>
                <a:spcPts val="0"/>
              </a:spcBef>
              <a:spcAft>
                <a:spcPts val="0"/>
              </a:spcAft>
              <a:buClr>
                <a:schemeClr val="lt1"/>
              </a:buClr>
              <a:buSzPts val="8000"/>
              <a:buNone/>
              <a:defRPr sz="8000">
                <a:solidFill>
                  <a:schemeClr val="lt1"/>
                </a:solidFill>
              </a:defRPr>
            </a:lvl7pPr>
            <a:lvl8pPr lvl="7" algn="l">
              <a:lnSpc>
                <a:spcPct val="100000"/>
              </a:lnSpc>
              <a:spcBef>
                <a:spcPts val="0"/>
              </a:spcBef>
              <a:spcAft>
                <a:spcPts val="0"/>
              </a:spcAft>
              <a:buClr>
                <a:schemeClr val="lt1"/>
              </a:buClr>
              <a:buSzPts val="8000"/>
              <a:buNone/>
              <a:defRPr sz="8000">
                <a:solidFill>
                  <a:schemeClr val="lt1"/>
                </a:solidFill>
              </a:defRPr>
            </a:lvl8pPr>
            <a:lvl9pPr lvl="8" algn="l">
              <a:lnSpc>
                <a:spcPct val="100000"/>
              </a:lnSpc>
              <a:spcBef>
                <a:spcPts val="0"/>
              </a:spcBef>
              <a:spcAft>
                <a:spcPts val="0"/>
              </a:spcAft>
              <a:buClr>
                <a:schemeClr val="lt1"/>
              </a:buClr>
              <a:buSzPts val="8000"/>
              <a:buNone/>
              <a:defRPr sz="8000">
                <a:solidFill>
                  <a:schemeClr val="lt1"/>
                </a:solidFill>
              </a:defRPr>
            </a:lvl9pPr>
          </a:lstStyle>
          <a:p>
            <a:endParaRPr/>
          </a:p>
        </p:txBody>
      </p:sp>
      <p:sp>
        <p:nvSpPr>
          <p:cNvPr id="96" name="Google Shape;96;p31"/>
          <p:cNvSpPr txBox="1">
            <a:spLocks noGrp="1"/>
          </p:cNvSpPr>
          <p:nvPr>
            <p:ph type="body" idx="1"/>
          </p:nvPr>
        </p:nvSpPr>
        <p:spPr>
          <a:xfrm>
            <a:off x="729450" y="2272888"/>
            <a:ext cx="7688400" cy="15804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Clr>
                <a:schemeClr val="lt1"/>
              </a:buClr>
              <a:buSzPts val="1300"/>
              <a:buChar char="●"/>
              <a:defRPr>
                <a:solidFill>
                  <a:schemeClr val="lt1"/>
                </a:solidFill>
              </a:defRPr>
            </a:lvl1pPr>
            <a:lvl2pPr marL="914400" lvl="1" indent="-298450" algn="l">
              <a:lnSpc>
                <a:spcPct val="115000"/>
              </a:lnSpc>
              <a:spcBef>
                <a:spcPts val="1600"/>
              </a:spcBef>
              <a:spcAft>
                <a:spcPts val="0"/>
              </a:spcAft>
              <a:buClr>
                <a:schemeClr val="lt1"/>
              </a:buClr>
              <a:buSzPts val="1100"/>
              <a:buChar char="○"/>
              <a:defRPr>
                <a:solidFill>
                  <a:schemeClr val="lt1"/>
                </a:solidFill>
              </a:defRPr>
            </a:lvl2pPr>
            <a:lvl3pPr marL="1371600" lvl="2" indent="-298450" algn="l">
              <a:lnSpc>
                <a:spcPct val="115000"/>
              </a:lnSpc>
              <a:spcBef>
                <a:spcPts val="1600"/>
              </a:spcBef>
              <a:spcAft>
                <a:spcPts val="0"/>
              </a:spcAft>
              <a:buClr>
                <a:schemeClr val="lt1"/>
              </a:buClr>
              <a:buSzPts val="1100"/>
              <a:buChar char="■"/>
              <a:defRPr>
                <a:solidFill>
                  <a:schemeClr val="lt1"/>
                </a:solidFill>
              </a:defRPr>
            </a:lvl3pPr>
            <a:lvl4pPr marL="1828800" lvl="3" indent="-298450" algn="l">
              <a:lnSpc>
                <a:spcPct val="115000"/>
              </a:lnSpc>
              <a:spcBef>
                <a:spcPts val="1600"/>
              </a:spcBef>
              <a:spcAft>
                <a:spcPts val="0"/>
              </a:spcAft>
              <a:buClr>
                <a:schemeClr val="lt1"/>
              </a:buClr>
              <a:buSzPts val="1100"/>
              <a:buChar char="●"/>
              <a:defRPr>
                <a:solidFill>
                  <a:schemeClr val="lt1"/>
                </a:solidFill>
              </a:defRPr>
            </a:lvl4pPr>
            <a:lvl5pPr marL="2286000" lvl="4" indent="-298450" algn="l">
              <a:lnSpc>
                <a:spcPct val="115000"/>
              </a:lnSpc>
              <a:spcBef>
                <a:spcPts val="1600"/>
              </a:spcBef>
              <a:spcAft>
                <a:spcPts val="0"/>
              </a:spcAft>
              <a:buClr>
                <a:schemeClr val="lt1"/>
              </a:buClr>
              <a:buSzPts val="1100"/>
              <a:buChar char="○"/>
              <a:defRPr>
                <a:solidFill>
                  <a:schemeClr val="lt1"/>
                </a:solidFill>
              </a:defRPr>
            </a:lvl5pPr>
            <a:lvl6pPr marL="2743200" lvl="5" indent="-298450" algn="l">
              <a:lnSpc>
                <a:spcPct val="115000"/>
              </a:lnSpc>
              <a:spcBef>
                <a:spcPts val="1600"/>
              </a:spcBef>
              <a:spcAft>
                <a:spcPts val="0"/>
              </a:spcAft>
              <a:buClr>
                <a:schemeClr val="lt1"/>
              </a:buClr>
              <a:buSzPts val="1100"/>
              <a:buChar char="■"/>
              <a:defRPr>
                <a:solidFill>
                  <a:schemeClr val="lt1"/>
                </a:solidFill>
              </a:defRPr>
            </a:lvl6pPr>
            <a:lvl7pPr marL="3200400" lvl="6" indent="-298450" algn="l">
              <a:lnSpc>
                <a:spcPct val="115000"/>
              </a:lnSpc>
              <a:spcBef>
                <a:spcPts val="1600"/>
              </a:spcBef>
              <a:spcAft>
                <a:spcPts val="0"/>
              </a:spcAft>
              <a:buClr>
                <a:schemeClr val="lt1"/>
              </a:buClr>
              <a:buSzPts val="1100"/>
              <a:buChar char="●"/>
              <a:defRPr>
                <a:solidFill>
                  <a:schemeClr val="lt1"/>
                </a:solidFill>
              </a:defRPr>
            </a:lvl7pPr>
            <a:lvl8pPr marL="3657600" lvl="7" indent="-298450" algn="l">
              <a:lnSpc>
                <a:spcPct val="115000"/>
              </a:lnSpc>
              <a:spcBef>
                <a:spcPts val="1600"/>
              </a:spcBef>
              <a:spcAft>
                <a:spcPts val="0"/>
              </a:spcAft>
              <a:buClr>
                <a:schemeClr val="lt1"/>
              </a:buClr>
              <a:buSzPts val="1100"/>
              <a:buChar char="○"/>
              <a:defRPr>
                <a:solidFill>
                  <a:schemeClr val="lt1"/>
                </a:solidFill>
              </a:defRPr>
            </a:lvl8pPr>
            <a:lvl9pPr marL="4114800" lvl="8" indent="-298450" algn="l">
              <a:lnSpc>
                <a:spcPct val="115000"/>
              </a:lnSpc>
              <a:spcBef>
                <a:spcPts val="1600"/>
              </a:spcBef>
              <a:spcAft>
                <a:spcPts val="1600"/>
              </a:spcAft>
              <a:buClr>
                <a:schemeClr val="lt1"/>
              </a:buClr>
              <a:buSzPts val="1100"/>
              <a:buChar char="■"/>
              <a:defRPr>
                <a:solidFill>
                  <a:schemeClr val="lt1"/>
                </a:solidFill>
              </a:defRPr>
            </a:lvl9pPr>
          </a:lstStyle>
          <a:p>
            <a:endParaRPr/>
          </a:p>
        </p:txBody>
      </p:sp>
      <p:sp>
        <p:nvSpPr>
          <p:cNvPr id="97" name="Google Shape;97;p3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ES"/>
              <a:t>‹Nº›</a:t>
            </a:fld>
            <a:endParaRPr/>
          </a:p>
        </p:txBody>
      </p:sp>
      <p:pic>
        <p:nvPicPr>
          <p:cNvPr id="98" name="Google Shape;98;p31"/>
          <p:cNvPicPr preferRelativeResize="0"/>
          <p:nvPr/>
        </p:nvPicPr>
        <p:blipFill rotWithShape="1">
          <a:blip r:embed="rId2">
            <a:alphaModFix/>
          </a:blip>
          <a:srcRect/>
          <a:stretch/>
        </p:blipFill>
        <p:spPr>
          <a:xfrm>
            <a:off x="8102425" y="289025"/>
            <a:ext cx="784452" cy="489901"/>
          </a:xfrm>
          <a:prstGeom prst="rect">
            <a:avLst/>
          </a:prstGeom>
          <a:noFill/>
          <a:ln>
            <a:noFill/>
          </a:ln>
        </p:spPr>
      </p:pic>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ESTACADOS 1">
  <p:cSld name="SECTION_HEADER_1_1_1">
    <p:spTree>
      <p:nvGrpSpPr>
        <p:cNvPr id="1" name="Shape 99"/>
        <p:cNvGrpSpPr/>
        <p:nvPr/>
      </p:nvGrpSpPr>
      <p:grpSpPr>
        <a:xfrm>
          <a:off x="0" y="0"/>
          <a:ext cx="0" cy="0"/>
          <a:chOff x="0" y="0"/>
          <a:chExt cx="0" cy="0"/>
        </a:xfrm>
      </p:grpSpPr>
      <p:pic>
        <p:nvPicPr>
          <p:cNvPr id="100" name="Google Shape;100;p32"/>
          <p:cNvPicPr preferRelativeResize="0"/>
          <p:nvPr/>
        </p:nvPicPr>
        <p:blipFill rotWithShape="1">
          <a:blip r:embed="rId2">
            <a:alphaModFix amt="30000"/>
          </a:blip>
          <a:srcRect t="40444" b="2591"/>
          <a:stretch/>
        </p:blipFill>
        <p:spPr>
          <a:xfrm>
            <a:off x="-46160" y="-11604"/>
            <a:ext cx="9213300" cy="5152246"/>
          </a:xfrm>
          <a:prstGeom prst="rect">
            <a:avLst/>
          </a:prstGeom>
          <a:noFill/>
          <a:ln>
            <a:noFill/>
          </a:ln>
        </p:spPr>
      </p:pic>
      <p:sp>
        <p:nvSpPr>
          <p:cNvPr id="101" name="Google Shape;101;p32"/>
          <p:cNvSpPr/>
          <p:nvPr/>
        </p:nvSpPr>
        <p:spPr>
          <a:xfrm>
            <a:off x="1680600" y="1009800"/>
            <a:ext cx="5782800" cy="3123900"/>
          </a:xfrm>
          <a:prstGeom prst="rect">
            <a:avLst/>
          </a:prstGeom>
          <a:solidFill>
            <a:srgbClr val="1C355E">
              <a:alpha val="6862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32"/>
          <p:cNvSpPr txBox="1">
            <a:spLocks noGrp="1"/>
          </p:cNvSpPr>
          <p:nvPr>
            <p:ph type="title"/>
          </p:nvPr>
        </p:nvSpPr>
        <p:spPr>
          <a:xfrm>
            <a:off x="2022500" y="1462350"/>
            <a:ext cx="5099100" cy="2218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2800"/>
              <a:buFont typeface="Blinker SemiBold"/>
              <a:buNone/>
              <a:defRPr sz="2800" b="0">
                <a:solidFill>
                  <a:schemeClr val="lt1"/>
                </a:solidFill>
                <a:latin typeface="Blinker SemiBold"/>
                <a:ea typeface="Blinker SemiBold"/>
                <a:cs typeface="Blinker SemiBold"/>
                <a:sym typeface="Blinker SemiBold"/>
              </a:defRPr>
            </a:lvl1pPr>
            <a:lvl2pPr lvl="1" algn="ctr">
              <a:lnSpc>
                <a:spcPct val="100000"/>
              </a:lnSpc>
              <a:spcBef>
                <a:spcPts val="0"/>
              </a:spcBef>
              <a:spcAft>
                <a:spcPts val="0"/>
              </a:spcAft>
              <a:buClr>
                <a:srgbClr val="1C355E"/>
              </a:buClr>
              <a:buSzPts val="3000"/>
              <a:buFont typeface="Blinker SemiBold"/>
              <a:buNone/>
              <a:defRPr sz="3000" b="0">
                <a:solidFill>
                  <a:srgbClr val="1C355E"/>
                </a:solidFill>
                <a:latin typeface="Blinker SemiBold"/>
                <a:ea typeface="Blinker SemiBold"/>
                <a:cs typeface="Blinker SemiBold"/>
                <a:sym typeface="Blinker SemiBold"/>
              </a:defRPr>
            </a:lvl2pPr>
            <a:lvl3pPr lvl="2" algn="ctr">
              <a:lnSpc>
                <a:spcPct val="100000"/>
              </a:lnSpc>
              <a:spcBef>
                <a:spcPts val="0"/>
              </a:spcBef>
              <a:spcAft>
                <a:spcPts val="0"/>
              </a:spcAft>
              <a:buClr>
                <a:srgbClr val="1C355E"/>
              </a:buClr>
              <a:buSzPts val="3000"/>
              <a:buFont typeface="Blinker SemiBold"/>
              <a:buNone/>
              <a:defRPr sz="3000" b="0">
                <a:solidFill>
                  <a:srgbClr val="1C355E"/>
                </a:solidFill>
                <a:latin typeface="Blinker SemiBold"/>
                <a:ea typeface="Blinker SemiBold"/>
                <a:cs typeface="Blinker SemiBold"/>
                <a:sym typeface="Blinker SemiBold"/>
              </a:defRPr>
            </a:lvl3pPr>
            <a:lvl4pPr lvl="3" algn="ctr">
              <a:lnSpc>
                <a:spcPct val="100000"/>
              </a:lnSpc>
              <a:spcBef>
                <a:spcPts val="0"/>
              </a:spcBef>
              <a:spcAft>
                <a:spcPts val="0"/>
              </a:spcAft>
              <a:buClr>
                <a:srgbClr val="1C355E"/>
              </a:buClr>
              <a:buSzPts val="3000"/>
              <a:buFont typeface="Blinker SemiBold"/>
              <a:buNone/>
              <a:defRPr sz="3000" b="0">
                <a:solidFill>
                  <a:srgbClr val="1C355E"/>
                </a:solidFill>
                <a:latin typeface="Blinker SemiBold"/>
                <a:ea typeface="Blinker SemiBold"/>
                <a:cs typeface="Blinker SemiBold"/>
                <a:sym typeface="Blinker SemiBold"/>
              </a:defRPr>
            </a:lvl4pPr>
            <a:lvl5pPr lvl="4" algn="ctr">
              <a:lnSpc>
                <a:spcPct val="100000"/>
              </a:lnSpc>
              <a:spcBef>
                <a:spcPts val="0"/>
              </a:spcBef>
              <a:spcAft>
                <a:spcPts val="0"/>
              </a:spcAft>
              <a:buClr>
                <a:srgbClr val="1C355E"/>
              </a:buClr>
              <a:buSzPts val="3000"/>
              <a:buFont typeface="Blinker SemiBold"/>
              <a:buNone/>
              <a:defRPr sz="3000" b="0">
                <a:solidFill>
                  <a:srgbClr val="1C355E"/>
                </a:solidFill>
                <a:latin typeface="Blinker SemiBold"/>
                <a:ea typeface="Blinker SemiBold"/>
                <a:cs typeface="Blinker SemiBold"/>
                <a:sym typeface="Blinker SemiBold"/>
              </a:defRPr>
            </a:lvl5pPr>
            <a:lvl6pPr lvl="5" algn="ctr">
              <a:lnSpc>
                <a:spcPct val="100000"/>
              </a:lnSpc>
              <a:spcBef>
                <a:spcPts val="0"/>
              </a:spcBef>
              <a:spcAft>
                <a:spcPts val="0"/>
              </a:spcAft>
              <a:buClr>
                <a:srgbClr val="1C355E"/>
              </a:buClr>
              <a:buSzPts val="3000"/>
              <a:buFont typeface="Blinker SemiBold"/>
              <a:buNone/>
              <a:defRPr sz="3000" b="0">
                <a:solidFill>
                  <a:srgbClr val="1C355E"/>
                </a:solidFill>
                <a:latin typeface="Blinker SemiBold"/>
                <a:ea typeface="Blinker SemiBold"/>
                <a:cs typeface="Blinker SemiBold"/>
                <a:sym typeface="Blinker SemiBold"/>
              </a:defRPr>
            </a:lvl6pPr>
            <a:lvl7pPr lvl="6" algn="ctr">
              <a:lnSpc>
                <a:spcPct val="100000"/>
              </a:lnSpc>
              <a:spcBef>
                <a:spcPts val="0"/>
              </a:spcBef>
              <a:spcAft>
                <a:spcPts val="0"/>
              </a:spcAft>
              <a:buClr>
                <a:srgbClr val="1C355E"/>
              </a:buClr>
              <a:buSzPts val="3000"/>
              <a:buFont typeface="Blinker SemiBold"/>
              <a:buNone/>
              <a:defRPr sz="3000" b="0">
                <a:solidFill>
                  <a:srgbClr val="1C355E"/>
                </a:solidFill>
                <a:latin typeface="Blinker SemiBold"/>
                <a:ea typeface="Blinker SemiBold"/>
                <a:cs typeface="Blinker SemiBold"/>
                <a:sym typeface="Blinker SemiBold"/>
              </a:defRPr>
            </a:lvl7pPr>
            <a:lvl8pPr lvl="7" algn="ctr">
              <a:lnSpc>
                <a:spcPct val="100000"/>
              </a:lnSpc>
              <a:spcBef>
                <a:spcPts val="0"/>
              </a:spcBef>
              <a:spcAft>
                <a:spcPts val="0"/>
              </a:spcAft>
              <a:buClr>
                <a:srgbClr val="1C355E"/>
              </a:buClr>
              <a:buSzPts val="3000"/>
              <a:buFont typeface="Blinker SemiBold"/>
              <a:buNone/>
              <a:defRPr sz="3000" b="0">
                <a:solidFill>
                  <a:srgbClr val="1C355E"/>
                </a:solidFill>
                <a:latin typeface="Blinker SemiBold"/>
                <a:ea typeface="Blinker SemiBold"/>
                <a:cs typeface="Blinker SemiBold"/>
                <a:sym typeface="Blinker SemiBold"/>
              </a:defRPr>
            </a:lvl8pPr>
            <a:lvl9pPr lvl="8" algn="ctr">
              <a:lnSpc>
                <a:spcPct val="100000"/>
              </a:lnSpc>
              <a:spcBef>
                <a:spcPts val="0"/>
              </a:spcBef>
              <a:spcAft>
                <a:spcPts val="0"/>
              </a:spcAft>
              <a:buClr>
                <a:srgbClr val="1C355E"/>
              </a:buClr>
              <a:buSzPts val="3000"/>
              <a:buFont typeface="Blinker SemiBold"/>
              <a:buNone/>
              <a:defRPr sz="3000" b="0">
                <a:solidFill>
                  <a:srgbClr val="1C355E"/>
                </a:solidFill>
                <a:latin typeface="Blinker SemiBold"/>
                <a:ea typeface="Blinker SemiBold"/>
                <a:cs typeface="Blinker SemiBold"/>
                <a:sym typeface="Blinker SemiBold"/>
              </a:defRPr>
            </a:lvl9pPr>
          </a:lstStyle>
          <a:p>
            <a:endParaRPr/>
          </a:p>
        </p:txBody>
      </p:sp>
      <p:sp>
        <p:nvSpPr>
          <p:cNvPr id="103" name="Google Shape;103;p32"/>
          <p:cNvSpPr txBox="1">
            <a:spLocks noGrp="1"/>
          </p:cNvSpPr>
          <p:nvPr>
            <p:ph type="subTitle" idx="1"/>
          </p:nvPr>
        </p:nvSpPr>
        <p:spPr>
          <a:xfrm>
            <a:off x="3180925" y="3912075"/>
            <a:ext cx="2782200" cy="436800"/>
          </a:xfrm>
          <a:prstGeom prst="rect">
            <a:avLst/>
          </a:prstGeom>
          <a:solidFill>
            <a:srgbClr val="1C355E"/>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FFFFFF"/>
              </a:buClr>
              <a:buSzPts val="1300"/>
              <a:buNone/>
              <a:defRPr>
                <a:solidFill>
                  <a:srgbClr val="FFFFF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4" name="Google Shape;104;p32"/>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1C355E"/>
              </a:buClr>
              <a:buSzPts val="2800"/>
              <a:buFont typeface="Roboto"/>
              <a:buNone/>
              <a:defRPr sz="2800" b="1" i="0" u="none" strike="noStrike" cap="none">
                <a:solidFill>
                  <a:srgbClr val="1C355E"/>
                </a:solidFill>
                <a:latin typeface="Roboto"/>
                <a:ea typeface="Roboto"/>
                <a:cs typeface="Roboto"/>
                <a:sym typeface="Roboto"/>
              </a:defRPr>
            </a:lvl1pPr>
            <a:lvl2pPr marR="0" lvl="1" algn="l" rtl="0">
              <a:lnSpc>
                <a:spcPct val="100000"/>
              </a:lnSpc>
              <a:spcBef>
                <a:spcPts val="0"/>
              </a:spcBef>
              <a:spcAft>
                <a:spcPts val="0"/>
              </a:spcAft>
              <a:buClr>
                <a:srgbClr val="A2CFB2"/>
              </a:buClr>
              <a:buSzPts val="2800"/>
              <a:buFont typeface="Roboto"/>
              <a:buNone/>
              <a:defRPr sz="2800" b="1" i="0" u="none" strike="noStrike" cap="none">
                <a:solidFill>
                  <a:srgbClr val="A2CFB2"/>
                </a:solidFill>
                <a:latin typeface="Roboto"/>
                <a:ea typeface="Roboto"/>
                <a:cs typeface="Roboto"/>
                <a:sym typeface="Roboto"/>
              </a:defRPr>
            </a:lvl2pPr>
            <a:lvl3pPr marR="0" lvl="2" algn="l" rtl="0">
              <a:lnSpc>
                <a:spcPct val="100000"/>
              </a:lnSpc>
              <a:spcBef>
                <a:spcPts val="0"/>
              </a:spcBef>
              <a:spcAft>
                <a:spcPts val="0"/>
              </a:spcAft>
              <a:buClr>
                <a:srgbClr val="A2CFB2"/>
              </a:buClr>
              <a:buSzPts val="2800"/>
              <a:buFont typeface="Roboto"/>
              <a:buNone/>
              <a:defRPr sz="2800" b="1" i="0" u="none" strike="noStrike" cap="none">
                <a:solidFill>
                  <a:srgbClr val="A2CFB2"/>
                </a:solidFill>
                <a:latin typeface="Roboto"/>
                <a:ea typeface="Roboto"/>
                <a:cs typeface="Roboto"/>
                <a:sym typeface="Roboto"/>
              </a:defRPr>
            </a:lvl3pPr>
            <a:lvl4pPr marR="0" lvl="3" algn="l" rtl="0">
              <a:lnSpc>
                <a:spcPct val="100000"/>
              </a:lnSpc>
              <a:spcBef>
                <a:spcPts val="0"/>
              </a:spcBef>
              <a:spcAft>
                <a:spcPts val="0"/>
              </a:spcAft>
              <a:buClr>
                <a:srgbClr val="A2CFB2"/>
              </a:buClr>
              <a:buSzPts val="2800"/>
              <a:buFont typeface="Roboto"/>
              <a:buNone/>
              <a:defRPr sz="2800" b="1" i="0" u="none" strike="noStrike" cap="none">
                <a:solidFill>
                  <a:srgbClr val="A2CFB2"/>
                </a:solidFill>
                <a:latin typeface="Roboto"/>
                <a:ea typeface="Roboto"/>
                <a:cs typeface="Roboto"/>
                <a:sym typeface="Roboto"/>
              </a:defRPr>
            </a:lvl4pPr>
            <a:lvl5pPr marR="0" lvl="4" algn="l" rtl="0">
              <a:lnSpc>
                <a:spcPct val="100000"/>
              </a:lnSpc>
              <a:spcBef>
                <a:spcPts val="0"/>
              </a:spcBef>
              <a:spcAft>
                <a:spcPts val="0"/>
              </a:spcAft>
              <a:buClr>
                <a:srgbClr val="A2CFB2"/>
              </a:buClr>
              <a:buSzPts val="2800"/>
              <a:buFont typeface="Roboto"/>
              <a:buNone/>
              <a:defRPr sz="2800" b="1" i="0" u="none" strike="noStrike" cap="none">
                <a:solidFill>
                  <a:srgbClr val="A2CFB2"/>
                </a:solidFill>
                <a:latin typeface="Roboto"/>
                <a:ea typeface="Roboto"/>
                <a:cs typeface="Roboto"/>
                <a:sym typeface="Roboto"/>
              </a:defRPr>
            </a:lvl5pPr>
            <a:lvl6pPr marR="0" lvl="5" algn="l" rtl="0">
              <a:lnSpc>
                <a:spcPct val="100000"/>
              </a:lnSpc>
              <a:spcBef>
                <a:spcPts val="0"/>
              </a:spcBef>
              <a:spcAft>
                <a:spcPts val="0"/>
              </a:spcAft>
              <a:buClr>
                <a:srgbClr val="A2CFB2"/>
              </a:buClr>
              <a:buSzPts val="2800"/>
              <a:buFont typeface="Roboto"/>
              <a:buNone/>
              <a:defRPr sz="2800" b="1" i="0" u="none" strike="noStrike" cap="none">
                <a:solidFill>
                  <a:srgbClr val="A2CFB2"/>
                </a:solidFill>
                <a:latin typeface="Roboto"/>
                <a:ea typeface="Roboto"/>
                <a:cs typeface="Roboto"/>
                <a:sym typeface="Roboto"/>
              </a:defRPr>
            </a:lvl6pPr>
            <a:lvl7pPr marR="0" lvl="6" algn="l" rtl="0">
              <a:lnSpc>
                <a:spcPct val="100000"/>
              </a:lnSpc>
              <a:spcBef>
                <a:spcPts val="0"/>
              </a:spcBef>
              <a:spcAft>
                <a:spcPts val="0"/>
              </a:spcAft>
              <a:buClr>
                <a:srgbClr val="A2CFB2"/>
              </a:buClr>
              <a:buSzPts val="2800"/>
              <a:buFont typeface="Roboto"/>
              <a:buNone/>
              <a:defRPr sz="2800" b="1" i="0" u="none" strike="noStrike" cap="none">
                <a:solidFill>
                  <a:srgbClr val="A2CFB2"/>
                </a:solidFill>
                <a:latin typeface="Roboto"/>
                <a:ea typeface="Roboto"/>
                <a:cs typeface="Roboto"/>
                <a:sym typeface="Roboto"/>
              </a:defRPr>
            </a:lvl7pPr>
            <a:lvl8pPr marR="0" lvl="7" algn="l" rtl="0">
              <a:lnSpc>
                <a:spcPct val="100000"/>
              </a:lnSpc>
              <a:spcBef>
                <a:spcPts val="0"/>
              </a:spcBef>
              <a:spcAft>
                <a:spcPts val="0"/>
              </a:spcAft>
              <a:buClr>
                <a:srgbClr val="A2CFB2"/>
              </a:buClr>
              <a:buSzPts val="2800"/>
              <a:buFont typeface="Roboto"/>
              <a:buNone/>
              <a:defRPr sz="2800" b="1" i="0" u="none" strike="noStrike" cap="none">
                <a:solidFill>
                  <a:srgbClr val="A2CFB2"/>
                </a:solidFill>
                <a:latin typeface="Roboto"/>
                <a:ea typeface="Roboto"/>
                <a:cs typeface="Roboto"/>
                <a:sym typeface="Roboto"/>
              </a:defRPr>
            </a:lvl8pPr>
            <a:lvl9pPr marR="0" lvl="8" algn="l" rtl="0">
              <a:lnSpc>
                <a:spcPct val="100000"/>
              </a:lnSpc>
              <a:spcBef>
                <a:spcPts val="0"/>
              </a:spcBef>
              <a:spcAft>
                <a:spcPts val="0"/>
              </a:spcAft>
              <a:buClr>
                <a:srgbClr val="A2CFB2"/>
              </a:buClr>
              <a:buSzPts val="2800"/>
              <a:buFont typeface="Roboto"/>
              <a:buNone/>
              <a:defRPr sz="2800" b="1" i="0" u="none" strike="noStrike" cap="none">
                <a:solidFill>
                  <a:srgbClr val="A2CFB2"/>
                </a:solidFill>
                <a:latin typeface="Roboto"/>
                <a:ea typeface="Roboto"/>
                <a:cs typeface="Roboto"/>
                <a:sym typeface="Roboto"/>
              </a:defRPr>
            </a:lvl9pPr>
          </a:lstStyle>
          <a:p>
            <a:endParaRPr/>
          </a:p>
        </p:txBody>
      </p:sp>
      <p:sp>
        <p:nvSpPr>
          <p:cNvPr id="7" name="Google Shape;7;p1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11150" algn="l" rtl="0">
              <a:lnSpc>
                <a:spcPct val="115000"/>
              </a:lnSpc>
              <a:spcBef>
                <a:spcPts val="0"/>
              </a:spcBef>
              <a:spcAft>
                <a:spcPts val="0"/>
              </a:spcAft>
              <a:buClr>
                <a:srgbClr val="1C355E"/>
              </a:buClr>
              <a:buSzPts val="1300"/>
              <a:buFont typeface="Roboto"/>
              <a:buChar char="●"/>
              <a:defRPr sz="1300" b="1" i="0" u="none" strike="noStrike" cap="none">
                <a:solidFill>
                  <a:srgbClr val="1C355E"/>
                </a:solidFill>
                <a:latin typeface="Roboto"/>
                <a:ea typeface="Roboto"/>
                <a:cs typeface="Roboto"/>
                <a:sym typeface="Roboto"/>
              </a:defRPr>
            </a:lvl1pPr>
            <a:lvl2pPr marL="914400" marR="0" lvl="1" indent="-298450" algn="l" rtl="0">
              <a:lnSpc>
                <a:spcPct val="115000"/>
              </a:lnSpc>
              <a:spcBef>
                <a:spcPts val="1600"/>
              </a:spcBef>
              <a:spcAft>
                <a:spcPts val="0"/>
              </a:spcAft>
              <a:buClr>
                <a:srgbClr val="1C355E"/>
              </a:buClr>
              <a:buSzPts val="1100"/>
              <a:buFont typeface="Roboto"/>
              <a:buChar char="○"/>
              <a:defRPr sz="1100" b="0" i="0" u="none" strike="noStrike" cap="none">
                <a:solidFill>
                  <a:srgbClr val="1C355E"/>
                </a:solidFill>
                <a:latin typeface="Roboto"/>
                <a:ea typeface="Roboto"/>
                <a:cs typeface="Roboto"/>
                <a:sym typeface="Roboto"/>
              </a:defRPr>
            </a:lvl2pPr>
            <a:lvl3pPr marL="1371600" marR="0" lvl="2" indent="-298450" algn="l" rtl="0">
              <a:lnSpc>
                <a:spcPct val="115000"/>
              </a:lnSpc>
              <a:spcBef>
                <a:spcPts val="1600"/>
              </a:spcBef>
              <a:spcAft>
                <a:spcPts val="0"/>
              </a:spcAft>
              <a:buClr>
                <a:srgbClr val="1C355E"/>
              </a:buClr>
              <a:buSzPts val="1100"/>
              <a:buFont typeface="Roboto"/>
              <a:buChar char="■"/>
              <a:defRPr sz="1100" b="0" i="0" u="none" strike="noStrike" cap="none">
                <a:solidFill>
                  <a:srgbClr val="1C355E"/>
                </a:solidFill>
                <a:latin typeface="Roboto"/>
                <a:ea typeface="Roboto"/>
                <a:cs typeface="Roboto"/>
                <a:sym typeface="Roboto"/>
              </a:defRPr>
            </a:lvl3pPr>
            <a:lvl4pPr marL="1828800" marR="0" lvl="3" indent="-298450" algn="l" rtl="0">
              <a:lnSpc>
                <a:spcPct val="115000"/>
              </a:lnSpc>
              <a:spcBef>
                <a:spcPts val="1600"/>
              </a:spcBef>
              <a:spcAft>
                <a:spcPts val="0"/>
              </a:spcAft>
              <a:buClr>
                <a:srgbClr val="1C355E"/>
              </a:buClr>
              <a:buSzPts val="1100"/>
              <a:buFont typeface="Roboto"/>
              <a:buChar char="●"/>
              <a:defRPr sz="1100" b="0" i="0" u="none" strike="noStrike" cap="none">
                <a:solidFill>
                  <a:srgbClr val="1C355E"/>
                </a:solidFill>
                <a:latin typeface="Roboto"/>
                <a:ea typeface="Roboto"/>
                <a:cs typeface="Roboto"/>
                <a:sym typeface="Roboto"/>
              </a:defRPr>
            </a:lvl4pPr>
            <a:lvl5pPr marL="2286000" marR="0" lvl="4" indent="-298450" algn="l" rtl="0">
              <a:lnSpc>
                <a:spcPct val="115000"/>
              </a:lnSpc>
              <a:spcBef>
                <a:spcPts val="1600"/>
              </a:spcBef>
              <a:spcAft>
                <a:spcPts val="0"/>
              </a:spcAft>
              <a:buClr>
                <a:srgbClr val="1C355E"/>
              </a:buClr>
              <a:buSzPts val="1100"/>
              <a:buFont typeface="Roboto"/>
              <a:buChar char="○"/>
              <a:defRPr sz="1100" b="0" i="0" u="none" strike="noStrike" cap="none">
                <a:solidFill>
                  <a:srgbClr val="1C355E"/>
                </a:solidFill>
                <a:latin typeface="Roboto"/>
                <a:ea typeface="Roboto"/>
                <a:cs typeface="Roboto"/>
                <a:sym typeface="Roboto"/>
              </a:defRPr>
            </a:lvl5pPr>
            <a:lvl6pPr marL="2743200" marR="0" lvl="5" indent="-298450" algn="l" rtl="0">
              <a:lnSpc>
                <a:spcPct val="115000"/>
              </a:lnSpc>
              <a:spcBef>
                <a:spcPts val="1600"/>
              </a:spcBef>
              <a:spcAft>
                <a:spcPts val="0"/>
              </a:spcAft>
              <a:buClr>
                <a:srgbClr val="1C355E"/>
              </a:buClr>
              <a:buSzPts val="1100"/>
              <a:buFont typeface="Roboto"/>
              <a:buChar char="■"/>
              <a:defRPr sz="1100" b="0" i="0" u="none" strike="noStrike" cap="none">
                <a:solidFill>
                  <a:srgbClr val="1C355E"/>
                </a:solidFill>
                <a:latin typeface="Roboto"/>
                <a:ea typeface="Roboto"/>
                <a:cs typeface="Roboto"/>
                <a:sym typeface="Roboto"/>
              </a:defRPr>
            </a:lvl6pPr>
            <a:lvl7pPr marL="3200400" marR="0" lvl="6" indent="-298450" algn="l" rtl="0">
              <a:lnSpc>
                <a:spcPct val="115000"/>
              </a:lnSpc>
              <a:spcBef>
                <a:spcPts val="1600"/>
              </a:spcBef>
              <a:spcAft>
                <a:spcPts val="0"/>
              </a:spcAft>
              <a:buClr>
                <a:srgbClr val="1C355E"/>
              </a:buClr>
              <a:buSzPts val="1100"/>
              <a:buFont typeface="Roboto"/>
              <a:buChar char="●"/>
              <a:defRPr sz="1100" b="0" i="0" u="none" strike="noStrike" cap="none">
                <a:solidFill>
                  <a:srgbClr val="1C355E"/>
                </a:solidFill>
                <a:latin typeface="Roboto"/>
                <a:ea typeface="Roboto"/>
                <a:cs typeface="Roboto"/>
                <a:sym typeface="Roboto"/>
              </a:defRPr>
            </a:lvl7pPr>
            <a:lvl8pPr marL="3657600" marR="0" lvl="7" indent="-298450" algn="l" rtl="0">
              <a:lnSpc>
                <a:spcPct val="115000"/>
              </a:lnSpc>
              <a:spcBef>
                <a:spcPts val="1600"/>
              </a:spcBef>
              <a:spcAft>
                <a:spcPts val="0"/>
              </a:spcAft>
              <a:buClr>
                <a:srgbClr val="1C355E"/>
              </a:buClr>
              <a:buSzPts val="1100"/>
              <a:buFont typeface="Roboto"/>
              <a:buChar char="○"/>
              <a:defRPr sz="1100" b="0" i="0" u="none" strike="noStrike" cap="none">
                <a:solidFill>
                  <a:srgbClr val="1C355E"/>
                </a:solidFill>
                <a:latin typeface="Roboto"/>
                <a:ea typeface="Roboto"/>
                <a:cs typeface="Roboto"/>
                <a:sym typeface="Roboto"/>
              </a:defRPr>
            </a:lvl8pPr>
            <a:lvl9pPr marL="4114800" marR="0" lvl="8" indent="-298450" algn="l" rtl="0">
              <a:lnSpc>
                <a:spcPct val="115000"/>
              </a:lnSpc>
              <a:spcBef>
                <a:spcPts val="1600"/>
              </a:spcBef>
              <a:spcAft>
                <a:spcPts val="1600"/>
              </a:spcAft>
              <a:buClr>
                <a:srgbClr val="1C355E"/>
              </a:buClr>
              <a:buSzPts val="1100"/>
              <a:buFont typeface="Roboto"/>
              <a:buChar char="■"/>
              <a:defRPr sz="1100" b="0" i="0" u="none" strike="noStrike" cap="none">
                <a:solidFill>
                  <a:srgbClr val="1C355E"/>
                </a:solidFill>
                <a:latin typeface="Roboto"/>
                <a:ea typeface="Roboto"/>
                <a:cs typeface="Roboto"/>
                <a:sym typeface="Roboto"/>
              </a:defRPr>
            </a:lvl9pPr>
          </a:lstStyle>
          <a:p>
            <a:endParaRPr/>
          </a:p>
        </p:txBody>
      </p:sp>
      <p:sp>
        <p:nvSpPr>
          <p:cNvPr id="8" name="Google Shape;8;p19"/>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E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6" r:id="rId10"/>
    <p:sldLayoutId id="2147483667" r:id="rId11"/>
    <p:sldLayoutId id="2147483669" r:id="rId12"/>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descr="Imagen que contiene tabla, computer, computadora, escritorio&#10;&#10;Descripción generada automáticamente">
            <a:extLst>
              <a:ext uri="{FF2B5EF4-FFF2-40B4-BE49-F238E27FC236}">
                <a16:creationId xmlns:a16="http://schemas.microsoft.com/office/drawing/2014/main" id="{7386E7D0-DF6C-2F95-29E9-F70D7BE157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2" y="0"/>
            <a:ext cx="9142477" cy="5143500"/>
          </a:xfrm>
          <a:prstGeom prst="rect">
            <a:avLst/>
          </a:prstGeom>
        </p:spPr>
      </p:pic>
    </p:spTree>
    <p:extLst>
      <p:ext uri="{BB962C8B-B14F-4D97-AF65-F5344CB8AC3E}">
        <p14:creationId xmlns:p14="http://schemas.microsoft.com/office/powerpoint/2010/main" val="1702387631"/>
      </p:ext>
    </p:extLst>
  </p:cSld>
  <p:clrMap bg1="lt1" tx1="dk1" bg2="lt2" tx2="dk2" accent1="accent1" accent2="accent2" accent3="accent3" accent4="accent4" accent5="accent5" accent6="accent6" hlink="hlink" folHlink="folHlink"/>
  <p:sldLayoutIdLst>
    <p:sldLayoutId id="2147483664" r:id="rId1"/>
    <p:sldLayoutId id="2147483665" r:id="rId2"/>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slide" Target="slide60.xml"/><Relationship Id="rId3" Type="http://schemas.openxmlformats.org/officeDocument/2006/relationships/slide" Target="slide6.xml"/><Relationship Id="rId7" Type="http://schemas.openxmlformats.org/officeDocument/2006/relationships/slide" Target="slide49.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slide" Target="slide31.xml"/><Relationship Id="rId11" Type="http://schemas.openxmlformats.org/officeDocument/2006/relationships/slide" Target="slide77.xml"/><Relationship Id="rId5" Type="http://schemas.openxmlformats.org/officeDocument/2006/relationships/slide" Target="slide24.xml"/><Relationship Id="rId10" Type="http://schemas.openxmlformats.org/officeDocument/2006/relationships/slide" Target="slide72.xml"/><Relationship Id="rId4" Type="http://schemas.openxmlformats.org/officeDocument/2006/relationships/slide" Target="slide20.xml"/><Relationship Id="rId9" Type="http://schemas.openxmlformats.org/officeDocument/2006/relationships/slide" Target="slide8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hyperlink" Target="https://drive.google.com/open?id=1xbcFcnyjKzIs4xW9giNBufhwM0jOzyac&amp;usp=drive_fs"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s://link.springer.com/chapter/10.1007/978-3-031-16990-8_4"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hyperlink" Target="https://www.kaggle.com/code/rpsuraj/outlier-detection-techniques-simplified"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hyperlink" Target="https://www.datasciencecentral.com/profiles/blogs/spurious-correlations-15-examples" TargetMode="External"/><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1.xml"/><Relationship Id="rId1" Type="http://schemas.openxmlformats.org/officeDocument/2006/relationships/slideLayout" Target="../slideLayouts/slideLayout4.xml"/><Relationship Id="rId4" Type="http://schemas.openxmlformats.org/officeDocument/2006/relationships/image" Target="../media/image80.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hyperlink" Target="https://scikit-learn.org/stable/modules/generated/sklearn.preprocessing.StandardScaler.html" TargetMode="External"/><Relationship Id="rId2" Type="http://schemas.openxmlformats.org/officeDocument/2006/relationships/notesSlide" Target="../notesSlides/notesSlide74.xml"/><Relationship Id="rId1" Type="http://schemas.openxmlformats.org/officeDocument/2006/relationships/slideLayout" Target="../slideLayouts/slideLayout4.xml"/><Relationship Id="rId5" Type="http://schemas.openxmlformats.org/officeDocument/2006/relationships/image" Target="../media/image82.png"/><Relationship Id="rId4" Type="http://schemas.openxmlformats.org/officeDocument/2006/relationships/hyperlink" Target="https://scikit-learn.org/stable/modules/generated/sklearn.preprocessing.MinMaxScaler.html"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8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6.xml"/><Relationship Id="rId1" Type="http://schemas.openxmlformats.org/officeDocument/2006/relationships/slideLayout" Target="../slideLayouts/slideLayout4.xml"/><Relationship Id="rId4" Type="http://schemas.openxmlformats.org/officeDocument/2006/relationships/image" Target="../media/image90.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8.xml"/><Relationship Id="rId1" Type="http://schemas.openxmlformats.org/officeDocument/2006/relationships/slideLayout" Target="../slideLayouts/slideLayout4.xml"/><Relationship Id="rId4" Type="http://schemas.openxmlformats.org/officeDocument/2006/relationships/hyperlink" Target="https://scikit-learn.org/stable/modules/feature_selection.html"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xml"/><Relationship Id="rId6" Type="http://schemas.openxmlformats.org/officeDocument/2006/relationships/image" Target="../media/image67.svg"/><Relationship Id="rId5" Type="http://schemas.openxmlformats.org/officeDocument/2006/relationships/image" Target="../media/image96.png"/><Relationship Id="rId4" Type="http://schemas.openxmlformats.org/officeDocument/2006/relationships/image" Target="../media/image9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
          <p:cNvSpPr txBox="1">
            <a:spLocks noGrp="1"/>
          </p:cNvSpPr>
          <p:nvPr>
            <p:ph type="ctrTitle"/>
          </p:nvPr>
        </p:nvSpPr>
        <p:spPr>
          <a:xfrm>
            <a:off x="1117372" y="2390764"/>
            <a:ext cx="4287912" cy="1089856"/>
          </a:xfrm>
          <a:prstGeom prst="rect">
            <a:avLst/>
          </a:prstGeom>
          <a:noFill/>
          <a:ln>
            <a:noFill/>
          </a:ln>
        </p:spPr>
        <p:txBody>
          <a:bodyPr spcFirstLastPara="1" wrap="square" lIns="91425" tIns="91425" rIns="91425" bIns="91425" anchor="t" anchorCtr="0">
            <a:noAutofit/>
          </a:bodyPr>
          <a:lstStyle/>
          <a:p>
            <a:pPr lvl="0"/>
            <a:r>
              <a:rPr lang="es-ES" sz="2400" dirty="0" smtClean="0"/>
              <a:t>UD2</a:t>
            </a:r>
            <a:r>
              <a:rPr lang="es-ES" sz="2400" dirty="0"/>
              <a:t>. </a:t>
            </a:r>
            <a:r>
              <a:rPr lang="es-ES" sz="2400" dirty="0" err="1"/>
              <a:t>Preproceso</a:t>
            </a:r>
            <a:r>
              <a:rPr lang="es-ES" sz="2400" dirty="0"/>
              <a:t> de datos</a:t>
            </a:r>
            <a:endParaRPr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5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Análisis exploratorio</a:t>
            </a:r>
            <a:endParaRPr/>
          </a:p>
        </p:txBody>
      </p:sp>
      <p:pic>
        <p:nvPicPr>
          <p:cNvPr id="339" name="Google Shape;339;p52"/>
          <p:cNvPicPr preferRelativeResize="0"/>
          <p:nvPr/>
        </p:nvPicPr>
        <p:blipFill>
          <a:blip r:embed="rId3">
            <a:alphaModFix/>
          </a:blip>
          <a:stretch>
            <a:fillRect/>
          </a:stretch>
        </p:blipFill>
        <p:spPr>
          <a:xfrm>
            <a:off x="405526" y="1555955"/>
            <a:ext cx="4709035" cy="3211461"/>
          </a:xfrm>
          <a:prstGeom prst="rect">
            <a:avLst/>
          </a:prstGeom>
          <a:noFill/>
          <a:ln>
            <a:noFill/>
          </a:ln>
        </p:spPr>
      </p:pic>
      <p:sp>
        <p:nvSpPr>
          <p:cNvPr id="2" name="Rectángulo 1"/>
          <p:cNvSpPr/>
          <p:nvPr/>
        </p:nvSpPr>
        <p:spPr>
          <a:xfrm>
            <a:off x="5284167" y="1555955"/>
            <a:ext cx="3771343" cy="3754874"/>
          </a:xfrm>
          <a:prstGeom prst="rect">
            <a:avLst/>
          </a:prstGeom>
        </p:spPr>
        <p:txBody>
          <a:bodyPr wrap="square">
            <a:spAutoFit/>
          </a:bodyPr>
          <a:lstStyle/>
          <a:p>
            <a:r>
              <a:rPr lang="es-ES" b="1" dirty="0" smtClean="0"/>
              <a:t>Matriz gráficos dispersión o </a:t>
            </a:r>
            <a:r>
              <a:rPr lang="es-ES" b="1" dirty="0" err="1" smtClean="0"/>
              <a:t>pairplot</a:t>
            </a:r>
            <a:r>
              <a:rPr lang="es-ES" b="1" dirty="0" smtClean="0"/>
              <a:t>:</a:t>
            </a:r>
          </a:p>
          <a:p>
            <a:pPr marL="285750" indent="-285750">
              <a:buFont typeface="Arial" panose="020B0604020202020204" pitchFamily="34" charset="0"/>
              <a:buChar char="•"/>
            </a:pPr>
            <a:r>
              <a:rPr lang="es-ES" dirty="0" smtClean="0"/>
              <a:t>Explorar correlaciones </a:t>
            </a:r>
            <a:r>
              <a:rPr lang="es-ES" dirty="0"/>
              <a:t>entre </a:t>
            </a:r>
            <a:r>
              <a:rPr lang="es-ES" dirty="0" smtClean="0"/>
              <a:t>variables. </a:t>
            </a:r>
          </a:p>
          <a:p>
            <a:pPr marL="285750" indent="-285750">
              <a:buFont typeface="Arial" panose="020B0604020202020204" pitchFamily="34" charset="0"/>
              <a:buChar char="•"/>
            </a:pPr>
            <a:r>
              <a:rPr lang="es-ES" dirty="0" smtClean="0"/>
              <a:t>Cada </a:t>
            </a:r>
            <a:r>
              <a:rPr lang="es-ES" dirty="0"/>
              <a:t>gráfico de </a:t>
            </a:r>
            <a:r>
              <a:rPr lang="es-ES" dirty="0" smtClean="0"/>
              <a:t>representa </a:t>
            </a:r>
            <a:r>
              <a:rPr lang="es-ES" dirty="0"/>
              <a:t>la relación entre dos características diferentes</a:t>
            </a:r>
            <a:r>
              <a:rPr lang="es-ES" dirty="0" smtClean="0"/>
              <a:t>.</a:t>
            </a:r>
          </a:p>
          <a:p>
            <a:pPr marL="285750" indent="-285750">
              <a:buFont typeface="Arial" panose="020B0604020202020204" pitchFamily="34" charset="0"/>
              <a:buChar char="•"/>
            </a:pPr>
            <a:r>
              <a:rPr lang="eu-ES" dirty="0"/>
              <a:t>Las </a:t>
            </a:r>
            <a:r>
              <a:rPr lang="eu-ES" dirty="0" err="1"/>
              <a:t>tres</a:t>
            </a:r>
            <a:r>
              <a:rPr lang="eu-ES" dirty="0"/>
              <a:t> </a:t>
            </a:r>
            <a:r>
              <a:rPr lang="eu-ES" dirty="0" err="1"/>
              <a:t>especies</a:t>
            </a:r>
            <a:r>
              <a:rPr lang="eu-ES" dirty="0"/>
              <a:t> (</a:t>
            </a:r>
            <a:r>
              <a:rPr lang="eu-ES" i="1" dirty="0" err="1"/>
              <a:t>Setosa</a:t>
            </a:r>
            <a:r>
              <a:rPr lang="eu-ES" dirty="0"/>
              <a:t>, </a:t>
            </a:r>
            <a:r>
              <a:rPr lang="eu-ES" i="1" dirty="0" err="1"/>
              <a:t>Versicolor</a:t>
            </a:r>
            <a:r>
              <a:rPr lang="eu-ES" dirty="0"/>
              <a:t>, </a:t>
            </a:r>
            <a:r>
              <a:rPr lang="eu-ES" i="1" dirty="0" err="1"/>
              <a:t>Virginica</a:t>
            </a:r>
            <a:r>
              <a:rPr lang="eu-ES" dirty="0"/>
              <a:t>) </a:t>
            </a:r>
            <a:r>
              <a:rPr lang="eu-ES" dirty="0" err="1"/>
              <a:t>están</a:t>
            </a:r>
            <a:r>
              <a:rPr lang="eu-ES" dirty="0"/>
              <a:t> </a:t>
            </a:r>
            <a:r>
              <a:rPr lang="eu-ES" dirty="0" err="1"/>
              <a:t>representadas</a:t>
            </a:r>
            <a:r>
              <a:rPr lang="eu-ES" dirty="0"/>
              <a:t> </a:t>
            </a:r>
            <a:r>
              <a:rPr lang="eu-ES" dirty="0" err="1"/>
              <a:t>por</a:t>
            </a:r>
            <a:r>
              <a:rPr lang="eu-ES" dirty="0"/>
              <a:t> </a:t>
            </a:r>
            <a:r>
              <a:rPr lang="eu-ES" dirty="0" err="1"/>
              <a:t>diferentes</a:t>
            </a:r>
            <a:r>
              <a:rPr lang="eu-ES" dirty="0"/>
              <a:t> </a:t>
            </a:r>
            <a:r>
              <a:rPr lang="eu-ES" dirty="0" err="1"/>
              <a:t>colores</a:t>
            </a:r>
            <a:r>
              <a:rPr lang="eu-ES" dirty="0"/>
              <a:t> (</a:t>
            </a:r>
            <a:r>
              <a:rPr lang="eu-ES" dirty="0" err="1"/>
              <a:t>azul</a:t>
            </a:r>
            <a:r>
              <a:rPr lang="eu-ES" dirty="0"/>
              <a:t>, </a:t>
            </a:r>
            <a:r>
              <a:rPr lang="eu-ES" dirty="0" err="1"/>
              <a:t>naranja</a:t>
            </a:r>
            <a:r>
              <a:rPr lang="eu-ES" dirty="0"/>
              <a:t>, </a:t>
            </a:r>
            <a:r>
              <a:rPr lang="eu-ES" dirty="0" err="1"/>
              <a:t>verde</a:t>
            </a:r>
            <a:r>
              <a:rPr lang="eu-ES" dirty="0" smtClean="0"/>
              <a:t>)</a:t>
            </a:r>
          </a:p>
          <a:p>
            <a:pPr marL="285750" indent="-285750">
              <a:buFont typeface="Arial" panose="020B0604020202020204" pitchFamily="34" charset="0"/>
              <a:buChar char="•"/>
            </a:pPr>
            <a:r>
              <a:rPr lang="es-ES" dirty="0" smtClean="0"/>
              <a:t>Superposición (naranja y verde). Más difíciles de distinguir.</a:t>
            </a:r>
          </a:p>
          <a:p>
            <a:pPr marL="285750" indent="-285750">
              <a:buFont typeface="Arial" panose="020B0604020202020204" pitchFamily="34" charset="0"/>
              <a:buChar char="•"/>
            </a:pPr>
            <a:r>
              <a:rPr lang="es-ES" dirty="0" smtClean="0"/>
              <a:t>Variables </a:t>
            </a:r>
            <a:r>
              <a:rPr lang="es-ES" dirty="0"/>
              <a:t>que muestran </a:t>
            </a:r>
            <a:r>
              <a:rPr lang="es-ES" b="1" dirty="0"/>
              <a:t>poca superposición</a:t>
            </a:r>
            <a:r>
              <a:rPr lang="es-ES" dirty="0"/>
              <a:t> </a:t>
            </a:r>
            <a:r>
              <a:rPr lang="es-ES" dirty="0" smtClean="0"/>
              <a:t>(</a:t>
            </a:r>
            <a:r>
              <a:rPr lang="es-ES" b="1" dirty="0" smtClean="0"/>
              <a:t>largo </a:t>
            </a:r>
            <a:r>
              <a:rPr lang="es-ES" b="1" dirty="0"/>
              <a:t>del pétalo</a:t>
            </a:r>
            <a:r>
              <a:rPr lang="es-ES" dirty="0"/>
              <a:t> y el </a:t>
            </a:r>
            <a:r>
              <a:rPr lang="es-ES" b="1" dirty="0"/>
              <a:t>ancho del </a:t>
            </a:r>
            <a:r>
              <a:rPr lang="es-ES" b="1" dirty="0" smtClean="0"/>
              <a:t>pétalo</a:t>
            </a:r>
            <a:r>
              <a:rPr lang="es-ES" dirty="0" smtClean="0"/>
              <a:t>) </a:t>
            </a:r>
            <a:r>
              <a:rPr lang="es-ES" dirty="0"/>
              <a:t>serán más útiles en un modelo de clasificación</a:t>
            </a:r>
            <a:r>
              <a:rPr lang="es-ES" dirty="0" smtClean="0"/>
              <a:t>.</a:t>
            </a:r>
          </a:p>
          <a:p>
            <a:pPr marL="285750" indent="-285750">
              <a:buFont typeface="Arial" panose="020B0604020202020204" pitchFamily="34" charset="0"/>
              <a:buChar char="•"/>
            </a:pPr>
            <a:r>
              <a:rPr lang="es-ES" b="1" dirty="0" smtClean="0"/>
              <a:t>Diagonal</a:t>
            </a:r>
            <a:r>
              <a:rPr lang="es-ES" dirty="0" smtClean="0"/>
              <a:t>: </a:t>
            </a:r>
            <a:r>
              <a:rPr lang="eu-ES" dirty="0" err="1"/>
              <a:t>distribución</a:t>
            </a:r>
            <a:r>
              <a:rPr lang="eu-ES" dirty="0"/>
              <a:t> </a:t>
            </a:r>
            <a:r>
              <a:rPr lang="eu-ES" dirty="0" err="1" smtClean="0"/>
              <a:t>univariada</a:t>
            </a:r>
            <a:r>
              <a:rPr lang="eu-ES" dirty="0" smtClean="0"/>
              <a:t>. </a:t>
            </a:r>
            <a:r>
              <a:rPr lang="es-ES" dirty="0" smtClean="0"/>
              <a:t>Muestran </a:t>
            </a:r>
            <a:r>
              <a:rPr lang="es-ES" dirty="0"/>
              <a:t>cómo se distribuyen los valores de una sola variable</a:t>
            </a:r>
            <a:endParaRPr lang="es-ES" dirty="0" smtClean="0"/>
          </a:p>
          <a:p>
            <a:pPr marL="285750" indent="-285750">
              <a:buFont typeface="Arial" panose="020B0604020202020204" pitchFamily="34" charset="0"/>
              <a:buChar char="•"/>
            </a:pPr>
            <a:endParaRPr lang="eu-ES" dirty="0"/>
          </a:p>
        </p:txBody>
      </p:sp>
    </p:spTree>
    <p:extLst>
      <p:ext uri="{BB962C8B-B14F-4D97-AF65-F5344CB8AC3E}">
        <p14:creationId xmlns:p14="http://schemas.microsoft.com/office/powerpoint/2010/main" val="39771370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5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Análisis exploratorio</a:t>
            </a:r>
            <a:endParaRPr/>
          </a:p>
        </p:txBody>
      </p:sp>
      <p:pic>
        <p:nvPicPr>
          <p:cNvPr id="345" name="Google Shape;345;p53"/>
          <p:cNvPicPr preferRelativeResize="0"/>
          <p:nvPr/>
        </p:nvPicPr>
        <p:blipFill>
          <a:blip r:embed="rId3">
            <a:alphaModFix/>
          </a:blip>
          <a:stretch>
            <a:fillRect/>
          </a:stretch>
        </p:blipFill>
        <p:spPr>
          <a:xfrm>
            <a:off x="3809947" y="1902675"/>
            <a:ext cx="5091804" cy="2874899"/>
          </a:xfrm>
          <a:prstGeom prst="rect">
            <a:avLst/>
          </a:prstGeom>
          <a:noFill/>
          <a:ln>
            <a:noFill/>
          </a:ln>
        </p:spPr>
      </p:pic>
      <p:sp>
        <p:nvSpPr>
          <p:cNvPr id="346" name="Google Shape;346;p53"/>
          <p:cNvSpPr txBox="1"/>
          <p:nvPr/>
        </p:nvSpPr>
        <p:spPr>
          <a:xfrm>
            <a:off x="417775" y="1891200"/>
            <a:ext cx="3392100" cy="2874900"/>
          </a:xfrm>
          <a:prstGeom prst="rect">
            <a:avLst/>
          </a:prstGeom>
          <a:noFill/>
          <a:ln>
            <a:noFill/>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rgbClr val="1C355E"/>
              </a:buClr>
              <a:buSzPts val="1400"/>
              <a:buFont typeface="Roboto"/>
              <a:buChar char="●"/>
            </a:pPr>
            <a:r>
              <a:rPr lang="es" dirty="0">
                <a:solidFill>
                  <a:srgbClr val="1C355E"/>
                </a:solidFill>
                <a:latin typeface="Roboto"/>
                <a:ea typeface="Roboto"/>
                <a:cs typeface="Roboto"/>
                <a:sym typeface="Roboto"/>
              </a:rPr>
              <a:t>Visualizaciones</a:t>
            </a:r>
            <a:endParaRPr dirty="0">
              <a:solidFill>
                <a:srgbClr val="1C355E"/>
              </a:solidFill>
              <a:latin typeface="Roboto"/>
              <a:ea typeface="Roboto"/>
              <a:cs typeface="Roboto"/>
              <a:sym typeface="Roboto"/>
            </a:endParaRPr>
          </a:p>
          <a:p>
            <a:pPr marL="457200" lvl="0" indent="-317500" algn="l" rtl="0">
              <a:lnSpc>
                <a:spcPct val="150000"/>
              </a:lnSpc>
              <a:spcBef>
                <a:spcPts val="0"/>
              </a:spcBef>
              <a:spcAft>
                <a:spcPts val="0"/>
              </a:spcAft>
              <a:buClr>
                <a:srgbClr val="1C355E"/>
              </a:buClr>
              <a:buSzPts val="1400"/>
              <a:buFont typeface="Roboto"/>
              <a:buChar char="●"/>
            </a:pPr>
            <a:r>
              <a:rPr lang="es" dirty="0">
                <a:solidFill>
                  <a:srgbClr val="1C355E"/>
                </a:solidFill>
                <a:latin typeface="Roboto"/>
                <a:ea typeface="Roboto"/>
                <a:cs typeface="Roboto"/>
                <a:sym typeface="Roboto"/>
              </a:rPr>
              <a:t>Análisis cuantitativo</a:t>
            </a:r>
            <a:endParaRPr dirty="0">
              <a:solidFill>
                <a:srgbClr val="1C355E"/>
              </a:solidFill>
              <a:latin typeface="Roboto"/>
              <a:ea typeface="Roboto"/>
              <a:cs typeface="Roboto"/>
              <a:sym typeface="Roboto"/>
            </a:endParaRPr>
          </a:p>
          <a:p>
            <a:pPr marL="457200" lvl="0" indent="-317500" algn="l" rtl="0">
              <a:lnSpc>
                <a:spcPct val="150000"/>
              </a:lnSpc>
              <a:spcBef>
                <a:spcPts val="0"/>
              </a:spcBef>
              <a:spcAft>
                <a:spcPts val="0"/>
              </a:spcAft>
              <a:buClr>
                <a:srgbClr val="1C355E"/>
              </a:buClr>
              <a:buSzPts val="1400"/>
              <a:buFont typeface="Roboto"/>
              <a:buChar char="●"/>
            </a:pPr>
            <a:r>
              <a:rPr lang="es" dirty="0">
                <a:solidFill>
                  <a:srgbClr val="1C355E"/>
                </a:solidFill>
                <a:latin typeface="Roboto"/>
                <a:ea typeface="Roboto"/>
                <a:cs typeface="Roboto"/>
                <a:sym typeface="Roboto"/>
              </a:rPr>
              <a:t>Generación de modelos simples</a:t>
            </a:r>
            <a:endParaRPr dirty="0">
              <a:solidFill>
                <a:srgbClr val="1C355E"/>
              </a:solidFill>
              <a:latin typeface="Roboto"/>
              <a:ea typeface="Roboto"/>
              <a:cs typeface="Roboto"/>
              <a:sym typeface="Roboto"/>
            </a:endParaRPr>
          </a:p>
          <a:p>
            <a:pPr marL="457200" lvl="0" indent="-317500" algn="l" rtl="0">
              <a:lnSpc>
                <a:spcPct val="150000"/>
              </a:lnSpc>
              <a:spcBef>
                <a:spcPts val="0"/>
              </a:spcBef>
              <a:spcAft>
                <a:spcPts val="0"/>
              </a:spcAft>
              <a:buClr>
                <a:srgbClr val="1C355E"/>
              </a:buClr>
              <a:buSzPts val="1400"/>
              <a:buFont typeface="Roboto"/>
              <a:buChar char="●"/>
            </a:pPr>
            <a:r>
              <a:rPr lang="es" dirty="0">
                <a:solidFill>
                  <a:srgbClr val="1C355E"/>
                </a:solidFill>
                <a:latin typeface="Roboto"/>
                <a:ea typeface="Roboto"/>
                <a:cs typeface="Roboto"/>
                <a:sym typeface="Roboto"/>
              </a:rPr>
              <a:t>…</a:t>
            </a:r>
            <a:endParaRPr dirty="0">
              <a:solidFill>
                <a:srgbClr val="1C355E"/>
              </a:solidFill>
              <a:latin typeface="Roboto"/>
              <a:ea typeface="Roboto"/>
              <a:cs typeface="Roboto"/>
              <a:sym typeface="Roboto"/>
            </a:endParaRPr>
          </a:p>
        </p:txBody>
      </p:sp>
    </p:spTree>
    <p:extLst>
      <p:ext uri="{BB962C8B-B14F-4D97-AF65-F5344CB8AC3E}">
        <p14:creationId xmlns:p14="http://schemas.microsoft.com/office/powerpoint/2010/main" val="13572239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5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Análisis exploratorio</a:t>
            </a:r>
            <a:endParaRPr/>
          </a:p>
        </p:txBody>
      </p:sp>
      <p:pic>
        <p:nvPicPr>
          <p:cNvPr id="345" name="Google Shape;345;p53"/>
          <p:cNvPicPr preferRelativeResize="0"/>
          <p:nvPr/>
        </p:nvPicPr>
        <p:blipFill rotWithShape="1">
          <a:blip r:embed="rId3">
            <a:alphaModFix/>
          </a:blip>
          <a:srcRect r="61138" b="51525"/>
          <a:stretch/>
        </p:blipFill>
        <p:spPr>
          <a:xfrm>
            <a:off x="4635857" y="1891200"/>
            <a:ext cx="4301666" cy="2787311"/>
          </a:xfrm>
          <a:prstGeom prst="rect">
            <a:avLst/>
          </a:prstGeom>
          <a:noFill/>
          <a:ln>
            <a:noFill/>
          </a:ln>
        </p:spPr>
      </p:pic>
      <p:sp>
        <p:nvSpPr>
          <p:cNvPr id="346" name="Google Shape;346;p53"/>
          <p:cNvSpPr txBox="1"/>
          <p:nvPr/>
        </p:nvSpPr>
        <p:spPr>
          <a:xfrm>
            <a:off x="152304" y="1500367"/>
            <a:ext cx="4218082" cy="3270735"/>
          </a:xfrm>
          <a:prstGeom prst="rect">
            <a:avLst/>
          </a:prstGeom>
          <a:noFill/>
          <a:ln>
            <a:noFill/>
          </a:ln>
        </p:spPr>
        <p:txBody>
          <a:bodyPr spcFirstLastPara="1" wrap="square" lIns="91425" tIns="91425" rIns="91425" bIns="91425" anchor="t" anchorCtr="0">
            <a:noAutofit/>
          </a:bodyPr>
          <a:lstStyle/>
          <a:p>
            <a:pPr marL="139700" lvl="0">
              <a:lnSpc>
                <a:spcPct val="150000"/>
              </a:lnSpc>
              <a:buClr>
                <a:srgbClr val="1C355E"/>
              </a:buClr>
              <a:buSzPts val="1400"/>
            </a:pPr>
            <a:r>
              <a:rPr lang="es-ES" b="1" dirty="0">
                <a:solidFill>
                  <a:srgbClr val="1C355E"/>
                </a:solidFill>
                <a:latin typeface="Roboto"/>
                <a:ea typeface="Roboto"/>
                <a:cs typeface="Roboto"/>
                <a:sym typeface="Roboto"/>
              </a:rPr>
              <a:t>Distribución de precios por número de </a:t>
            </a:r>
            <a:r>
              <a:rPr lang="es-ES" b="1" dirty="0" smtClean="0">
                <a:solidFill>
                  <a:srgbClr val="1C355E"/>
                </a:solidFill>
                <a:latin typeface="Roboto"/>
                <a:ea typeface="Roboto"/>
                <a:cs typeface="Roboto"/>
                <a:sym typeface="Roboto"/>
              </a:rPr>
              <a:t>baños</a:t>
            </a:r>
          </a:p>
          <a:p>
            <a:pPr marL="457200" lvl="0" indent="-317500">
              <a:lnSpc>
                <a:spcPct val="150000"/>
              </a:lnSpc>
              <a:buClr>
                <a:srgbClr val="1C355E"/>
              </a:buClr>
              <a:buSzPts val="1400"/>
              <a:buFont typeface="Roboto"/>
              <a:buChar char="●"/>
            </a:pPr>
            <a:r>
              <a:rPr lang="es-ES" sz="1200" dirty="0" smtClean="0">
                <a:solidFill>
                  <a:srgbClr val="1C355E"/>
                </a:solidFill>
                <a:latin typeface="Roboto"/>
                <a:ea typeface="Roboto"/>
                <a:cs typeface="Roboto"/>
                <a:sym typeface="Roboto"/>
              </a:rPr>
              <a:t>Característica categórica.</a:t>
            </a:r>
          </a:p>
          <a:p>
            <a:pPr marL="457200" lvl="0" indent="-317500">
              <a:lnSpc>
                <a:spcPct val="150000"/>
              </a:lnSpc>
              <a:buClr>
                <a:srgbClr val="1C355E"/>
              </a:buClr>
              <a:buSzPts val="1400"/>
              <a:buFont typeface="Roboto"/>
              <a:buChar char="●"/>
            </a:pPr>
            <a:r>
              <a:rPr lang="es-ES" sz="1200" dirty="0" smtClean="0">
                <a:solidFill>
                  <a:srgbClr val="1C355E"/>
                </a:solidFill>
                <a:latin typeface="Roboto"/>
                <a:ea typeface="Roboto"/>
                <a:cs typeface="Roboto"/>
                <a:sym typeface="Roboto"/>
              </a:rPr>
              <a:t>Cada </a:t>
            </a:r>
            <a:r>
              <a:rPr lang="es-ES" sz="1200" dirty="0">
                <a:solidFill>
                  <a:srgbClr val="1C355E"/>
                </a:solidFill>
                <a:latin typeface="Roboto"/>
                <a:ea typeface="Roboto"/>
                <a:cs typeface="Roboto"/>
                <a:sym typeface="Roboto"/>
              </a:rPr>
              <a:t>área de color representa una cantidad diferente de baños (1, 1.5, 2, etc</a:t>
            </a:r>
            <a:r>
              <a:rPr lang="es-ES" sz="1200" dirty="0" smtClean="0">
                <a:solidFill>
                  <a:srgbClr val="1C355E"/>
                </a:solidFill>
                <a:latin typeface="Roboto"/>
                <a:ea typeface="Roboto"/>
                <a:cs typeface="Roboto"/>
                <a:sym typeface="Roboto"/>
              </a:rPr>
              <a:t>.).</a:t>
            </a:r>
          </a:p>
          <a:p>
            <a:pPr marL="457200" lvl="0" indent="-317500">
              <a:lnSpc>
                <a:spcPct val="150000"/>
              </a:lnSpc>
              <a:buClr>
                <a:srgbClr val="1C355E"/>
              </a:buClr>
              <a:buSzPts val="1400"/>
              <a:buFont typeface="Roboto"/>
              <a:buChar char="●"/>
            </a:pPr>
            <a:r>
              <a:rPr lang="es-ES" sz="1200" dirty="0" smtClean="0">
                <a:solidFill>
                  <a:srgbClr val="1C355E"/>
                </a:solidFill>
                <a:latin typeface="Roboto"/>
                <a:ea typeface="Roboto"/>
                <a:cs typeface="Roboto"/>
                <a:sym typeface="Roboto"/>
              </a:rPr>
              <a:t>A </a:t>
            </a:r>
            <a:r>
              <a:rPr lang="es-ES" sz="1200" dirty="0">
                <a:solidFill>
                  <a:srgbClr val="1C355E"/>
                </a:solidFill>
                <a:latin typeface="Roboto"/>
                <a:ea typeface="Roboto"/>
                <a:cs typeface="Roboto"/>
                <a:sym typeface="Roboto"/>
              </a:rPr>
              <a:t>medida que el número de baños aumenta, la distribución de precios tiende a desplazarse hacia la derecha, lo que sugiere que las casas con más baños tienen precios más altos</a:t>
            </a:r>
            <a:r>
              <a:rPr lang="es-ES" sz="1200" dirty="0" smtClean="0">
                <a:solidFill>
                  <a:srgbClr val="1C355E"/>
                </a:solidFill>
                <a:latin typeface="Roboto"/>
                <a:ea typeface="Roboto"/>
                <a:cs typeface="Roboto"/>
                <a:sym typeface="Roboto"/>
              </a:rPr>
              <a:t>.</a:t>
            </a:r>
          </a:p>
          <a:p>
            <a:pPr marL="457200" lvl="0" indent="-317500">
              <a:lnSpc>
                <a:spcPct val="150000"/>
              </a:lnSpc>
              <a:buClr>
                <a:srgbClr val="1C355E"/>
              </a:buClr>
              <a:buSzPts val="1400"/>
              <a:buFont typeface="Roboto"/>
              <a:buChar char="●"/>
            </a:pPr>
            <a:r>
              <a:rPr lang="es-ES" sz="1200" dirty="0" smtClean="0">
                <a:solidFill>
                  <a:srgbClr val="1C355E"/>
                </a:solidFill>
                <a:latin typeface="Roboto"/>
                <a:ea typeface="Roboto"/>
                <a:cs typeface="Roboto"/>
                <a:sym typeface="Roboto"/>
              </a:rPr>
              <a:t>Sin </a:t>
            </a:r>
            <a:r>
              <a:rPr lang="es-ES" sz="1200" dirty="0">
                <a:solidFill>
                  <a:srgbClr val="1C355E"/>
                </a:solidFill>
                <a:latin typeface="Roboto"/>
                <a:ea typeface="Roboto"/>
                <a:cs typeface="Roboto"/>
                <a:sym typeface="Roboto"/>
              </a:rPr>
              <a:t>embargo, hay un solapamiento entre las distribuciones, lo que significa que el número de baños no es el único factor que afecta el precio.</a:t>
            </a:r>
            <a:endParaRPr lang="es-ES" sz="1200" dirty="0" smtClean="0">
              <a:solidFill>
                <a:srgbClr val="1C355E"/>
              </a:solidFill>
              <a:latin typeface="Roboto"/>
              <a:ea typeface="Roboto"/>
              <a:cs typeface="Roboto"/>
              <a:sym typeface="Roboto"/>
            </a:endParaRPr>
          </a:p>
          <a:p>
            <a:pPr marL="457200" lvl="0" indent="-317500">
              <a:lnSpc>
                <a:spcPct val="150000"/>
              </a:lnSpc>
              <a:buClr>
                <a:srgbClr val="1C355E"/>
              </a:buClr>
              <a:buSzPts val="1400"/>
              <a:buFont typeface="Roboto"/>
              <a:buChar char="●"/>
            </a:pPr>
            <a:endParaRPr dirty="0">
              <a:solidFill>
                <a:srgbClr val="1C355E"/>
              </a:solidFill>
              <a:latin typeface="Roboto"/>
              <a:ea typeface="Roboto"/>
              <a:cs typeface="Roboto"/>
              <a:sym typeface="Roboto"/>
            </a:endParaRPr>
          </a:p>
        </p:txBody>
      </p:sp>
    </p:spTree>
    <p:extLst>
      <p:ext uri="{BB962C8B-B14F-4D97-AF65-F5344CB8AC3E}">
        <p14:creationId xmlns:p14="http://schemas.microsoft.com/office/powerpoint/2010/main" val="36043128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5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Análisis exploratorio</a:t>
            </a:r>
            <a:endParaRPr/>
          </a:p>
        </p:txBody>
      </p:sp>
      <p:sp>
        <p:nvSpPr>
          <p:cNvPr id="346" name="Google Shape;346;p53"/>
          <p:cNvSpPr txBox="1"/>
          <p:nvPr/>
        </p:nvSpPr>
        <p:spPr>
          <a:xfrm>
            <a:off x="417774" y="1541206"/>
            <a:ext cx="4611425" cy="3224894"/>
          </a:xfrm>
          <a:prstGeom prst="rect">
            <a:avLst/>
          </a:prstGeom>
          <a:noFill/>
          <a:ln>
            <a:noFill/>
          </a:ln>
        </p:spPr>
        <p:txBody>
          <a:bodyPr spcFirstLastPara="1" wrap="square" lIns="91425" tIns="91425" rIns="91425" bIns="91425" anchor="t" anchorCtr="0">
            <a:noAutofit/>
          </a:bodyPr>
          <a:lstStyle/>
          <a:p>
            <a:pPr marL="139700" lvl="0">
              <a:lnSpc>
                <a:spcPct val="150000"/>
              </a:lnSpc>
              <a:buClr>
                <a:srgbClr val="1C355E"/>
              </a:buClr>
              <a:buSzPts val="1400"/>
            </a:pPr>
            <a:r>
              <a:rPr lang="es-ES" dirty="0">
                <a:solidFill>
                  <a:srgbClr val="1C355E"/>
                </a:solidFill>
                <a:latin typeface="Roboto"/>
                <a:ea typeface="Roboto"/>
                <a:cs typeface="Roboto"/>
                <a:sym typeface="Roboto"/>
              </a:rPr>
              <a:t>Relación entre el </a:t>
            </a:r>
            <a:r>
              <a:rPr lang="es-ES" dirty="0" smtClean="0">
                <a:solidFill>
                  <a:srgbClr val="1C355E"/>
                </a:solidFill>
                <a:latin typeface="Roboto"/>
                <a:ea typeface="Roboto"/>
                <a:cs typeface="Roboto"/>
                <a:sym typeface="Roboto"/>
              </a:rPr>
              <a:t>m</a:t>
            </a:r>
            <a:r>
              <a:rPr lang="es-ES" baseline="30000" dirty="0" smtClean="0">
                <a:solidFill>
                  <a:srgbClr val="1C355E"/>
                </a:solidFill>
                <a:latin typeface="Roboto"/>
                <a:ea typeface="Roboto"/>
                <a:cs typeface="Roboto"/>
                <a:sym typeface="Roboto"/>
              </a:rPr>
              <a:t>2</a:t>
            </a:r>
            <a:r>
              <a:rPr lang="es-ES" dirty="0" smtClean="0">
                <a:solidFill>
                  <a:srgbClr val="1C355E"/>
                </a:solidFill>
                <a:latin typeface="Roboto"/>
                <a:ea typeface="Roboto"/>
                <a:cs typeface="Roboto"/>
                <a:sym typeface="Roboto"/>
              </a:rPr>
              <a:t> </a:t>
            </a:r>
            <a:r>
              <a:rPr lang="es-ES" dirty="0">
                <a:solidFill>
                  <a:srgbClr val="1C355E"/>
                </a:solidFill>
                <a:latin typeface="Roboto"/>
                <a:ea typeface="Roboto"/>
                <a:cs typeface="Roboto"/>
                <a:sym typeface="Roboto"/>
              </a:rPr>
              <a:t>vivienda y el </a:t>
            </a:r>
            <a:r>
              <a:rPr lang="es-ES" dirty="0" smtClean="0">
                <a:solidFill>
                  <a:srgbClr val="1C355E"/>
                </a:solidFill>
                <a:latin typeface="Roboto"/>
                <a:ea typeface="Roboto"/>
                <a:cs typeface="Roboto"/>
                <a:sym typeface="Roboto"/>
              </a:rPr>
              <a:t>precio</a:t>
            </a:r>
          </a:p>
          <a:p>
            <a:pPr marL="457200" lvl="0" indent="-317500">
              <a:lnSpc>
                <a:spcPct val="150000"/>
              </a:lnSpc>
              <a:buClr>
                <a:srgbClr val="1C355E"/>
              </a:buClr>
              <a:buSzPts val="1400"/>
              <a:buFont typeface="Roboto"/>
              <a:buChar char="●"/>
            </a:pPr>
            <a:r>
              <a:rPr lang="es-ES" dirty="0" smtClean="0">
                <a:solidFill>
                  <a:srgbClr val="1C355E"/>
                </a:solidFill>
                <a:latin typeface="Roboto"/>
                <a:ea typeface="Roboto"/>
                <a:cs typeface="Roboto"/>
                <a:sym typeface="Roboto"/>
              </a:rPr>
              <a:t>Gráfico </a:t>
            </a:r>
            <a:r>
              <a:rPr lang="es-ES" dirty="0">
                <a:solidFill>
                  <a:srgbClr val="1C355E"/>
                </a:solidFill>
                <a:latin typeface="Roboto"/>
                <a:ea typeface="Roboto"/>
                <a:cs typeface="Roboto"/>
                <a:sym typeface="Roboto"/>
              </a:rPr>
              <a:t>de dispersión </a:t>
            </a:r>
            <a:r>
              <a:rPr lang="es-ES" dirty="0" smtClean="0">
                <a:solidFill>
                  <a:srgbClr val="1C355E"/>
                </a:solidFill>
                <a:latin typeface="Roboto"/>
                <a:ea typeface="Roboto"/>
                <a:cs typeface="Roboto"/>
                <a:sym typeface="Roboto"/>
              </a:rPr>
              <a:t>características continuas</a:t>
            </a:r>
          </a:p>
          <a:p>
            <a:pPr marL="457200" lvl="0" indent="-317500">
              <a:lnSpc>
                <a:spcPct val="150000"/>
              </a:lnSpc>
              <a:buClr>
                <a:srgbClr val="1C355E"/>
              </a:buClr>
              <a:buSzPts val="1400"/>
              <a:buFont typeface="Roboto"/>
              <a:buChar char="●"/>
            </a:pPr>
            <a:r>
              <a:rPr lang="es-ES" dirty="0" smtClean="0">
                <a:solidFill>
                  <a:srgbClr val="1C355E"/>
                </a:solidFill>
                <a:latin typeface="Roboto"/>
                <a:ea typeface="Roboto"/>
                <a:cs typeface="Roboto"/>
                <a:sym typeface="Roboto"/>
              </a:rPr>
              <a:t>A </a:t>
            </a:r>
            <a:r>
              <a:rPr lang="es-ES" dirty="0">
                <a:solidFill>
                  <a:srgbClr val="1C355E"/>
                </a:solidFill>
                <a:latin typeface="Roboto"/>
                <a:ea typeface="Roboto"/>
                <a:cs typeface="Roboto"/>
                <a:sym typeface="Roboto"/>
              </a:rPr>
              <a:t>medida m</a:t>
            </a:r>
            <a:r>
              <a:rPr lang="es-ES" baseline="30000" dirty="0">
                <a:solidFill>
                  <a:srgbClr val="1C355E"/>
                </a:solidFill>
                <a:latin typeface="Roboto"/>
                <a:ea typeface="Roboto"/>
                <a:cs typeface="Roboto"/>
                <a:sym typeface="Roboto"/>
              </a:rPr>
              <a:t>2</a:t>
            </a:r>
            <a:r>
              <a:rPr lang="es-ES" dirty="0" smtClean="0">
                <a:solidFill>
                  <a:srgbClr val="1C355E"/>
                </a:solidFill>
                <a:latin typeface="Roboto"/>
                <a:ea typeface="Roboto"/>
                <a:cs typeface="Roboto"/>
                <a:sym typeface="Roboto"/>
              </a:rPr>
              <a:t> </a:t>
            </a:r>
            <a:r>
              <a:rPr lang="es-ES" dirty="0">
                <a:solidFill>
                  <a:srgbClr val="1C355E"/>
                </a:solidFill>
                <a:latin typeface="Roboto"/>
                <a:ea typeface="Roboto"/>
                <a:cs typeface="Roboto"/>
                <a:sym typeface="Roboto"/>
              </a:rPr>
              <a:t>aumenta, también lo hace el precio, lo que indica una correlación positiva</a:t>
            </a:r>
            <a:r>
              <a:rPr lang="es-ES" dirty="0" smtClean="0">
                <a:solidFill>
                  <a:srgbClr val="1C355E"/>
                </a:solidFill>
                <a:latin typeface="Roboto"/>
                <a:ea typeface="Roboto"/>
                <a:cs typeface="Roboto"/>
                <a:sym typeface="Roboto"/>
              </a:rPr>
              <a:t>.</a:t>
            </a:r>
          </a:p>
          <a:p>
            <a:pPr marL="457200" lvl="0" indent="-317500">
              <a:lnSpc>
                <a:spcPct val="150000"/>
              </a:lnSpc>
              <a:buClr>
                <a:srgbClr val="1C355E"/>
              </a:buClr>
              <a:buSzPts val="1400"/>
              <a:buFont typeface="Roboto"/>
              <a:buChar char="●"/>
            </a:pPr>
            <a:r>
              <a:rPr lang="es-ES" dirty="0" smtClean="0">
                <a:solidFill>
                  <a:srgbClr val="1C355E"/>
                </a:solidFill>
                <a:latin typeface="Roboto"/>
                <a:ea typeface="Roboto"/>
                <a:cs typeface="Roboto"/>
                <a:sym typeface="Roboto"/>
              </a:rPr>
              <a:t>Sin </a:t>
            </a:r>
            <a:r>
              <a:rPr lang="es-ES" dirty="0">
                <a:solidFill>
                  <a:srgbClr val="1C355E"/>
                </a:solidFill>
                <a:latin typeface="Roboto"/>
                <a:ea typeface="Roboto"/>
                <a:cs typeface="Roboto"/>
                <a:sym typeface="Roboto"/>
              </a:rPr>
              <a:t>embargo, a partir de cierto tamaño (en torno a los 3000 pies cuadrados), el precio parece estabilizarse, lo que sugiere que puede haber un límite en el valor que m</a:t>
            </a:r>
            <a:r>
              <a:rPr lang="es-ES" baseline="30000" dirty="0">
                <a:solidFill>
                  <a:srgbClr val="1C355E"/>
                </a:solidFill>
                <a:latin typeface="Roboto"/>
                <a:ea typeface="Roboto"/>
                <a:cs typeface="Roboto"/>
                <a:sym typeface="Roboto"/>
              </a:rPr>
              <a:t>2 </a:t>
            </a:r>
            <a:r>
              <a:rPr lang="es-ES" dirty="0" smtClean="0">
                <a:solidFill>
                  <a:srgbClr val="1C355E"/>
                </a:solidFill>
                <a:latin typeface="Roboto"/>
                <a:ea typeface="Roboto"/>
                <a:cs typeface="Roboto"/>
                <a:sym typeface="Roboto"/>
              </a:rPr>
              <a:t>habitables suben el </a:t>
            </a:r>
            <a:r>
              <a:rPr lang="es-ES" dirty="0">
                <a:solidFill>
                  <a:srgbClr val="1C355E"/>
                </a:solidFill>
                <a:latin typeface="Roboto"/>
                <a:ea typeface="Roboto"/>
                <a:cs typeface="Roboto"/>
                <a:sym typeface="Roboto"/>
              </a:rPr>
              <a:t>precio.</a:t>
            </a:r>
            <a:endParaRPr dirty="0">
              <a:solidFill>
                <a:srgbClr val="1C355E"/>
              </a:solidFill>
              <a:latin typeface="Roboto"/>
              <a:ea typeface="Roboto"/>
              <a:cs typeface="Roboto"/>
              <a:sym typeface="Roboto"/>
            </a:endParaRPr>
          </a:p>
        </p:txBody>
      </p:sp>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r="30533"/>
          <a:stretch/>
        </p:blipFill>
        <p:spPr>
          <a:xfrm>
            <a:off x="5029199" y="1765100"/>
            <a:ext cx="3642853" cy="2295662"/>
          </a:xfrm>
          <a:prstGeom prst="rect">
            <a:avLst/>
          </a:prstGeom>
        </p:spPr>
      </p:pic>
    </p:spTree>
    <p:extLst>
      <p:ext uri="{BB962C8B-B14F-4D97-AF65-F5344CB8AC3E}">
        <p14:creationId xmlns:p14="http://schemas.microsoft.com/office/powerpoint/2010/main" val="39665104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5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Análisis exploratorio</a:t>
            </a:r>
            <a:endParaRPr/>
          </a:p>
        </p:txBody>
      </p:sp>
      <p:sp>
        <p:nvSpPr>
          <p:cNvPr id="346" name="Google Shape;346;p53"/>
          <p:cNvSpPr txBox="1"/>
          <p:nvPr/>
        </p:nvSpPr>
        <p:spPr>
          <a:xfrm>
            <a:off x="417774" y="1541206"/>
            <a:ext cx="4611425" cy="3224894"/>
          </a:xfrm>
          <a:prstGeom prst="rect">
            <a:avLst/>
          </a:prstGeom>
          <a:noFill/>
          <a:ln>
            <a:noFill/>
          </a:ln>
        </p:spPr>
        <p:txBody>
          <a:bodyPr spcFirstLastPara="1" wrap="square" lIns="91425" tIns="91425" rIns="91425" bIns="91425" anchor="t" anchorCtr="0">
            <a:noAutofit/>
          </a:bodyPr>
          <a:lstStyle/>
          <a:p>
            <a:pPr marL="139700" lvl="0">
              <a:lnSpc>
                <a:spcPct val="150000"/>
              </a:lnSpc>
              <a:buClr>
                <a:srgbClr val="1C355E"/>
              </a:buClr>
              <a:buSzPts val="1400"/>
            </a:pPr>
            <a:r>
              <a:rPr lang="es-ES" b="1" dirty="0" err="1">
                <a:solidFill>
                  <a:srgbClr val="1C355E"/>
                </a:solidFill>
                <a:latin typeface="Roboto"/>
                <a:ea typeface="Roboto"/>
                <a:cs typeface="Roboto"/>
              </a:rPr>
              <a:t>Outcome</a:t>
            </a:r>
            <a:r>
              <a:rPr lang="es-ES" b="1" dirty="0">
                <a:solidFill>
                  <a:srgbClr val="1C355E"/>
                </a:solidFill>
                <a:latin typeface="Roboto"/>
                <a:ea typeface="Roboto"/>
                <a:cs typeface="Roboto"/>
              </a:rPr>
              <a:t> </a:t>
            </a:r>
            <a:r>
              <a:rPr lang="es-ES" b="1" dirty="0" err="1">
                <a:solidFill>
                  <a:srgbClr val="1C355E"/>
                </a:solidFill>
                <a:latin typeface="Roboto"/>
                <a:ea typeface="Roboto"/>
                <a:cs typeface="Roboto"/>
              </a:rPr>
              <a:t>Feature</a:t>
            </a:r>
            <a:r>
              <a:rPr lang="es-ES" b="1" dirty="0">
                <a:solidFill>
                  <a:srgbClr val="1C355E"/>
                </a:solidFill>
                <a:latin typeface="Roboto"/>
                <a:ea typeface="Roboto"/>
                <a:cs typeface="Roboto"/>
              </a:rPr>
              <a:t> (Distribución del precio)</a:t>
            </a:r>
          </a:p>
          <a:p>
            <a:pPr marL="425450" lvl="0" indent="-285750">
              <a:lnSpc>
                <a:spcPct val="150000"/>
              </a:lnSpc>
              <a:buClr>
                <a:srgbClr val="1C355E"/>
              </a:buClr>
              <a:buSzPts val="1400"/>
              <a:buFont typeface="Arial" panose="020B0604020202020204" pitchFamily="34" charset="0"/>
              <a:buChar char="•"/>
            </a:pPr>
            <a:r>
              <a:rPr lang="es-ES" dirty="0" smtClean="0">
                <a:solidFill>
                  <a:srgbClr val="1C355E"/>
                </a:solidFill>
                <a:latin typeface="Roboto"/>
                <a:ea typeface="Roboto"/>
                <a:cs typeface="Roboto"/>
                <a:sym typeface="Roboto"/>
              </a:rPr>
              <a:t>Tiene </a:t>
            </a:r>
            <a:r>
              <a:rPr lang="es-ES" dirty="0">
                <a:solidFill>
                  <a:srgbClr val="1C355E"/>
                </a:solidFill>
                <a:latin typeface="Roboto"/>
                <a:ea typeface="Roboto"/>
                <a:cs typeface="Roboto"/>
                <a:sym typeface="Roboto"/>
              </a:rPr>
              <a:t>una forma bastante asimétrica, con más valores hacia la izquierda (casas más baratas</a:t>
            </a:r>
            <a:r>
              <a:rPr lang="es-ES" dirty="0" smtClean="0">
                <a:solidFill>
                  <a:srgbClr val="1C355E"/>
                </a:solidFill>
                <a:latin typeface="Roboto"/>
                <a:ea typeface="Roboto"/>
                <a:cs typeface="Roboto"/>
                <a:sym typeface="Roboto"/>
              </a:rPr>
              <a:t>): la </a:t>
            </a:r>
            <a:r>
              <a:rPr lang="es-ES" dirty="0">
                <a:solidFill>
                  <a:srgbClr val="1C355E"/>
                </a:solidFill>
                <a:latin typeface="Roboto"/>
                <a:ea typeface="Roboto"/>
                <a:cs typeface="Roboto"/>
                <a:sym typeface="Roboto"/>
              </a:rPr>
              <a:t>mayoría de las casas tienen precios más bajos y solo unas pocas tienen precios extremadamente altos.</a:t>
            </a:r>
            <a:endParaRPr dirty="0">
              <a:solidFill>
                <a:srgbClr val="1C355E"/>
              </a:solidFill>
              <a:latin typeface="Roboto"/>
              <a:ea typeface="Roboto"/>
              <a:cs typeface="Roboto"/>
              <a:sym typeface="Roboto"/>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4551" y="1730208"/>
            <a:ext cx="3700593" cy="2243522"/>
          </a:xfrm>
          <a:prstGeom prst="rect">
            <a:avLst/>
          </a:prstGeom>
        </p:spPr>
      </p:pic>
    </p:spTree>
    <p:extLst>
      <p:ext uri="{BB962C8B-B14F-4D97-AF65-F5344CB8AC3E}">
        <p14:creationId xmlns:p14="http://schemas.microsoft.com/office/powerpoint/2010/main" val="22297746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5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Análisis exploratorio</a:t>
            </a:r>
            <a:endParaRPr/>
          </a:p>
        </p:txBody>
      </p:sp>
      <p:pic>
        <p:nvPicPr>
          <p:cNvPr id="345" name="Google Shape;345;p53"/>
          <p:cNvPicPr preferRelativeResize="0"/>
          <p:nvPr/>
        </p:nvPicPr>
        <p:blipFill rotWithShape="1">
          <a:blip r:embed="rId3">
            <a:alphaModFix/>
          </a:blip>
          <a:srcRect l="62251" t="33602" r="-145" b="15359"/>
          <a:stretch/>
        </p:blipFill>
        <p:spPr>
          <a:xfrm>
            <a:off x="5700252" y="1831822"/>
            <a:ext cx="2986548" cy="2695934"/>
          </a:xfrm>
          <a:prstGeom prst="rect">
            <a:avLst/>
          </a:prstGeom>
          <a:noFill/>
          <a:ln>
            <a:noFill/>
          </a:ln>
        </p:spPr>
      </p:pic>
      <p:sp>
        <p:nvSpPr>
          <p:cNvPr id="346" name="Google Shape;346;p53"/>
          <p:cNvSpPr txBox="1"/>
          <p:nvPr/>
        </p:nvSpPr>
        <p:spPr>
          <a:xfrm>
            <a:off x="130180" y="1742339"/>
            <a:ext cx="5429962" cy="2874900"/>
          </a:xfrm>
          <a:prstGeom prst="rect">
            <a:avLst/>
          </a:prstGeom>
          <a:noFill/>
          <a:ln>
            <a:noFill/>
          </a:ln>
        </p:spPr>
        <p:txBody>
          <a:bodyPr spcFirstLastPara="1" wrap="square" lIns="91425" tIns="91425" rIns="91425" bIns="91425" anchor="t" anchorCtr="0">
            <a:noAutofit/>
          </a:bodyPr>
          <a:lstStyle/>
          <a:p>
            <a:pPr marL="457200" lvl="0" indent="-317500">
              <a:lnSpc>
                <a:spcPct val="150000"/>
              </a:lnSpc>
              <a:buClr>
                <a:srgbClr val="1C355E"/>
              </a:buClr>
              <a:buSzPts val="1400"/>
              <a:buFont typeface="Roboto"/>
              <a:buChar char="●"/>
            </a:pPr>
            <a:r>
              <a:rPr lang="es-ES" dirty="0">
                <a:solidFill>
                  <a:srgbClr val="1C355E"/>
                </a:solidFill>
                <a:latin typeface="Roboto"/>
                <a:ea typeface="Roboto"/>
                <a:cs typeface="Roboto"/>
                <a:sym typeface="Roboto"/>
              </a:rPr>
              <a:t>Este gráfico de barras muestra el poder predictivo relativo de diferentes características (bajo, medio, alto) para predecir el precio de la casa</a:t>
            </a:r>
            <a:r>
              <a:rPr lang="es-ES" dirty="0" smtClean="0">
                <a:solidFill>
                  <a:srgbClr val="1C355E"/>
                </a:solidFill>
                <a:latin typeface="Roboto"/>
                <a:ea typeface="Roboto"/>
                <a:cs typeface="Roboto"/>
                <a:sym typeface="Roboto"/>
              </a:rPr>
              <a:t>.</a:t>
            </a:r>
          </a:p>
          <a:p>
            <a:pPr marL="457200" lvl="0" indent="-317500">
              <a:lnSpc>
                <a:spcPct val="150000"/>
              </a:lnSpc>
              <a:buClr>
                <a:srgbClr val="1C355E"/>
              </a:buClr>
              <a:buSzPts val="1400"/>
              <a:buFont typeface="Roboto"/>
              <a:buChar char="●"/>
            </a:pPr>
            <a:r>
              <a:rPr lang="es-ES" dirty="0" smtClean="0">
                <a:solidFill>
                  <a:srgbClr val="1C355E"/>
                </a:solidFill>
                <a:latin typeface="Roboto"/>
                <a:ea typeface="Roboto"/>
                <a:cs typeface="Roboto"/>
                <a:sym typeface="Roboto"/>
              </a:rPr>
              <a:t>Una </a:t>
            </a:r>
            <a:r>
              <a:rPr lang="es-ES" dirty="0">
                <a:solidFill>
                  <a:srgbClr val="1C355E"/>
                </a:solidFill>
                <a:latin typeface="Roboto"/>
                <a:ea typeface="Roboto"/>
                <a:cs typeface="Roboto"/>
                <a:sym typeface="Roboto"/>
              </a:rPr>
              <a:t>característica </a:t>
            </a:r>
            <a:r>
              <a:rPr lang="es-ES" dirty="0" smtClean="0">
                <a:solidFill>
                  <a:srgbClr val="1C355E"/>
                </a:solidFill>
                <a:latin typeface="Roboto"/>
                <a:ea typeface="Roboto"/>
                <a:cs typeface="Roboto"/>
                <a:sym typeface="Roboto"/>
              </a:rPr>
              <a:t>(m2 </a:t>
            </a:r>
            <a:r>
              <a:rPr lang="es-ES" dirty="0">
                <a:solidFill>
                  <a:srgbClr val="1C355E"/>
                </a:solidFill>
                <a:latin typeface="Roboto"/>
                <a:ea typeface="Roboto"/>
                <a:cs typeface="Roboto"/>
                <a:sym typeface="Roboto"/>
              </a:rPr>
              <a:t>o el número de baños) parece tener un poder predictivo alto, lo que significa que es una variable importante para predecir el precio</a:t>
            </a:r>
            <a:r>
              <a:rPr lang="es-ES" dirty="0" smtClean="0">
                <a:solidFill>
                  <a:srgbClr val="1C355E"/>
                </a:solidFill>
                <a:latin typeface="Roboto"/>
                <a:ea typeface="Roboto"/>
                <a:cs typeface="Roboto"/>
                <a:sym typeface="Roboto"/>
              </a:rPr>
              <a:t>.</a:t>
            </a:r>
          </a:p>
          <a:p>
            <a:pPr marL="457200" lvl="0" indent="-317500">
              <a:lnSpc>
                <a:spcPct val="150000"/>
              </a:lnSpc>
              <a:buClr>
                <a:srgbClr val="1C355E"/>
              </a:buClr>
              <a:buSzPts val="1400"/>
              <a:buFont typeface="Roboto"/>
              <a:buChar char="●"/>
            </a:pPr>
            <a:r>
              <a:rPr lang="es-ES" dirty="0" smtClean="0">
                <a:solidFill>
                  <a:srgbClr val="1C355E"/>
                </a:solidFill>
                <a:latin typeface="Roboto"/>
                <a:ea typeface="Roboto"/>
                <a:cs typeface="Roboto"/>
                <a:sym typeface="Roboto"/>
              </a:rPr>
              <a:t>Otras </a:t>
            </a:r>
            <a:r>
              <a:rPr lang="es-ES" dirty="0">
                <a:solidFill>
                  <a:srgbClr val="1C355E"/>
                </a:solidFill>
                <a:latin typeface="Roboto"/>
                <a:ea typeface="Roboto"/>
                <a:cs typeface="Roboto"/>
                <a:sym typeface="Roboto"/>
              </a:rPr>
              <a:t>características tienen poder predictivo medio o </a:t>
            </a:r>
            <a:r>
              <a:rPr lang="es-ES" dirty="0" smtClean="0">
                <a:solidFill>
                  <a:srgbClr val="1C355E"/>
                </a:solidFill>
                <a:latin typeface="Roboto"/>
                <a:ea typeface="Roboto"/>
                <a:cs typeface="Roboto"/>
                <a:sym typeface="Roboto"/>
              </a:rPr>
              <a:t>bajo</a:t>
            </a:r>
          </a:p>
          <a:p>
            <a:pPr marL="457200" lvl="0" indent="-317500">
              <a:lnSpc>
                <a:spcPct val="150000"/>
              </a:lnSpc>
              <a:buClr>
                <a:srgbClr val="1C355E"/>
              </a:buClr>
              <a:buSzPts val="1400"/>
              <a:buFont typeface="Roboto"/>
              <a:buChar char="●"/>
            </a:pPr>
            <a:r>
              <a:rPr lang="es-ES" dirty="0" smtClean="0">
                <a:solidFill>
                  <a:srgbClr val="1C355E"/>
                </a:solidFill>
                <a:latin typeface="Roboto"/>
                <a:ea typeface="Roboto"/>
                <a:cs typeface="Roboto"/>
                <a:sym typeface="Roboto"/>
              </a:rPr>
              <a:t>Indica que </a:t>
            </a:r>
            <a:r>
              <a:rPr lang="es-ES" dirty="0">
                <a:solidFill>
                  <a:srgbClr val="1C355E"/>
                </a:solidFill>
                <a:latin typeface="Roboto"/>
                <a:ea typeface="Roboto"/>
                <a:cs typeface="Roboto"/>
                <a:sym typeface="Roboto"/>
              </a:rPr>
              <a:t>no todas las variables contribuyen de igual manera a la predicción.</a:t>
            </a:r>
            <a:endParaRPr dirty="0">
              <a:solidFill>
                <a:srgbClr val="1C355E"/>
              </a:solidFill>
              <a:latin typeface="Roboto"/>
              <a:ea typeface="Roboto"/>
              <a:cs typeface="Roboto"/>
              <a:sym typeface="Roboto"/>
            </a:endParaRPr>
          </a:p>
        </p:txBody>
      </p:sp>
    </p:spTree>
    <p:extLst>
      <p:ext uri="{BB962C8B-B14F-4D97-AF65-F5344CB8AC3E}">
        <p14:creationId xmlns:p14="http://schemas.microsoft.com/office/powerpoint/2010/main" val="28118571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5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EDA: elementos de datos estructurados</a:t>
            </a:r>
            <a:endParaRPr dirty="0"/>
          </a:p>
        </p:txBody>
      </p:sp>
      <p:pic>
        <p:nvPicPr>
          <p:cNvPr id="352" name="Google Shape;352;p54"/>
          <p:cNvPicPr preferRelativeResize="0"/>
          <p:nvPr/>
        </p:nvPicPr>
        <p:blipFill>
          <a:blip r:embed="rId3">
            <a:alphaModFix/>
          </a:blip>
          <a:stretch>
            <a:fillRect/>
          </a:stretch>
        </p:blipFill>
        <p:spPr>
          <a:xfrm>
            <a:off x="1534025" y="1531350"/>
            <a:ext cx="5756499" cy="3359725"/>
          </a:xfrm>
          <a:prstGeom prst="rect">
            <a:avLst/>
          </a:prstGeom>
          <a:noFill/>
          <a:ln>
            <a:noFill/>
          </a:ln>
        </p:spPr>
      </p:pic>
    </p:spTree>
    <p:extLst>
      <p:ext uri="{BB962C8B-B14F-4D97-AF65-F5344CB8AC3E}">
        <p14:creationId xmlns:p14="http://schemas.microsoft.com/office/powerpoint/2010/main" val="5471448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5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EDA: datos rectangulares</a:t>
            </a:r>
            <a:endParaRPr dirty="0"/>
          </a:p>
        </p:txBody>
      </p:sp>
      <p:sp>
        <p:nvSpPr>
          <p:cNvPr id="358" name="Google Shape;358;p55"/>
          <p:cNvSpPr txBox="1"/>
          <p:nvPr/>
        </p:nvSpPr>
        <p:spPr>
          <a:xfrm>
            <a:off x="810825" y="1417738"/>
            <a:ext cx="7726500" cy="43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600">
                <a:solidFill>
                  <a:srgbClr val="1C355E"/>
                </a:solidFill>
                <a:latin typeface="Roboto"/>
                <a:ea typeface="Roboto"/>
                <a:cs typeface="Roboto"/>
                <a:sym typeface="Roboto"/>
              </a:rPr>
              <a:t>Estructura de referencia: objetos de datos rectangulares.(matrices).</a:t>
            </a:r>
            <a:endParaRPr sz="1600">
              <a:solidFill>
                <a:srgbClr val="1C355E"/>
              </a:solidFill>
              <a:latin typeface="Roboto"/>
              <a:ea typeface="Roboto"/>
              <a:cs typeface="Roboto"/>
              <a:sym typeface="Roboto"/>
            </a:endParaRPr>
          </a:p>
        </p:txBody>
      </p:sp>
      <p:pic>
        <p:nvPicPr>
          <p:cNvPr id="359" name="Google Shape;359;p55"/>
          <p:cNvPicPr preferRelativeResize="0"/>
          <p:nvPr/>
        </p:nvPicPr>
        <p:blipFill>
          <a:blip r:embed="rId3">
            <a:alphaModFix/>
          </a:blip>
          <a:stretch>
            <a:fillRect/>
          </a:stretch>
        </p:blipFill>
        <p:spPr>
          <a:xfrm>
            <a:off x="2264563" y="1855750"/>
            <a:ext cx="4819025" cy="2939876"/>
          </a:xfrm>
          <a:prstGeom prst="rect">
            <a:avLst/>
          </a:prstGeom>
          <a:noFill/>
          <a:ln>
            <a:noFill/>
          </a:ln>
        </p:spPr>
      </p:pic>
    </p:spTree>
    <p:extLst>
      <p:ext uri="{BB962C8B-B14F-4D97-AF65-F5344CB8AC3E}">
        <p14:creationId xmlns:p14="http://schemas.microsoft.com/office/powerpoint/2010/main" val="33583796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5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EDA: datos rectangulares</a:t>
            </a:r>
            <a:endParaRPr/>
          </a:p>
        </p:txBody>
      </p:sp>
      <p:pic>
        <p:nvPicPr>
          <p:cNvPr id="365" name="Google Shape;365;p56"/>
          <p:cNvPicPr preferRelativeResize="0"/>
          <p:nvPr/>
        </p:nvPicPr>
        <p:blipFill>
          <a:blip r:embed="rId3">
            <a:alphaModFix/>
          </a:blip>
          <a:stretch>
            <a:fillRect/>
          </a:stretch>
        </p:blipFill>
        <p:spPr>
          <a:xfrm>
            <a:off x="1388013" y="1543075"/>
            <a:ext cx="6367976" cy="3308650"/>
          </a:xfrm>
          <a:prstGeom prst="rect">
            <a:avLst/>
          </a:prstGeom>
          <a:noFill/>
          <a:ln>
            <a:noFill/>
          </a:ln>
        </p:spPr>
      </p:pic>
    </p:spTree>
    <p:extLst>
      <p:ext uri="{BB962C8B-B14F-4D97-AF65-F5344CB8AC3E}">
        <p14:creationId xmlns:p14="http://schemas.microsoft.com/office/powerpoint/2010/main" val="40020412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5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EDA: datos rectangulares</a:t>
            </a:r>
            <a:endParaRPr/>
          </a:p>
        </p:txBody>
      </p:sp>
      <p:sp>
        <p:nvSpPr>
          <p:cNvPr id="371" name="Google Shape;371;p57"/>
          <p:cNvSpPr txBox="1"/>
          <p:nvPr/>
        </p:nvSpPr>
        <p:spPr>
          <a:xfrm>
            <a:off x="810825" y="1417738"/>
            <a:ext cx="7726500" cy="43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600">
                <a:solidFill>
                  <a:schemeClr val="dk2"/>
                </a:solidFill>
                <a:highlight>
                  <a:srgbClr val="D9D9D9"/>
                </a:highlight>
                <a:latin typeface="Roboto"/>
                <a:ea typeface="Roboto"/>
                <a:cs typeface="Roboto"/>
                <a:sym typeface="Roboto"/>
              </a:rPr>
              <a:t>import pandas as pd</a:t>
            </a:r>
            <a:endParaRPr sz="1600">
              <a:solidFill>
                <a:schemeClr val="dk2"/>
              </a:solidFill>
              <a:highlight>
                <a:srgbClr val="D9D9D9"/>
              </a:highlight>
              <a:latin typeface="Roboto"/>
              <a:ea typeface="Roboto"/>
              <a:cs typeface="Roboto"/>
              <a:sym typeface="Roboto"/>
            </a:endParaRPr>
          </a:p>
        </p:txBody>
      </p:sp>
      <p:pic>
        <p:nvPicPr>
          <p:cNvPr id="372" name="Google Shape;372;p57"/>
          <p:cNvPicPr preferRelativeResize="0"/>
          <p:nvPr/>
        </p:nvPicPr>
        <p:blipFill>
          <a:blip r:embed="rId3">
            <a:alphaModFix/>
          </a:blip>
          <a:stretch>
            <a:fillRect/>
          </a:stretch>
        </p:blipFill>
        <p:spPr>
          <a:xfrm>
            <a:off x="1396900" y="1855751"/>
            <a:ext cx="6554350" cy="3181150"/>
          </a:xfrm>
          <a:prstGeom prst="rect">
            <a:avLst/>
          </a:prstGeom>
          <a:noFill/>
          <a:ln>
            <a:noFill/>
          </a:ln>
        </p:spPr>
      </p:pic>
    </p:spTree>
    <p:extLst>
      <p:ext uri="{BB962C8B-B14F-4D97-AF65-F5344CB8AC3E}">
        <p14:creationId xmlns:p14="http://schemas.microsoft.com/office/powerpoint/2010/main" val="3967122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7F06B10-F2B9-45AE-BAEE-3A25BDC40F60}"/>
              </a:ext>
            </a:extLst>
          </p:cNvPr>
          <p:cNvGrpSpPr/>
          <p:nvPr/>
        </p:nvGrpSpPr>
        <p:grpSpPr>
          <a:xfrm>
            <a:off x="-45059" y="1202767"/>
            <a:ext cx="4037991" cy="709316"/>
            <a:chOff x="1848112" y="1575921"/>
            <a:chExt cx="5383988" cy="945755"/>
          </a:xfrm>
        </p:grpSpPr>
        <p:sp>
          <p:nvSpPr>
            <p:cNvPr id="8" name="TextBox 7"/>
            <p:cNvSpPr txBox="1"/>
            <p:nvPr/>
          </p:nvSpPr>
          <p:spPr>
            <a:xfrm>
              <a:off x="2724408" y="2213900"/>
              <a:ext cx="4507692" cy="307776"/>
            </a:xfrm>
            <a:prstGeom prst="rect">
              <a:avLst/>
            </a:prstGeom>
            <a:noFill/>
          </p:spPr>
          <p:txBody>
            <a:bodyPr wrap="square" rtlCol="0">
              <a:spAutoFit/>
            </a:bodyPr>
            <a:lstStyle/>
            <a:p>
              <a:endParaRPr lang="en-US" altLang="ko-KR" sz="900" dirty="0">
                <a:solidFill>
                  <a:schemeClr val="bg2"/>
                </a:solidFill>
                <a:cs typeface="Arial" pitchFamily="34" charset="0"/>
              </a:endParaRPr>
            </a:p>
          </p:txBody>
        </p:sp>
        <p:sp>
          <p:nvSpPr>
            <p:cNvPr id="9" name="TextBox 8"/>
            <p:cNvSpPr txBox="1"/>
            <p:nvPr/>
          </p:nvSpPr>
          <p:spPr>
            <a:xfrm>
              <a:off x="2699079" y="1743244"/>
              <a:ext cx="4105404" cy="538609"/>
            </a:xfrm>
            <a:prstGeom prst="rect">
              <a:avLst/>
            </a:prstGeom>
            <a:noFill/>
          </p:spPr>
          <p:txBody>
            <a:bodyPr wrap="square" lIns="81000" rIns="81000" rtlCol="0">
              <a:spAutoFit/>
            </a:bodyPr>
            <a:lstStyle/>
            <a:p>
              <a:r>
                <a:rPr lang="es-ES" altLang="ko-KR" sz="2025" b="1" dirty="0">
                  <a:solidFill>
                    <a:schemeClr val="bg2"/>
                  </a:solidFill>
                  <a:cs typeface="Arial" pitchFamily="34" charset="0"/>
                  <a:hlinkClick r:id="rId3" action="ppaction://hlinksldjump"/>
                </a:rPr>
                <a:t>Análisis exploratorio</a:t>
              </a:r>
              <a:endParaRPr lang="ko-KR" altLang="en-US" sz="2025" b="1" dirty="0">
                <a:solidFill>
                  <a:schemeClr val="bg2"/>
                </a:solidFill>
                <a:cs typeface="Arial" pitchFamily="34" charset="0"/>
              </a:endParaRPr>
            </a:p>
          </p:txBody>
        </p:sp>
        <p:sp>
          <p:nvSpPr>
            <p:cNvPr id="7" name="TextBox 6"/>
            <p:cNvSpPr txBox="1"/>
            <p:nvPr/>
          </p:nvSpPr>
          <p:spPr>
            <a:xfrm>
              <a:off x="1848112" y="1575921"/>
              <a:ext cx="958096" cy="800219"/>
            </a:xfrm>
            <a:prstGeom prst="rect">
              <a:avLst/>
            </a:prstGeom>
            <a:noFill/>
          </p:spPr>
          <p:txBody>
            <a:bodyPr wrap="square" lIns="81000" rIns="81000" rtlCol="0">
              <a:spAutoFit/>
            </a:bodyPr>
            <a:lstStyle/>
            <a:p>
              <a:pPr algn="ctr"/>
              <a:r>
                <a:rPr lang="en-US" altLang="ko-KR" sz="3300" b="1" dirty="0">
                  <a:solidFill>
                    <a:schemeClr val="bg2"/>
                  </a:solidFill>
                  <a:cs typeface="Arial" pitchFamily="34" charset="0"/>
                </a:rPr>
                <a:t>1</a:t>
              </a:r>
              <a:endParaRPr lang="ko-KR" altLang="en-US" sz="3300" b="1" dirty="0">
                <a:solidFill>
                  <a:schemeClr val="bg2"/>
                </a:solidFill>
                <a:cs typeface="Arial" pitchFamily="34" charset="0"/>
              </a:endParaRPr>
            </a:p>
          </p:txBody>
        </p:sp>
      </p:grpSp>
      <p:sp>
        <p:nvSpPr>
          <p:cNvPr id="3" name="Título 2"/>
          <p:cNvSpPr>
            <a:spLocks noGrp="1"/>
          </p:cNvSpPr>
          <p:nvPr>
            <p:ph type="title"/>
          </p:nvPr>
        </p:nvSpPr>
        <p:spPr>
          <a:xfrm>
            <a:off x="1172081" y="348906"/>
            <a:ext cx="2258991" cy="1024500"/>
          </a:xfrm>
        </p:spPr>
        <p:txBody>
          <a:bodyPr/>
          <a:lstStyle/>
          <a:p>
            <a:r>
              <a:rPr lang="es-ES" dirty="0" smtClean="0"/>
              <a:t>Índice</a:t>
            </a:r>
            <a:endParaRPr lang="es-ES" dirty="0"/>
          </a:p>
        </p:txBody>
      </p:sp>
      <p:sp>
        <p:nvSpPr>
          <p:cNvPr id="5" name="Rectángulo 4"/>
          <p:cNvSpPr/>
          <p:nvPr/>
        </p:nvSpPr>
        <p:spPr>
          <a:xfrm>
            <a:off x="536362" y="1684031"/>
            <a:ext cx="3178011" cy="369332"/>
          </a:xfrm>
          <a:prstGeom prst="rect">
            <a:avLst/>
          </a:prstGeom>
        </p:spPr>
        <p:txBody>
          <a:bodyPr wrap="square">
            <a:spAutoFit/>
          </a:bodyPr>
          <a:lstStyle/>
          <a:p>
            <a:pPr marL="171450" indent="-171450">
              <a:buFont typeface="Arial" panose="020B0604020202020204" pitchFamily="34" charset="0"/>
              <a:buChar char="•"/>
            </a:pPr>
            <a:r>
              <a:rPr lang="es-ES" sz="900" dirty="0">
                <a:solidFill>
                  <a:schemeClr val="bg2"/>
                </a:solidFill>
                <a:cs typeface="Arial" pitchFamily="34" charset="0"/>
              </a:rPr>
              <a:t>EDA: elementos de datos estructurados</a:t>
            </a:r>
          </a:p>
          <a:p>
            <a:pPr marL="171450" indent="-171450">
              <a:buFont typeface="Arial" panose="020B0604020202020204" pitchFamily="34" charset="0"/>
              <a:buChar char="•"/>
            </a:pPr>
            <a:r>
              <a:rPr lang="es-ES" sz="900" dirty="0">
                <a:solidFill>
                  <a:schemeClr val="bg2"/>
                </a:solidFill>
                <a:cs typeface="Arial" pitchFamily="34" charset="0"/>
              </a:rPr>
              <a:t>EDA: datos rectangulares</a:t>
            </a:r>
            <a:endParaRPr lang="pt-BR" sz="900" dirty="0">
              <a:solidFill>
                <a:schemeClr val="bg2"/>
              </a:solidFill>
              <a:cs typeface="Arial" pitchFamily="34" charset="0"/>
            </a:endParaRPr>
          </a:p>
        </p:txBody>
      </p:sp>
      <p:grpSp>
        <p:nvGrpSpPr>
          <p:cNvPr id="184" name="Group 3">
            <a:extLst>
              <a:ext uri="{FF2B5EF4-FFF2-40B4-BE49-F238E27FC236}">
                <a16:creationId xmlns:a16="http://schemas.microsoft.com/office/drawing/2014/main" id="{37F06B10-F2B9-45AE-BAEE-3A25BDC40F60}"/>
              </a:ext>
            </a:extLst>
          </p:cNvPr>
          <p:cNvGrpSpPr/>
          <p:nvPr/>
        </p:nvGrpSpPr>
        <p:grpSpPr>
          <a:xfrm>
            <a:off x="-46029" y="2012175"/>
            <a:ext cx="4037991" cy="709316"/>
            <a:chOff x="1848112" y="1575921"/>
            <a:chExt cx="5383988" cy="945755"/>
          </a:xfrm>
        </p:grpSpPr>
        <p:sp>
          <p:nvSpPr>
            <p:cNvPr id="185" name="TextBox 7"/>
            <p:cNvSpPr txBox="1"/>
            <p:nvPr/>
          </p:nvSpPr>
          <p:spPr>
            <a:xfrm>
              <a:off x="2724408" y="2213900"/>
              <a:ext cx="4507692" cy="307776"/>
            </a:xfrm>
            <a:prstGeom prst="rect">
              <a:avLst/>
            </a:prstGeom>
            <a:noFill/>
          </p:spPr>
          <p:txBody>
            <a:bodyPr wrap="square" rtlCol="0">
              <a:spAutoFit/>
            </a:bodyPr>
            <a:lstStyle/>
            <a:p>
              <a:endParaRPr lang="en-US" altLang="ko-KR" sz="900" dirty="0">
                <a:solidFill>
                  <a:schemeClr val="bg2"/>
                </a:solidFill>
                <a:cs typeface="Arial" pitchFamily="34" charset="0"/>
              </a:endParaRPr>
            </a:p>
          </p:txBody>
        </p:sp>
        <p:sp>
          <p:nvSpPr>
            <p:cNvPr id="186" name="TextBox 8"/>
            <p:cNvSpPr txBox="1"/>
            <p:nvPr/>
          </p:nvSpPr>
          <p:spPr>
            <a:xfrm>
              <a:off x="2699079" y="1743244"/>
              <a:ext cx="4105404" cy="538609"/>
            </a:xfrm>
            <a:prstGeom prst="rect">
              <a:avLst/>
            </a:prstGeom>
            <a:noFill/>
          </p:spPr>
          <p:txBody>
            <a:bodyPr wrap="square" lIns="81000" rIns="81000" rtlCol="0">
              <a:spAutoFit/>
            </a:bodyPr>
            <a:lstStyle/>
            <a:p>
              <a:r>
                <a:rPr lang="es-ES" altLang="ko-KR" sz="2025" b="1" dirty="0" err="1">
                  <a:solidFill>
                    <a:schemeClr val="bg2"/>
                  </a:solidFill>
                  <a:cs typeface="Arial" pitchFamily="34" charset="0"/>
                  <a:hlinkClick r:id="rId4" action="ppaction://hlinksldjump"/>
                </a:rPr>
                <a:t>Missing</a:t>
              </a:r>
              <a:r>
                <a:rPr lang="es-ES" altLang="ko-KR" sz="2025" b="1" dirty="0">
                  <a:solidFill>
                    <a:schemeClr val="bg2"/>
                  </a:solidFill>
                  <a:cs typeface="Arial" pitchFamily="34" charset="0"/>
                  <a:hlinkClick r:id="rId4" action="ppaction://hlinksldjump"/>
                </a:rPr>
                <a:t> </a:t>
              </a:r>
              <a:r>
                <a:rPr lang="es-ES" altLang="ko-KR" sz="2025" b="1" dirty="0" err="1">
                  <a:solidFill>
                    <a:schemeClr val="bg2"/>
                  </a:solidFill>
                  <a:cs typeface="Arial" pitchFamily="34" charset="0"/>
                  <a:hlinkClick r:id="rId4" action="ppaction://hlinksldjump"/>
                </a:rPr>
                <a:t>values</a:t>
              </a:r>
              <a:endParaRPr lang="ko-KR" altLang="en-US" sz="2025" b="1" dirty="0">
                <a:solidFill>
                  <a:schemeClr val="bg2"/>
                </a:solidFill>
                <a:cs typeface="Arial" pitchFamily="34" charset="0"/>
              </a:endParaRPr>
            </a:p>
          </p:txBody>
        </p:sp>
        <p:sp>
          <p:nvSpPr>
            <p:cNvPr id="187" name="TextBox 6"/>
            <p:cNvSpPr txBox="1"/>
            <p:nvPr/>
          </p:nvSpPr>
          <p:spPr>
            <a:xfrm>
              <a:off x="1848112" y="1575921"/>
              <a:ext cx="958096" cy="800219"/>
            </a:xfrm>
            <a:prstGeom prst="rect">
              <a:avLst/>
            </a:prstGeom>
            <a:noFill/>
          </p:spPr>
          <p:txBody>
            <a:bodyPr wrap="square" lIns="81000" rIns="81000" rtlCol="0">
              <a:spAutoFit/>
            </a:bodyPr>
            <a:lstStyle/>
            <a:p>
              <a:pPr algn="ctr"/>
              <a:r>
                <a:rPr lang="en-US" altLang="ko-KR" sz="3300" b="1" dirty="0">
                  <a:solidFill>
                    <a:schemeClr val="bg2"/>
                  </a:solidFill>
                  <a:cs typeface="Arial" pitchFamily="34" charset="0"/>
                </a:rPr>
                <a:t>2</a:t>
              </a:r>
              <a:endParaRPr lang="ko-KR" altLang="en-US" sz="3300" b="1" dirty="0">
                <a:solidFill>
                  <a:schemeClr val="bg2"/>
                </a:solidFill>
                <a:cs typeface="Arial" pitchFamily="34" charset="0"/>
              </a:endParaRPr>
            </a:p>
          </p:txBody>
        </p:sp>
      </p:grpSp>
      <p:grpSp>
        <p:nvGrpSpPr>
          <p:cNvPr id="188" name="Group 3">
            <a:extLst>
              <a:ext uri="{FF2B5EF4-FFF2-40B4-BE49-F238E27FC236}">
                <a16:creationId xmlns:a16="http://schemas.microsoft.com/office/drawing/2014/main" id="{37F06B10-F2B9-45AE-BAEE-3A25BDC40F60}"/>
              </a:ext>
            </a:extLst>
          </p:cNvPr>
          <p:cNvGrpSpPr/>
          <p:nvPr/>
        </p:nvGrpSpPr>
        <p:grpSpPr>
          <a:xfrm>
            <a:off x="-52455" y="2497794"/>
            <a:ext cx="4037991" cy="709316"/>
            <a:chOff x="1848112" y="1575921"/>
            <a:chExt cx="5383988" cy="945755"/>
          </a:xfrm>
        </p:grpSpPr>
        <p:sp>
          <p:nvSpPr>
            <p:cNvPr id="190" name="TextBox 7"/>
            <p:cNvSpPr txBox="1"/>
            <p:nvPr/>
          </p:nvSpPr>
          <p:spPr>
            <a:xfrm>
              <a:off x="2724408" y="2213900"/>
              <a:ext cx="4507692" cy="307776"/>
            </a:xfrm>
            <a:prstGeom prst="rect">
              <a:avLst/>
            </a:prstGeom>
            <a:noFill/>
          </p:spPr>
          <p:txBody>
            <a:bodyPr wrap="square" rtlCol="0">
              <a:spAutoFit/>
            </a:bodyPr>
            <a:lstStyle/>
            <a:p>
              <a:endParaRPr lang="en-US" altLang="ko-KR" sz="900" dirty="0">
                <a:solidFill>
                  <a:schemeClr val="bg2"/>
                </a:solidFill>
                <a:cs typeface="Arial" pitchFamily="34" charset="0"/>
              </a:endParaRPr>
            </a:p>
          </p:txBody>
        </p:sp>
        <p:sp>
          <p:nvSpPr>
            <p:cNvPr id="192" name="TextBox 8"/>
            <p:cNvSpPr txBox="1"/>
            <p:nvPr/>
          </p:nvSpPr>
          <p:spPr>
            <a:xfrm>
              <a:off x="2699079" y="1743244"/>
              <a:ext cx="4105404" cy="538609"/>
            </a:xfrm>
            <a:prstGeom prst="rect">
              <a:avLst/>
            </a:prstGeom>
            <a:noFill/>
          </p:spPr>
          <p:txBody>
            <a:bodyPr wrap="square" lIns="81000" rIns="81000" rtlCol="0">
              <a:spAutoFit/>
            </a:bodyPr>
            <a:lstStyle/>
            <a:p>
              <a:r>
                <a:rPr lang="es-ES" altLang="ko-KR" sz="2025" b="1" dirty="0">
                  <a:solidFill>
                    <a:schemeClr val="bg2"/>
                  </a:solidFill>
                  <a:cs typeface="Arial" pitchFamily="34" charset="0"/>
                  <a:hlinkClick r:id="rId5" action="ppaction://hlinksldjump"/>
                </a:rPr>
                <a:t>Tipos de variables</a:t>
              </a:r>
              <a:endParaRPr lang="ko-KR" altLang="en-US" sz="2025" b="1" dirty="0">
                <a:solidFill>
                  <a:schemeClr val="bg2"/>
                </a:solidFill>
                <a:cs typeface="Arial" pitchFamily="34" charset="0"/>
              </a:endParaRPr>
            </a:p>
          </p:txBody>
        </p:sp>
        <p:sp>
          <p:nvSpPr>
            <p:cNvPr id="193" name="TextBox 6"/>
            <p:cNvSpPr txBox="1"/>
            <p:nvPr/>
          </p:nvSpPr>
          <p:spPr>
            <a:xfrm>
              <a:off x="1848112" y="1575921"/>
              <a:ext cx="958096" cy="800219"/>
            </a:xfrm>
            <a:prstGeom prst="rect">
              <a:avLst/>
            </a:prstGeom>
            <a:noFill/>
          </p:spPr>
          <p:txBody>
            <a:bodyPr wrap="square" lIns="81000" rIns="81000" rtlCol="0">
              <a:spAutoFit/>
            </a:bodyPr>
            <a:lstStyle/>
            <a:p>
              <a:pPr algn="ctr"/>
              <a:r>
                <a:rPr lang="en-US" altLang="ko-KR" sz="3300" b="1" dirty="0">
                  <a:solidFill>
                    <a:schemeClr val="bg2"/>
                  </a:solidFill>
                  <a:cs typeface="Arial" pitchFamily="34" charset="0"/>
                </a:rPr>
                <a:t>3</a:t>
              </a:r>
              <a:endParaRPr lang="ko-KR" altLang="en-US" sz="3300" b="1" dirty="0">
                <a:solidFill>
                  <a:schemeClr val="bg2"/>
                </a:solidFill>
                <a:cs typeface="Arial" pitchFamily="34" charset="0"/>
              </a:endParaRPr>
            </a:p>
          </p:txBody>
        </p:sp>
      </p:grpSp>
      <p:grpSp>
        <p:nvGrpSpPr>
          <p:cNvPr id="194" name="Group 3">
            <a:extLst>
              <a:ext uri="{FF2B5EF4-FFF2-40B4-BE49-F238E27FC236}">
                <a16:creationId xmlns:a16="http://schemas.microsoft.com/office/drawing/2014/main" id="{37F06B10-F2B9-45AE-BAEE-3A25BDC40F60}"/>
              </a:ext>
            </a:extLst>
          </p:cNvPr>
          <p:cNvGrpSpPr/>
          <p:nvPr/>
        </p:nvGrpSpPr>
        <p:grpSpPr>
          <a:xfrm>
            <a:off x="-47941" y="3183055"/>
            <a:ext cx="4037991" cy="709316"/>
            <a:chOff x="1848112" y="1575921"/>
            <a:chExt cx="5383988" cy="945755"/>
          </a:xfrm>
        </p:grpSpPr>
        <p:sp>
          <p:nvSpPr>
            <p:cNvPr id="195" name="TextBox 7"/>
            <p:cNvSpPr txBox="1"/>
            <p:nvPr/>
          </p:nvSpPr>
          <p:spPr>
            <a:xfrm>
              <a:off x="2724408" y="2213900"/>
              <a:ext cx="4507692" cy="307776"/>
            </a:xfrm>
            <a:prstGeom prst="rect">
              <a:avLst/>
            </a:prstGeom>
            <a:noFill/>
          </p:spPr>
          <p:txBody>
            <a:bodyPr wrap="square" rtlCol="0">
              <a:spAutoFit/>
            </a:bodyPr>
            <a:lstStyle/>
            <a:p>
              <a:endParaRPr lang="en-US" altLang="ko-KR" sz="900" dirty="0">
                <a:solidFill>
                  <a:schemeClr val="bg2"/>
                </a:solidFill>
                <a:cs typeface="Arial" pitchFamily="34" charset="0"/>
              </a:endParaRPr>
            </a:p>
          </p:txBody>
        </p:sp>
        <p:sp>
          <p:nvSpPr>
            <p:cNvPr id="196" name="TextBox 8"/>
            <p:cNvSpPr txBox="1"/>
            <p:nvPr/>
          </p:nvSpPr>
          <p:spPr>
            <a:xfrm>
              <a:off x="2699079" y="1743244"/>
              <a:ext cx="4105404" cy="538610"/>
            </a:xfrm>
            <a:prstGeom prst="rect">
              <a:avLst/>
            </a:prstGeom>
            <a:noFill/>
          </p:spPr>
          <p:txBody>
            <a:bodyPr wrap="square" lIns="81000" rIns="81000" rtlCol="0">
              <a:spAutoFit/>
            </a:bodyPr>
            <a:lstStyle/>
            <a:p>
              <a:r>
                <a:rPr lang="es-ES" altLang="ko-KR" sz="2025" b="1" dirty="0">
                  <a:solidFill>
                    <a:schemeClr val="bg2"/>
                  </a:solidFill>
                  <a:cs typeface="Arial" pitchFamily="34" charset="0"/>
                  <a:hlinkClick r:id="rId6" action="ppaction://hlinksldjump"/>
                </a:rPr>
                <a:t>Análisis descriptivo</a:t>
              </a:r>
              <a:endParaRPr lang="ko-KR" altLang="en-US" sz="2025" b="1" dirty="0">
                <a:solidFill>
                  <a:schemeClr val="bg2"/>
                </a:solidFill>
                <a:cs typeface="Arial" pitchFamily="34" charset="0"/>
              </a:endParaRPr>
            </a:p>
          </p:txBody>
        </p:sp>
        <p:sp>
          <p:nvSpPr>
            <p:cNvPr id="197" name="TextBox 6"/>
            <p:cNvSpPr txBox="1"/>
            <p:nvPr/>
          </p:nvSpPr>
          <p:spPr>
            <a:xfrm>
              <a:off x="1848112" y="1575921"/>
              <a:ext cx="958096" cy="800219"/>
            </a:xfrm>
            <a:prstGeom prst="rect">
              <a:avLst/>
            </a:prstGeom>
            <a:noFill/>
          </p:spPr>
          <p:txBody>
            <a:bodyPr wrap="square" lIns="81000" rIns="81000" rtlCol="0">
              <a:spAutoFit/>
            </a:bodyPr>
            <a:lstStyle/>
            <a:p>
              <a:pPr algn="ctr"/>
              <a:r>
                <a:rPr lang="en-US" altLang="ko-KR" sz="3300" b="1" dirty="0">
                  <a:solidFill>
                    <a:schemeClr val="bg2"/>
                  </a:solidFill>
                  <a:cs typeface="Arial" pitchFamily="34" charset="0"/>
                </a:rPr>
                <a:t>4</a:t>
              </a:r>
              <a:endParaRPr lang="ko-KR" altLang="en-US" sz="3300" b="1" dirty="0">
                <a:solidFill>
                  <a:schemeClr val="bg2"/>
                </a:solidFill>
                <a:cs typeface="Arial" pitchFamily="34" charset="0"/>
              </a:endParaRPr>
            </a:p>
          </p:txBody>
        </p:sp>
      </p:grpSp>
      <p:grpSp>
        <p:nvGrpSpPr>
          <p:cNvPr id="198" name="Group 3">
            <a:extLst>
              <a:ext uri="{FF2B5EF4-FFF2-40B4-BE49-F238E27FC236}">
                <a16:creationId xmlns:a16="http://schemas.microsoft.com/office/drawing/2014/main" id="{37F06B10-F2B9-45AE-BAEE-3A25BDC40F60}"/>
              </a:ext>
            </a:extLst>
          </p:cNvPr>
          <p:cNvGrpSpPr/>
          <p:nvPr/>
        </p:nvGrpSpPr>
        <p:grpSpPr>
          <a:xfrm>
            <a:off x="3441859" y="1136215"/>
            <a:ext cx="4037991" cy="709316"/>
            <a:chOff x="1848112" y="1575921"/>
            <a:chExt cx="5383988" cy="945755"/>
          </a:xfrm>
        </p:grpSpPr>
        <p:sp>
          <p:nvSpPr>
            <p:cNvPr id="199" name="TextBox 7"/>
            <p:cNvSpPr txBox="1"/>
            <p:nvPr/>
          </p:nvSpPr>
          <p:spPr>
            <a:xfrm>
              <a:off x="2724408" y="2213900"/>
              <a:ext cx="4507692" cy="307776"/>
            </a:xfrm>
            <a:prstGeom prst="rect">
              <a:avLst/>
            </a:prstGeom>
            <a:noFill/>
          </p:spPr>
          <p:txBody>
            <a:bodyPr wrap="square" rtlCol="0">
              <a:spAutoFit/>
            </a:bodyPr>
            <a:lstStyle/>
            <a:p>
              <a:endParaRPr lang="en-US" altLang="ko-KR" sz="900" dirty="0">
                <a:solidFill>
                  <a:schemeClr val="bg2"/>
                </a:solidFill>
                <a:cs typeface="Arial" pitchFamily="34" charset="0"/>
              </a:endParaRPr>
            </a:p>
          </p:txBody>
        </p:sp>
        <p:sp>
          <p:nvSpPr>
            <p:cNvPr id="200" name="TextBox 8"/>
            <p:cNvSpPr txBox="1"/>
            <p:nvPr/>
          </p:nvSpPr>
          <p:spPr>
            <a:xfrm>
              <a:off x="2699079" y="1743244"/>
              <a:ext cx="3385489" cy="538609"/>
            </a:xfrm>
            <a:prstGeom prst="rect">
              <a:avLst/>
            </a:prstGeom>
            <a:noFill/>
          </p:spPr>
          <p:txBody>
            <a:bodyPr wrap="square" lIns="81000" rIns="81000" rtlCol="0">
              <a:spAutoFit/>
            </a:bodyPr>
            <a:lstStyle/>
            <a:p>
              <a:r>
                <a:rPr lang="es-ES" altLang="ko-KR" sz="2025" b="1" dirty="0" err="1">
                  <a:solidFill>
                    <a:schemeClr val="bg2"/>
                  </a:solidFill>
                  <a:cs typeface="Arial" pitchFamily="34" charset="0"/>
                  <a:hlinkClick r:id="rId7" action="ppaction://hlinksldjump"/>
                </a:rPr>
                <a:t>Outliers</a:t>
              </a:r>
              <a:endParaRPr lang="ko-KR" altLang="en-US" sz="2025" b="1" dirty="0">
                <a:solidFill>
                  <a:schemeClr val="bg2"/>
                </a:solidFill>
                <a:cs typeface="Arial" pitchFamily="34" charset="0"/>
              </a:endParaRPr>
            </a:p>
          </p:txBody>
        </p:sp>
        <p:sp>
          <p:nvSpPr>
            <p:cNvPr id="201" name="TextBox 6"/>
            <p:cNvSpPr txBox="1"/>
            <p:nvPr/>
          </p:nvSpPr>
          <p:spPr>
            <a:xfrm>
              <a:off x="1848112" y="1575921"/>
              <a:ext cx="958096" cy="800219"/>
            </a:xfrm>
            <a:prstGeom prst="rect">
              <a:avLst/>
            </a:prstGeom>
            <a:noFill/>
          </p:spPr>
          <p:txBody>
            <a:bodyPr wrap="square" lIns="81000" rIns="81000" rtlCol="0">
              <a:spAutoFit/>
            </a:bodyPr>
            <a:lstStyle/>
            <a:p>
              <a:pPr algn="ctr"/>
              <a:r>
                <a:rPr lang="en-US" altLang="ko-KR" sz="3300" b="1" dirty="0">
                  <a:solidFill>
                    <a:schemeClr val="bg2"/>
                  </a:solidFill>
                  <a:cs typeface="Arial" pitchFamily="34" charset="0"/>
                </a:rPr>
                <a:t>5</a:t>
              </a:r>
              <a:endParaRPr lang="ko-KR" altLang="en-US" sz="3300" b="1" dirty="0">
                <a:solidFill>
                  <a:schemeClr val="bg2"/>
                </a:solidFill>
                <a:cs typeface="Arial" pitchFamily="34" charset="0"/>
              </a:endParaRPr>
            </a:p>
          </p:txBody>
        </p:sp>
      </p:grpSp>
      <p:sp>
        <p:nvSpPr>
          <p:cNvPr id="202" name="Rectángulo 201"/>
          <p:cNvSpPr/>
          <p:nvPr/>
        </p:nvSpPr>
        <p:spPr>
          <a:xfrm>
            <a:off x="3846737" y="1689542"/>
            <a:ext cx="2277571" cy="1338828"/>
          </a:xfrm>
          <a:prstGeom prst="rect">
            <a:avLst/>
          </a:prstGeom>
        </p:spPr>
        <p:txBody>
          <a:bodyPr wrap="square">
            <a:spAutoFit/>
          </a:bodyPr>
          <a:lstStyle/>
          <a:p>
            <a:pPr marL="171450" indent="-171450">
              <a:buFont typeface="Arial" panose="020B0604020202020204" pitchFamily="34" charset="0"/>
              <a:buChar char="•"/>
            </a:pPr>
            <a:r>
              <a:rPr lang="es-ES" sz="900" dirty="0" err="1">
                <a:solidFill>
                  <a:schemeClr val="bg2"/>
                </a:solidFill>
                <a:cs typeface="Arial" pitchFamily="34" charset="0"/>
              </a:rPr>
              <a:t>Outliers</a:t>
            </a:r>
            <a:endParaRPr lang="es-ES" sz="900" dirty="0">
              <a:solidFill>
                <a:schemeClr val="bg2"/>
              </a:solidFill>
              <a:cs typeface="Arial" pitchFamily="34" charset="0"/>
            </a:endParaRPr>
          </a:p>
          <a:p>
            <a:pPr marL="171450" indent="-171450">
              <a:buFont typeface="Arial" panose="020B0604020202020204" pitchFamily="34" charset="0"/>
              <a:buChar char="•"/>
            </a:pPr>
            <a:r>
              <a:rPr lang="es-ES" sz="900" dirty="0" err="1">
                <a:solidFill>
                  <a:schemeClr val="bg2"/>
                </a:solidFill>
                <a:cs typeface="Arial" pitchFamily="34" charset="0"/>
              </a:rPr>
              <a:t>Outliers</a:t>
            </a:r>
            <a:r>
              <a:rPr lang="es-ES" sz="900" dirty="0">
                <a:solidFill>
                  <a:schemeClr val="bg2"/>
                </a:solidFill>
                <a:cs typeface="Arial" pitchFamily="34" charset="0"/>
              </a:rPr>
              <a:t> vs </a:t>
            </a:r>
            <a:r>
              <a:rPr lang="es-ES" sz="900" dirty="0" err="1">
                <a:solidFill>
                  <a:schemeClr val="bg2"/>
                </a:solidFill>
                <a:cs typeface="Arial" pitchFamily="34" charset="0"/>
              </a:rPr>
              <a:t>Noise</a:t>
            </a:r>
            <a:endParaRPr lang="es-ES" sz="900" dirty="0">
              <a:solidFill>
                <a:schemeClr val="bg2"/>
              </a:solidFill>
              <a:cs typeface="Arial" pitchFamily="34" charset="0"/>
            </a:endParaRPr>
          </a:p>
          <a:p>
            <a:pPr marL="171450" indent="-171450">
              <a:buFont typeface="Arial" panose="020B0604020202020204" pitchFamily="34" charset="0"/>
              <a:buChar char="•"/>
            </a:pPr>
            <a:r>
              <a:rPr lang="es-ES" sz="900" dirty="0">
                <a:solidFill>
                  <a:schemeClr val="bg2"/>
                </a:solidFill>
                <a:cs typeface="Arial" pitchFamily="34" charset="0"/>
              </a:rPr>
              <a:t>¿Por qué tratar los </a:t>
            </a:r>
            <a:r>
              <a:rPr lang="es-ES" sz="900" dirty="0" err="1">
                <a:solidFill>
                  <a:schemeClr val="bg2"/>
                </a:solidFill>
                <a:cs typeface="Arial" pitchFamily="34" charset="0"/>
              </a:rPr>
              <a:t>outliers</a:t>
            </a:r>
            <a:r>
              <a:rPr lang="es-ES" sz="900" dirty="0">
                <a:solidFill>
                  <a:schemeClr val="bg2"/>
                </a:solidFill>
                <a:cs typeface="Arial" pitchFamily="34" charset="0"/>
              </a:rPr>
              <a:t>?</a:t>
            </a:r>
          </a:p>
          <a:p>
            <a:pPr marL="171450" indent="-171450">
              <a:buFont typeface="Arial" panose="020B0604020202020204" pitchFamily="34" charset="0"/>
              <a:buChar char="•"/>
            </a:pPr>
            <a:r>
              <a:rPr lang="es-ES" sz="900" dirty="0">
                <a:solidFill>
                  <a:schemeClr val="bg2"/>
                </a:solidFill>
                <a:cs typeface="Arial" pitchFamily="34" charset="0"/>
              </a:rPr>
              <a:t>Detección individual - Método del rango </a:t>
            </a:r>
            <a:r>
              <a:rPr lang="es-ES" sz="900" dirty="0" err="1">
                <a:solidFill>
                  <a:schemeClr val="bg2"/>
                </a:solidFill>
                <a:cs typeface="Arial" pitchFamily="34" charset="0"/>
              </a:rPr>
              <a:t>intercuartílico</a:t>
            </a:r>
            <a:endParaRPr lang="es-ES" sz="900" dirty="0">
              <a:solidFill>
                <a:schemeClr val="bg2"/>
              </a:solidFill>
              <a:cs typeface="Arial" pitchFamily="34" charset="0"/>
            </a:endParaRPr>
          </a:p>
          <a:p>
            <a:pPr marL="171450" indent="-171450">
              <a:buFont typeface="Arial" panose="020B0604020202020204" pitchFamily="34" charset="0"/>
              <a:buChar char="•"/>
            </a:pPr>
            <a:r>
              <a:rPr lang="es-ES" sz="900" dirty="0">
                <a:solidFill>
                  <a:schemeClr val="bg2"/>
                </a:solidFill>
                <a:cs typeface="Arial" pitchFamily="34" charset="0"/>
              </a:rPr>
              <a:t>Detección individual - Método de la desviación típica</a:t>
            </a:r>
          </a:p>
          <a:p>
            <a:pPr marL="171450" indent="-171450">
              <a:buFont typeface="Arial" panose="020B0604020202020204" pitchFamily="34" charset="0"/>
              <a:buChar char="•"/>
            </a:pPr>
            <a:r>
              <a:rPr lang="es-ES" sz="900" dirty="0">
                <a:solidFill>
                  <a:schemeClr val="bg2"/>
                </a:solidFill>
                <a:cs typeface="Arial" pitchFamily="34" charset="0"/>
              </a:rPr>
              <a:t>Detección colectiva: ¿por qué?</a:t>
            </a:r>
          </a:p>
          <a:p>
            <a:pPr marL="171450" indent="-171450">
              <a:buFont typeface="Arial" panose="020B0604020202020204" pitchFamily="34" charset="0"/>
              <a:buChar char="•"/>
            </a:pPr>
            <a:r>
              <a:rPr lang="es-ES" sz="900" dirty="0">
                <a:solidFill>
                  <a:schemeClr val="bg2"/>
                </a:solidFill>
                <a:cs typeface="Arial" pitchFamily="34" charset="0"/>
              </a:rPr>
              <a:t>¿Qué hacemos con los </a:t>
            </a:r>
            <a:r>
              <a:rPr lang="es-ES" sz="900" dirty="0" err="1">
                <a:solidFill>
                  <a:schemeClr val="bg2"/>
                </a:solidFill>
                <a:cs typeface="Arial" pitchFamily="34" charset="0"/>
              </a:rPr>
              <a:t>Outliers</a:t>
            </a:r>
            <a:r>
              <a:rPr lang="es-ES" sz="900" dirty="0">
                <a:solidFill>
                  <a:schemeClr val="bg2"/>
                </a:solidFill>
                <a:cs typeface="Arial" pitchFamily="34" charset="0"/>
              </a:rPr>
              <a:t>?</a:t>
            </a:r>
            <a:endParaRPr lang="pt-BR" sz="900" dirty="0">
              <a:solidFill>
                <a:schemeClr val="bg2"/>
              </a:solidFill>
              <a:cs typeface="Arial" pitchFamily="34" charset="0"/>
            </a:endParaRPr>
          </a:p>
        </p:txBody>
      </p:sp>
      <p:grpSp>
        <p:nvGrpSpPr>
          <p:cNvPr id="203" name="Group 3">
            <a:extLst>
              <a:ext uri="{FF2B5EF4-FFF2-40B4-BE49-F238E27FC236}">
                <a16:creationId xmlns:a16="http://schemas.microsoft.com/office/drawing/2014/main" id="{37F06B10-F2B9-45AE-BAEE-3A25BDC40F60}"/>
              </a:ext>
            </a:extLst>
          </p:cNvPr>
          <p:cNvGrpSpPr/>
          <p:nvPr/>
        </p:nvGrpSpPr>
        <p:grpSpPr>
          <a:xfrm>
            <a:off x="3338404" y="3055505"/>
            <a:ext cx="3717278" cy="600164"/>
            <a:chOff x="1848112" y="1575921"/>
            <a:chExt cx="4956371" cy="800219"/>
          </a:xfrm>
        </p:grpSpPr>
        <p:sp>
          <p:nvSpPr>
            <p:cNvPr id="205" name="TextBox 8"/>
            <p:cNvSpPr txBox="1"/>
            <p:nvPr/>
          </p:nvSpPr>
          <p:spPr>
            <a:xfrm>
              <a:off x="2699079" y="1743242"/>
              <a:ext cx="4105404" cy="538609"/>
            </a:xfrm>
            <a:prstGeom prst="rect">
              <a:avLst/>
            </a:prstGeom>
            <a:noFill/>
          </p:spPr>
          <p:txBody>
            <a:bodyPr wrap="square" lIns="81000" rIns="81000" rtlCol="0">
              <a:spAutoFit/>
            </a:bodyPr>
            <a:lstStyle/>
            <a:p>
              <a:r>
                <a:rPr lang="es-ES" altLang="ko-KR" sz="2025" b="1" dirty="0">
                  <a:solidFill>
                    <a:schemeClr val="bg2"/>
                  </a:solidFill>
                  <a:cs typeface="Arial" pitchFamily="34" charset="0"/>
                  <a:hlinkClick r:id="rId8" action="ppaction://hlinksldjump"/>
                </a:rPr>
                <a:t>Correlación</a:t>
              </a:r>
              <a:endParaRPr lang="ko-KR" altLang="en-US" sz="2025" b="1" dirty="0">
                <a:solidFill>
                  <a:schemeClr val="bg2"/>
                </a:solidFill>
                <a:cs typeface="Arial" pitchFamily="34" charset="0"/>
              </a:endParaRPr>
            </a:p>
          </p:txBody>
        </p:sp>
        <p:sp>
          <p:nvSpPr>
            <p:cNvPr id="206" name="TextBox 6"/>
            <p:cNvSpPr txBox="1"/>
            <p:nvPr/>
          </p:nvSpPr>
          <p:spPr>
            <a:xfrm>
              <a:off x="1848112" y="1575921"/>
              <a:ext cx="958096" cy="800219"/>
            </a:xfrm>
            <a:prstGeom prst="rect">
              <a:avLst/>
            </a:prstGeom>
            <a:noFill/>
          </p:spPr>
          <p:txBody>
            <a:bodyPr wrap="square" lIns="81000" rIns="81000" rtlCol="0">
              <a:spAutoFit/>
            </a:bodyPr>
            <a:lstStyle/>
            <a:p>
              <a:pPr algn="ctr"/>
              <a:r>
                <a:rPr lang="en-US" altLang="ko-KR" sz="3300" b="1" dirty="0">
                  <a:solidFill>
                    <a:schemeClr val="bg2"/>
                  </a:solidFill>
                  <a:cs typeface="Arial" pitchFamily="34" charset="0"/>
                </a:rPr>
                <a:t>6</a:t>
              </a:r>
              <a:endParaRPr lang="ko-KR" altLang="en-US" sz="3300" b="1" dirty="0">
                <a:solidFill>
                  <a:schemeClr val="bg2"/>
                </a:solidFill>
                <a:cs typeface="Arial" pitchFamily="34" charset="0"/>
              </a:endParaRPr>
            </a:p>
          </p:txBody>
        </p:sp>
      </p:grpSp>
      <p:sp>
        <p:nvSpPr>
          <p:cNvPr id="207" name="Rectángulo 206"/>
          <p:cNvSpPr/>
          <p:nvPr/>
        </p:nvSpPr>
        <p:spPr>
          <a:xfrm>
            <a:off x="6365901" y="2335150"/>
            <a:ext cx="3178011" cy="369332"/>
          </a:xfrm>
          <a:prstGeom prst="rect">
            <a:avLst/>
          </a:prstGeom>
        </p:spPr>
        <p:txBody>
          <a:bodyPr wrap="square">
            <a:spAutoFit/>
          </a:bodyPr>
          <a:lstStyle/>
          <a:p>
            <a:pPr marL="171450" indent="-171450">
              <a:buFont typeface="Arial" panose="020B0604020202020204" pitchFamily="34" charset="0"/>
              <a:buChar char="•"/>
            </a:pPr>
            <a:r>
              <a:rPr lang="es-ES" sz="900" dirty="0">
                <a:solidFill>
                  <a:schemeClr val="bg2"/>
                </a:solidFill>
                <a:cs typeface="Arial" pitchFamily="34" charset="0"/>
              </a:rPr>
              <a:t>Supervisada</a:t>
            </a:r>
          </a:p>
          <a:p>
            <a:pPr marL="171450" indent="-171450">
              <a:buFont typeface="Arial" panose="020B0604020202020204" pitchFamily="34" charset="0"/>
              <a:buChar char="•"/>
            </a:pPr>
            <a:r>
              <a:rPr lang="es-ES" sz="900" dirty="0">
                <a:solidFill>
                  <a:schemeClr val="bg2"/>
                </a:solidFill>
                <a:cs typeface="Arial" pitchFamily="34" charset="0"/>
              </a:rPr>
              <a:t>No Supervisada</a:t>
            </a:r>
            <a:endParaRPr lang="pt-BR" sz="900" dirty="0">
              <a:solidFill>
                <a:schemeClr val="bg2"/>
              </a:solidFill>
              <a:cs typeface="Arial" pitchFamily="34" charset="0"/>
            </a:endParaRPr>
          </a:p>
        </p:txBody>
      </p:sp>
      <p:grpSp>
        <p:nvGrpSpPr>
          <p:cNvPr id="208" name="Group 3">
            <a:extLst>
              <a:ext uri="{FF2B5EF4-FFF2-40B4-BE49-F238E27FC236}">
                <a16:creationId xmlns:a16="http://schemas.microsoft.com/office/drawing/2014/main" id="{37F06B10-F2B9-45AE-BAEE-3A25BDC40F60}"/>
              </a:ext>
            </a:extLst>
          </p:cNvPr>
          <p:cNvGrpSpPr/>
          <p:nvPr/>
        </p:nvGrpSpPr>
        <p:grpSpPr>
          <a:xfrm>
            <a:off x="5834124" y="2626084"/>
            <a:ext cx="4037991" cy="841073"/>
            <a:chOff x="1848112" y="1575921"/>
            <a:chExt cx="5383988" cy="1121431"/>
          </a:xfrm>
        </p:grpSpPr>
        <p:sp>
          <p:nvSpPr>
            <p:cNvPr id="209" name="TextBox 7"/>
            <p:cNvSpPr txBox="1"/>
            <p:nvPr/>
          </p:nvSpPr>
          <p:spPr>
            <a:xfrm>
              <a:off x="2724408" y="2213900"/>
              <a:ext cx="4507692" cy="307776"/>
            </a:xfrm>
            <a:prstGeom prst="rect">
              <a:avLst/>
            </a:prstGeom>
            <a:noFill/>
          </p:spPr>
          <p:txBody>
            <a:bodyPr wrap="square" rtlCol="0">
              <a:spAutoFit/>
            </a:bodyPr>
            <a:lstStyle/>
            <a:p>
              <a:endParaRPr lang="en-US" altLang="ko-KR" sz="900" dirty="0">
                <a:solidFill>
                  <a:schemeClr val="bg2"/>
                </a:solidFill>
                <a:cs typeface="Arial" pitchFamily="34" charset="0"/>
              </a:endParaRPr>
            </a:p>
          </p:txBody>
        </p:sp>
        <p:sp>
          <p:nvSpPr>
            <p:cNvPr id="210" name="TextBox 8"/>
            <p:cNvSpPr txBox="1"/>
            <p:nvPr/>
          </p:nvSpPr>
          <p:spPr>
            <a:xfrm>
              <a:off x="2699079" y="1743244"/>
              <a:ext cx="4105404" cy="954108"/>
            </a:xfrm>
            <a:prstGeom prst="rect">
              <a:avLst/>
            </a:prstGeom>
            <a:noFill/>
          </p:spPr>
          <p:txBody>
            <a:bodyPr wrap="square" lIns="81000" rIns="81000" rtlCol="0">
              <a:spAutoFit/>
            </a:bodyPr>
            <a:lstStyle/>
            <a:p>
              <a:r>
                <a:rPr lang="es-ES" altLang="ko-KR" sz="2025" b="1" dirty="0">
                  <a:solidFill>
                    <a:schemeClr val="bg2"/>
                  </a:solidFill>
                  <a:cs typeface="Arial" pitchFamily="34" charset="0"/>
                  <a:hlinkClick r:id="rId9" action="ppaction://hlinksldjump"/>
                </a:rPr>
                <a:t>Reducción de la </a:t>
              </a:r>
              <a:r>
                <a:rPr lang="es-ES" altLang="ko-KR" sz="2025" b="1" dirty="0" err="1">
                  <a:solidFill>
                    <a:schemeClr val="bg2"/>
                  </a:solidFill>
                  <a:cs typeface="Arial" pitchFamily="34" charset="0"/>
                  <a:hlinkClick r:id="rId9" action="ppaction://hlinksldjump"/>
                </a:rPr>
                <a:t>dimensionalidad</a:t>
              </a:r>
              <a:endParaRPr lang="ko-KR" altLang="en-US" sz="2025" b="1" dirty="0">
                <a:solidFill>
                  <a:schemeClr val="bg2"/>
                </a:solidFill>
                <a:cs typeface="Arial" pitchFamily="34" charset="0"/>
              </a:endParaRPr>
            </a:p>
          </p:txBody>
        </p:sp>
        <p:sp>
          <p:nvSpPr>
            <p:cNvPr id="211" name="TextBox 6"/>
            <p:cNvSpPr txBox="1"/>
            <p:nvPr/>
          </p:nvSpPr>
          <p:spPr>
            <a:xfrm>
              <a:off x="1848112" y="1575921"/>
              <a:ext cx="958096" cy="800219"/>
            </a:xfrm>
            <a:prstGeom prst="rect">
              <a:avLst/>
            </a:prstGeom>
            <a:noFill/>
          </p:spPr>
          <p:txBody>
            <a:bodyPr wrap="square" lIns="81000" rIns="81000" rtlCol="0">
              <a:spAutoFit/>
            </a:bodyPr>
            <a:lstStyle/>
            <a:p>
              <a:pPr algn="ctr"/>
              <a:r>
                <a:rPr lang="en-US" altLang="ko-KR" sz="3300" b="1" dirty="0">
                  <a:solidFill>
                    <a:schemeClr val="bg2"/>
                  </a:solidFill>
                  <a:cs typeface="Arial" pitchFamily="34" charset="0"/>
                </a:rPr>
                <a:t>9</a:t>
              </a:r>
              <a:endParaRPr lang="ko-KR" altLang="en-US" sz="3300" b="1" dirty="0">
                <a:solidFill>
                  <a:schemeClr val="bg2"/>
                </a:solidFill>
                <a:cs typeface="Arial" pitchFamily="34" charset="0"/>
              </a:endParaRPr>
            </a:p>
          </p:txBody>
        </p:sp>
      </p:grpSp>
      <p:sp>
        <p:nvSpPr>
          <p:cNvPr id="212" name="Rectángulo 211"/>
          <p:cNvSpPr/>
          <p:nvPr/>
        </p:nvSpPr>
        <p:spPr>
          <a:xfrm>
            <a:off x="545560" y="3655301"/>
            <a:ext cx="2425581" cy="646331"/>
          </a:xfrm>
          <a:prstGeom prst="rect">
            <a:avLst/>
          </a:prstGeom>
        </p:spPr>
        <p:txBody>
          <a:bodyPr wrap="square">
            <a:spAutoFit/>
          </a:bodyPr>
          <a:lstStyle/>
          <a:p>
            <a:pPr marL="171450" indent="-171450">
              <a:buFont typeface="Arial" panose="020B0604020202020204" pitchFamily="34" charset="0"/>
              <a:buChar char="•"/>
            </a:pPr>
            <a:r>
              <a:rPr lang="es-ES" sz="900" dirty="0">
                <a:solidFill>
                  <a:schemeClr val="bg2"/>
                </a:solidFill>
                <a:cs typeface="Arial" pitchFamily="34" charset="0"/>
              </a:rPr>
              <a:t>Medidas de centralización</a:t>
            </a:r>
          </a:p>
          <a:p>
            <a:pPr marL="171450" indent="-171450">
              <a:buFont typeface="Arial" panose="020B0604020202020204" pitchFamily="34" charset="0"/>
              <a:buChar char="•"/>
            </a:pPr>
            <a:r>
              <a:rPr lang="es-ES" sz="900" dirty="0">
                <a:solidFill>
                  <a:schemeClr val="bg2"/>
                </a:solidFill>
                <a:cs typeface="Arial" pitchFamily="34" charset="0"/>
              </a:rPr>
              <a:t>Medidas de posición</a:t>
            </a:r>
          </a:p>
          <a:p>
            <a:pPr marL="171450" indent="-171450">
              <a:buFont typeface="Arial" panose="020B0604020202020204" pitchFamily="34" charset="0"/>
              <a:buChar char="•"/>
            </a:pPr>
            <a:r>
              <a:rPr lang="es-ES" sz="900" dirty="0">
                <a:solidFill>
                  <a:schemeClr val="bg2"/>
                </a:solidFill>
                <a:cs typeface="Arial" pitchFamily="34" charset="0"/>
              </a:rPr>
              <a:t>EDA: asimetría = problema??</a:t>
            </a:r>
          </a:p>
          <a:p>
            <a:pPr marL="171450" indent="-171450">
              <a:buFont typeface="Arial" panose="020B0604020202020204" pitchFamily="34" charset="0"/>
              <a:buChar char="•"/>
            </a:pPr>
            <a:r>
              <a:rPr lang="es-ES" sz="900" dirty="0">
                <a:solidFill>
                  <a:schemeClr val="bg2"/>
                </a:solidFill>
                <a:cs typeface="Arial" pitchFamily="34" charset="0"/>
              </a:rPr>
              <a:t>Medidas de </a:t>
            </a:r>
            <a:r>
              <a:rPr lang="es-ES" sz="900" dirty="0" err="1" smtClean="0">
                <a:solidFill>
                  <a:schemeClr val="bg2"/>
                </a:solidFill>
                <a:cs typeface="Arial" pitchFamily="34" charset="0"/>
              </a:rPr>
              <a:t>variabilidadv</a:t>
            </a:r>
            <a:endParaRPr lang="pt-BR" sz="900" dirty="0">
              <a:solidFill>
                <a:schemeClr val="bg2"/>
              </a:solidFill>
              <a:cs typeface="Arial" pitchFamily="34" charset="0"/>
            </a:endParaRPr>
          </a:p>
        </p:txBody>
      </p:sp>
      <p:grpSp>
        <p:nvGrpSpPr>
          <p:cNvPr id="182" name="Group 3">
            <a:extLst>
              <a:ext uri="{FF2B5EF4-FFF2-40B4-BE49-F238E27FC236}">
                <a16:creationId xmlns:a16="http://schemas.microsoft.com/office/drawing/2014/main" id="{37F06B10-F2B9-45AE-BAEE-3A25BDC40F60}"/>
              </a:ext>
            </a:extLst>
          </p:cNvPr>
          <p:cNvGrpSpPr/>
          <p:nvPr/>
        </p:nvGrpSpPr>
        <p:grpSpPr>
          <a:xfrm>
            <a:off x="5832815" y="1078941"/>
            <a:ext cx="4037991" cy="841071"/>
            <a:chOff x="1848112" y="1575921"/>
            <a:chExt cx="5383988" cy="1121429"/>
          </a:xfrm>
        </p:grpSpPr>
        <p:sp>
          <p:nvSpPr>
            <p:cNvPr id="183" name="TextBox 7"/>
            <p:cNvSpPr txBox="1"/>
            <p:nvPr/>
          </p:nvSpPr>
          <p:spPr>
            <a:xfrm>
              <a:off x="2724408" y="2213900"/>
              <a:ext cx="4507692" cy="307776"/>
            </a:xfrm>
            <a:prstGeom prst="rect">
              <a:avLst/>
            </a:prstGeom>
            <a:noFill/>
          </p:spPr>
          <p:txBody>
            <a:bodyPr wrap="square" rtlCol="0">
              <a:spAutoFit/>
            </a:bodyPr>
            <a:lstStyle/>
            <a:p>
              <a:endParaRPr lang="en-US" altLang="ko-KR" sz="900" dirty="0">
                <a:solidFill>
                  <a:schemeClr val="bg2"/>
                </a:solidFill>
                <a:cs typeface="Arial" pitchFamily="34" charset="0"/>
              </a:endParaRPr>
            </a:p>
          </p:txBody>
        </p:sp>
        <p:sp>
          <p:nvSpPr>
            <p:cNvPr id="189" name="TextBox 8"/>
            <p:cNvSpPr txBox="1"/>
            <p:nvPr/>
          </p:nvSpPr>
          <p:spPr>
            <a:xfrm>
              <a:off x="2699079" y="1743242"/>
              <a:ext cx="4105404" cy="954108"/>
            </a:xfrm>
            <a:prstGeom prst="rect">
              <a:avLst/>
            </a:prstGeom>
            <a:noFill/>
          </p:spPr>
          <p:txBody>
            <a:bodyPr wrap="square" lIns="81000" rIns="81000" rtlCol="0">
              <a:spAutoFit/>
            </a:bodyPr>
            <a:lstStyle/>
            <a:p>
              <a:r>
                <a:rPr lang="es-ES" altLang="ko-KR" sz="2025" b="1" dirty="0">
                  <a:solidFill>
                    <a:schemeClr val="bg2"/>
                  </a:solidFill>
                  <a:cs typeface="Arial" pitchFamily="34" charset="0"/>
                  <a:hlinkClick r:id="rId10" action="ppaction://hlinksldjump"/>
                </a:rPr>
                <a:t>Estandarización y normalización</a:t>
              </a:r>
              <a:endParaRPr lang="ko-KR" altLang="en-US" sz="2025" b="1" dirty="0">
                <a:solidFill>
                  <a:schemeClr val="bg2"/>
                </a:solidFill>
                <a:cs typeface="Arial" pitchFamily="34" charset="0"/>
              </a:endParaRPr>
            </a:p>
          </p:txBody>
        </p:sp>
        <p:sp>
          <p:nvSpPr>
            <p:cNvPr id="191" name="TextBox 6"/>
            <p:cNvSpPr txBox="1"/>
            <p:nvPr/>
          </p:nvSpPr>
          <p:spPr>
            <a:xfrm>
              <a:off x="1848112" y="1575921"/>
              <a:ext cx="958096" cy="800219"/>
            </a:xfrm>
            <a:prstGeom prst="rect">
              <a:avLst/>
            </a:prstGeom>
            <a:noFill/>
          </p:spPr>
          <p:txBody>
            <a:bodyPr wrap="square" lIns="81000" rIns="81000" rtlCol="0">
              <a:spAutoFit/>
            </a:bodyPr>
            <a:lstStyle/>
            <a:p>
              <a:pPr algn="ctr"/>
              <a:r>
                <a:rPr lang="en-US" altLang="ko-KR" sz="3300" b="1" dirty="0">
                  <a:solidFill>
                    <a:schemeClr val="bg2"/>
                  </a:solidFill>
                  <a:cs typeface="Arial" pitchFamily="34" charset="0"/>
                </a:rPr>
                <a:t>7</a:t>
              </a:r>
              <a:endParaRPr lang="ko-KR" altLang="en-US" sz="3300" b="1" dirty="0">
                <a:solidFill>
                  <a:schemeClr val="bg2"/>
                </a:solidFill>
                <a:cs typeface="Arial" pitchFamily="34" charset="0"/>
              </a:endParaRPr>
            </a:p>
          </p:txBody>
        </p:sp>
      </p:grpSp>
      <p:grpSp>
        <p:nvGrpSpPr>
          <p:cNvPr id="213" name="Group 3">
            <a:extLst>
              <a:ext uri="{FF2B5EF4-FFF2-40B4-BE49-F238E27FC236}">
                <a16:creationId xmlns:a16="http://schemas.microsoft.com/office/drawing/2014/main" id="{37F06B10-F2B9-45AE-BAEE-3A25BDC40F60}"/>
              </a:ext>
            </a:extLst>
          </p:cNvPr>
          <p:cNvGrpSpPr/>
          <p:nvPr/>
        </p:nvGrpSpPr>
        <p:grpSpPr>
          <a:xfrm>
            <a:off x="5833125" y="1837248"/>
            <a:ext cx="3717278" cy="600164"/>
            <a:chOff x="1848112" y="1575921"/>
            <a:chExt cx="4956371" cy="800219"/>
          </a:xfrm>
        </p:grpSpPr>
        <p:sp>
          <p:nvSpPr>
            <p:cNvPr id="215" name="TextBox 8"/>
            <p:cNvSpPr txBox="1"/>
            <p:nvPr/>
          </p:nvSpPr>
          <p:spPr>
            <a:xfrm>
              <a:off x="2699079" y="1743242"/>
              <a:ext cx="4105404" cy="538609"/>
            </a:xfrm>
            <a:prstGeom prst="rect">
              <a:avLst/>
            </a:prstGeom>
            <a:noFill/>
          </p:spPr>
          <p:txBody>
            <a:bodyPr wrap="square" lIns="81000" rIns="81000" rtlCol="0">
              <a:spAutoFit/>
            </a:bodyPr>
            <a:lstStyle/>
            <a:p>
              <a:r>
                <a:rPr lang="es-ES" altLang="ko-KR" sz="2025" b="1" dirty="0" err="1">
                  <a:solidFill>
                    <a:schemeClr val="bg2"/>
                  </a:solidFill>
                  <a:cs typeface="Arial" pitchFamily="34" charset="0"/>
                  <a:hlinkClick r:id="rId11" action="ppaction://hlinksldjump"/>
                </a:rPr>
                <a:t>Discretización</a:t>
              </a:r>
              <a:endParaRPr lang="ko-KR" altLang="en-US" sz="2025" b="1" dirty="0">
                <a:solidFill>
                  <a:schemeClr val="bg2"/>
                </a:solidFill>
                <a:cs typeface="Arial" pitchFamily="34" charset="0"/>
              </a:endParaRPr>
            </a:p>
          </p:txBody>
        </p:sp>
        <p:sp>
          <p:nvSpPr>
            <p:cNvPr id="216" name="TextBox 6"/>
            <p:cNvSpPr txBox="1"/>
            <p:nvPr/>
          </p:nvSpPr>
          <p:spPr>
            <a:xfrm>
              <a:off x="1848112" y="1575921"/>
              <a:ext cx="958096" cy="800219"/>
            </a:xfrm>
            <a:prstGeom prst="rect">
              <a:avLst/>
            </a:prstGeom>
            <a:noFill/>
          </p:spPr>
          <p:txBody>
            <a:bodyPr wrap="square" lIns="81000" rIns="81000" rtlCol="0">
              <a:spAutoFit/>
            </a:bodyPr>
            <a:lstStyle/>
            <a:p>
              <a:pPr algn="ctr"/>
              <a:r>
                <a:rPr lang="en-US" altLang="ko-KR" sz="3300" b="1" dirty="0">
                  <a:solidFill>
                    <a:schemeClr val="bg2"/>
                  </a:solidFill>
                  <a:cs typeface="Arial" pitchFamily="34" charset="0"/>
                </a:rPr>
                <a:t>8</a:t>
              </a:r>
              <a:endParaRPr lang="ko-KR" altLang="en-US" sz="3300" b="1" dirty="0">
                <a:solidFill>
                  <a:schemeClr val="bg2"/>
                </a:solidFill>
                <a:cs typeface="Arial" pitchFamily="34" charset="0"/>
              </a:endParaRPr>
            </a:p>
          </p:txBody>
        </p:sp>
      </p:grpSp>
      <p:sp>
        <p:nvSpPr>
          <p:cNvPr id="217" name="Rectángulo 216"/>
          <p:cNvSpPr/>
          <p:nvPr/>
        </p:nvSpPr>
        <p:spPr>
          <a:xfrm>
            <a:off x="536362" y="3014503"/>
            <a:ext cx="3178011" cy="230832"/>
          </a:xfrm>
          <a:prstGeom prst="rect">
            <a:avLst/>
          </a:prstGeom>
        </p:spPr>
        <p:txBody>
          <a:bodyPr wrap="square">
            <a:spAutoFit/>
          </a:bodyPr>
          <a:lstStyle/>
          <a:p>
            <a:pPr marL="171450" indent="-171450">
              <a:buFont typeface="Arial" panose="020B0604020202020204" pitchFamily="34" charset="0"/>
              <a:buChar char="•"/>
            </a:pPr>
            <a:r>
              <a:rPr lang="es-ES" sz="900" dirty="0">
                <a:solidFill>
                  <a:schemeClr val="bg2"/>
                </a:solidFill>
                <a:cs typeface="Arial" pitchFamily="34" charset="0"/>
              </a:rPr>
              <a:t>Variables categóricas</a:t>
            </a:r>
            <a:endParaRPr lang="pt-BR" sz="900" dirty="0">
              <a:solidFill>
                <a:schemeClr val="bg2"/>
              </a:solidFill>
              <a:cs typeface="Arial" pitchFamily="34" charset="0"/>
            </a:endParaRPr>
          </a:p>
        </p:txBody>
      </p:sp>
      <p:sp>
        <p:nvSpPr>
          <p:cNvPr id="218" name="Rectángulo 217"/>
          <p:cNvSpPr/>
          <p:nvPr/>
        </p:nvSpPr>
        <p:spPr>
          <a:xfrm>
            <a:off x="3889830" y="3702851"/>
            <a:ext cx="2425581" cy="646331"/>
          </a:xfrm>
          <a:prstGeom prst="rect">
            <a:avLst/>
          </a:prstGeom>
        </p:spPr>
        <p:txBody>
          <a:bodyPr wrap="square">
            <a:spAutoFit/>
          </a:bodyPr>
          <a:lstStyle/>
          <a:p>
            <a:pPr marL="171450" indent="-171450">
              <a:buFont typeface="Arial" panose="020B0604020202020204" pitchFamily="34" charset="0"/>
              <a:buChar char="•"/>
            </a:pPr>
            <a:r>
              <a:rPr lang="es-ES" sz="900" dirty="0">
                <a:solidFill>
                  <a:schemeClr val="bg2"/>
                </a:solidFill>
                <a:cs typeface="Arial" pitchFamily="34" charset="0"/>
              </a:rPr>
              <a:t>Medidas de centralización</a:t>
            </a:r>
          </a:p>
          <a:p>
            <a:pPr marL="171450" indent="-171450">
              <a:buFont typeface="Arial" panose="020B0604020202020204" pitchFamily="34" charset="0"/>
              <a:buChar char="•"/>
            </a:pPr>
            <a:r>
              <a:rPr lang="es-ES" sz="900" dirty="0">
                <a:solidFill>
                  <a:schemeClr val="bg2"/>
                </a:solidFill>
                <a:cs typeface="Arial" pitchFamily="34" charset="0"/>
              </a:rPr>
              <a:t>Medidas de posición</a:t>
            </a:r>
          </a:p>
          <a:p>
            <a:pPr marL="171450" indent="-171450">
              <a:buFont typeface="Arial" panose="020B0604020202020204" pitchFamily="34" charset="0"/>
              <a:buChar char="•"/>
            </a:pPr>
            <a:r>
              <a:rPr lang="es-ES" sz="900" dirty="0">
                <a:solidFill>
                  <a:schemeClr val="bg2"/>
                </a:solidFill>
                <a:cs typeface="Arial" pitchFamily="34" charset="0"/>
              </a:rPr>
              <a:t>EDA: asimetría = problema??</a:t>
            </a:r>
          </a:p>
          <a:p>
            <a:pPr marL="171450" indent="-171450">
              <a:buFont typeface="Arial" panose="020B0604020202020204" pitchFamily="34" charset="0"/>
              <a:buChar char="•"/>
            </a:pPr>
            <a:r>
              <a:rPr lang="es-ES" sz="900" dirty="0">
                <a:solidFill>
                  <a:schemeClr val="bg2"/>
                </a:solidFill>
                <a:cs typeface="Arial" pitchFamily="34" charset="0"/>
              </a:rPr>
              <a:t>Medidas de variabilidad</a:t>
            </a:r>
            <a:endParaRPr lang="pt-BR" sz="900" dirty="0">
              <a:solidFill>
                <a:schemeClr val="bg2"/>
              </a:solidFill>
              <a:cs typeface="Arial" pitchFamily="34" charset="0"/>
            </a:endParaRPr>
          </a:p>
        </p:txBody>
      </p:sp>
      <p:sp>
        <p:nvSpPr>
          <p:cNvPr id="219" name="Rectángulo 218"/>
          <p:cNvSpPr/>
          <p:nvPr/>
        </p:nvSpPr>
        <p:spPr>
          <a:xfrm>
            <a:off x="6421560" y="3471685"/>
            <a:ext cx="3178011" cy="784830"/>
          </a:xfrm>
          <a:prstGeom prst="rect">
            <a:avLst/>
          </a:prstGeom>
        </p:spPr>
        <p:txBody>
          <a:bodyPr wrap="square">
            <a:spAutoFit/>
          </a:bodyPr>
          <a:lstStyle/>
          <a:p>
            <a:pPr marL="171450" indent="-171450">
              <a:buFont typeface="Arial" panose="020B0604020202020204" pitchFamily="34" charset="0"/>
              <a:buChar char="•"/>
            </a:pPr>
            <a:r>
              <a:rPr lang="es-ES" sz="900" dirty="0">
                <a:solidFill>
                  <a:schemeClr val="bg2"/>
                </a:solidFill>
                <a:cs typeface="Arial" pitchFamily="34" charset="0"/>
              </a:rPr>
              <a:t>Selección de variables</a:t>
            </a:r>
          </a:p>
          <a:p>
            <a:pPr marL="171450" indent="-171450">
              <a:buFont typeface="Arial" panose="020B0604020202020204" pitchFamily="34" charset="0"/>
              <a:buChar char="•"/>
            </a:pPr>
            <a:r>
              <a:rPr lang="es-ES" sz="900" dirty="0">
                <a:solidFill>
                  <a:schemeClr val="bg2"/>
                </a:solidFill>
                <a:cs typeface="Arial" pitchFamily="34" charset="0"/>
              </a:rPr>
              <a:t>¿Por qué seleccionar variables?</a:t>
            </a:r>
          </a:p>
          <a:p>
            <a:pPr marL="171450" indent="-171450">
              <a:buFont typeface="Arial" panose="020B0604020202020204" pitchFamily="34" charset="0"/>
              <a:buChar char="•"/>
            </a:pPr>
            <a:r>
              <a:rPr lang="es-ES" sz="900" dirty="0" err="1">
                <a:solidFill>
                  <a:schemeClr val="bg2"/>
                </a:solidFill>
                <a:cs typeface="Arial" pitchFamily="34" charset="0"/>
              </a:rPr>
              <a:t>Feature</a:t>
            </a:r>
            <a:r>
              <a:rPr lang="es-ES" sz="900" dirty="0">
                <a:solidFill>
                  <a:schemeClr val="bg2"/>
                </a:solidFill>
                <a:cs typeface="Arial" pitchFamily="34" charset="0"/>
              </a:rPr>
              <a:t> </a:t>
            </a:r>
            <a:r>
              <a:rPr lang="es-ES" sz="900" dirty="0" err="1">
                <a:solidFill>
                  <a:schemeClr val="bg2"/>
                </a:solidFill>
                <a:cs typeface="Arial" pitchFamily="34" charset="0"/>
              </a:rPr>
              <a:t>extraction</a:t>
            </a:r>
            <a:r>
              <a:rPr lang="es-ES" sz="900" dirty="0">
                <a:solidFill>
                  <a:schemeClr val="bg2"/>
                </a:solidFill>
                <a:cs typeface="Arial" pitchFamily="34" charset="0"/>
              </a:rPr>
              <a:t>: </a:t>
            </a:r>
          </a:p>
          <a:p>
            <a:pPr marL="171450" indent="-171450">
              <a:buFont typeface="Arial" panose="020B0604020202020204" pitchFamily="34" charset="0"/>
              <a:buChar char="•"/>
            </a:pPr>
            <a:r>
              <a:rPr lang="es-ES" sz="900" dirty="0">
                <a:solidFill>
                  <a:schemeClr val="bg2"/>
                </a:solidFill>
                <a:cs typeface="Arial" pitchFamily="34" charset="0"/>
              </a:rPr>
              <a:t>Principal </a:t>
            </a:r>
            <a:r>
              <a:rPr lang="es-ES" sz="900" dirty="0" err="1">
                <a:solidFill>
                  <a:schemeClr val="bg2"/>
                </a:solidFill>
                <a:cs typeface="Arial" pitchFamily="34" charset="0"/>
              </a:rPr>
              <a:t>component</a:t>
            </a:r>
            <a:r>
              <a:rPr lang="es-ES" sz="900" dirty="0">
                <a:solidFill>
                  <a:schemeClr val="bg2"/>
                </a:solidFill>
                <a:cs typeface="Arial" pitchFamily="34" charset="0"/>
              </a:rPr>
              <a:t> </a:t>
            </a:r>
            <a:r>
              <a:rPr lang="es-ES" sz="900" dirty="0" err="1">
                <a:solidFill>
                  <a:schemeClr val="bg2"/>
                </a:solidFill>
                <a:cs typeface="Arial" pitchFamily="34" charset="0"/>
              </a:rPr>
              <a:t>analysis</a:t>
            </a:r>
            <a:r>
              <a:rPr lang="es-ES" sz="900" dirty="0">
                <a:solidFill>
                  <a:schemeClr val="bg2"/>
                </a:solidFill>
                <a:cs typeface="Arial" pitchFamily="34" charset="0"/>
              </a:rPr>
              <a:t> (PCA)</a:t>
            </a:r>
          </a:p>
          <a:p>
            <a:pPr marL="171450" indent="-171450">
              <a:buFont typeface="Arial" panose="020B0604020202020204" pitchFamily="34" charset="0"/>
              <a:buChar char="•"/>
            </a:pPr>
            <a:r>
              <a:rPr lang="es-ES" sz="900" dirty="0">
                <a:solidFill>
                  <a:schemeClr val="bg2"/>
                </a:solidFill>
                <a:cs typeface="Arial" pitchFamily="34" charset="0"/>
              </a:rPr>
              <a:t>PCA: pasos</a:t>
            </a:r>
            <a:endParaRPr lang="pt-BR" sz="900" dirty="0">
              <a:solidFill>
                <a:schemeClr val="bg2"/>
              </a:solidFill>
              <a:cs typeface="Arial" pitchFamily="34" charset="0"/>
            </a:endParaRPr>
          </a:p>
        </p:txBody>
      </p:sp>
    </p:spTree>
    <p:extLst>
      <p:ext uri="{BB962C8B-B14F-4D97-AF65-F5344CB8AC3E}">
        <p14:creationId xmlns:p14="http://schemas.microsoft.com/office/powerpoint/2010/main" val="9254923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7" name="Google Shape;117;p2"/>
          <p:cNvSpPr txBox="1">
            <a:spLocks noGrp="1"/>
          </p:cNvSpPr>
          <p:nvPr>
            <p:ph type="title" idx="4294967295"/>
          </p:nvPr>
        </p:nvSpPr>
        <p:spPr>
          <a:xfrm>
            <a:off x="597309" y="656867"/>
            <a:ext cx="5500688" cy="1519237"/>
          </a:xfrm>
          <a:prstGeom prst="rect">
            <a:avLst/>
          </a:prstGeom>
          <a:noFill/>
          <a:ln>
            <a:noFill/>
          </a:ln>
        </p:spPr>
        <p:txBody>
          <a:bodyPr spcFirstLastPara="1" wrap="square" lIns="91425" tIns="91425" rIns="91425" bIns="91425" anchor="t" anchorCtr="0">
            <a:noAutofit/>
          </a:bodyPr>
          <a:lstStyle/>
          <a:p>
            <a:pPr lvl="0"/>
            <a:r>
              <a:rPr lang="es-ES" sz="4000" b="1" dirty="0" smtClean="0">
                <a:solidFill>
                  <a:schemeClr val="bg1"/>
                </a:solidFill>
              </a:rPr>
              <a:t/>
            </a:r>
            <a:br>
              <a:rPr lang="es-ES" sz="4000" b="1" dirty="0" smtClean="0">
                <a:solidFill>
                  <a:schemeClr val="bg1"/>
                </a:solidFill>
              </a:rPr>
            </a:br>
            <a:r>
              <a:rPr lang="es-ES" sz="4000" b="1" dirty="0" smtClean="0">
                <a:solidFill>
                  <a:schemeClr val="bg1"/>
                </a:solidFill>
              </a:rPr>
              <a:t>2. </a:t>
            </a:r>
            <a:r>
              <a:rPr lang="es-ES" sz="4000" b="1" dirty="0" err="1" smtClean="0">
                <a:solidFill>
                  <a:schemeClr val="bg1"/>
                </a:solidFill>
              </a:rPr>
              <a:t>Missing</a:t>
            </a:r>
            <a:r>
              <a:rPr lang="es-ES" sz="4000" b="1" dirty="0" smtClean="0">
                <a:solidFill>
                  <a:schemeClr val="bg1"/>
                </a:solidFill>
              </a:rPr>
              <a:t> </a:t>
            </a:r>
            <a:r>
              <a:rPr lang="es-ES" sz="4000" b="1" dirty="0" err="1">
                <a:solidFill>
                  <a:schemeClr val="bg1"/>
                </a:solidFill>
              </a:rPr>
              <a:t>Values</a:t>
            </a:r>
            <a:endParaRPr sz="4000" b="1" dirty="0">
              <a:solidFill>
                <a:schemeClr val="bg1"/>
              </a:solidFill>
            </a:endParaRPr>
          </a:p>
        </p:txBody>
      </p:sp>
      <p:sp>
        <p:nvSpPr>
          <p:cNvPr id="4" name="TextBox 4">
            <a:extLst>
              <a:ext uri="{FF2B5EF4-FFF2-40B4-BE49-F238E27FC236}">
                <a16:creationId xmlns:a16="http://schemas.microsoft.com/office/drawing/2014/main" id="{35784B83-6120-4373-9C1F-DC8EEE6D58B3}"/>
              </a:ext>
            </a:extLst>
          </p:cNvPr>
          <p:cNvSpPr txBox="1"/>
          <p:nvPr/>
        </p:nvSpPr>
        <p:spPr>
          <a:xfrm>
            <a:off x="505662" y="2419766"/>
            <a:ext cx="4118986" cy="646331"/>
          </a:xfrm>
          <a:prstGeom prst="rect">
            <a:avLst/>
          </a:prstGeom>
          <a:noFill/>
        </p:spPr>
        <p:txBody>
          <a:bodyPr wrap="square" rtlCol="0" anchor="ctr">
            <a:spAutoFit/>
          </a:bodyPr>
          <a:lstStyle/>
          <a:p>
            <a:pPr marL="285750" indent="-285750">
              <a:buClr>
                <a:schemeClr val="bg1"/>
              </a:buClr>
              <a:buFont typeface="Arial" panose="020B0604020202020204" pitchFamily="34" charset="0"/>
              <a:buChar char="•"/>
            </a:pPr>
            <a:r>
              <a:rPr lang="es-ES" altLang="ko-KR" sz="1800" dirty="0">
                <a:solidFill>
                  <a:schemeClr val="bg1"/>
                </a:solidFill>
                <a:cs typeface="Arial" pitchFamily="34" charset="0"/>
              </a:rPr>
              <a:t>¿Por qué?</a:t>
            </a:r>
          </a:p>
          <a:p>
            <a:pPr marL="285750" indent="-285750">
              <a:buClr>
                <a:schemeClr val="bg1"/>
              </a:buClr>
              <a:buFont typeface="Arial" panose="020B0604020202020204" pitchFamily="34" charset="0"/>
              <a:buChar char="•"/>
            </a:pPr>
            <a:r>
              <a:rPr lang="es-ES" altLang="ko-KR" sz="1800" dirty="0">
                <a:solidFill>
                  <a:schemeClr val="bg1"/>
                </a:solidFill>
                <a:cs typeface="Arial" pitchFamily="34" charset="0"/>
              </a:rPr>
              <a:t>¿Para qué?</a:t>
            </a:r>
          </a:p>
        </p:txBody>
      </p:sp>
    </p:spTree>
    <p:extLst>
      <p:ext uri="{BB962C8B-B14F-4D97-AF65-F5344CB8AC3E}">
        <p14:creationId xmlns:p14="http://schemas.microsoft.com/office/powerpoint/2010/main" val="37148801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5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Missing values</a:t>
            </a:r>
            <a:endParaRPr/>
          </a:p>
        </p:txBody>
      </p:sp>
      <p:sp>
        <p:nvSpPr>
          <p:cNvPr id="383" name="Google Shape;383;p59"/>
          <p:cNvSpPr txBox="1"/>
          <p:nvPr/>
        </p:nvSpPr>
        <p:spPr>
          <a:xfrm>
            <a:off x="765900" y="1554275"/>
            <a:ext cx="7726500" cy="219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600" b="1" dirty="0">
                <a:solidFill>
                  <a:srgbClr val="1C355E"/>
                </a:solidFill>
                <a:latin typeface="Roboto"/>
                <a:ea typeface="Roboto"/>
                <a:cs typeface="Roboto"/>
                <a:sym typeface="Roboto"/>
              </a:rPr>
              <a:t>Valores faltantes (</a:t>
            </a:r>
            <a:r>
              <a:rPr lang="es" sz="1600" i="1" dirty="0">
                <a:solidFill>
                  <a:srgbClr val="1C355E"/>
                </a:solidFill>
                <a:latin typeface="Roboto"/>
                <a:ea typeface="Roboto"/>
                <a:cs typeface="Roboto"/>
                <a:sym typeface="Roboto"/>
              </a:rPr>
              <a:t>missing values</a:t>
            </a:r>
            <a:r>
              <a:rPr lang="es" sz="1600" dirty="0">
                <a:solidFill>
                  <a:srgbClr val="1C355E"/>
                </a:solidFill>
                <a:latin typeface="Roboto"/>
                <a:ea typeface="Roboto"/>
                <a:cs typeface="Roboto"/>
                <a:sym typeface="Roboto"/>
              </a:rPr>
              <a:t>)</a:t>
            </a:r>
            <a:r>
              <a:rPr lang="es" sz="1600" b="1" dirty="0">
                <a:solidFill>
                  <a:srgbClr val="1C355E"/>
                </a:solidFill>
                <a:latin typeface="Roboto"/>
                <a:ea typeface="Roboto"/>
                <a:cs typeface="Roboto"/>
                <a:sym typeface="Roboto"/>
              </a:rPr>
              <a:t>: “agujeros” inesperados </a:t>
            </a:r>
            <a:r>
              <a:rPr lang="es" sz="1600" dirty="0">
                <a:solidFill>
                  <a:srgbClr val="1C355E"/>
                </a:solidFill>
                <a:latin typeface="Roboto"/>
                <a:ea typeface="Roboto"/>
                <a:cs typeface="Roboto"/>
                <a:sym typeface="Roboto"/>
              </a:rPr>
              <a:t>en los datos.</a:t>
            </a:r>
            <a:endParaRPr sz="1600" dirty="0">
              <a:solidFill>
                <a:srgbClr val="1C355E"/>
              </a:solidFill>
              <a:latin typeface="Roboto"/>
              <a:ea typeface="Roboto"/>
              <a:cs typeface="Roboto"/>
              <a:sym typeface="Roboto"/>
            </a:endParaRPr>
          </a:p>
          <a:p>
            <a:pPr marL="0" lvl="0" indent="0" algn="l" rtl="0">
              <a:spcBef>
                <a:spcPts val="0"/>
              </a:spcBef>
              <a:spcAft>
                <a:spcPts val="0"/>
              </a:spcAft>
              <a:buNone/>
            </a:pPr>
            <a:endParaRPr sz="1600" dirty="0">
              <a:solidFill>
                <a:srgbClr val="1C355E"/>
              </a:solidFill>
              <a:latin typeface="Roboto"/>
              <a:ea typeface="Roboto"/>
              <a:cs typeface="Roboto"/>
              <a:sym typeface="Roboto"/>
            </a:endParaRPr>
          </a:p>
          <a:p>
            <a:pPr marL="0" lvl="0" indent="0" algn="l" rtl="0">
              <a:lnSpc>
                <a:spcPct val="115000"/>
              </a:lnSpc>
              <a:spcBef>
                <a:spcPts val="0"/>
              </a:spcBef>
              <a:spcAft>
                <a:spcPts val="0"/>
              </a:spcAft>
              <a:buNone/>
            </a:pPr>
            <a:r>
              <a:rPr lang="es" sz="1600" dirty="0">
                <a:solidFill>
                  <a:srgbClr val="1C355E"/>
                </a:solidFill>
                <a:latin typeface="Roboto"/>
                <a:ea typeface="Roboto"/>
                <a:cs typeface="Roboto"/>
                <a:sym typeface="Roboto"/>
              </a:rPr>
              <a:t>Hay muchas posibilidades por las que pueden aparecer:</a:t>
            </a:r>
            <a:endParaRPr sz="1600" dirty="0">
              <a:solidFill>
                <a:srgbClr val="1C355E"/>
              </a:solidFill>
              <a:latin typeface="Roboto"/>
              <a:ea typeface="Roboto"/>
              <a:cs typeface="Roboto"/>
              <a:sym typeface="Roboto"/>
            </a:endParaRPr>
          </a:p>
          <a:p>
            <a:pPr marL="457200" lvl="0" indent="-330200" algn="l" rtl="0">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Alguien puede no querer responder cierta pregunta: ingreso mensual…</a:t>
            </a:r>
            <a:endParaRPr sz="1600" dirty="0">
              <a:solidFill>
                <a:srgbClr val="1C355E"/>
              </a:solidFill>
              <a:latin typeface="Roboto"/>
              <a:ea typeface="Roboto"/>
              <a:cs typeface="Roboto"/>
              <a:sym typeface="Roboto"/>
            </a:endParaRPr>
          </a:p>
          <a:p>
            <a:pPr marL="457200" lvl="0" indent="-330200" algn="l" rtl="0">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Una casa de dos habitaciones no incluiría el tamaño de una tercera.</a:t>
            </a:r>
            <a:endParaRPr sz="1600" dirty="0">
              <a:solidFill>
                <a:srgbClr val="1C355E"/>
              </a:solidFill>
              <a:latin typeface="Roboto"/>
              <a:ea typeface="Roboto"/>
              <a:cs typeface="Roboto"/>
              <a:sym typeface="Roboto"/>
            </a:endParaRPr>
          </a:p>
          <a:p>
            <a:pPr marL="457200" lvl="0" indent="-330200" algn="l" rtl="0">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Fallo de un sensor.</a:t>
            </a:r>
            <a:endParaRPr sz="1600" dirty="0">
              <a:solidFill>
                <a:srgbClr val="1C355E"/>
              </a:solidFill>
              <a:latin typeface="Roboto"/>
              <a:ea typeface="Roboto"/>
              <a:cs typeface="Roboto"/>
              <a:sym typeface="Roboto"/>
            </a:endParaRPr>
          </a:p>
          <a:p>
            <a:pPr marL="457200" lvl="0" indent="-330200" algn="l" rtl="0">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a:t>
            </a:r>
            <a:endParaRPr sz="1600" dirty="0">
              <a:solidFill>
                <a:srgbClr val="1C355E"/>
              </a:solidFill>
              <a:latin typeface="Roboto"/>
              <a:ea typeface="Roboto"/>
              <a:cs typeface="Roboto"/>
              <a:sym typeface="Roboto"/>
            </a:endParaRPr>
          </a:p>
          <a:p>
            <a:pPr marL="0" lvl="0" indent="0" algn="l" rtl="0">
              <a:spcBef>
                <a:spcPts val="0"/>
              </a:spcBef>
              <a:spcAft>
                <a:spcPts val="0"/>
              </a:spcAft>
              <a:buNone/>
            </a:pPr>
            <a:endParaRPr sz="1600" dirty="0">
              <a:solidFill>
                <a:srgbClr val="1C355E"/>
              </a:solidFill>
              <a:latin typeface="Roboto"/>
              <a:ea typeface="Roboto"/>
              <a:cs typeface="Roboto"/>
              <a:sym typeface="Roboto"/>
            </a:endParaRPr>
          </a:p>
          <a:p>
            <a:pPr marL="0" lvl="0" indent="0" algn="l" rtl="0">
              <a:spcBef>
                <a:spcPts val="0"/>
              </a:spcBef>
              <a:spcAft>
                <a:spcPts val="0"/>
              </a:spcAft>
              <a:buNone/>
            </a:pPr>
            <a:endParaRPr sz="1600" dirty="0">
              <a:solidFill>
                <a:srgbClr val="1C355E"/>
              </a:solidFill>
              <a:latin typeface="Roboto"/>
              <a:ea typeface="Roboto"/>
              <a:cs typeface="Roboto"/>
              <a:sym typeface="Roboto"/>
            </a:endParaRPr>
          </a:p>
        </p:txBody>
      </p:sp>
      <p:pic>
        <p:nvPicPr>
          <p:cNvPr id="384" name="Google Shape;384;p59"/>
          <p:cNvPicPr preferRelativeResize="0"/>
          <p:nvPr/>
        </p:nvPicPr>
        <p:blipFill>
          <a:blip r:embed="rId3">
            <a:alphaModFix/>
          </a:blip>
          <a:stretch>
            <a:fillRect/>
          </a:stretch>
        </p:blipFill>
        <p:spPr>
          <a:xfrm>
            <a:off x="6409325" y="3154300"/>
            <a:ext cx="2083075" cy="1526550"/>
          </a:xfrm>
          <a:prstGeom prst="rect">
            <a:avLst/>
          </a:prstGeom>
          <a:noFill/>
          <a:ln>
            <a:noFill/>
          </a:ln>
        </p:spPr>
      </p:pic>
      <p:sp>
        <p:nvSpPr>
          <p:cNvPr id="385" name="Google Shape;385;p59"/>
          <p:cNvSpPr txBox="1"/>
          <p:nvPr/>
        </p:nvSpPr>
        <p:spPr>
          <a:xfrm>
            <a:off x="765900" y="3749975"/>
            <a:ext cx="4823400" cy="843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1600">
                <a:solidFill>
                  <a:srgbClr val="1C355E"/>
                </a:solidFill>
                <a:latin typeface="Roboto"/>
                <a:ea typeface="Roboto"/>
                <a:cs typeface="Roboto"/>
                <a:sym typeface="Roboto"/>
              </a:rPr>
              <a:t>La mayoría de librerías de Machine Learning lanzará un error si se entrena con valores faltantes.</a:t>
            </a:r>
            <a:endParaRPr>
              <a:latin typeface="Roboto"/>
              <a:ea typeface="Roboto"/>
              <a:cs typeface="Roboto"/>
              <a:sym typeface="Roboto"/>
            </a:endParaRPr>
          </a:p>
        </p:txBody>
      </p:sp>
    </p:spTree>
    <p:extLst>
      <p:ext uri="{BB962C8B-B14F-4D97-AF65-F5344CB8AC3E}">
        <p14:creationId xmlns:p14="http://schemas.microsoft.com/office/powerpoint/2010/main" val="17846210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6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Missing values</a:t>
            </a:r>
            <a:endParaRPr/>
          </a:p>
        </p:txBody>
      </p:sp>
      <p:sp>
        <p:nvSpPr>
          <p:cNvPr id="391" name="Google Shape;391;p60"/>
          <p:cNvSpPr txBox="1"/>
          <p:nvPr/>
        </p:nvSpPr>
        <p:spPr>
          <a:xfrm>
            <a:off x="677410" y="1296178"/>
            <a:ext cx="7726500" cy="3301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1600" dirty="0">
                <a:solidFill>
                  <a:srgbClr val="1C355E"/>
                </a:solidFill>
                <a:latin typeface="Roboto"/>
                <a:ea typeface="Roboto"/>
                <a:cs typeface="Roboto"/>
                <a:sym typeface="Roboto"/>
              </a:rPr>
              <a:t>Tres estrategias para tratarlos:</a:t>
            </a:r>
            <a:endParaRPr sz="1600" dirty="0">
              <a:solidFill>
                <a:srgbClr val="1C355E"/>
              </a:solidFill>
              <a:latin typeface="Roboto"/>
              <a:ea typeface="Roboto"/>
              <a:cs typeface="Roboto"/>
              <a:sym typeface="Roboto"/>
            </a:endParaRPr>
          </a:p>
          <a:p>
            <a:pPr marL="457200" lvl="0" indent="-330200" algn="l" rtl="0">
              <a:lnSpc>
                <a:spcPct val="115000"/>
              </a:lnSpc>
              <a:spcBef>
                <a:spcPts val="0"/>
              </a:spcBef>
              <a:spcAft>
                <a:spcPts val="0"/>
              </a:spcAft>
              <a:buClr>
                <a:srgbClr val="1C355E"/>
              </a:buClr>
              <a:buSzPts val="1600"/>
              <a:buFont typeface="Roboto"/>
              <a:buAutoNum type="arabicPeriod"/>
            </a:pPr>
            <a:r>
              <a:rPr lang="es" sz="1600" b="1" dirty="0">
                <a:solidFill>
                  <a:srgbClr val="1C355E"/>
                </a:solidFill>
                <a:latin typeface="Roboto"/>
                <a:ea typeface="Roboto"/>
                <a:cs typeface="Roboto"/>
                <a:sym typeface="Roboto"/>
              </a:rPr>
              <a:t>Ignorar</a:t>
            </a:r>
            <a:r>
              <a:rPr lang="es" sz="1600" dirty="0">
                <a:solidFill>
                  <a:srgbClr val="1C355E"/>
                </a:solidFill>
                <a:latin typeface="Roboto"/>
                <a:ea typeface="Roboto"/>
                <a:cs typeface="Roboto"/>
                <a:sym typeface="Roboto"/>
              </a:rPr>
              <a:t> muestras (rows / columns) cuando se detectan.</a:t>
            </a:r>
            <a:endParaRPr sz="1600" dirty="0">
              <a:solidFill>
                <a:srgbClr val="1C355E"/>
              </a:solidFill>
              <a:latin typeface="Roboto"/>
              <a:ea typeface="Roboto"/>
              <a:cs typeface="Roboto"/>
              <a:sym typeface="Roboto"/>
            </a:endParaRPr>
          </a:p>
          <a:p>
            <a:pPr marL="914400" lvl="1" indent="-330200" algn="l" rtl="0">
              <a:lnSpc>
                <a:spcPct val="115000"/>
              </a:lnSpc>
              <a:spcBef>
                <a:spcPts val="0"/>
              </a:spcBef>
              <a:spcAft>
                <a:spcPts val="0"/>
              </a:spcAft>
              <a:buClr>
                <a:srgbClr val="1C355E"/>
              </a:buClr>
              <a:buSzPts val="1600"/>
              <a:buFont typeface="Roboto"/>
              <a:buAutoNum type="alphaLcPeriod"/>
            </a:pPr>
            <a:r>
              <a:rPr lang="es" sz="1600" dirty="0">
                <a:solidFill>
                  <a:srgbClr val="1C355E"/>
                </a:solidFill>
                <a:latin typeface="Roboto"/>
                <a:ea typeface="Roboto"/>
                <a:cs typeface="Roboto"/>
                <a:sym typeface="Roboto"/>
              </a:rPr>
              <a:t>Se pierde información potencialmente útil (a no ser que haya muchos).</a:t>
            </a:r>
            <a:endParaRPr sz="1600" dirty="0">
              <a:solidFill>
                <a:srgbClr val="1C355E"/>
              </a:solidFill>
              <a:latin typeface="Roboto"/>
              <a:ea typeface="Roboto"/>
              <a:cs typeface="Roboto"/>
              <a:sym typeface="Roboto"/>
            </a:endParaRPr>
          </a:p>
          <a:p>
            <a:pPr marL="457200" lvl="0" indent="-330200" algn="l" rtl="0">
              <a:lnSpc>
                <a:spcPct val="115000"/>
              </a:lnSpc>
              <a:spcBef>
                <a:spcPts val="0"/>
              </a:spcBef>
              <a:spcAft>
                <a:spcPts val="0"/>
              </a:spcAft>
              <a:buClr>
                <a:srgbClr val="1C355E"/>
              </a:buClr>
              <a:buSzPts val="1600"/>
              <a:buFont typeface="Roboto"/>
              <a:buAutoNum type="arabicPeriod"/>
            </a:pPr>
            <a:r>
              <a:rPr lang="es" sz="1600" b="1" dirty="0">
                <a:solidFill>
                  <a:srgbClr val="1C355E"/>
                </a:solidFill>
                <a:latin typeface="Roboto"/>
                <a:ea typeface="Roboto"/>
                <a:cs typeface="Roboto"/>
                <a:sym typeface="Roboto"/>
              </a:rPr>
              <a:t>Imputar un valor</a:t>
            </a:r>
            <a:r>
              <a:rPr lang="es" sz="1600" dirty="0">
                <a:solidFill>
                  <a:srgbClr val="1C355E"/>
                </a:solidFill>
                <a:latin typeface="Roboto"/>
                <a:ea typeface="Roboto"/>
                <a:cs typeface="Roboto"/>
                <a:sym typeface="Roboto"/>
              </a:rPr>
              <a:t> para “rellenar los agujeros”:</a:t>
            </a:r>
            <a:endParaRPr sz="1600" dirty="0">
              <a:solidFill>
                <a:srgbClr val="1C355E"/>
              </a:solidFill>
              <a:latin typeface="Roboto"/>
              <a:ea typeface="Roboto"/>
              <a:cs typeface="Roboto"/>
              <a:sym typeface="Roboto"/>
            </a:endParaRPr>
          </a:p>
          <a:p>
            <a:pPr marL="914400" lvl="1" indent="-330200" algn="l" rtl="0">
              <a:lnSpc>
                <a:spcPct val="115000"/>
              </a:lnSpc>
              <a:spcBef>
                <a:spcPts val="0"/>
              </a:spcBef>
              <a:spcAft>
                <a:spcPts val="0"/>
              </a:spcAft>
              <a:buClr>
                <a:srgbClr val="1C355E"/>
              </a:buClr>
              <a:buSzPts val="1600"/>
              <a:buFont typeface="Roboto"/>
              <a:buAutoNum type="alphaLcPeriod"/>
            </a:pPr>
            <a:r>
              <a:rPr lang="es" sz="1600" b="1" dirty="0">
                <a:solidFill>
                  <a:srgbClr val="1C355E"/>
                </a:solidFill>
                <a:latin typeface="Roboto"/>
                <a:ea typeface="Roboto"/>
                <a:cs typeface="Roboto"/>
                <a:sym typeface="Roboto"/>
              </a:rPr>
              <a:t>Imputación directa:</a:t>
            </a:r>
            <a:r>
              <a:rPr lang="es" sz="1600" dirty="0">
                <a:solidFill>
                  <a:srgbClr val="1C355E"/>
                </a:solidFill>
                <a:latin typeface="Roboto"/>
                <a:ea typeface="Roboto"/>
                <a:cs typeface="Roboto"/>
                <a:sym typeface="Roboto"/>
              </a:rPr>
              <a:t> la media o la mediana (en atributos numéricos), la moda (categóricos), o la sugerencia de un experto.</a:t>
            </a:r>
            <a:endParaRPr sz="1600" dirty="0">
              <a:solidFill>
                <a:srgbClr val="1C355E"/>
              </a:solidFill>
              <a:latin typeface="Roboto"/>
              <a:ea typeface="Roboto"/>
              <a:cs typeface="Roboto"/>
              <a:sym typeface="Roboto"/>
            </a:endParaRPr>
          </a:p>
          <a:p>
            <a:pPr marL="914400" lvl="1" indent="-330200" algn="l" rtl="0">
              <a:lnSpc>
                <a:spcPct val="115000"/>
              </a:lnSpc>
              <a:spcBef>
                <a:spcPts val="0"/>
              </a:spcBef>
              <a:spcAft>
                <a:spcPts val="0"/>
              </a:spcAft>
              <a:buClr>
                <a:srgbClr val="1C355E"/>
              </a:buClr>
              <a:buSzPts val="1600"/>
              <a:buFont typeface="Roboto"/>
              <a:buAutoNum type="alphaLcPeriod"/>
            </a:pPr>
            <a:r>
              <a:rPr lang="es" sz="1600" b="1" dirty="0">
                <a:solidFill>
                  <a:srgbClr val="1C355E"/>
                </a:solidFill>
                <a:latin typeface="Roboto"/>
                <a:ea typeface="Roboto"/>
                <a:cs typeface="Roboto"/>
                <a:sym typeface="Roboto"/>
              </a:rPr>
              <a:t>Técnicas más avanzadas</a:t>
            </a:r>
            <a:r>
              <a:rPr lang="es" sz="1600" dirty="0">
                <a:solidFill>
                  <a:srgbClr val="1C355E"/>
                </a:solidFill>
                <a:latin typeface="Roboto"/>
                <a:ea typeface="Roboto"/>
                <a:cs typeface="Roboto"/>
                <a:sym typeface="Roboto"/>
              </a:rPr>
              <a:t> requieren cierto análisis de los datos, como k-nearest neighbours (K-NN) o el algoritmo de expectation &amp; maximization (estimador de máxima verosimilitud).</a:t>
            </a:r>
            <a:endParaRPr sz="1600" dirty="0">
              <a:solidFill>
                <a:srgbClr val="1C355E"/>
              </a:solidFill>
              <a:latin typeface="Roboto"/>
              <a:ea typeface="Roboto"/>
              <a:cs typeface="Roboto"/>
              <a:sym typeface="Roboto"/>
            </a:endParaRPr>
          </a:p>
          <a:p>
            <a:pPr marL="457200" lvl="0" indent="-330200" algn="l" rtl="0">
              <a:lnSpc>
                <a:spcPct val="115000"/>
              </a:lnSpc>
              <a:spcBef>
                <a:spcPts val="0"/>
              </a:spcBef>
              <a:spcAft>
                <a:spcPts val="0"/>
              </a:spcAft>
              <a:buClr>
                <a:srgbClr val="1C355E"/>
              </a:buClr>
              <a:buSzPts val="1600"/>
              <a:buFont typeface="Roboto"/>
              <a:buAutoNum type="arabicPeriod"/>
            </a:pPr>
            <a:r>
              <a:rPr lang="es" sz="1600" b="1" dirty="0">
                <a:solidFill>
                  <a:srgbClr val="1C355E"/>
                </a:solidFill>
                <a:latin typeface="Roboto"/>
                <a:ea typeface="Roboto"/>
                <a:cs typeface="Roboto"/>
                <a:sym typeface="Roboto"/>
              </a:rPr>
              <a:t>Imputación con extensión</a:t>
            </a:r>
            <a:r>
              <a:rPr lang="es" sz="1600" dirty="0">
                <a:solidFill>
                  <a:srgbClr val="1C355E"/>
                </a:solidFill>
                <a:latin typeface="Roboto"/>
                <a:ea typeface="Roboto"/>
                <a:cs typeface="Roboto"/>
                <a:sym typeface="Roboto"/>
              </a:rPr>
              <a:t>: se marcan los datos que han sido imputados.</a:t>
            </a:r>
            <a:endParaRPr sz="1600" dirty="0">
              <a:solidFill>
                <a:srgbClr val="1C355E"/>
              </a:solidFill>
              <a:latin typeface="Roboto"/>
              <a:ea typeface="Roboto"/>
              <a:cs typeface="Roboto"/>
              <a:sym typeface="Roboto"/>
            </a:endParaRPr>
          </a:p>
        </p:txBody>
      </p:sp>
    </p:spTree>
    <p:extLst>
      <p:ext uri="{BB962C8B-B14F-4D97-AF65-F5344CB8AC3E}">
        <p14:creationId xmlns:p14="http://schemas.microsoft.com/office/powerpoint/2010/main" val="9870003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6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Missing values</a:t>
            </a:r>
            <a:endParaRPr/>
          </a:p>
        </p:txBody>
      </p:sp>
      <p:pic>
        <p:nvPicPr>
          <p:cNvPr id="397" name="Google Shape;397;p61"/>
          <p:cNvPicPr preferRelativeResize="0"/>
          <p:nvPr/>
        </p:nvPicPr>
        <p:blipFill>
          <a:blip r:embed="rId3">
            <a:alphaModFix/>
          </a:blip>
          <a:stretch>
            <a:fillRect/>
          </a:stretch>
        </p:blipFill>
        <p:spPr>
          <a:xfrm>
            <a:off x="259150" y="2332025"/>
            <a:ext cx="2270525" cy="1855475"/>
          </a:xfrm>
          <a:prstGeom prst="rect">
            <a:avLst/>
          </a:prstGeom>
          <a:noFill/>
          <a:ln>
            <a:noFill/>
          </a:ln>
        </p:spPr>
      </p:pic>
      <p:pic>
        <p:nvPicPr>
          <p:cNvPr id="398" name="Google Shape;398;p61"/>
          <p:cNvPicPr preferRelativeResize="0"/>
          <p:nvPr/>
        </p:nvPicPr>
        <p:blipFill>
          <a:blip r:embed="rId4">
            <a:alphaModFix/>
          </a:blip>
          <a:stretch>
            <a:fillRect/>
          </a:stretch>
        </p:blipFill>
        <p:spPr>
          <a:xfrm>
            <a:off x="2764138" y="2449538"/>
            <a:ext cx="835875" cy="1737950"/>
          </a:xfrm>
          <a:prstGeom prst="rect">
            <a:avLst/>
          </a:prstGeom>
          <a:noFill/>
          <a:ln>
            <a:noFill/>
          </a:ln>
        </p:spPr>
      </p:pic>
      <p:pic>
        <p:nvPicPr>
          <p:cNvPr id="399" name="Google Shape;399;p61"/>
          <p:cNvPicPr preferRelativeResize="0"/>
          <p:nvPr/>
        </p:nvPicPr>
        <p:blipFill>
          <a:blip r:embed="rId5">
            <a:alphaModFix/>
          </a:blip>
          <a:stretch>
            <a:fillRect/>
          </a:stretch>
        </p:blipFill>
        <p:spPr>
          <a:xfrm>
            <a:off x="3834475" y="2303412"/>
            <a:ext cx="1680091" cy="1912700"/>
          </a:xfrm>
          <a:prstGeom prst="rect">
            <a:avLst/>
          </a:prstGeom>
          <a:noFill/>
          <a:ln>
            <a:noFill/>
          </a:ln>
        </p:spPr>
      </p:pic>
      <p:pic>
        <p:nvPicPr>
          <p:cNvPr id="400" name="Google Shape;400;p61"/>
          <p:cNvPicPr preferRelativeResize="0"/>
          <p:nvPr/>
        </p:nvPicPr>
        <p:blipFill>
          <a:blip r:embed="rId6">
            <a:alphaModFix/>
          </a:blip>
          <a:stretch>
            <a:fillRect/>
          </a:stretch>
        </p:blipFill>
        <p:spPr>
          <a:xfrm>
            <a:off x="5778225" y="2495538"/>
            <a:ext cx="3083800" cy="1633950"/>
          </a:xfrm>
          <a:prstGeom prst="rect">
            <a:avLst/>
          </a:prstGeom>
          <a:noFill/>
          <a:ln>
            <a:noFill/>
          </a:ln>
        </p:spPr>
      </p:pic>
      <p:sp>
        <p:nvSpPr>
          <p:cNvPr id="401" name="Google Shape;401;p61"/>
          <p:cNvSpPr txBox="1"/>
          <p:nvPr/>
        </p:nvSpPr>
        <p:spPr>
          <a:xfrm>
            <a:off x="407650" y="2042450"/>
            <a:ext cx="1419300" cy="36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200">
                <a:solidFill>
                  <a:srgbClr val="1C355E"/>
                </a:solidFill>
                <a:latin typeface="Roboto"/>
                <a:ea typeface="Roboto"/>
                <a:cs typeface="Roboto"/>
                <a:sym typeface="Roboto"/>
              </a:rPr>
              <a:t>Datos originales</a:t>
            </a:r>
            <a:endParaRPr sz="1200">
              <a:solidFill>
                <a:srgbClr val="1C355E"/>
              </a:solidFill>
              <a:latin typeface="Roboto"/>
              <a:ea typeface="Roboto"/>
              <a:cs typeface="Roboto"/>
              <a:sym typeface="Roboto"/>
            </a:endParaRPr>
          </a:p>
        </p:txBody>
      </p:sp>
      <p:sp>
        <p:nvSpPr>
          <p:cNvPr id="402" name="Google Shape;402;p61"/>
          <p:cNvSpPr txBox="1"/>
          <p:nvPr/>
        </p:nvSpPr>
        <p:spPr>
          <a:xfrm>
            <a:off x="2472425" y="2132850"/>
            <a:ext cx="1419300" cy="36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200">
                <a:solidFill>
                  <a:srgbClr val="1C355E"/>
                </a:solidFill>
                <a:latin typeface="Roboto"/>
                <a:ea typeface="Roboto"/>
                <a:cs typeface="Roboto"/>
                <a:sym typeface="Roboto"/>
              </a:rPr>
              <a:t>1. Ignorar</a:t>
            </a:r>
            <a:endParaRPr sz="1200">
              <a:solidFill>
                <a:srgbClr val="1C355E"/>
              </a:solidFill>
              <a:latin typeface="Roboto"/>
              <a:ea typeface="Roboto"/>
              <a:cs typeface="Roboto"/>
              <a:sym typeface="Roboto"/>
            </a:endParaRPr>
          </a:p>
        </p:txBody>
      </p:sp>
      <p:sp>
        <p:nvSpPr>
          <p:cNvPr id="403" name="Google Shape;403;p61"/>
          <p:cNvSpPr txBox="1"/>
          <p:nvPr/>
        </p:nvSpPr>
        <p:spPr>
          <a:xfrm>
            <a:off x="3964875" y="2042450"/>
            <a:ext cx="1419300" cy="36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200">
                <a:solidFill>
                  <a:srgbClr val="1C355E"/>
                </a:solidFill>
                <a:latin typeface="Roboto"/>
                <a:ea typeface="Roboto"/>
                <a:cs typeface="Roboto"/>
                <a:sym typeface="Roboto"/>
              </a:rPr>
              <a:t>2. Imputar</a:t>
            </a:r>
            <a:endParaRPr sz="1200">
              <a:solidFill>
                <a:srgbClr val="1C355E"/>
              </a:solidFill>
              <a:latin typeface="Roboto"/>
              <a:ea typeface="Roboto"/>
              <a:cs typeface="Roboto"/>
              <a:sym typeface="Roboto"/>
            </a:endParaRPr>
          </a:p>
        </p:txBody>
      </p:sp>
      <p:sp>
        <p:nvSpPr>
          <p:cNvPr id="404" name="Google Shape;404;p61"/>
          <p:cNvSpPr txBox="1"/>
          <p:nvPr/>
        </p:nvSpPr>
        <p:spPr>
          <a:xfrm>
            <a:off x="6349675" y="2042450"/>
            <a:ext cx="2050800" cy="40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200">
                <a:solidFill>
                  <a:srgbClr val="1C355E"/>
                </a:solidFill>
                <a:latin typeface="Roboto"/>
                <a:ea typeface="Roboto"/>
                <a:cs typeface="Roboto"/>
                <a:sym typeface="Roboto"/>
              </a:rPr>
              <a:t>3. Imputación con extensión</a:t>
            </a:r>
            <a:endParaRPr sz="1200">
              <a:solidFill>
                <a:srgbClr val="1C355E"/>
              </a:solidFill>
              <a:latin typeface="Roboto"/>
              <a:ea typeface="Roboto"/>
              <a:cs typeface="Roboto"/>
              <a:sym typeface="Roboto"/>
            </a:endParaRPr>
          </a:p>
        </p:txBody>
      </p:sp>
      <p:sp>
        <p:nvSpPr>
          <p:cNvPr id="405" name="Google Shape;405;p61"/>
          <p:cNvSpPr txBox="1"/>
          <p:nvPr/>
        </p:nvSpPr>
        <p:spPr>
          <a:xfrm>
            <a:off x="407650" y="1563825"/>
            <a:ext cx="2358300" cy="32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600">
                <a:solidFill>
                  <a:srgbClr val="1C355E"/>
                </a:solidFill>
                <a:latin typeface="Roboto"/>
                <a:ea typeface="Roboto"/>
                <a:cs typeface="Roboto"/>
                <a:sym typeface="Roboto"/>
              </a:rPr>
              <a:t>Por ejemplo:</a:t>
            </a:r>
            <a:endParaRPr sz="1600">
              <a:solidFill>
                <a:srgbClr val="1C355E"/>
              </a:solidFill>
              <a:latin typeface="Roboto"/>
              <a:ea typeface="Roboto"/>
              <a:cs typeface="Roboto"/>
              <a:sym typeface="Roboto"/>
            </a:endParaRPr>
          </a:p>
        </p:txBody>
      </p:sp>
    </p:spTree>
    <p:extLst>
      <p:ext uri="{BB962C8B-B14F-4D97-AF65-F5344CB8AC3E}">
        <p14:creationId xmlns:p14="http://schemas.microsoft.com/office/powerpoint/2010/main" val="9276747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7" name="Google Shape;117;p2"/>
          <p:cNvSpPr txBox="1">
            <a:spLocks noGrp="1"/>
          </p:cNvSpPr>
          <p:nvPr>
            <p:ph type="title" idx="4294967295"/>
          </p:nvPr>
        </p:nvSpPr>
        <p:spPr>
          <a:xfrm>
            <a:off x="435077" y="767838"/>
            <a:ext cx="5500688" cy="1519238"/>
          </a:xfrm>
          <a:prstGeom prst="rect">
            <a:avLst/>
          </a:prstGeom>
          <a:noFill/>
          <a:ln>
            <a:noFill/>
          </a:ln>
        </p:spPr>
        <p:txBody>
          <a:bodyPr spcFirstLastPara="1" wrap="square" lIns="91425" tIns="91425" rIns="91425" bIns="91425" anchor="t" anchorCtr="0">
            <a:noAutofit/>
          </a:bodyPr>
          <a:lstStyle/>
          <a:p>
            <a:pPr lvl="0"/>
            <a:r>
              <a:rPr lang="es-ES" sz="4000" b="1" dirty="0" smtClean="0">
                <a:solidFill>
                  <a:schemeClr val="bg1"/>
                </a:solidFill>
              </a:rPr>
              <a:t/>
            </a:r>
            <a:br>
              <a:rPr lang="es-ES" sz="4000" b="1" dirty="0" smtClean="0">
                <a:solidFill>
                  <a:schemeClr val="bg1"/>
                </a:solidFill>
              </a:rPr>
            </a:br>
            <a:r>
              <a:rPr lang="es-ES" sz="4000" b="1" dirty="0" smtClean="0">
                <a:solidFill>
                  <a:schemeClr val="bg1"/>
                </a:solidFill>
              </a:rPr>
              <a:t>3. </a:t>
            </a:r>
            <a:r>
              <a:rPr lang="es-ES" sz="4000" b="1" dirty="0" smtClean="0">
                <a:solidFill>
                  <a:schemeClr val="bg1"/>
                </a:solidFill>
              </a:rPr>
              <a:t>Tipos de variables</a:t>
            </a:r>
            <a:endParaRPr sz="4000" b="1" dirty="0">
              <a:solidFill>
                <a:schemeClr val="bg1"/>
              </a:solidFill>
            </a:endParaRPr>
          </a:p>
        </p:txBody>
      </p:sp>
      <p:sp>
        <p:nvSpPr>
          <p:cNvPr id="4" name="TextBox 4">
            <a:extLst>
              <a:ext uri="{FF2B5EF4-FFF2-40B4-BE49-F238E27FC236}">
                <a16:creationId xmlns:a16="http://schemas.microsoft.com/office/drawing/2014/main" id="{35784B83-6120-4373-9C1F-DC8EEE6D58B3}"/>
              </a:ext>
            </a:extLst>
          </p:cNvPr>
          <p:cNvSpPr txBox="1"/>
          <p:nvPr/>
        </p:nvSpPr>
        <p:spPr>
          <a:xfrm>
            <a:off x="505662" y="2558265"/>
            <a:ext cx="4118986" cy="369332"/>
          </a:xfrm>
          <a:prstGeom prst="rect">
            <a:avLst/>
          </a:prstGeom>
          <a:noFill/>
        </p:spPr>
        <p:txBody>
          <a:bodyPr wrap="square" rtlCol="0" anchor="ctr">
            <a:spAutoFit/>
          </a:bodyPr>
          <a:lstStyle/>
          <a:p>
            <a:pPr marL="285750" indent="-285750">
              <a:buClr>
                <a:schemeClr val="bg1"/>
              </a:buClr>
              <a:buFont typeface="Arial" panose="020B0604020202020204" pitchFamily="34" charset="0"/>
              <a:buChar char="•"/>
            </a:pPr>
            <a:r>
              <a:rPr lang="es-ES" altLang="ko-KR" sz="1800" dirty="0">
                <a:solidFill>
                  <a:schemeClr val="bg1"/>
                </a:solidFill>
                <a:cs typeface="Arial" pitchFamily="34" charset="0"/>
              </a:rPr>
              <a:t>Variables categóricas</a:t>
            </a:r>
          </a:p>
        </p:txBody>
      </p:sp>
    </p:spTree>
    <p:extLst>
      <p:ext uri="{BB962C8B-B14F-4D97-AF65-F5344CB8AC3E}">
        <p14:creationId xmlns:p14="http://schemas.microsoft.com/office/powerpoint/2010/main" val="6798678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6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Variables categóricas</a:t>
            </a:r>
            <a:endParaRPr dirty="0"/>
          </a:p>
        </p:txBody>
      </p:sp>
      <p:sp>
        <p:nvSpPr>
          <p:cNvPr id="416" name="Google Shape;416;p63"/>
          <p:cNvSpPr txBox="1"/>
          <p:nvPr/>
        </p:nvSpPr>
        <p:spPr>
          <a:xfrm>
            <a:off x="583050" y="1716450"/>
            <a:ext cx="8049000" cy="23535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La mayoría de algoritmos de ML no las entiente → Necesitamos transformarlas.</a:t>
            </a:r>
            <a:endParaRPr sz="1600" dirty="0">
              <a:solidFill>
                <a:srgbClr val="1C355E"/>
              </a:solidFill>
              <a:latin typeface="Roboto"/>
              <a:ea typeface="Roboto"/>
              <a:cs typeface="Roboto"/>
              <a:sym typeface="Roboto"/>
            </a:endParaRPr>
          </a:p>
          <a:p>
            <a:pPr marL="457200" lvl="0" indent="-330200" algn="l" rtl="0">
              <a:lnSpc>
                <a:spcPct val="115000"/>
              </a:lnSpc>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Variables </a:t>
            </a:r>
            <a:r>
              <a:rPr lang="es" sz="1600" b="1" dirty="0">
                <a:solidFill>
                  <a:srgbClr val="1C355E"/>
                </a:solidFill>
                <a:latin typeface="Roboto"/>
                <a:ea typeface="Roboto"/>
                <a:cs typeface="Roboto"/>
                <a:sym typeface="Roboto"/>
              </a:rPr>
              <a:t>nominales</a:t>
            </a:r>
            <a:r>
              <a:rPr lang="es" sz="1600" dirty="0">
                <a:solidFill>
                  <a:srgbClr val="1C355E"/>
                </a:solidFill>
                <a:latin typeface="Roboto"/>
                <a:ea typeface="Roboto"/>
                <a:cs typeface="Roboto"/>
                <a:sym typeface="Roboto"/>
              </a:rPr>
              <a:t>:</a:t>
            </a:r>
            <a:endParaRPr sz="1600" dirty="0">
              <a:solidFill>
                <a:srgbClr val="1C355E"/>
              </a:solidFill>
              <a:latin typeface="Roboto"/>
              <a:ea typeface="Roboto"/>
              <a:cs typeface="Roboto"/>
              <a:sym typeface="Roboto"/>
            </a:endParaRPr>
          </a:p>
          <a:p>
            <a:pPr marL="914400" lvl="1" indent="-330200" algn="l" rtl="0">
              <a:lnSpc>
                <a:spcPct val="115000"/>
              </a:lnSpc>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Variables categóricas y discretas, sin sentido del orden.</a:t>
            </a:r>
            <a:endParaRPr sz="1600" dirty="0">
              <a:solidFill>
                <a:srgbClr val="1C355E"/>
              </a:solidFill>
              <a:latin typeface="Roboto"/>
              <a:ea typeface="Roboto"/>
              <a:cs typeface="Roboto"/>
              <a:sym typeface="Roboto"/>
            </a:endParaRPr>
          </a:p>
          <a:p>
            <a:pPr marL="914400" lvl="1" indent="-330200" algn="l" rtl="0">
              <a:lnSpc>
                <a:spcPct val="115000"/>
              </a:lnSpc>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Material de una pieza: Aluminio, acero inox., carbono</a:t>
            </a:r>
            <a:endParaRPr sz="1600" dirty="0">
              <a:solidFill>
                <a:srgbClr val="1C355E"/>
              </a:solidFill>
              <a:latin typeface="Roboto"/>
              <a:ea typeface="Roboto"/>
              <a:cs typeface="Roboto"/>
              <a:sym typeface="Roboto"/>
            </a:endParaRPr>
          </a:p>
          <a:p>
            <a:pPr marL="914400" lvl="1" indent="-330200" algn="l" rtl="0">
              <a:lnSpc>
                <a:spcPct val="115000"/>
              </a:lnSpc>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Código postal</a:t>
            </a:r>
            <a:endParaRPr sz="1600" dirty="0">
              <a:solidFill>
                <a:srgbClr val="1C355E"/>
              </a:solidFill>
              <a:latin typeface="Roboto"/>
              <a:ea typeface="Roboto"/>
              <a:cs typeface="Roboto"/>
              <a:sym typeface="Roboto"/>
            </a:endParaRPr>
          </a:p>
          <a:p>
            <a:pPr marL="914400" lvl="1" indent="-330200" algn="l" rtl="0">
              <a:lnSpc>
                <a:spcPct val="115000"/>
              </a:lnSpc>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a:t>
            </a:r>
            <a:endParaRPr sz="1600" dirty="0">
              <a:solidFill>
                <a:srgbClr val="1C355E"/>
              </a:solidFill>
              <a:latin typeface="Roboto"/>
              <a:ea typeface="Roboto"/>
              <a:cs typeface="Roboto"/>
              <a:sym typeface="Roboto"/>
            </a:endParaRPr>
          </a:p>
          <a:p>
            <a:pPr marL="457200" lvl="0" indent="-330200" algn="l" rtl="0">
              <a:lnSpc>
                <a:spcPct val="115000"/>
              </a:lnSpc>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Variables </a:t>
            </a:r>
            <a:r>
              <a:rPr lang="es" sz="1600" b="1" dirty="0">
                <a:solidFill>
                  <a:srgbClr val="1C355E"/>
                </a:solidFill>
                <a:latin typeface="Roboto"/>
                <a:ea typeface="Roboto"/>
                <a:cs typeface="Roboto"/>
                <a:sym typeface="Roboto"/>
              </a:rPr>
              <a:t>ordinales</a:t>
            </a:r>
            <a:r>
              <a:rPr lang="es" sz="1600" dirty="0">
                <a:solidFill>
                  <a:srgbClr val="1C355E"/>
                </a:solidFill>
                <a:latin typeface="Roboto"/>
                <a:ea typeface="Roboto"/>
                <a:cs typeface="Roboto"/>
                <a:sym typeface="Roboto"/>
              </a:rPr>
              <a:t>:</a:t>
            </a:r>
            <a:endParaRPr sz="1600" dirty="0">
              <a:solidFill>
                <a:srgbClr val="1C355E"/>
              </a:solidFill>
              <a:latin typeface="Roboto"/>
              <a:ea typeface="Roboto"/>
              <a:cs typeface="Roboto"/>
              <a:sym typeface="Roboto"/>
            </a:endParaRPr>
          </a:p>
          <a:p>
            <a:pPr marL="914400" lvl="1" indent="-330200" algn="l" rtl="0">
              <a:lnSpc>
                <a:spcPct val="115000"/>
              </a:lnSpc>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Tamaño: S, M, L, XL</a:t>
            </a:r>
            <a:endParaRPr sz="1600" dirty="0">
              <a:solidFill>
                <a:srgbClr val="1C355E"/>
              </a:solidFill>
              <a:latin typeface="Roboto"/>
              <a:ea typeface="Roboto"/>
              <a:cs typeface="Roboto"/>
              <a:sym typeface="Roboto"/>
            </a:endParaRPr>
          </a:p>
          <a:p>
            <a:pPr marL="0" lvl="0" indent="0" algn="l" rtl="0">
              <a:lnSpc>
                <a:spcPct val="115000"/>
              </a:lnSpc>
              <a:spcBef>
                <a:spcPts val="0"/>
              </a:spcBef>
              <a:spcAft>
                <a:spcPts val="0"/>
              </a:spcAft>
              <a:buNone/>
            </a:pPr>
            <a:endParaRPr sz="1600" dirty="0">
              <a:solidFill>
                <a:srgbClr val="1C355E"/>
              </a:solidFill>
              <a:latin typeface="Roboto"/>
              <a:ea typeface="Roboto"/>
              <a:cs typeface="Roboto"/>
              <a:sym typeface="Roboto"/>
            </a:endParaRPr>
          </a:p>
        </p:txBody>
      </p:sp>
      <p:pic>
        <p:nvPicPr>
          <p:cNvPr id="417" name="Google Shape;417;p63"/>
          <p:cNvPicPr preferRelativeResize="0"/>
          <p:nvPr/>
        </p:nvPicPr>
        <p:blipFill>
          <a:blip r:embed="rId3">
            <a:alphaModFix/>
          </a:blip>
          <a:stretch>
            <a:fillRect/>
          </a:stretch>
        </p:blipFill>
        <p:spPr>
          <a:xfrm>
            <a:off x="3988100" y="3241295"/>
            <a:ext cx="4599300" cy="1132044"/>
          </a:xfrm>
          <a:prstGeom prst="rect">
            <a:avLst/>
          </a:prstGeom>
          <a:noFill/>
          <a:ln>
            <a:noFill/>
          </a:ln>
        </p:spPr>
      </p:pic>
    </p:spTree>
    <p:extLst>
      <p:ext uri="{BB962C8B-B14F-4D97-AF65-F5344CB8AC3E}">
        <p14:creationId xmlns:p14="http://schemas.microsoft.com/office/powerpoint/2010/main" val="12382564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6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Variables categóricas</a:t>
            </a:r>
            <a:endParaRPr/>
          </a:p>
        </p:txBody>
      </p:sp>
      <p:sp>
        <p:nvSpPr>
          <p:cNvPr id="423" name="Google Shape;423;p64"/>
          <p:cNvSpPr txBox="1"/>
          <p:nvPr/>
        </p:nvSpPr>
        <p:spPr>
          <a:xfrm>
            <a:off x="583050" y="1716450"/>
            <a:ext cx="8049000" cy="3004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1600" dirty="0">
                <a:solidFill>
                  <a:srgbClr val="1C355E"/>
                </a:solidFill>
                <a:latin typeface="Roboto"/>
                <a:ea typeface="Roboto"/>
                <a:cs typeface="Roboto"/>
                <a:sym typeface="Roboto"/>
              </a:rPr>
              <a:t>2.    Transformar los datos:</a:t>
            </a:r>
            <a:endParaRPr sz="1600" dirty="0">
              <a:solidFill>
                <a:srgbClr val="1C355E"/>
              </a:solidFill>
              <a:latin typeface="Roboto"/>
              <a:ea typeface="Roboto"/>
              <a:cs typeface="Roboto"/>
              <a:sym typeface="Roboto"/>
            </a:endParaRPr>
          </a:p>
          <a:p>
            <a:pPr marL="914400" lvl="1" indent="-330200" algn="l" rtl="0">
              <a:lnSpc>
                <a:spcPct val="115000"/>
              </a:lnSpc>
              <a:spcBef>
                <a:spcPts val="0"/>
              </a:spcBef>
              <a:spcAft>
                <a:spcPts val="0"/>
              </a:spcAft>
              <a:buClr>
                <a:srgbClr val="1C355E"/>
              </a:buClr>
              <a:buSzPts val="1600"/>
              <a:buFont typeface="Roboto"/>
              <a:buAutoNum type="alphaLcPeriod"/>
            </a:pPr>
            <a:r>
              <a:rPr lang="es" sz="1600" dirty="0">
                <a:solidFill>
                  <a:srgbClr val="1C355E"/>
                </a:solidFill>
                <a:latin typeface="Roboto"/>
                <a:ea typeface="Roboto"/>
                <a:cs typeface="Roboto"/>
                <a:sym typeface="Roboto"/>
              </a:rPr>
              <a:t>Nuevas variables. Por ejemplo: Código postal → Zonas.</a:t>
            </a:r>
            <a:endParaRPr sz="1600" dirty="0">
              <a:solidFill>
                <a:srgbClr val="1C355E"/>
              </a:solidFill>
              <a:latin typeface="Roboto"/>
              <a:ea typeface="Roboto"/>
              <a:cs typeface="Roboto"/>
              <a:sym typeface="Roboto"/>
            </a:endParaRPr>
          </a:p>
          <a:p>
            <a:pPr marL="914400" lvl="1" indent="-330200" algn="l" rtl="0">
              <a:lnSpc>
                <a:spcPct val="115000"/>
              </a:lnSpc>
              <a:spcBef>
                <a:spcPts val="0"/>
              </a:spcBef>
              <a:spcAft>
                <a:spcPts val="0"/>
              </a:spcAft>
              <a:buClr>
                <a:srgbClr val="1C355E"/>
              </a:buClr>
              <a:buSzPts val="1600"/>
              <a:buFont typeface="Roboto"/>
              <a:buAutoNum type="alphaLcPeriod"/>
            </a:pPr>
            <a:r>
              <a:rPr lang="es" sz="1600" dirty="0">
                <a:solidFill>
                  <a:srgbClr val="1C355E"/>
                </a:solidFill>
                <a:latin typeface="Roboto"/>
                <a:ea typeface="Roboto"/>
                <a:cs typeface="Roboto"/>
                <a:sym typeface="Roboto"/>
              </a:rPr>
              <a:t>Métodos:</a:t>
            </a:r>
            <a:endParaRPr sz="1600" dirty="0">
              <a:solidFill>
                <a:srgbClr val="1C355E"/>
              </a:solidFill>
              <a:latin typeface="Roboto"/>
              <a:ea typeface="Roboto"/>
              <a:cs typeface="Roboto"/>
              <a:sym typeface="Roboto"/>
            </a:endParaRPr>
          </a:p>
          <a:p>
            <a:pPr marL="1371600" lvl="2" indent="-330200" algn="l" rtl="0">
              <a:lnSpc>
                <a:spcPct val="115000"/>
              </a:lnSpc>
              <a:spcBef>
                <a:spcPts val="0"/>
              </a:spcBef>
              <a:spcAft>
                <a:spcPts val="0"/>
              </a:spcAft>
              <a:buClr>
                <a:srgbClr val="1C355E"/>
              </a:buClr>
              <a:buSzPts val="1600"/>
              <a:buFont typeface="Roboto"/>
              <a:buAutoNum type="romanLcPeriod"/>
            </a:pPr>
            <a:r>
              <a:rPr lang="es" sz="1600" dirty="0">
                <a:solidFill>
                  <a:srgbClr val="1C355E"/>
                </a:solidFill>
                <a:latin typeface="Roboto"/>
                <a:ea typeface="Roboto"/>
                <a:cs typeface="Roboto"/>
                <a:sym typeface="Roboto"/>
              </a:rPr>
              <a:t>Manual</a:t>
            </a:r>
            <a:endParaRPr sz="1600" dirty="0">
              <a:solidFill>
                <a:srgbClr val="1C355E"/>
              </a:solidFill>
              <a:latin typeface="Roboto"/>
              <a:ea typeface="Roboto"/>
              <a:cs typeface="Roboto"/>
              <a:sym typeface="Roboto"/>
            </a:endParaRPr>
          </a:p>
          <a:p>
            <a:pPr marL="1371600" lvl="2" indent="-330200" algn="l" rtl="0">
              <a:lnSpc>
                <a:spcPct val="115000"/>
              </a:lnSpc>
              <a:spcBef>
                <a:spcPts val="0"/>
              </a:spcBef>
              <a:spcAft>
                <a:spcPts val="0"/>
              </a:spcAft>
              <a:buClr>
                <a:srgbClr val="1C355E"/>
              </a:buClr>
              <a:buSzPts val="1600"/>
              <a:buFont typeface="Roboto"/>
              <a:buAutoNum type="romanLcPeriod"/>
            </a:pPr>
            <a:r>
              <a:rPr lang="es" sz="1600" dirty="0">
                <a:solidFill>
                  <a:srgbClr val="1C355E"/>
                </a:solidFill>
                <a:latin typeface="Roboto"/>
                <a:ea typeface="Roboto"/>
                <a:cs typeface="Roboto"/>
                <a:sym typeface="Roboto"/>
              </a:rPr>
              <a:t>Ignorar columna</a:t>
            </a:r>
            <a:endParaRPr sz="1600" dirty="0">
              <a:solidFill>
                <a:srgbClr val="1C355E"/>
              </a:solidFill>
              <a:latin typeface="Roboto"/>
              <a:ea typeface="Roboto"/>
              <a:cs typeface="Roboto"/>
              <a:sym typeface="Roboto"/>
            </a:endParaRPr>
          </a:p>
          <a:p>
            <a:pPr marL="1371600" lvl="2" indent="-330200" algn="l" rtl="0">
              <a:lnSpc>
                <a:spcPct val="115000"/>
              </a:lnSpc>
              <a:spcBef>
                <a:spcPts val="0"/>
              </a:spcBef>
              <a:spcAft>
                <a:spcPts val="0"/>
              </a:spcAft>
              <a:buClr>
                <a:srgbClr val="1C355E"/>
              </a:buClr>
              <a:buSzPts val="1600"/>
              <a:buFont typeface="Roboto"/>
              <a:buAutoNum type="romanLcPeriod"/>
            </a:pPr>
            <a:r>
              <a:rPr lang="es" sz="1600" dirty="0">
                <a:solidFill>
                  <a:srgbClr val="1C355E"/>
                </a:solidFill>
                <a:latin typeface="Roboto"/>
                <a:ea typeface="Roboto"/>
                <a:cs typeface="Roboto"/>
                <a:sym typeface="Roboto"/>
              </a:rPr>
              <a:t>Ordinal encoding</a:t>
            </a:r>
            <a:endParaRPr sz="1600" dirty="0">
              <a:solidFill>
                <a:srgbClr val="1C355E"/>
              </a:solidFill>
              <a:latin typeface="Roboto"/>
              <a:ea typeface="Roboto"/>
              <a:cs typeface="Roboto"/>
              <a:sym typeface="Roboto"/>
            </a:endParaRPr>
          </a:p>
          <a:p>
            <a:pPr marL="1371600" lvl="2" indent="-330200" algn="l" rtl="0">
              <a:lnSpc>
                <a:spcPct val="115000"/>
              </a:lnSpc>
              <a:spcBef>
                <a:spcPts val="0"/>
              </a:spcBef>
              <a:spcAft>
                <a:spcPts val="0"/>
              </a:spcAft>
              <a:buClr>
                <a:srgbClr val="1C355E"/>
              </a:buClr>
              <a:buSzPts val="1600"/>
              <a:buFont typeface="Roboto"/>
              <a:buAutoNum type="romanLcPeriod"/>
            </a:pPr>
            <a:r>
              <a:rPr lang="es" sz="1600" dirty="0">
                <a:solidFill>
                  <a:srgbClr val="1C355E"/>
                </a:solidFill>
                <a:latin typeface="Roboto"/>
                <a:ea typeface="Roboto"/>
                <a:cs typeface="Roboto"/>
                <a:sym typeface="Roboto"/>
              </a:rPr>
              <a:t>One-hot encoding</a:t>
            </a:r>
            <a:endParaRPr sz="1600" dirty="0">
              <a:solidFill>
                <a:srgbClr val="1C355E"/>
              </a:solidFill>
              <a:latin typeface="Roboto"/>
              <a:ea typeface="Roboto"/>
              <a:cs typeface="Roboto"/>
              <a:sym typeface="Roboto"/>
            </a:endParaRPr>
          </a:p>
          <a:p>
            <a:pPr marL="1371600" lvl="2" indent="-330200" algn="l" rtl="0">
              <a:lnSpc>
                <a:spcPct val="115000"/>
              </a:lnSpc>
              <a:spcBef>
                <a:spcPts val="0"/>
              </a:spcBef>
              <a:spcAft>
                <a:spcPts val="0"/>
              </a:spcAft>
              <a:buClr>
                <a:srgbClr val="1C355E"/>
              </a:buClr>
              <a:buSzPts val="1600"/>
              <a:buFont typeface="Roboto"/>
              <a:buAutoNum type="romanLcPeriod"/>
            </a:pPr>
            <a:r>
              <a:rPr lang="es" sz="1600" b="1" dirty="0">
                <a:solidFill>
                  <a:srgbClr val="1C355E"/>
                </a:solidFill>
                <a:latin typeface="Roboto"/>
                <a:ea typeface="Roboto"/>
                <a:cs typeface="Roboto"/>
                <a:sym typeface="Roboto"/>
              </a:rPr>
              <a:t>Hashing</a:t>
            </a:r>
            <a:endParaRPr sz="1600" b="1" dirty="0">
              <a:solidFill>
                <a:srgbClr val="1C355E"/>
              </a:solidFill>
              <a:latin typeface="Roboto"/>
              <a:ea typeface="Roboto"/>
              <a:cs typeface="Roboto"/>
              <a:sym typeface="Roboto"/>
            </a:endParaRPr>
          </a:p>
          <a:p>
            <a:pPr marL="1371600" lvl="2" indent="-330200" algn="l" rtl="0">
              <a:lnSpc>
                <a:spcPct val="115000"/>
              </a:lnSpc>
              <a:spcBef>
                <a:spcPts val="0"/>
              </a:spcBef>
              <a:spcAft>
                <a:spcPts val="0"/>
              </a:spcAft>
              <a:buClr>
                <a:srgbClr val="1C355E"/>
              </a:buClr>
              <a:buSzPts val="1600"/>
              <a:buFont typeface="Roboto"/>
              <a:buAutoNum type="romanLcPeriod"/>
            </a:pPr>
            <a:r>
              <a:rPr lang="es" sz="1600" b="1" dirty="0">
                <a:solidFill>
                  <a:srgbClr val="1C355E"/>
                </a:solidFill>
                <a:latin typeface="Roboto"/>
                <a:ea typeface="Roboto"/>
                <a:cs typeface="Roboto"/>
                <a:sym typeface="Roboto"/>
              </a:rPr>
              <a:t>Transformación de variables</a:t>
            </a:r>
            <a:endParaRPr sz="1600" b="1" dirty="0">
              <a:solidFill>
                <a:srgbClr val="1C355E"/>
              </a:solidFill>
              <a:latin typeface="Roboto"/>
              <a:ea typeface="Roboto"/>
              <a:cs typeface="Roboto"/>
              <a:sym typeface="Roboto"/>
            </a:endParaRPr>
          </a:p>
          <a:p>
            <a:pPr marL="1371600" lvl="2" indent="-330200" algn="l" rtl="0">
              <a:lnSpc>
                <a:spcPct val="115000"/>
              </a:lnSpc>
              <a:spcBef>
                <a:spcPts val="0"/>
              </a:spcBef>
              <a:spcAft>
                <a:spcPts val="0"/>
              </a:spcAft>
              <a:buClr>
                <a:srgbClr val="1C355E"/>
              </a:buClr>
              <a:buSzPts val="1600"/>
              <a:buFont typeface="Roboto"/>
              <a:buAutoNum type="romanLcPeriod"/>
            </a:pPr>
            <a:r>
              <a:rPr lang="es" sz="1600" b="1" dirty="0">
                <a:solidFill>
                  <a:srgbClr val="1C355E"/>
                </a:solidFill>
                <a:latin typeface="Roboto"/>
                <a:ea typeface="Roboto"/>
                <a:cs typeface="Roboto"/>
                <a:sym typeface="Roboto"/>
              </a:rPr>
              <a:t>…</a:t>
            </a:r>
            <a:endParaRPr sz="1600" b="1" dirty="0">
              <a:solidFill>
                <a:srgbClr val="1C355E"/>
              </a:solidFill>
              <a:latin typeface="Roboto"/>
              <a:ea typeface="Roboto"/>
              <a:cs typeface="Roboto"/>
              <a:sym typeface="Roboto"/>
            </a:endParaRPr>
          </a:p>
          <a:p>
            <a:pPr marL="0" lvl="0" indent="0" algn="l" rtl="0">
              <a:lnSpc>
                <a:spcPct val="115000"/>
              </a:lnSpc>
              <a:spcBef>
                <a:spcPts val="0"/>
              </a:spcBef>
              <a:spcAft>
                <a:spcPts val="0"/>
              </a:spcAft>
              <a:buNone/>
            </a:pPr>
            <a:endParaRPr sz="1600" dirty="0">
              <a:solidFill>
                <a:srgbClr val="1C355E"/>
              </a:solidFill>
              <a:latin typeface="Roboto"/>
              <a:ea typeface="Roboto"/>
              <a:cs typeface="Roboto"/>
              <a:sym typeface="Roboto"/>
            </a:endParaRPr>
          </a:p>
        </p:txBody>
      </p:sp>
    </p:spTree>
    <p:extLst>
      <p:ext uri="{BB962C8B-B14F-4D97-AF65-F5344CB8AC3E}">
        <p14:creationId xmlns:p14="http://schemas.microsoft.com/office/powerpoint/2010/main" val="2864712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6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Variables categóricas</a:t>
            </a:r>
            <a:endParaRPr/>
          </a:p>
        </p:txBody>
      </p:sp>
      <p:sp>
        <p:nvSpPr>
          <p:cNvPr id="429" name="Google Shape;429;p65"/>
          <p:cNvSpPr txBox="1"/>
          <p:nvPr/>
        </p:nvSpPr>
        <p:spPr>
          <a:xfrm>
            <a:off x="5406925" y="1385725"/>
            <a:ext cx="2364300" cy="560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1900" b="1">
                <a:solidFill>
                  <a:srgbClr val="1C355E"/>
                </a:solidFill>
                <a:latin typeface="Roboto"/>
                <a:ea typeface="Roboto"/>
                <a:cs typeface="Roboto"/>
                <a:sym typeface="Roboto"/>
              </a:rPr>
              <a:t>One-Hot Encoding</a:t>
            </a:r>
            <a:endParaRPr sz="1900" b="1">
              <a:solidFill>
                <a:srgbClr val="1C355E"/>
              </a:solidFill>
              <a:latin typeface="Roboto"/>
              <a:ea typeface="Roboto"/>
              <a:cs typeface="Roboto"/>
              <a:sym typeface="Roboto"/>
            </a:endParaRPr>
          </a:p>
          <a:p>
            <a:pPr marL="0" lvl="0" indent="0" algn="l" rtl="0">
              <a:lnSpc>
                <a:spcPct val="115000"/>
              </a:lnSpc>
              <a:spcBef>
                <a:spcPts val="0"/>
              </a:spcBef>
              <a:spcAft>
                <a:spcPts val="0"/>
              </a:spcAft>
              <a:buNone/>
            </a:pPr>
            <a:endParaRPr sz="1900" b="1">
              <a:solidFill>
                <a:srgbClr val="1C355E"/>
              </a:solidFill>
              <a:latin typeface="Roboto"/>
              <a:ea typeface="Roboto"/>
              <a:cs typeface="Roboto"/>
              <a:sym typeface="Roboto"/>
            </a:endParaRPr>
          </a:p>
          <a:p>
            <a:pPr marL="0" lvl="0" indent="0" algn="l" rtl="0">
              <a:lnSpc>
                <a:spcPct val="115000"/>
              </a:lnSpc>
              <a:spcBef>
                <a:spcPts val="0"/>
              </a:spcBef>
              <a:spcAft>
                <a:spcPts val="0"/>
              </a:spcAft>
              <a:buNone/>
            </a:pPr>
            <a:endParaRPr sz="1900" b="1">
              <a:solidFill>
                <a:srgbClr val="1C355E"/>
              </a:solidFill>
              <a:latin typeface="Roboto"/>
              <a:ea typeface="Roboto"/>
              <a:cs typeface="Roboto"/>
              <a:sym typeface="Roboto"/>
            </a:endParaRPr>
          </a:p>
        </p:txBody>
      </p:sp>
      <p:graphicFrame>
        <p:nvGraphicFramePr>
          <p:cNvPr id="430" name="Google Shape;430;p65"/>
          <p:cNvGraphicFramePr/>
          <p:nvPr>
            <p:extLst/>
          </p:nvPr>
        </p:nvGraphicFramePr>
        <p:xfrm>
          <a:off x="5004325" y="2135625"/>
          <a:ext cx="3169500" cy="1565025"/>
        </p:xfrm>
        <a:graphic>
          <a:graphicData uri="http://schemas.openxmlformats.org/drawingml/2006/table">
            <a:tbl>
              <a:tblPr>
                <a:noFill/>
              </a:tblPr>
              <a:tblGrid>
                <a:gridCol w="1056500">
                  <a:extLst>
                    <a:ext uri="{9D8B030D-6E8A-4147-A177-3AD203B41FA5}">
                      <a16:colId xmlns:a16="http://schemas.microsoft.com/office/drawing/2014/main" val="20000"/>
                    </a:ext>
                  </a:extLst>
                </a:gridCol>
                <a:gridCol w="1056500">
                  <a:extLst>
                    <a:ext uri="{9D8B030D-6E8A-4147-A177-3AD203B41FA5}">
                      <a16:colId xmlns:a16="http://schemas.microsoft.com/office/drawing/2014/main" val="20001"/>
                    </a:ext>
                  </a:extLst>
                </a:gridCol>
                <a:gridCol w="1056500">
                  <a:extLst>
                    <a:ext uri="{9D8B030D-6E8A-4147-A177-3AD203B41FA5}">
                      <a16:colId xmlns:a16="http://schemas.microsoft.com/office/drawing/2014/main" val="20002"/>
                    </a:ext>
                  </a:extLst>
                </a:gridCol>
              </a:tblGrid>
              <a:tr h="356925">
                <a:tc>
                  <a:txBody>
                    <a:bodyPr/>
                    <a:lstStyle/>
                    <a:p>
                      <a:pPr marL="0" lvl="0" indent="0" algn="ctr" rtl="0">
                        <a:lnSpc>
                          <a:spcPct val="115000"/>
                        </a:lnSpc>
                        <a:spcBef>
                          <a:spcPts val="0"/>
                        </a:spcBef>
                        <a:spcAft>
                          <a:spcPts val="0"/>
                        </a:spcAft>
                        <a:buNone/>
                      </a:pPr>
                      <a:r>
                        <a:rPr lang="es" sz="1200" b="1" dirty="0"/>
                        <a:t>Red</a:t>
                      </a:r>
                      <a:endParaRPr sz="1200" b="1" dirty="0"/>
                    </a:p>
                  </a:txBody>
                  <a:tcPr marL="28575" marR="28575" marT="19050" marB="19050" anchor="ctr">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rgbClr val="9FC5E8"/>
                    </a:solidFill>
                  </a:tcPr>
                </a:tc>
                <a:tc>
                  <a:txBody>
                    <a:bodyPr/>
                    <a:lstStyle/>
                    <a:p>
                      <a:pPr marL="0" lvl="0" indent="0" algn="ctr" rtl="0">
                        <a:lnSpc>
                          <a:spcPct val="115000"/>
                        </a:lnSpc>
                        <a:spcBef>
                          <a:spcPts val="0"/>
                        </a:spcBef>
                        <a:spcAft>
                          <a:spcPts val="0"/>
                        </a:spcAft>
                        <a:buNone/>
                      </a:pPr>
                      <a:r>
                        <a:rPr lang="es" sz="1200" b="1"/>
                        <a:t>Green</a:t>
                      </a:r>
                      <a:endParaRPr sz="1200" b="1"/>
                    </a:p>
                  </a:txBody>
                  <a:tcPr marL="28575" marR="28575" marT="19050" marB="19050" anchor="ctr">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rgbClr val="9FC5E8"/>
                    </a:solidFill>
                  </a:tcPr>
                </a:tc>
                <a:tc>
                  <a:txBody>
                    <a:bodyPr/>
                    <a:lstStyle/>
                    <a:p>
                      <a:pPr marL="0" lvl="0" indent="0" algn="ctr" rtl="0">
                        <a:lnSpc>
                          <a:spcPct val="115000"/>
                        </a:lnSpc>
                        <a:spcBef>
                          <a:spcPts val="0"/>
                        </a:spcBef>
                        <a:spcAft>
                          <a:spcPts val="0"/>
                        </a:spcAft>
                        <a:buNone/>
                      </a:pPr>
                      <a:r>
                        <a:rPr lang="es" sz="1200" b="1"/>
                        <a:t>Blue</a:t>
                      </a:r>
                      <a:endParaRPr sz="1200" b="1"/>
                    </a:p>
                  </a:txBody>
                  <a:tcPr marL="28575" marR="28575" marT="19050" marB="19050" anchor="ctr">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rgbClr val="9FC5E8"/>
                    </a:solidFill>
                  </a:tcPr>
                </a:tc>
                <a:extLst>
                  <a:ext uri="{0D108BD9-81ED-4DB2-BD59-A6C34878D82A}">
                    <a16:rowId xmlns:a16="http://schemas.microsoft.com/office/drawing/2014/main" val="10000"/>
                  </a:ext>
                </a:extLst>
              </a:tr>
              <a:tr h="302025">
                <a:tc>
                  <a:txBody>
                    <a:bodyPr/>
                    <a:lstStyle/>
                    <a:p>
                      <a:pPr marL="0" lvl="0" indent="0" algn="ctr" rtl="0">
                        <a:lnSpc>
                          <a:spcPct val="115000"/>
                        </a:lnSpc>
                        <a:spcBef>
                          <a:spcPts val="0"/>
                        </a:spcBef>
                        <a:spcAft>
                          <a:spcPts val="0"/>
                        </a:spcAft>
                        <a:buNone/>
                      </a:pPr>
                      <a:r>
                        <a:rPr lang="es" sz="1000"/>
                        <a:t>1</a:t>
                      </a:r>
                      <a:endParaRPr sz="1000"/>
                    </a:p>
                  </a:txBody>
                  <a:tcPr marL="28575" marR="28575" marT="19050" marB="19050" anchor="ctr">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000"/>
                        <a:t>0</a:t>
                      </a:r>
                      <a:endParaRPr sz="1000"/>
                    </a:p>
                  </a:txBody>
                  <a:tcPr marL="28575" marR="28575" marT="19050" marB="19050" anchor="ctr">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000" dirty="0" smtClean="0"/>
                        <a:t>0</a:t>
                      </a:r>
                      <a:endParaRPr sz="1000" dirty="0"/>
                    </a:p>
                  </a:txBody>
                  <a:tcPr marL="28575" marR="28575" marT="19050" marB="19050" anchor="ctr">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02025">
                <a:tc>
                  <a:txBody>
                    <a:bodyPr/>
                    <a:lstStyle/>
                    <a:p>
                      <a:pPr marL="0" lvl="0" indent="0" algn="ctr" rtl="0">
                        <a:lnSpc>
                          <a:spcPct val="115000"/>
                        </a:lnSpc>
                        <a:spcBef>
                          <a:spcPts val="0"/>
                        </a:spcBef>
                        <a:spcAft>
                          <a:spcPts val="0"/>
                        </a:spcAft>
                        <a:buNone/>
                      </a:pPr>
                      <a:r>
                        <a:rPr lang="es" sz="1000"/>
                        <a:t>0</a:t>
                      </a:r>
                      <a:endParaRPr sz="1000"/>
                    </a:p>
                  </a:txBody>
                  <a:tcPr marL="28575" marR="28575" marT="19050" marB="19050" anchor="ctr">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000"/>
                        <a:t>1</a:t>
                      </a:r>
                      <a:endParaRPr sz="1000"/>
                    </a:p>
                  </a:txBody>
                  <a:tcPr marL="28575" marR="28575" marT="19050" marB="19050" anchor="ctr">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000"/>
                        <a:t>0</a:t>
                      </a:r>
                      <a:endParaRPr sz="1000"/>
                    </a:p>
                  </a:txBody>
                  <a:tcPr marL="28575" marR="28575" marT="19050" marB="19050" anchor="ctr">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02025">
                <a:tc>
                  <a:txBody>
                    <a:bodyPr/>
                    <a:lstStyle/>
                    <a:p>
                      <a:pPr marL="0" lvl="0" indent="0" algn="ctr" rtl="0">
                        <a:lnSpc>
                          <a:spcPct val="115000"/>
                        </a:lnSpc>
                        <a:spcBef>
                          <a:spcPts val="0"/>
                        </a:spcBef>
                        <a:spcAft>
                          <a:spcPts val="0"/>
                        </a:spcAft>
                        <a:buNone/>
                      </a:pPr>
                      <a:r>
                        <a:rPr lang="es" sz="1000"/>
                        <a:t>0</a:t>
                      </a:r>
                      <a:endParaRPr sz="1000"/>
                    </a:p>
                  </a:txBody>
                  <a:tcPr marL="28575" marR="28575" marT="19050" marB="19050" anchor="ctr">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000"/>
                        <a:t>0</a:t>
                      </a:r>
                      <a:endParaRPr sz="1000"/>
                    </a:p>
                  </a:txBody>
                  <a:tcPr marL="28575" marR="28575" marT="19050" marB="19050" anchor="ctr">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000"/>
                        <a:t>1</a:t>
                      </a:r>
                      <a:endParaRPr sz="1000"/>
                    </a:p>
                  </a:txBody>
                  <a:tcPr marL="28575" marR="28575" marT="19050" marB="19050" anchor="ctr">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02025">
                <a:tc>
                  <a:txBody>
                    <a:bodyPr/>
                    <a:lstStyle/>
                    <a:p>
                      <a:pPr marL="0" lvl="0" indent="0" algn="ctr" rtl="0">
                        <a:lnSpc>
                          <a:spcPct val="115000"/>
                        </a:lnSpc>
                        <a:spcBef>
                          <a:spcPts val="0"/>
                        </a:spcBef>
                        <a:spcAft>
                          <a:spcPts val="0"/>
                        </a:spcAft>
                        <a:buNone/>
                      </a:pPr>
                      <a:r>
                        <a:rPr lang="es" sz="1000"/>
                        <a:t>0</a:t>
                      </a:r>
                      <a:endParaRPr sz="1000"/>
                    </a:p>
                  </a:txBody>
                  <a:tcPr marL="28575" marR="28575" marT="19050" marB="19050" anchor="ctr">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000"/>
                        <a:t>1</a:t>
                      </a:r>
                      <a:endParaRPr sz="1000"/>
                    </a:p>
                  </a:txBody>
                  <a:tcPr marL="28575" marR="28575" marT="19050" marB="19050" anchor="ctr">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000" dirty="0"/>
                        <a:t>0</a:t>
                      </a:r>
                      <a:endParaRPr sz="1000" dirty="0"/>
                    </a:p>
                  </a:txBody>
                  <a:tcPr marL="28575" marR="28575" marT="19050" marB="19050" anchor="ctr">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431" name="Google Shape;431;p65"/>
          <p:cNvSpPr txBox="1"/>
          <p:nvPr/>
        </p:nvSpPr>
        <p:spPr>
          <a:xfrm>
            <a:off x="1282553" y="1385725"/>
            <a:ext cx="2364300" cy="560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1900" b="1">
                <a:solidFill>
                  <a:srgbClr val="1C355E"/>
                </a:solidFill>
                <a:latin typeface="Roboto"/>
                <a:ea typeface="Roboto"/>
                <a:cs typeface="Roboto"/>
                <a:sym typeface="Roboto"/>
              </a:rPr>
              <a:t>Ordinal Encoding</a:t>
            </a:r>
            <a:endParaRPr sz="1900" b="1">
              <a:solidFill>
                <a:srgbClr val="1C355E"/>
              </a:solidFill>
              <a:latin typeface="Roboto"/>
              <a:ea typeface="Roboto"/>
              <a:cs typeface="Roboto"/>
              <a:sym typeface="Roboto"/>
            </a:endParaRPr>
          </a:p>
          <a:p>
            <a:pPr marL="0" lvl="0" indent="0" algn="l" rtl="0">
              <a:lnSpc>
                <a:spcPct val="115000"/>
              </a:lnSpc>
              <a:spcBef>
                <a:spcPts val="0"/>
              </a:spcBef>
              <a:spcAft>
                <a:spcPts val="0"/>
              </a:spcAft>
              <a:buNone/>
            </a:pPr>
            <a:endParaRPr sz="1900" b="1">
              <a:solidFill>
                <a:srgbClr val="1C355E"/>
              </a:solidFill>
              <a:latin typeface="Roboto"/>
              <a:ea typeface="Roboto"/>
              <a:cs typeface="Roboto"/>
              <a:sym typeface="Roboto"/>
            </a:endParaRPr>
          </a:p>
          <a:p>
            <a:pPr marL="0" lvl="0" indent="0" algn="l" rtl="0">
              <a:lnSpc>
                <a:spcPct val="115000"/>
              </a:lnSpc>
              <a:spcBef>
                <a:spcPts val="0"/>
              </a:spcBef>
              <a:spcAft>
                <a:spcPts val="0"/>
              </a:spcAft>
              <a:buNone/>
            </a:pPr>
            <a:endParaRPr sz="1900" b="1">
              <a:solidFill>
                <a:srgbClr val="1C355E"/>
              </a:solidFill>
              <a:latin typeface="Roboto"/>
              <a:ea typeface="Roboto"/>
              <a:cs typeface="Roboto"/>
              <a:sym typeface="Roboto"/>
            </a:endParaRPr>
          </a:p>
        </p:txBody>
      </p:sp>
      <p:graphicFrame>
        <p:nvGraphicFramePr>
          <p:cNvPr id="432" name="Google Shape;432;p65"/>
          <p:cNvGraphicFramePr/>
          <p:nvPr>
            <p:extLst/>
          </p:nvPr>
        </p:nvGraphicFramePr>
        <p:xfrm>
          <a:off x="1392053" y="2162075"/>
          <a:ext cx="1728300" cy="1689925"/>
        </p:xfrm>
        <a:graphic>
          <a:graphicData uri="http://schemas.openxmlformats.org/drawingml/2006/table">
            <a:tbl>
              <a:tblPr>
                <a:noFill/>
              </a:tblPr>
              <a:tblGrid>
                <a:gridCol w="1728300">
                  <a:extLst>
                    <a:ext uri="{9D8B030D-6E8A-4147-A177-3AD203B41FA5}">
                      <a16:colId xmlns:a16="http://schemas.microsoft.com/office/drawing/2014/main" val="20000"/>
                    </a:ext>
                  </a:extLst>
                </a:gridCol>
              </a:tblGrid>
              <a:tr h="385425">
                <a:tc>
                  <a:txBody>
                    <a:bodyPr/>
                    <a:lstStyle/>
                    <a:p>
                      <a:pPr marL="0" lvl="0" indent="0" algn="ctr" rtl="0">
                        <a:lnSpc>
                          <a:spcPct val="115000"/>
                        </a:lnSpc>
                        <a:spcBef>
                          <a:spcPts val="0"/>
                        </a:spcBef>
                        <a:spcAft>
                          <a:spcPts val="0"/>
                        </a:spcAft>
                        <a:buNone/>
                      </a:pPr>
                      <a:r>
                        <a:rPr lang="es" b="1" dirty="0"/>
                        <a:t>Size</a:t>
                      </a:r>
                      <a:endParaRPr b="1" dirty="0"/>
                    </a:p>
                  </a:txBody>
                  <a:tcPr marL="28575" marR="28575" marT="19050" marB="19050" anchor="ctr">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rgbClr val="9FC5E8"/>
                    </a:solidFill>
                  </a:tcPr>
                </a:tc>
                <a:extLst>
                  <a:ext uri="{0D108BD9-81ED-4DB2-BD59-A6C34878D82A}">
                    <a16:rowId xmlns:a16="http://schemas.microsoft.com/office/drawing/2014/main" val="10000"/>
                  </a:ext>
                </a:extLst>
              </a:tr>
              <a:tr h="326125">
                <a:tc>
                  <a:txBody>
                    <a:bodyPr/>
                    <a:lstStyle/>
                    <a:p>
                      <a:pPr marL="0" lvl="0" indent="0" algn="ctr" rtl="0">
                        <a:lnSpc>
                          <a:spcPct val="115000"/>
                        </a:lnSpc>
                        <a:spcBef>
                          <a:spcPts val="0"/>
                        </a:spcBef>
                        <a:spcAft>
                          <a:spcPts val="0"/>
                        </a:spcAft>
                        <a:buNone/>
                      </a:pPr>
                      <a:r>
                        <a:rPr lang="es" sz="1000"/>
                        <a:t>1</a:t>
                      </a:r>
                      <a:endParaRPr sz="1000"/>
                    </a:p>
                  </a:txBody>
                  <a:tcPr marL="28575" marR="28575" marT="19050" marB="19050" anchor="ctr">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26125">
                <a:tc>
                  <a:txBody>
                    <a:bodyPr/>
                    <a:lstStyle/>
                    <a:p>
                      <a:pPr marL="0" lvl="0" indent="0" algn="ctr" rtl="0">
                        <a:lnSpc>
                          <a:spcPct val="115000"/>
                        </a:lnSpc>
                        <a:spcBef>
                          <a:spcPts val="0"/>
                        </a:spcBef>
                        <a:spcAft>
                          <a:spcPts val="0"/>
                        </a:spcAft>
                        <a:buNone/>
                      </a:pPr>
                      <a:r>
                        <a:rPr lang="es" sz="1000"/>
                        <a:t>2</a:t>
                      </a:r>
                      <a:endParaRPr sz="1000"/>
                    </a:p>
                  </a:txBody>
                  <a:tcPr marL="28575" marR="28575" marT="19050" marB="19050" anchor="ctr">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26125">
                <a:tc>
                  <a:txBody>
                    <a:bodyPr/>
                    <a:lstStyle/>
                    <a:p>
                      <a:pPr marL="0" lvl="0" indent="0" algn="ctr" rtl="0">
                        <a:lnSpc>
                          <a:spcPct val="115000"/>
                        </a:lnSpc>
                        <a:spcBef>
                          <a:spcPts val="0"/>
                        </a:spcBef>
                        <a:spcAft>
                          <a:spcPts val="0"/>
                        </a:spcAft>
                        <a:buNone/>
                      </a:pPr>
                      <a:r>
                        <a:rPr lang="es" sz="1000"/>
                        <a:t>3</a:t>
                      </a:r>
                      <a:endParaRPr sz="1000"/>
                    </a:p>
                  </a:txBody>
                  <a:tcPr marL="28575" marR="28575" marT="19050" marB="19050" anchor="ctr">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26125">
                <a:tc>
                  <a:txBody>
                    <a:bodyPr/>
                    <a:lstStyle/>
                    <a:p>
                      <a:pPr marL="0" lvl="0" indent="0" algn="ctr" rtl="0">
                        <a:lnSpc>
                          <a:spcPct val="115000"/>
                        </a:lnSpc>
                        <a:spcBef>
                          <a:spcPts val="0"/>
                        </a:spcBef>
                        <a:spcAft>
                          <a:spcPts val="0"/>
                        </a:spcAft>
                        <a:buNone/>
                      </a:pPr>
                      <a:r>
                        <a:rPr lang="es" sz="1000" dirty="0" smtClean="0"/>
                        <a:t>4</a:t>
                      </a:r>
                      <a:endParaRPr sz="1000" dirty="0"/>
                    </a:p>
                  </a:txBody>
                  <a:tcPr marL="28575" marR="28575" marT="19050" marB="19050" anchor="ctr">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433" name="Google Shape;433;p65"/>
          <p:cNvSpPr txBox="1"/>
          <p:nvPr/>
        </p:nvSpPr>
        <p:spPr>
          <a:xfrm>
            <a:off x="1085753" y="3930150"/>
            <a:ext cx="2561100" cy="45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dirty="0">
                <a:solidFill>
                  <a:srgbClr val="1C355E"/>
                </a:solidFill>
                <a:latin typeface="Roboto"/>
                <a:ea typeface="Roboto"/>
                <a:cs typeface="Roboto"/>
                <a:sym typeface="Roboto"/>
              </a:rPr>
              <a:t>Variables con un orden claro</a:t>
            </a:r>
            <a:endParaRPr dirty="0">
              <a:solidFill>
                <a:srgbClr val="1C355E"/>
              </a:solidFill>
              <a:latin typeface="Roboto"/>
              <a:ea typeface="Roboto"/>
              <a:cs typeface="Roboto"/>
              <a:sym typeface="Roboto"/>
            </a:endParaRPr>
          </a:p>
        </p:txBody>
      </p:sp>
      <p:sp>
        <p:nvSpPr>
          <p:cNvPr id="434" name="Google Shape;434;p65"/>
          <p:cNvSpPr txBox="1"/>
          <p:nvPr/>
        </p:nvSpPr>
        <p:spPr>
          <a:xfrm>
            <a:off x="4624035" y="3726466"/>
            <a:ext cx="4652700" cy="7959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rgbClr val="1C355E"/>
              </a:buClr>
              <a:buSzPts val="1400"/>
              <a:buFont typeface="Roboto"/>
              <a:buChar char="●"/>
            </a:pPr>
            <a:r>
              <a:rPr lang="es" dirty="0">
                <a:solidFill>
                  <a:srgbClr val="1C355E"/>
                </a:solidFill>
                <a:latin typeface="Roboto"/>
                <a:ea typeface="Roboto"/>
                <a:cs typeface="Roboto"/>
                <a:sym typeface="Roboto"/>
              </a:rPr>
              <a:t>Variable sin orden.</a:t>
            </a:r>
            <a:endParaRPr dirty="0">
              <a:solidFill>
                <a:srgbClr val="1C355E"/>
              </a:solidFill>
              <a:latin typeface="Roboto"/>
              <a:ea typeface="Roboto"/>
              <a:cs typeface="Roboto"/>
              <a:sym typeface="Roboto"/>
            </a:endParaRPr>
          </a:p>
          <a:p>
            <a:pPr marL="457200" indent="-317500">
              <a:buClr>
                <a:srgbClr val="1C355E"/>
              </a:buClr>
              <a:buSzPts val="1400"/>
              <a:buFont typeface="Roboto"/>
              <a:buChar char="●"/>
            </a:pPr>
            <a:r>
              <a:rPr lang="es-ES" dirty="0" smtClean="0">
                <a:solidFill>
                  <a:srgbClr val="1C355E"/>
                </a:solidFill>
                <a:latin typeface="Roboto"/>
                <a:ea typeface="Roboto"/>
                <a:cs typeface="Roboto"/>
              </a:rPr>
              <a:t>Cada </a:t>
            </a:r>
            <a:r>
              <a:rPr lang="es-ES" dirty="0">
                <a:solidFill>
                  <a:srgbClr val="1C355E"/>
                </a:solidFill>
                <a:latin typeface="Roboto"/>
                <a:ea typeface="Roboto"/>
                <a:cs typeface="Roboto"/>
              </a:rPr>
              <a:t>categoría se convierte en una nueva columna binaria (0 o 1), que indica la presencia o ausencia de esa categoría</a:t>
            </a:r>
            <a:r>
              <a:rPr lang="es-ES" dirty="0" smtClean="0">
                <a:solidFill>
                  <a:srgbClr val="1C355E"/>
                </a:solidFill>
                <a:latin typeface="Roboto"/>
                <a:ea typeface="Roboto"/>
                <a:cs typeface="Roboto"/>
              </a:rPr>
              <a:t>.</a:t>
            </a:r>
          </a:p>
          <a:p>
            <a:pPr marL="457200" lvl="0" indent="-317500">
              <a:buClr>
                <a:srgbClr val="1C355E"/>
              </a:buClr>
              <a:buSzPts val="1400"/>
              <a:buFont typeface="Roboto"/>
              <a:buChar char="●"/>
            </a:pPr>
            <a:r>
              <a:rPr lang="es" dirty="0">
                <a:solidFill>
                  <a:srgbClr val="1C355E"/>
                </a:solidFill>
                <a:latin typeface="Roboto"/>
                <a:ea typeface="Roboto"/>
                <a:cs typeface="Roboto"/>
                <a:sym typeface="Roboto"/>
              </a:rPr>
              <a:t>No recomendable si toma muchos valores (&gt; 15). </a:t>
            </a:r>
            <a:endParaRPr dirty="0">
              <a:solidFill>
                <a:srgbClr val="1C355E"/>
              </a:solidFill>
              <a:latin typeface="Roboto"/>
              <a:ea typeface="Roboto"/>
              <a:cs typeface="Roboto"/>
              <a:sym typeface="Roboto"/>
            </a:endParaRPr>
          </a:p>
        </p:txBody>
      </p:sp>
      <p:sp>
        <p:nvSpPr>
          <p:cNvPr id="435" name="Google Shape;435;p65"/>
          <p:cNvSpPr txBox="1"/>
          <p:nvPr/>
        </p:nvSpPr>
        <p:spPr>
          <a:xfrm>
            <a:off x="1018403" y="1801600"/>
            <a:ext cx="2475600" cy="45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300" i="1">
                <a:latin typeface="Roboto"/>
                <a:ea typeface="Roboto"/>
                <a:cs typeface="Roboto"/>
                <a:sym typeface="Roboto"/>
              </a:rPr>
              <a:t>Size: S / M / L / XL</a:t>
            </a:r>
            <a:endParaRPr sz="1300" i="1">
              <a:latin typeface="Roboto"/>
              <a:ea typeface="Roboto"/>
              <a:cs typeface="Roboto"/>
              <a:sym typeface="Roboto"/>
            </a:endParaRPr>
          </a:p>
        </p:txBody>
      </p:sp>
      <p:sp>
        <p:nvSpPr>
          <p:cNvPr id="436" name="Google Shape;436;p65"/>
          <p:cNvSpPr txBox="1"/>
          <p:nvPr/>
        </p:nvSpPr>
        <p:spPr>
          <a:xfrm>
            <a:off x="5229300" y="1801600"/>
            <a:ext cx="2475600" cy="45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300" i="1">
                <a:latin typeface="Roboto"/>
                <a:ea typeface="Roboto"/>
                <a:cs typeface="Roboto"/>
                <a:sym typeface="Roboto"/>
              </a:rPr>
              <a:t>Color: Red / Green / Blue</a:t>
            </a:r>
            <a:endParaRPr sz="1300" i="1">
              <a:latin typeface="Roboto"/>
              <a:ea typeface="Roboto"/>
              <a:cs typeface="Roboto"/>
              <a:sym typeface="Roboto"/>
            </a:endParaRPr>
          </a:p>
        </p:txBody>
      </p:sp>
    </p:spTree>
    <p:extLst>
      <p:ext uri="{BB962C8B-B14F-4D97-AF65-F5344CB8AC3E}">
        <p14:creationId xmlns:p14="http://schemas.microsoft.com/office/powerpoint/2010/main" val="39687557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6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smtClean="0"/>
              <a:t>Hashing</a:t>
            </a:r>
            <a:endParaRPr dirty="0"/>
          </a:p>
        </p:txBody>
      </p:sp>
      <p:sp>
        <p:nvSpPr>
          <p:cNvPr id="434" name="Google Shape;434;p65"/>
          <p:cNvSpPr txBox="1"/>
          <p:nvPr/>
        </p:nvSpPr>
        <p:spPr>
          <a:xfrm>
            <a:off x="448442" y="1492086"/>
            <a:ext cx="8525952" cy="2165514"/>
          </a:xfrm>
          <a:prstGeom prst="rect">
            <a:avLst/>
          </a:prstGeom>
          <a:noFill/>
          <a:ln>
            <a:noFill/>
          </a:ln>
        </p:spPr>
        <p:txBody>
          <a:bodyPr spcFirstLastPara="1" wrap="square" lIns="91425" tIns="91425" rIns="91425" bIns="91425" anchor="t" anchorCtr="0">
            <a:noAutofit/>
          </a:bodyPr>
          <a:lstStyle/>
          <a:p>
            <a:pPr marL="457200" lvl="0" indent="-317500">
              <a:buClr>
                <a:srgbClr val="1C355E"/>
              </a:buClr>
              <a:buSzPts val="1400"/>
              <a:buFont typeface="Roboto"/>
              <a:buChar char="●"/>
            </a:pPr>
            <a:r>
              <a:rPr lang="es-ES" dirty="0" smtClean="0"/>
              <a:t>Técnica </a:t>
            </a:r>
            <a:r>
              <a:rPr lang="es-ES" dirty="0"/>
              <a:t>que convierte datos de entrada (como una cadena de texto) en una cadena de longitud fija (un "</a:t>
            </a:r>
            <a:r>
              <a:rPr lang="es-ES" b="1" dirty="0"/>
              <a:t>hash</a:t>
            </a:r>
            <a:r>
              <a:rPr lang="es-ES" dirty="0"/>
              <a:t>"). </a:t>
            </a:r>
            <a:endParaRPr lang="es-ES" dirty="0" smtClean="0"/>
          </a:p>
          <a:p>
            <a:pPr marL="457200" lvl="0" indent="-317500">
              <a:buClr>
                <a:srgbClr val="1C355E"/>
              </a:buClr>
              <a:buSzPts val="1400"/>
              <a:buFont typeface="Roboto"/>
              <a:buChar char="●"/>
            </a:pPr>
            <a:r>
              <a:rPr lang="es-ES" dirty="0" smtClean="0"/>
              <a:t>Proceso </a:t>
            </a:r>
            <a:r>
              <a:rPr lang="es-ES" dirty="0"/>
              <a:t>es </a:t>
            </a:r>
            <a:r>
              <a:rPr lang="es-ES" b="1" dirty="0"/>
              <a:t>irreversible</a:t>
            </a:r>
            <a:r>
              <a:rPr lang="es-ES" dirty="0"/>
              <a:t>, lo que significa que no se puede convertir de nuevo en la cadena original.</a:t>
            </a:r>
            <a:endParaRPr dirty="0">
              <a:solidFill>
                <a:srgbClr val="1C355E"/>
              </a:solidFill>
              <a:latin typeface="Roboto"/>
              <a:ea typeface="Roboto"/>
              <a:cs typeface="Roboto"/>
              <a:sym typeface="Roboto"/>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6502" y="2361891"/>
            <a:ext cx="3976545" cy="2706959"/>
          </a:xfrm>
          <a:prstGeom prst="rect">
            <a:avLst/>
          </a:prstGeom>
        </p:spPr>
      </p:pic>
    </p:spTree>
    <p:extLst>
      <p:ext uri="{BB962C8B-B14F-4D97-AF65-F5344CB8AC3E}">
        <p14:creationId xmlns:p14="http://schemas.microsoft.com/office/powerpoint/2010/main" val="30442187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6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smtClean="0"/>
              <a:t>Transformación variables</a:t>
            </a:r>
            <a:endParaRPr dirty="0"/>
          </a:p>
        </p:txBody>
      </p:sp>
      <p:sp>
        <p:nvSpPr>
          <p:cNvPr id="434" name="Google Shape;434;p65"/>
          <p:cNvSpPr txBox="1"/>
          <p:nvPr/>
        </p:nvSpPr>
        <p:spPr>
          <a:xfrm>
            <a:off x="346892" y="1492085"/>
            <a:ext cx="8525952" cy="2165514"/>
          </a:xfrm>
          <a:prstGeom prst="rect">
            <a:avLst/>
          </a:prstGeom>
          <a:noFill/>
          <a:ln>
            <a:noFill/>
          </a:ln>
        </p:spPr>
        <p:txBody>
          <a:bodyPr spcFirstLastPara="1" wrap="square" lIns="91425" tIns="91425" rIns="91425" bIns="91425" anchor="t" anchorCtr="0">
            <a:noAutofit/>
          </a:bodyPr>
          <a:lstStyle/>
          <a:p>
            <a:pPr marL="139700">
              <a:buClr>
                <a:srgbClr val="1C355E"/>
              </a:buClr>
              <a:buSzPts val="1400"/>
            </a:pPr>
            <a:r>
              <a:rPr lang="es-ES" b="1" dirty="0"/>
              <a:t>Transformaciones de </a:t>
            </a:r>
            <a:r>
              <a:rPr lang="es-ES" b="1" dirty="0" smtClean="0"/>
              <a:t>Escala:</a:t>
            </a:r>
          </a:p>
          <a:p>
            <a:pPr marL="139700">
              <a:buClr>
                <a:srgbClr val="1C355E"/>
              </a:buClr>
              <a:buSzPts val="1400"/>
            </a:pPr>
            <a:endParaRPr lang="es-ES" b="1" dirty="0"/>
          </a:p>
          <a:p>
            <a:pPr marL="457200" indent="-317500">
              <a:buClr>
                <a:srgbClr val="1C355E"/>
              </a:buClr>
              <a:buSzPts val="1400"/>
              <a:buFont typeface="Roboto"/>
              <a:buChar char="●"/>
            </a:pPr>
            <a:r>
              <a:rPr lang="es-ES" b="1" dirty="0"/>
              <a:t>Normalización (Min-Max </a:t>
            </a:r>
            <a:r>
              <a:rPr lang="es-ES" b="1" dirty="0" err="1"/>
              <a:t>Scaling</a:t>
            </a:r>
            <a:r>
              <a:rPr lang="es-ES" b="1" dirty="0"/>
              <a:t>): </a:t>
            </a:r>
            <a:r>
              <a:rPr lang="es-ES" dirty="0"/>
              <a:t>Transforma las variables a un rango entre 0 y 1</a:t>
            </a:r>
            <a:r>
              <a:rPr lang="es-ES" dirty="0" smtClean="0"/>
              <a:t>.</a:t>
            </a:r>
          </a:p>
          <a:p>
            <a:pPr marL="457200" indent="-317500">
              <a:buClr>
                <a:srgbClr val="1C355E"/>
              </a:buClr>
              <a:buSzPts val="1400"/>
              <a:buFont typeface="Roboto"/>
              <a:buChar char="●"/>
            </a:pPr>
            <a:endParaRPr lang="es-ES" dirty="0"/>
          </a:p>
          <a:p>
            <a:pPr marL="457200" indent="-317500">
              <a:buClr>
                <a:srgbClr val="1C355E"/>
              </a:buClr>
              <a:buSzPts val="1400"/>
              <a:buFont typeface="Roboto"/>
              <a:buChar char="●"/>
            </a:pPr>
            <a:endParaRPr lang="es-ES" dirty="0" smtClean="0"/>
          </a:p>
          <a:p>
            <a:pPr marL="457200" indent="-317500">
              <a:buClr>
                <a:srgbClr val="1C355E"/>
              </a:buClr>
              <a:buSzPts val="1400"/>
              <a:buFont typeface="Roboto"/>
              <a:buChar char="●"/>
            </a:pPr>
            <a:endParaRPr lang="es-ES" dirty="0"/>
          </a:p>
          <a:p>
            <a:pPr marL="457200" indent="-317500">
              <a:buClr>
                <a:srgbClr val="1C355E"/>
              </a:buClr>
              <a:buSzPts val="1400"/>
              <a:buFont typeface="Roboto"/>
              <a:buChar char="●"/>
            </a:pPr>
            <a:endParaRPr lang="es-ES" dirty="0" smtClean="0"/>
          </a:p>
          <a:p>
            <a:pPr marL="457200" indent="-317500">
              <a:buClr>
                <a:srgbClr val="1C355E"/>
              </a:buClr>
              <a:buSzPts val="1400"/>
              <a:buFont typeface="Roboto"/>
              <a:buChar char="●"/>
            </a:pPr>
            <a:endParaRPr lang="es-ES" dirty="0"/>
          </a:p>
          <a:p>
            <a:pPr marL="457200" indent="-317500">
              <a:buClr>
                <a:srgbClr val="1C355E"/>
              </a:buClr>
              <a:buSzPts val="1400"/>
              <a:buFont typeface="Roboto"/>
              <a:buChar char="●"/>
            </a:pPr>
            <a:r>
              <a:rPr lang="eu-ES" b="1" dirty="0" err="1"/>
              <a:t>Estandarización</a:t>
            </a:r>
            <a:r>
              <a:rPr lang="eu-ES" b="1" dirty="0"/>
              <a:t> (Z-</a:t>
            </a:r>
            <a:r>
              <a:rPr lang="eu-ES" b="1" dirty="0" err="1"/>
              <a:t>score</a:t>
            </a:r>
            <a:r>
              <a:rPr lang="eu-ES" b="1" dirty="0"/>
              <a:t> </a:t>
            </a:r>
            <a:r>
              <a:rPr lang="eu-ES" b="1" dirty="0" err="1"/>
              <a:t>Scaling</a:t>
            </a:r>
            <a:r>
              <a:rPr lang="eu-ES" b="1" dirty="0" smtClean="0"/>
              <a:t>)</a:t>
            </a:r>
            <a:r>
              <a:rPr lang="eu-ES" dirty="0" smtClean="0"/>
              <a:t>: </a:t>
            </a:r>
            <a:r>
              <a:rPr lang="es-ES" dirty="0"/>
              <a:t>Transforma las variables para que tengan una media de 0 y una desviación estándar de 1</a:t>
            </a:r>
            <a:r>
              <a:rPr lang="es-ES" dirty="0" smtClean="0"/>
              <a:t>.</a:t>
            </a:r>
          </a:p>
          <a:p>
            <a:pPr marL="457200" indent="-317500">
              <a:buClr>
                <a:srgbClr val="1C355E"/>
              </a:buClr>
              <a:buSzPts val="1400"/>
              <a:buFont typeface="Roboto"/>
              <a:buChar char="●"/>
            </a:pPr>
            <a:endParaRPr lang="es-ES" dirty="0"/>
          </a:p>
          <a:p>
            <a:pPr marL="139700" lvl="0">
              <a:buClr>
                <a:srgbClr val="1C355E"/>
              </a:buClr>
              <a:buSzPts val="1400"/>
            </a:pPr>
            <a:endParaRPr dirty="0">
              <a:solidFill>
                <a:srgbClr val="1C355E"/>
              </a:solidFill>
              <a:latin typeface="Roboto"/>
              <a:ea typeface="Roboto"/>
              <a:cs typeface="Roboto"/>
              <a:sym typeface="Roboto"/>
            </a:endParaRP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903" y="2323979"/>
            <a:ext cx="5230410" cy="673551"/>
          </a:xfrm>
          <a:prstGeom prst="rect">
            <a:avLst/>
          </a:prstGeom>
        </p:spPr>
      </p:pic>
      <p:pic>
        <p:nvPicPr>
          <p:cNvPr id="6" name="Imagen 5"/>
          <p:cNvPicPr>
            <a:picLocks noChangeAspect="1"/>
          </p:cNvPicPr>
          <p:nvPr/>
        </p:nvPicPr>
        <p:blipFill>
          <a:blip r:embed="rId4"/>
          <a:stretch>
            <a:fillRect/>
          </a:stretch>
        </p:blipFill>
        <p:spPr>
          <a:xfrm>
            <a:off x="884903" y="3895081"/>
            <a:ext cx="4198984" cy="594412"/>
          </a:xfrm>
          <a:prstGeom prst="rect">
            <a:avLst/>
          </a:prstGeom>
        </p:spPr>
      </p:pic>
    </p:spTree>
    <p:extLst>
      <p:ext uri="{BB962C8B-B14F-4D97-AF65-F5344CB8AC3E}">
        <p14:creationId xmlns:p14="http://schemas.microsoft.com/office/powerpoint/2010/main" val="5216720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¿Por qué?</a:t>
            </a:r>
            <a:endParaRPr/>
          </a:p>
        </p:txBody>
      </p:sp>
      <p:sp>
        <p:nvSpPr>
          <p:cNvPr id="301" name="Google Shape;301;p46"/>
          <p:cNvSpPr txBox="1"/>
          <p:nvPr/>
        </p:nvSpPr>
        <p:spPr>
          <a:xfrm>
            <a:off x="563200" y="4518150"/>
            <a:ext cx="2998500" cy="44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100" i="1" dirty="0">
                <a:latin typeface="Roboto"/>
                <a:ea typeface="Roboto"/>
                <a:cs typeface="Roboto"/>
                <a:sym typeface="Roboto"/>
              </a:rPr>
              <a:t>Fuente: </a:t>
            </a:r>
            <a:r>
              <a:rPr lang="es" sz="1100" i="1" u="sng" dirty="0">
                <a:solidFill>
                  <a:schemeClr val="hlink"/>
                </a:solidFill>
                <a:latin typeface="Roboto"/>
                <a:ea typeface="Roboto"/>
                <a:cs typeface="Roboto"/>
                <a:sym typeface="Roboto"/>
                <a:hlinkClick r:id="rId3"/>
              </a:rPr>
              <a:t>Anaconda </a:t>
            </a:r>
            <a:r>
              <a:rPr lang="es" sz="1100" i="1" u="sng" dirty="0" smtClean="0">
                <a:solidFill>
                  <a:schemeClr val="hlink"/>
                </a:solidFill>
                <a:latin typeface="Roboto"/>
                <a:ea typeface="Roboto"/>
                <a:cs typeface="Roboto"/>
                <a:sym typeface="Roboto"/>
                <a:hlinkClick r:id="rId3"/>
              </a:rPr>
              <a:t>whitepaper 2023</a:t>
            </a:r>
            <a:endParaRPr sz="1100" i="1" dirty="0">
              <a:latin typeface="Roboto"/>
              <a:ea typeface="Roboto"/>
              <a:cs typeface="Roboto"/>
              <a:sym typeface="Roboto"/>
            </a:endParaRPr>
          </a:p>
        </p:txBody>
      </p:sp>
      <p:pic>
        <p:nvPicPr>
          <p:cNvPr id="2" name="Imagen 1"/>
          <p:cNvPicPr>
            <a:picLocks noChangeAspect="1"/>
          </p:cNvPicPr>
          <p:nvPr/>
        </p:nvPicPr>
        <p:blipFill>
          <a:blip r:embed="rId4"/>
          <a:stretch>
            <a:fillRect/>
          </a:stretch>
        </p:blipFill>
        <p:spPr>
          <a:xfrm>
            <a:off x="411365" y="1529013"/>
            <a:ext cx="6300669" cy="2775024"/>
          </a:xfrm>
          <a:prstGeom prst="rect">
            <a:avLst/>
          </a:prstGeom>
        </p:spPr>
      </p:pic>
    </p:spTree>
    <p:extLst>
      <p:ext uri="{BB962C8B-B14F-4D97-AF65-F5344CB8AC3E}">
        <p14:creationId xmlns:p14="http://schemas.microsoft.com/office/powerpoint/2010/main" val="17531866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6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smtClean="0"/>
              <a:t>Transformación variables</a:t>
            </a:r>
            <a:endParaRPr dirty="0"/>
          </a:p>
        </p:txBody>
      </p:sp>
      <p:sp>
        <p:nvSpPr>
          <p:cNvPr id="434" name="Google Shape;434;p65"/>
          <p:cNvSpPr txBox="1"/>
          <p:nvPr/>
        </p:nvSpPr>
        <p:spPr>
          <a:xfrm>
            <a:off x="346892" y="1492085"/>
            <a:ext cx="8525952" cy="2165514"/>
          </a:xfrm>
          <a:prstGeom prst="rect">
            <a:avLst/>
          </a:prstGeom>
          <a:noFill/>
          <a:ln>
            <a:noFill/>
          </a:ln>
        </p:spPr>
        <p:txBody>
          <a:bodyPr spcFirstLastPara="1" wrap="square" lIns="91425" tIns="91425" rIns="91425" bIns="91425" anchor="t" anchorCtr="0">
            <a:noAutofit/>
          </a:bodyPr>
          <a:lstStyle/>
          <a:p>
            <a:pPr marL="139700">
              <a:buClr>
                <a:srgbClr val="1C355E"/>
              </a:buClr>
              <a:buSzPts val="1400"/>
            </a:pPr>
            <a:r>
              <a:rPr lang="es-ES" b="1" dirty="0"/>
              <a:t>Transformaciones de </a:t>
            </a:r>
            <a:r>
              <a:rPr lang="es-ES" b="1" dirty="0" smtClean="0"/>
              <a:t>Potencia:</a:t>
            </a:r>
          </a:p>
          <a:p>
            <a:pPr marL="139700">
              <a:buClr>
                <a:srgbClr val="1C355E"/>
              </a:buClr>
              <a:buSzPts val="1400"/>
            </a:pPr>
            <a:endParaRPr lang="es-ES" b="1" dirty="0"/>
          </a:p>
          <a:p>
            <a:pPr marL="457200" indent="-317500">
              <a:buClr>
                <a:srgbClr val="1C355E"/>
              </a:buClr>
              <a:buSzPts val="1400"/>
              <a:buFont typeface="Roboto"/>
              <a:buChar char="●"/>
            </a:pPr>
            <a:r>
              <a:rPr lang="es-ES" b="1" dirty="0"/>
              <a:t>Log </a:t>
            </a:r>
            <a:r>
              <a:rPr lang="es-ES" b="1" dirty="0" err="1"/>
              <a:t>Transform</a:t>
            </a:r>
            <a:r>
              <a:rPr lang="es-ES" b="1" dirty="0"/>
              <a:t>: </a:t>
            </a:r>
            <a:r>
              <a:rPr lang="es-ES" dirty="0"/>
              <a:t>Se aplica una función logarítmica a las variables para reducir la asimetría.</a:t>
            </a:r>
            <a:endParaRPr lang="es-ES" dirty="0" smtClean="0"/>
          </a:p>
          <a:p>
            <a:pPr marL="457200" indent="-317500">
              <a:buClr>
                <a:srgbClr val="1C355E"/>
              </a:buClr>
              <a:buSzPts val="1400"/>
              <a:buFont typeface="Roboto"/>
              <a:buChar char="●"/>
            </a:pPr>
            <a:endParaRPr lang="es-ES" dirty="0"/>
          </a:p>
          <a:p>
            <a:pPr marL="457200" indent="-317500">
              <a:buClr>
                <a:srgbClr val="1C355E"/>
              </a:buClr>
              <a:buSzPts val="1400"/>
              <a:buFont typeface="Roboto"/>
              <a:buChar char="●"/>
            </a:pPr>
            <a:endParaRPr lang="es-ES" dirty="0" smtClean="0"/>
          </a:p>
          <a:p>
            <a:pPr marL="457200" indent="-317500">
              <a:buClr>
                <a:srgbClr val="1C355E"/>
              </a:buClr>
              <a:buSzPts val="1400"/>
              <a:buFont typeface="Roboto"/>
              <a:buChar char="●"/>
            </a:pPr>
            <a:endParaRPr lang="es-ES" dirty="0"/>
          </a:p>
          <a:p>
            <a:pPr marL="457200" indent="-317500">
              <a:buClr>
                <a:srgbClr val="1C355E"/>
              </a:buClr>
              <a:buSzPts val="1400"/>
              <a:buFont typeface="Roboto"/>
              <a:buChar char="●"/>
            </a:pPr>
            <a:endParaRPr lang="es-ES" dirty="0" smtClean="0"/>
          </a:p>
          <a:p>
            <a:pPr marL="457200" indent="-317500">
              <a:buClr>
                <a:srgbClr val="1C355E"/>
              </a:buClr>
              <a:buSzPts val="1400"/>
              <a:buFont typeface="Roboto"/>
              <a:buChar char="●"/>
            </a:pPr>
            <a:endParaRPr lang="es-ES" dirty="0"/>
          </a:p>
          <a:p>
            <a:pPr marL="457200" indent="-317500">
              <a:buClr>
                <a:srgbClr val="1C355E"/>
              </a:buClr>
              <a:buSzPts val="1400"/>
              <a:buFont typeface="Roboto"/>
              <a:buChar char="●"/>
            </a:pPr>
            <a:r>
              <a:rPr lang="eu-ES" b="1" dirty="0" err="1"/>
              <a:t>Square</a:t>
            </a:r>
            <a:r>
              <a:rPr lang="eu-ES" b="1" dirty="0"/>
              <a:t> </a:t>
            </a:r>
            <a:r>
              <a:rPr lang="eu-ES" b="1" dirty="0" err="1"/>
              <a:t>Root</a:t>
            </a:r>
            <a:r>
              <a:rPr lang="eu-ES" b="1" dirty="0"/>
              <a:t> </a:t>
            </a:r>
            <a:r>
              <a:rPr lang="eu-ES" b="1" dirty="0" err="1"/>
              <a:t>Transform</a:t>
            </a:r>
            <a:r>
              <a:rPr lang="eu-ES" b="1" dirty="0"/>
              <a:t>: </a:t>
            </a:r>
            <a:r>
              <a:rPr lang="es-ES" dirty="0"/>
              <a:t>Se aplica la raíz cuadrada para moderar valores altos</a:t>
            </a:r>
            <a:endParaRPr lang="es-ES" dirty="0" smtClean="0"/>
          </a:p>
          <a:p>
            <a:pPr marL="457200" indent="-317500">
              <a:buClr>
                <a:srgbClr val="1C355E"/>
              </a:buClr>
              <a:buSzPts val="1400"/>
              <a:buFont typeface="Roboto"/>
              <a:buChar char="●"/>
            </a:pPr>
            <a:endParaRPr lang="es-ES" dirty="0"/>
          </a:p>
          <a:p>
            <a:pPr marL="139700" lvl="0">
              <a:buClr>
                <a:srgbClr val="1C355E"/>
              </a:buClr>
              <a:buSzPts val="1400"/>
            </a:pPr>
            <a:endParaRPr dirty="0">
              <a:solidFill>
                <a:srgbClr val="1C355E"/>
              </a:solidFill>
              <a:latin typeface="Roboto"/>
              <a:ea typeface="Roboto"/>
              <a:cs typeface="Roboto"/>
              <a:sym typeface="Roboto"/>
            </a:endParaRPr>
          </a:p>
        </p:txBody>
      </p:sp>
      <p:pic>
        <p:nvPicPr>
          <p:cNvPr id="2" name="Imagen 1"/>
          <p:cNvPicPr>
            <a:picLocks noChangeAspect="1"/>
          </p:cNvPicPr>
          <p:nvPr/>
        </p:nvPicPr>
        <p:blipFill>
          <a:blip r:embed="rId3"/>
          <a:stretch>
            <a:fillRect/>
          </a:stretch>
        </p:blipFill>
        <p:spPr>
          <a:xfrm>
            <a:off x="884903" y="2384910"/>
            <a:ext cx="3360711" cy="609653"/>
          </a:xfrm>
          <a:prstGeom prst="rect">
            <a:avLst/>
          </a:prstGeom>
        </p:spPr>
      </p:pic>
      <p:pic>
        <p:nvPicPr>
          <p:cNvPr id="3" name="Imagen 2"/>
          <p:cNvPicPr>
            <a:picLocks noChangeAspect="1"/>
          </p:cNvPicPr>
          <p:nvPr/>
        </p:nvPicPr>
        <p:blipFill>
          <a:blip r:embed="rId4"/>
          <a:stretch>
            <a:fillRect/>
          </a:stretch>
        </p:blipFill>
        <p:spPr>
          <a:xfrm>
            <a:off x="884903" y="3848672"/>
            <a:ext cx="2072820" cy="571550"/>
          </a:xfrm>
          <a:prstGeom prst="rect">
            <a:avLst/>
          </a:prstGeom>
        </p:spPr>
      </p:pic>
    </p:spTree>
    <p:extLst>
      <p:ext uri="{BB962C8B-B14F-4D97-AF65-F5344CB8AC3E}">
        <p14:creationId xmlns:p14="http://schemas.microsoft.com/office/powerpoint/2010/main" val="7882767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7" name="Google Shape;117;p2"/>
          <p:cNvSpPr txBox="1">
            <a:spLocks noGrp="1"/>
          </p:cNvSpPr>
          <p:nvPr>
            <p:ph type="title" idx="4294967295"/>
          </p:nvPr>
        </p:nvSpPr>
        <p:spPr>
          <a:xfrm>
            <a:off x="427703" y="871589"/>
            <a:ext cx="5500688" cy="1519238"/>
          </a:xfrm>
          <a:prstGeom prst="rect">
            <a:avLst/>
          </a:prstGeom>
          <a:noFill/>
          <a:ln>
            <a:noFill/>
          </a:ln>
        </p:spPr>
        <p:txBody>
          <a:bodyPr spcFirstLastPara="1" wrap="square" lIns="91425" tIns="91425" rIns="91425" bIns="91425" anchor="t" anchorCtr="0">
            <a:noAutofit/>
          </a:bodyPr>
          <a:lstStyle/>
          <a:p>
            <a:pPr lvl="0"/>
            <a:r>
              <a:rPr lang="es-ES" sz="4000" b="1" dirty="0" smtClean="0">
                <a:solidFill>
                  <a:schemeClr val="bg1"/>
                </a:solidFill>
              </a:rPr>
              <a:t/>
            </a:r>
            <a:br>
              <a:rPr lang="es-ES" sz="4000" b="1" dirty="0" smtClean="0">
                <a:solidFill>
                  <a:schemeClr val="bg1"/>
                </a:solidFill>
              </a:rPr>
            </a:br>
            <a:r>
              <a:rPr lang="es-ES" sz="4000" b="1" dirty="0">
                <a:solidFill>
                  <a:schemeClr val="bg1"/>
                </a:solidFill>
              </a:rPr>
              <a:t>4</a:t>
            </a:r>
            <a:r>
              <a:rPr lang="es-ES" sz="4000" b="1" dirty="0" smtClean="0">
                <a:solidFill>
                  <a:schemeClr val="bg1"/>
                </a:solidFill>
              </a:rPr>
              <a:t>. </a:t>
            </a:r>
            <a:r>
              <a:rPr lang="es-ES" sz="4000" b="1" dirty="0" smtClean="0">
                <a:solidFill>
                  <a:schemeClr val="bg1"/>
                </a:solidFill>
              </a:rPr>
              <a:t>Análisis descriptivo</a:t>
            </a:r>
            <a:endParaRPr sz="4000" b="1" dirty="0">
              <a:solidFill>
                <a:schemeClr val="bg1"/>
              </a:solidFill>
            </a:endParaRPr>
          </a:p>
        </p:txBody>
      </p:sp>
      <p:sp>
        <p:nvSpPr>
          <p:cNvPr id="4" name="TextBox 4">
            <a:extLst>
              <a:ext uri="{FF2B5EF4-FFF2-40B4-BE49-F238E27FC236}">
                <a16:creationId xmlns:a16="http://schemas.microsoft.com/office/drawing/2014/main" id="{35784B83-6120-4373-9C1F-DC8EEE6D58B3}"/>
              </a:ext>
            </a:extLst>
          </p:cNvPr>
          <p:cNvSpPr txBox="1"/>
          <p:nvPr/>
        </p:nvSpPr>
        <p:spPr>
          <a:xfrm>
            <a:off x="505662" y="2142767"/>
            <a:ext cx="4118986" cy="1200329"/>
          </a:xfrm>
          <a:prstGeom prst="rect">
            <a:avLst/>
          </a:prstGeom>
          <a:noFill/>
        </p:spPr>
        <p:txBody>
          <a:bodyPr wrap="square" rtlCol="0" anchor="ctr">
            <a:spAutoFit/>
          </a:bodyPr>
          <a:lstStyle/>
          <a:p>
            <a:pPr marL="285750" indent="-285750">
              <a:buClr>
                <a:schemeClr val="bg1"/>
              </a:buClr>
              <a:buFont typeface="Arial" panose="020B0604020202020204" pitchFamily="34" charset="0"/>
              <a:buChar char="•"/>
            </a:pPr>
            <a:r>
              <a:rPr lang="es-ES" altLang="ko-KR" sz="1800" dirty="0">
                <a:solidFill>
                  <a:schemeClr val="bg1"/>
                </a:solidFill>
                <a:cs typeface="Arial" pitchFamily="34" charset="0"/>
              </a:rPr>
              <a:t>Medidas de centralización</a:t>
            </a:r>
          </a:p>
          <a:p>
            <a:pPr marL="285750" indent="-285750">
              <a:buClr>
                <a:schemeClr val="bg1"/>
              </a:buClr>
              <a:buFont typeface="Arial" panose="020B0604020202020204" pitchFamily="34" charset="0"/>
              <a:buChar char="•"/>
            </a:pPr>
            <a:r>
              <a:rPr lang="es-ES" altLang="ko-KR" sz="1800" dirty="0">
                <a:solidFill>
                  <a:schemeClr val="bg1"/>
                </a:solidFill>
                <a:cs typeface="Arial" pitchFamily="34" charset="0"/>
              </a:rPr>
              <a:t>Medidas de posición</a:t>
            </a:r>
          </a:p>
          <a:p>
            <a:pPr marL="285750" indent="-285750">
              <a:buClr>
                <a:schemeClr val="bg1"/>
              </a:buClr>
              <a:buFont typeface="Arial" panose="020B0604020202020204" pitchFamily="34" charset="0"/>
              <a:buChar char="•"/>
            </a:pPr>
            <a:r>
              <a:rPr lang="es-ES" altLang="ko-KR" sz="1800" dirty="0">
                <a:solidFill>
                  <a:schemeClr val="bg1"/>
                </a:solidFill>
                <a:cs typeface="Arial" pitchFamily="34" charset="0"/>
              </a:rPr>
              <a:t>EDA: asimetría = problema??</a:t>
            </a:r>
          </a:p>
          <a:p>
            <a:pPr marL="285750" indent="-285750">
              <a:buClr>
                <a:schemeClr val="bg1"/>
              </a:buClr>
              <a:buFont typeface="Arial" panose="020B0604020202020204" pitchFamily="34" charset="0"/>
              <a:buChar char="•"/>
            </a:pPr>
            <a:r>
              <a:rPr lang="es-ES" altLang="ko-KR" sz="1800" dirty="0">
                <a:solidFill>
                  <a:schemeClr val="bg1"/>
                </a:solidFill>
                <a:cs typeface="Arial" pitchFamily="34" charset="0"/>
              </a:rPr>
              <a:t>Medidas de variabilidad</a:t>
            </a:r>
          </a:p>
        </p:txBody>
      </p:sp>
    </p:spTree>
    <p:extLst>
      <p:ext uri="{BB962C8B-B14F-4D97-AF65-F5344CB8AC3E}">
        <p14:creationId xmlns:p14="http://schemas.microsoft.com/office/powerpoint/2010/main" val="10692072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6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Medidas de centralización</a:t>
            </a:r>
            <a:endParaRPr dirty="0"/>
          </a:p>
        </p:txBody>
      </p:sp>
      <p:sp>
        <p:nvSpPr>
          <p:cNvPr id="447" name="Google Shape;447;p67"/>
          <p:cNvSpPr txBox="1"/>
          <p:nvPr/>
        </p:nvSpPr>
        <p:spPr>
          <a:xfrm>
            <a:off x="765900" y="1778875"/>
            <a:ext cx="7726500" cy="4605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rgbClr val="1C355E"/>
              </a:buClr>
              <a:buSzPts val="1600"/>
              <a:buFont typeface="Roboto"/>
              <a:buChar char="●"/>
            </a:pPr>
            <a:r>
              <a:rPr lang="es" sz="1600" b="1">
                <a:solidFill>
                  <a:srgbClr val="1C355E"/>
                </a:solidFill>
                <a:latin typeface="Roboto"/>
                <a:ea typeface="Roboto"/>
                <a:cs typeface="Roboto"/>
                <a:sym typeface="Roboto"/>
              </a:rPr>
              <a:t>Media</a:t>
            </a:r>
            <a:r>
              <a:rPr lang="es" sz="1600">
                <a:solidFill>
                  <a:srgbClr val="1C355E"/>
                </a:solidFill>
                <a:latin typeface="Roboto"/>
                <a:ea typeface="Roboto"/>
                <a:cs typeface="Roboto"/>
                <a:sym typeface="Roboto"/>
              </a:rPr>
              <a:t>: la suma de todos los valores dividida por el número de valores.</a:t>
            </a:r>
            <a:endParaRPr sz="1600">
              <a:solidFill>
                <a:srgbClr val="1C355E"/>
              </a:solidFill>
              <a:latin typeface="Roboto"/>
              <a:ea typeface="Roboto"/>
              <a:cs typeface="Roboto"/>
              <a:sym typeface="Roboto"/>
            </a:endParaRPr>
          </a:p>
        </p:txBody>
      </p:sp>
      <p:pic>
        <p:nvPicPr>
          <p:cNvPr id="448" name="Google Shape;448;p67"/>
          <p:cNvPicPr preferRelativeResize="0"/>
          <p:nvPr/>
        </p:nvPicPr>
        <p:blipFill>
          <a:blip r:embed="rId3">
            <a:alphaModFix/>
          </a:blip>
          <a:stretch>
            <a:fillRect/>
          </a:stretch>
        </p:blipFill>
        <p:spPr>
          <a:xfrm>
            <a:off x="3690938" y="2239375"/>
            <a:ext cx="1762125" cy="838200"/>
          </a:xfrm>
          <a:prstGeom prst="rect">
            <a:avLst/>
          </a:prstGeom>
          <a:noFill/>
          <a:ln>
            <a:noFill/>
          </a:ln>
        </p:spPr>
      </p:pic>
      <p:sp>
        <p:nvSpPr>
          <p:cNvPr id="449" name="Google Shape;449;p67"/>
          <p:cNvSpPr txBox="1"/>
          <p:nvPr/>
        </p:nvSpPr>
        <p:spPr>
          <a:xfrm>
            <a:off x="1125275" y="3137750"/>
            <a:ext cx="7164900" cy="14262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s" sz="1600" dirty="0">
                <a:solidFill>
                  <a:srgbClr val="1C355E"/>
                </a:solidFill>
                <a:latin typeface="Roboto"/>
                <a:ea typeface="Roboto"/>
                <a:cs typeface="Roboto"/>
                <a:sym typeface="Roboto"/>
              </a:rPr>
              <a:t>Ejemplo:</a:t>
            </a:r>
            <a:endParaRPr sz="1600" dirty="0">
              <a:solidFill>
                <a:srgbClr val="1C355E"/>
              </a:solidFill>
              <a:latin typeface="Roboto"/>
              <a:ea typeface="Roboto"/>
              <a:cs typeface="Roboto"/>
              <a:sym typeface="Roboto"/>
            </a:endParaRPr>
          </a:p>
          <a:p>
            <a:pPr marL="457200" lvl="0" indent="-330200" algn="l" rtl="0">
              <a:lnSpc>
                <a:spcPct val="150000"/>
              </a:lnSpc>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Números = {3 5 1 2}</a:t>
            </a:r>
            <a:endParaRPr sz="1600" dirty="0">
              <a:solidFill>
                <a:srgbClr val="1C355E"/>
              </a:solidFill>
              <a:latin typeface="Roboto"/>
              <a:ea typeface="Roboto"/>
              <a:cs typeface="Roboto"/>
              <a:sym typeface="Roboto"/>
            </a:endParaRPr>
          </a:p>
          <a:p>
            <a:pPr marL="457200" lvl="0" indent="-330200" algn="l" rtl="0">
              <a:lnSpc>
                <a:spcPct val="150000"/>
              </a:lnSpc>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Media Números = 3 + 5 + 1 + 2 / </a:t>
            </a:r>
            <a:r>
              <a:rPr lang="es" sz="1600" dirty="0" smtClean="0">
                <a:solidFill>
                  <a:srgbClr val="1C355E"/>
                </a:solidFill>
                <a:latin typeface="Roboto"/>
                <a:ea typeface="Roboto"/>
                <a:cs typeface="Roboto"/>
                <a:sym typeface="Roboto"/>
              </a:rPr>
              <a:t>4 </a:t>
            </a:r>
            <a:r>
              <a:rPr lang="es" sz="1600" dirty="0">
                <a:solidFill>
                  <a:srgbClr val="1C355E"/>
                </a:solidFill>
                <a:latin typeface="Roboto"/>
                <a:ea typeface="Roboto"/>
                <a:cs typeface="Roboto"/>
                <a:sym typeface="Roboto"/>
              </a:rPr>
              <a:t>= 2.75</a:t>
            </a:r>
            <a:endParaRPr sz="1600" dirty="0">
              <a:solidFill>
                <a:srgbClr val="1C355E"/>
              </a:solidFill>
              <a:latin typeface="Roboto"/>
              <a:ea typeface="Roboto"/>
              <a:cs typeface="Roboto"/>
              <a:sym typeface="Roboto"/>
            </a:endParaRPr>
          </a:p>
        </p:txBody>
      </p:sp>
    </p:spTree>
    <p:extLst>
      <p:ext uri="{BB962C8B-B14F-4D97-AF65-F5344CB8AC3E}">
        <p14:creationId xmlns:p14="http://schemas.microsoft.com/office/powerpoint/2010/main" val="15078982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6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Medidas de centralización</a:t>
            </a:r>
            <a:endParaRPr/>
          </a:p>
        </p:txBody>
      </p:sp>
      <p:sp>
        <p:nvSpPr>
          <p:cNvPr id="455" name="Google Shape;455;p68"/>
          <p:cNvSpPr txBox="1"/>
          <p:nvPr/>
        </p:nvSpPr>
        <p:spPr>
          <a:xfrm>
            <a:off x="765900" y="1778875"/>
            <a:ext cx="7726500" cy="6066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rgbClr val="1C355E"/>
              </a:buClr>
              <a:buSzPts val="1600"/>
              <a:buFont typeface="Roboto"/>
              <a:buChar char="●"/>
            </a:pPr>
            <a:r>
              <a:rPr lang="es" sz="1600" b="1">
                <a:solidFill>
                  <a:srgbClr val="1C355E"/>
                </a:solidFill>
                <a:latin typeface="Roboto"/>
                <a:ea typeface="Roboto"/>
                <a:cs typeface="Roboto"/>
                <a:sym typeface="Roboto"/>
              </a:rPr>
              <a:t>Media recortada</a:t>
            </a:r>
            <a:r>
              <a:rPr lang="es" sz="1600">
                <a:solidFill>
                  <a:srgbClr val="1C355E"/>
                </a:solidFill>
                <a:latin typeface="Roboto"/>
                <a:ea typeface="Roboto"/>
                <a:cs typeface="Roboto"/>
                <a:sym typeface="Roboto"/>
              </a:rPr>
              <a:t>: Una variedad de la media, donde se hace el cálculo de la media eliminando un número determinado de valores en los extremos</a:t>
            </a:r>
            <a:endParaRPr sz="1600">
              <a:solidFill>
                <a:srgbClr val="1C355E"/>
              </a:solidFill>
              <a:latin typeface="Roboto"/>
              <a:ea typeface="Roboto"/>
              <a:cs typeface="Roboto"/>
              <a:sym typeface="Roboto"/>
            </a:endParaRPr>
          </a:p>
        </p:txBody>
      </p:sp>
      <p:sp>
        <p:nvSpPr>
          <p:cNvPr id="456" name="Google Shape;456;p68"/>
          <p:cNvSpPr txBox="1"/>
          <p:nvPr/>
        </p:nvSpPr>
        <p:spPr>
          <a:xfrm>
            <a:off x="1125275" y="3137750"/>
            <a:ext cx="7164900" cy="14262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s" sz="1600">
                <a:solidFill>
                  <a:srgbClr val="1C355E"/>
                </a:solidFill>
                <a:latin typeface="Roboto"/>
                <a:ea typeface="Roboto"/>
                <a:cs typeface="Roboto"/>
                <a:sym typeface="Roboto"/>
              </a:rPr>
              <a:t>Ejemplo:</a:t>
            </a:r>
            <a:endParaRPr sz="1600">
              <a:solidFill>
                <a:srgbClr val="1C355E"/>
              </a:solidFill>
              <a:latin typeface="Roboto"/>
              <a:ea typeface="Roboto"/>
              <a:cs typeface="Roboto"/>
              <a:sym typeface="Roboto"/>
            </a:endParaRPr>
          </a:p>
          <a:p>
            <a:pPr marL="457200" lvl="0" indent="-330200" algn="l" rtl="0">
              <a:lnSpc>
                <a:spcPct val="150000"/>
              </a:lnSpc>
              <a:spcBef>
                <a:spcPts val="0"/>
              </a:spcBef>
              <a:spcAft>
                <a:spcPts val="0"/>
              </a:spcAft>
              <a:buClr>
                <a:srgbClr val="1C355E"/>
              </a:buClr>
              <a:buSzPts val="1600"/>
              <a:buFont typeface="Roboto"/>
              <a:buChar char="●"/>
            </a:pPr>
            <a:r>
              <a:rPr lang="es" sz="1600">
                <a:solidFill>
                  <a:srgbClr val="1C355E"/>
                </a:solidFill>
                <a:latin typeface="Roboto"/>
                <a:ea typeface="Roboto"/>
                <a:cs typeface="Roboto"/>
                <a:sym typeface="Roboto"/>
              </a:rPr>
              <a:t>Salto (natación):  “En un panel de cinco jueces, las puntuaciones más alta y más baja se descartan y las tres del medio se suman y multiplican por el grado de dificultad”.</a:t>
            </a:r>
            <a:endParaRPr sz="1600">
              <a:solidFill>
                <a:srgbClr val="1C355E"/>
              </a:solidFill>
              <a:latin typeface="Roboto"/>
              <a:ea typeface="Roboto"/>
              <a:cs typeface="Roboto"/>
              <a:sym typeface="Roboto"/>
            </a:endParaRPr>
          </a:p>
        </p:txBody>
      </p:sp>
      <p:pic>
        <p:nvPicPr>
          <p:cNvPr id="457" name="Google Shape;457;p68"/>
          <p:cNvPicPr preferRelativeResize="0"/>
          <p:nvPr/>
        </p:nvPicPr>
        <p:blipFill>
          <a:blip r:embed="rId3">
            <a:alphaModFix/>
          </a:blip>
          <a:stretch>
            <a:fillRect/>
          </a:stretch>
        </p:blipFill>
        <p:spPr>
          <a:xfrm>
            <a:off x="2976563" y="2454625"/>
            <a:ext cx="3190875" cy="876300"/>
          </a:xfrm>
          <a:prstGeom prst="rect">
            <a:avLst/>
          </a:prstGeom>
          <a:noFill/>
          <a:ln>
            <a:noFill/>
          </a:ln>
        </p:spPr>
      </p:pic>
    </p:spTree>
    <p:extLst>
      <p:ext uri="{BB962C8B-B14F-4D97-AF65-F5344CB8AC3E}">
        <p14:creationId xmlns:p14="http://schemas.microsoft.com/office/powerpoint/2010/main" val="39513940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6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Medidas de centralización</a:t>
            </a:r>
            <a:endParaRPr/>
          </a:p>
        </p:txBody>
      </p:sp>
      <p:sp>
        <p:nvSpPr>
          <p:cNvPr id="463" name="Google Shape;463;p69"/>
          <p:cNvSpPr txBox="1"/>
          <p:nvPr/>
        </p:nvSpPr>
        <p:spPr>
          <a:xfrm>
            <a:off x="630000" y="1610050"/>
            <a:ext cx="7791600" cy="4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600">
                <a:solidFill>
                  <a:srgbClr val="1C355E"/>
                </a:solidFill>
                <a:latin typeface="Roboto"/>
                <a:ea typeface="Roboto"/>
                <a:cs typeface="Roboto"/>
                <a:sym typeface="Roboto"/>
              </a:rPr>
              <a:t>Ejemplo código media recortada:</a:t>
            </a:r>
            <a:endParaRPr sz="1800" b="1">
              <a:solidFill>
                <a:srgbClr val="1C355E"/>
              </a:solidFill>
              <a:latin typeface="Roboto"/>
              <a:ea typeface="Roboto"/>
              <a:cs typeface="Roboto"/>
              <a:sym typeface="Roboto"/>
            </a:endParaRPr>
          </a:p>
        </p:txBody>
      </p:sp>
      <p:pic>
        <p:nvPicPr>
          <p:cNvPr id="464" name="Google Shape;464;p69"/>
          <p:cNvPicPr preferRelativeResize="0"/>
          <p:nvPr/>
        </p:nvPicPr>
        <p:blipFill>
          <a:blip r:embed="rId3">
            <a:alphaModFix/>
          </a:blip>
          <a:stretch>
            <a:fillRect/>
          </a:stretch>
        </p:blipFill>
        <p:spPr>
          <a:xfrm>
            <a:off x="630000" y="2189600"/>
            <a:ext cx="5295900" cy="2476500"/>
          </a:xfrm>
          <a:prstGeom prst="rect">
            <a:avLst/>
          </a:prstGeom>
          <a:noFill/>
          <a:ln>
            <a:noFill/>
          </a:ln>
        </p:spPr>
      </p:pic>
      <p:sp>
        <p:nvSpPr>
          <p:cNvPr id="465" name="Google Shape;465;p69"/>
          <p:cNvSpPr txBox="1"/>
          <p:nvPr/>
        </p:nvSpPr>
        <p:spPr>
          <a:xfrm>
            <a:off x="6223025" y="2179375"/>
            <a:ext cx="2612400" cy="24090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s" sz="1600">
                <a:solidFill>
                  <a:srgbClr val="1C355E"/>
                </a:solidFill>
                <a:latin typeface="Roboto"/>
                <a:ea typeface="Roboto"/>
                <a:cs typeface="Roboto"/>
                <a:sym typeface="Roboto"/>
              </a:rPr>
              <a:t>La media es mayor que la media recortada, ya que en esta última hemos eliminado el 10% de valores de cada extremo.</a:t>
            </a:r>
            <a:endParaRPr sz="1600">
              <a:solidFill>
                <a:srgbClr val="1C355E"/>
              </a:solidFill>
              <a:latin typeface="Roboto"/>
              <a:ea typeface="Roboto"/>
              <a:cs typeface="Roboto"/>
              <a:sym typeface="Roboto"/>
            </a:endParaRPr>
          </a:p>
        </p:txBody>
      </p:sp>
    </p:spTree>
    <p:extLst>
      <p:ext uri="{BB962C8B-B14F-4D97-AF65-F5344CB8AC3E}">
        <p14:creationId xmlns:p14="http://schemas.microsoft.com/office/powerpoint/2010/main" val="14698538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7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Medidas de centralización</a:t>
            </a:r>
            <a:endParaRPr/>
          </a:p>
        </p:txBody>
      </p:sp>
      <p:sp>
        <p:nvSpPr>
          <p:cNvPr id="471" name="Google Shape;471;p70"/>
          <p:cNvSpPr txBox="1"/>
          <p:nvPr/>
        </p:nvSpPr>
        <p:spPr>
          <a:xfrm>
            <a:off x="765900" y="1778875"/>
            <a:ext cx="7726500" cy="6738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rgbClr val="1C355E"/>
              </a:buClr>
              <a:buSzPts val="1600"/>
              <a:buFont typeface="Roboto"/>
              <a:buChar char="●"/>
            </a:pPr>
            <a:r>
              <a:rPr lang="es" sz="1600" b="1">
                <a:solidFill>
                  <a:srgbClr val="1C355E"/>
                </a:solidFill>
                <a:latin typeface="Roboto"/>
                <a:ea typeface="Roboto"/>
                <a:cs typeface="Roboto"/>
                <a:sym typeface="Roboto"/>
              </a:rPr>
              <a:t>Media ponderada</a:t>
            </a:r>
            <a:r>
              <a:rPr lang="es" sz="1600">
                <a:solidFill>
                  <a:srgbClr val="1C355E"/>
                </a:solidFill>
                <a:latin typeface="Roboto"/>
                <a:ea typeface="Roboto"/>
                <a:cs typeface="Roboto"/>
                <a:sym typeface="Roboto"/>
              </a:rPr>
              <a:t>: La suma de todos los valores multiplicados por un peso dividida por la suma de todos los pesos.</a:t>
            </a:r>
            <a:endParaRPr sz="1600">
              <a:solidFill>
                <a:srgbClr val="1C355E"/>
              </a:solidFill>
              <a:latin typeface="Roboto"/>
              <a:ea typeface="Roboto"/>
              <a:cs typeface="Roboto"/>
              <a:sym typeface="Roboto"/>
            </a:endParaRPr>
          </a:p>
        </p:txBody>
      </p:sp>
      <p:sp>
        <p:nvSpPr>
          <p:cNvPr id="472" name="Google Shape;472;p70"/>
          <p:cNvSpPr txBox="1"/>
          <p:nvPr/>
        </p:nvSpPr>
        <p:spPr>
          <a:xfrm>
            <a:off x="1125288" y="3092825"/>
            <a:ext cx="7164900" cy="1848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1600" dirty="0">
                <a:solidFill>
                  <a:srgbClr val="1C355E"/>
                </a:solidFill>
                <a:latin typeface="Roboto"/>
                <a:ea typeface="Roboto"/>
                <a:cs typeface="Roboto"/>
                <a:sym typeface="Roboto"/>
              </a:rPr>
              <a:t>Motivación:</a:t>
            </a:r>
            <a:endParaRPr sz="1600" dirty="0">
              <a:solidFill>
                <a:srgbClr val="1C355E"/>
              </a:solidFill>
              <a:latin typeface="Roboto"/>
              <a:ea typeface="Roboto"/>
              <a:cs typeface="Roboto"/>
              <a:sym typeface="Roboto"/>
            </a:endParaRPr>
          </a:p>
          <a:p>
            <a:pPr marL="457200" lvl="0" indent="-330200" algn="l" rtl="0">
              <a:lnSpc>
                <a:spcPct val="115000"/>
              </a:lnSpc>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Algunos valores pueden ser intrínsecamente más variables que otras → menos peso (por ejemplo: un sensor con menor precisón).</a:t>
            </a:r>
            <a:endParaRPr sz="1600" dirty="0">
              <a:solidFill>
                <a:srgbClr val="1C355E"/>
              </a:solidFill>
              <a:latin typeface="Roboto"/>
              <a:ea typeface="Roboto"/>
              <a:cs typeface="Roboto"/>
              <a:sym typeface="Roboto"/>
            </a:endParaRPr>
          </a:p>
          <a:p>
            <a:pPr marL="457200" lvl="0" indent="-330200" algn="l" rtl="0">
              <a:lnSpc>
                <a:spcPct val="115000"/>
              </a:lnSpc>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Los datos no representan de forma equitativa a todos los grupos → podríamos dar más peso a los datos infrarepresentados.</a:t>
            </a:r>
            <a:endParaRPr sz="1600" dirty="0">
              <a:solidFill>
                <a:srgbClr val="1C355E"/>
              </a:solidFill>
              <a:latin typeface="Roboto"/>
              <a:ea typeface="Roboto"/>
              <a:cs typeface="Roboto"/>
              <a:sym typeface="Roboto"/>
            </a:endParaRPr>
          </a:p>
        </p:txBody>
      </p:sp>
      <p:pic>
        <p:nvPicPr>
          <p:cNvPr id="473" name="Google Shape;473;p70"/>
          <p:cNvPicPr preferRelativeResize="0"/>
          <p:nvPr/>
        </p:nvPicPr>
        <p:blipFill>
          <a:blip r:embed="rId3">
            <a:alphaModFix/>
          </a:blip>
          <a:stretch>
            <a:fillRect/>
          </a:stretch>
        </p:blipFill>
        <p:spPr>
          <a:xfrm>
            <a:off x="3245638" y="2499550"/>
            <a:ext cx="2924175" cy="723900"/>
          </a:xfrm>
          <a:prstGeom prst="rect">
            <a:avLst/>
          </a:prstGeom>
          <a:noFill/>
          <a:ln>
            <a:noFill/>
          </a:ln>
        </p:spPr>
      </p:pic>
    </p:spTree>
    <p:extLst>
      <p:ext uri="{BB962C8B-B14F-4D97-AF65-F5344CB8AC3E}">
        <p14:creationId xmlns:p14="http://schemas.microsoft.com/office/powerpoint/2010/main" val="27148293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7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Medidas de posición</a:t>
            </a:r>
            <a:endParaRPr dirty="0"/>
          </a:p>
        </p:txBody>
      </p:sp>
      <p:sp>
        <p:nvSpPr>
          <p:cNvPr id="479" name="Google Shape;479;p71"/>
          <p:cNvSpPr txBox="1"/>
          <p:nvPr/>
        </p:nvSpPr>
        <p:spPr>
          <a:xfrm>
            <a:off x="765900" y="1778875"/>
            <a:ext cx="7726500" cy="9321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rgbClr val="1C355E"/>
              </a:buClr>
              <a:buSzPts val="1600"/>
              <a:buFont typeface="Roboto"/>
              <a:buChar char="●"/>
            </a:pPr>
            <a:r>
              <a:rPr lang="es" sz="1600" b="1">
                <a:solidFill>
                  <a:srgbClr val="1C355E"/>
                </a:solidFill>
                <a:latin typeface="Roboto"/>
                <a:ea typeface="Roboto"/>
                <a:cs typeface="Roboto"/>
                <a:sym typeface="Roboto"/>
              </a:rPr>
              <a:t>Mediana</a:t>
            </a:r>
            <a:r>
              <a:rPr lang="es" sz="1600">
                <a:solidFill>
                  <a:srgbClr val="1C355E"/>
                </a:solidFill>
                <a:latin typeface="Roboto"/>
                <a:ea typeface="Roboto"/>
                <a:cs typeface="Roboto"/>
                <a:sym typeface="Roboto"/>
              </a:rPr>
              <a:t>: El valor de la variable de posición central en un conjunto de datos ordenados.</a:t>
            </a:r>
            <a:endParaRPr sz="1600">
              <a:solidFill>
                <a:srgbClr val="1C355E"/>
              </a:solidFill>
              <a:latin typeface="Roboto"/>
              <a:ea typeface="Roboto"/>
              <a:cs typeface="Roboto"/>
              <a:sym typeface="Roboto"/>
            </a:endParaRPr>
          </a:p>
          <a:p>
            <a:pPr marL="457200" lvl="0" indent="-330200" algn="l" rtl="0">
              <a:spcBef>
                <a:spcPts val="0"/>
              </a:spcBef>
              <a:spcAft>
                <a:spcPts val="0"/>
              </a:spcAft>
              <a:buClr>
                <a:srgbClr val="1C355E"/>
              </a:buClr>
              <a:buSzPts val="1600"/>
              <a:buFont typeface="Roboto"/>
              <a:buChar char="●"/>
            </a:pPr>
            <a:r>
              <a:rPr lang="es" sz="1600">
                <a:solidFill>
                  <a:srgbClr val="1C355E"/>
                </a:solidFill>
                <a:latin typeface="Roboto"/>
                <a:ea typeface="Roboto"/>
                <a:cs typeface="Roboto"/>
                <a:sym typeface="Roboto"/>
              </a:rPr>
              <a:t>Muy dependiente de los valores centrales (menos sensitivo a los outliers).</a:t>
            </a:r>
            <a:endParaRPr sz="1600">
              <a:solidFill>
                <a:srgbClr val="1C355E"/>
              </a:solidFill>
              <a:latin typeface="Roboto"/>
              <a:ea typeface="Roboto"/>
              <a:cs typeface="Roboto"/>
              <a:sym typeface="Roboto"/>
            </a:endParaRPr>
          </a:p>
        </p:txBody>
      </p:sp>
      <p:pic>
        <p:nvPicPr>
          <p:cNvPr id="480" name="Google Shape;480;p71"/>
          <p:cNvPicPr preferRelativeResize="0"/>
          <p:nvPr/>
        </p:nvPicPr>
        <p:blipFill>
          <a:blip r:embed="rId3">
            <a:alphaModFix/>
          </a:blip>
          <a:stretch>
            <a:fillRect/>
          </a:stretch>
        </p:blipFill>
        <p:spPr>
          <a:xfrm>
            <a:off x="1779750" y="2812025"/>
            <a:ext cx="3673651" cy="2066425"/>
          </a:xfrm>
          <a:prstGeom prst="rect">
            <a:avLst/>
          </a:prstGeom>
          <a:noFill/>
          <a:ln>
            <a:noFill/>
          </a:ln>
        </p:spPr>
      </p:pic>
      <p:sp>
        <p:nvSpPr>
          <p:cNvPr id="481" name="Google Shape;481;p71"/>
          <p:cNvSpPr txBox="1"/>
          <p:nvPr/>
        </p:nvSpPr>
        <p:spPr>
          <a:xfrm>
            <a:off x="5658350" y="2812013"/>
            <a:ext cx="2324700" cy="1886700"/>
          </a:xfrm>
          <a:prstGeom prst="rect">
            <a:avLst/>
          </a:prstGeom>
          <a:noFill/>
          <a:ln>
            <a:noFill/>
          </a:ln>
        </p:spPr>
        <p:txBody>
          <a:bodyPr spcFirstLastPara="1" wrap="square" lIns="91425" tIns="91425" rIns="91425" bIns="91425" anchor="b" anchorCtr="0">
            <a:noAutofit/>
          </a:bodyPr>
          <a:lstStyle/>
          <a:p>
            <a:pPr marL="0" lvl="0" indent="0" algn="l" rtl="0">
              <a:lnSpc>
                <a:spcPct val="150000"/>
              </a:lnSpc>
              <a:spcBef>
                <a:spcPts val="0"/>
              </a:spcBef>
              <a:spcAft>
                <a:spcPts val="0"/>
              </a:spcAft>
              <a:buNone/>
            </a:pPr>
            <a:r>
              <a:rPr lang="es" sz="1800">
                <a:solidFill>
                  <a:srgbClr val="1C355E"/>
                </a:solidFill>
                <a:latin typeface="Roboto"/>
                <a:ea typeface="Roboto"/>
                <a:cs typeface="Roboto"/>
                <a:sym typeface="Roboto"/>
              </a:rPr>
              <a:t>Media: 20,83</a:t>
            </a:r>
            <a:endParaRPr sz="1800">
              <a:solidFill>
                <a:srgbClr val="1C355E"/>
              </a:solidFill>
              <a:latin typeface="Roboto"/>
              <a:ea typeface="Roboto"/>
              <a:cs typeface="Roboto"/>
              <a:sym typeface="Roboto"/>
            </a:endParaRPr>
          </a:p>
          <a:p>
            <a:pPr marL="0" lvl="0" indent="0" algn="l" rtl="0">
              <a:lnSpc>
                <a:spcPct val="150000"/>
              </a:lnSpc>
              <a:spcBef>
                <a:spcPts val="0"/>
              </a:spcBef>
              <a:spcAft>
                <a:spcPts val="0"/>
              </a:spcAft>
              <a:buNone/>
            </a:pPr>
            <a:r>
              <a:rPr lang="es" sz="1800">
                <a:solidFill>
                  <a:srgbClr val="1C355E"/>
                </a:solidFill>
                <a:latin typeface="Roboto"/>
                <a:ea typeface="Roboto"/>
                <a:cs typeface="Roboto"/>
                <a:sym typeface="Roboto"/>
              </a:rPr>
              <a:t>Mediana: 6</a:t>
            </a:r>
            <a:endParaRPr sz="1800">
              <a:solidFill>
                <a:srgbClr val="1C355E"/>
              </a:solidFill>
              <a:latin typeface="Roboto"/>
              <a:ea typeface="Roboto"/>
              <a:cs typeface="Roboto"/>
              <a:sym typeface="Roboto"/>
            </a:endParaRPr>
          </a:p>
        </p:txBody>
      </p:sp>
    </p:spTree>
    <p:extLst>
      <p:ext uri="{BB962C8B-B14F-4D97-AF65-F5344CB8AC3E}">
        <p14:creationId xmlns:p14="http://schemas.microsoft.com/office/powerpoint/2010/main" val="15198506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7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Medidas de posición</a:t>
            </a:r>
            <a:endParaRPr/>
          </a:p>
        </p:txBody>
      </p:sp>
      <p:sp>
        <p:nvSpPr>
          <p:cNvPr id="487" name="Google Shape;487;p72"/>
          <p:cNvSpPr txBox="1"/>
          <p:nvPr/>
        </p:nvSpPr>
        <p:spPr>
          <a:xfrm>
            <a:off x="765900" y="1778875"/>
            <a:ext cx="7726500" cy="6447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rgbClr val="1C355E"/>
              </a:buClr>
              <a:buSzPts val="1600"/>
              <a:buFont typeface="Roboto"/>
              <a:buChar char="●"/>
            </a:pPr>
            <a:r>
              <a:rPr lang="es" sz="1600" b="1">
                <a:solidFill>
                  <a:srgbClr val="1C355E"/>
                </a:solidFill>
                <a:latin typeface="Roboto"/>
                <a:ea typeface="Roboto"/>
                <a:cs typeface="Roboto"/>
                <a:sym typeface="Roboto"/>
              </a:rPr>
              <a:t>Cuartiles</a:t>
            </a:r>
            <a:r>
              <a:rPr lang="es" sz="1600">
                <a:solidFill>
                  <a:srgbClr val="1C355E"/>
                </a:solidFill>
                <a:latin typeface="Roboto"/>
                <a:ea typeface="Roboto"/>
                <a:cs typeface="Roboto"/>
                <a:sym typeface="Roboto"/>
              </a:rPr>
              <a:t>: divide la muestra en 4 partes iguales (Q1,Q2,Q3).</a:t>
            </a:r>
            <a:endParaRPr sz="1600">
              <a:solidFill>
                <a:srgbClr val="1C355E"/>
              </a:solidFill>
              <a:latin typeface="Roboto"/>
              <a:ea typeface="Roboto"/>
              <a:cs typeface="Roboto"/>
              <a:sym typeface="Roboto"/>
            </a:endParaRPr>
          </a:p>
          <a:p>
            <a:pPr marL="457200" lvl="0" indent="-330200" algn="l" rtl="0">
              <a:spcBef>
                <a:spcPts val="0"/>
              </a:spcBef>
              <a:spcAft>
                <a:spcPts val="0"/>
              </a:spcAft>
              <a:buClr>
                <a:srgbClr val="1C355E"/>
              </a:buClr>
              <a:buSzPts val="1600"/>
              <a:buFont typeface="Roboto"/>
              <a:buChar char="●"/>
            </a:pPr>
            <a:r>
              <a:rPr lang="es" sz="1600" b="1">
                <a:solidFill>
                  <a:srgbClr val="1C355E"/>
                </a:solidFill>
                <a:latin typeface="Roboto"/>
                <a:ea typeface="Roboto"/>
                <a:cs typeface="Roboto"/>
                <a:sym typeface="Roboto"/>
              </a:rPr>
              <a:t>Percentiles</a:t>
            </a:r>
            <a:r>
              <a:rPr lang="es" sz="1600">
                <a:solidFill>
                  <a:srgbClr val="1C355E"/>
                </a:solidFill>
                <a:latin typeface="Roboto"/>
                <a:ea typeface="Roboto"/>
                <a:cs typeface="Roboto"/>
                <a:sym typeface="Roboto"/>
              </a:rPr>
              <a:t>: divide la muestra en 100 partes iguales.</a:t>
            </a:r>
            <a:endParaRPr sz="1600">
              <a:solidFill>
                <a:srgbClr val="1C355E"/>
              </a:solidFill>
              <a:latin typeface="Roboto"/>
              <a:ea typeface="Roboto"/>
              <a:cs typeface="Roboto"/>
              <a:sym typeface="Roboto"/>
            </a:endParaRPr>
          </a:p>
        </p:txBody>
      </p:sp>
      <p:pic>
        <p:nvPicPr>
          <p:cNvPr id="488" name="Google Shape;488;p72"/>
          <p:cNvPicPr preferRelativeResize="0"/>
          <p:nvPr/>
        </p:nvPicPr>
        <p:blipFill>
          <a:blip r:embed="rId3">
            <a:alphaModFix/>
          </a:blip>
          <a:stretch>
            <a:fillRect/>
          </a:stretch>
        </p:blipFill>
        <p:spPr>
          <a:xfrm>
            <a:off x="1982338" y="2639275"/>
            <a:ext cx="5179331" cy="2127725"/>
          </a:xfrm>
          <a:prstGeom prst="rect">
            <a:avLst/>
          </a:prstGeom>
          <a:noFill/>
          <a:ln>
            <a:noFill/>
          </a:ln>
        </p:spPr>
      </p:pic>
    </p:spTree>
    <p:extLst>
      <p:ext uri="{BB962C8B-B14F-4D97-AF65-F5344CB8AC3E}">
        <p14:creationId xmlns:p14="http://schemas.microsoft.com/office/powerpoint/2010/main" val="18339716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7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Medidas de posición</a:t>
            </a:r>
            <a:endParaRPr/>
          </a:p>
        </p:txBody>
      </p:sp>
      <p:sp>
        <p:nvSpPr>
          <p:cNvPr id="494" name="Google Shape;494;p73"/>
          <p:cNvSpPr txBox="1"/>
          <p:nvPr/>
        </p:nvSpPr>
        <p:spPr>
          <a:xfrm>
            <a:off x="221700" y="1540374"/>
            <a:ext cx="8922300" cy="1490419"/>
          </a:xfrm>
          <a:prstGeom prst="rect">
            <a:avLst/>
          </a:prstGeom>
          <a:noFill/>
          <a:ln>
            <a:noFill/>
          </a:ln>
        </p:spPr>
        <p:txBody>
          <a:bodyPr spcFirstLastPara="1" wrap="square" lIns="91425" tIns="91425" rIns="91425" bIns="91425" anchor="t" anchorCtr="0">
            <a:noAutofit/>
          </a:bodyPr>
          <a:lstStyle/>
          <a:p>
            <a:pPr lvl="0"/>
            <a:r>
              <a:rPr lang="es-ES" sz="1600" b="1" dirty="0" smtClean="0">
                <a:solidFill>
                  <a:srgbClr val="1C355E"/>
                </a:solidFill>
                <a:latin typeface="Roboto"/>
                <a:ea typeface="Roboto"/>
                <a:cs typeface="Roboto"/>
                <a:sym typeface="Roboto"/>
              </a:rPr>
              <a:t>Rango </a:t>
            </a:r>
            <a:r>
              <a:rPr lang="es-ES" sz="1600" b="1" dirty="0" err="1" smtClean="0">
                <a:solidFill>
                  <a:srgbClr val="1C355E"/>
                </a:solidFill>
                <a:latin typeface="Roboto"/>
                <a:ea typeface="Roboto"/>
                <a:cs typeface="Roboto"/>
                <a:sym typeface="Roboto"/>
              </a:rPr>
              <a:t>intercuartílico</a:t>
            </a:r>
            <a:r>
              <a:rPr lang="es-ES" sz="1600" b="1" dirty="0" smtClean="0">
                <a:solidFill>
                  <a:srgbClr val="1C355E"/>
                </a:solidFill>
                <a:latin typeface="Roboto"/>
                <a:ea typeface="Roboto"/>
                <a:cs typeface="Roboto"/>
                <a:sym typeface="Roboto"/>
              </a:rPr>
              <a:t> </a:t>
            </a:r>
            <a:r>
              <a:rPr lang="es-ES" sz="1600" b="1" dirty="0">
                <a:solidFill>
                  <a:srgbClr val="1C355E"/>
                </a:solidFill>
                <a:latin typeface="Roboto"/>
                <a:ea typeface="Roboto"/>
                <a:cs typeface="Roboto"/>
                <a:sym typeface="Roboto"/>
              </a:rPr>
              <a:t>(IQR</a:t>
            </a:r>
            <a:r>
              <a:rPr lang="es-ES" sz="1600" b="1" dirty="0" smtClean="0">
                <a:solidFill>
                  <a:srgbClr val="1C355E"/>
                </a:solidFill>
                <a:latin typeface="Roboto"/>
                <a:ea typeface="Roboto"/>
                <a:cs typeface="Roboto"/>
                <a:sym typeface="Roboto"/>
              </a:rPr>
              <a:t>): </a:t>
            </a:r>
            <a:r>
              <a:rPr lang="es-ES" sz="1600" dirty="0" smtClean="0">
                <a:solidFill>
                  <a:srgbClr val="1C355E"/>
                </a:solidFill>
                <a:latin typeface="Roboto"/>
                <a:ea typeface="Roboto"/>
                <a:cs typeface="Roboto"/>
                <a:sym typeface="Roboto"/>
              </a:rPr>
              <a:t>medida </a:t>
            </a:r>
            <a:r>
              <a:rPr lang="es-ES" sz="1600" dirty="0">
                <a:solidFill>
                  <a:srgbClr val="1C355E"/>
                </a:solidFill>
                <a:latin typeface="Roboto"/>
                <a:ea typeface="Roboto"/>
                <a:cs typeface="Roboto"/>
                <a:sym typeface="Roboto"/>
              </a:rPr>
              <a:t>de variabilidad que se utiliza para describir la dispersión de un conjunto de datos</a:t>
            </a:r>
            <a:r>
              <a:rPr lang="es-ES" sz="1600" dirty="0" smtClean="0">
                <a:solidFill>
                  <a:srgbClr val="1C355E"/>
                </a:solidFill>
                <a:latin typeface="Roboto"/>
                <a:ea typeface="Roboto"/>
                <a:cs typeface="Roboto"/>
                <a:sym typeface="Roboto"/>
              </a:rPr>
              <a:t>.</a:t>
            </a:r>
          </a:p>
          <a:p>
            <a:r>
              <a:rPr lang="es-ES" sz="1600" dirty="0" smtClean="0">
                <a:solidFill>
                  <a:srgbClr val="1C355E"/>
                </a:solidFill>
                <a:latin typeface="Roboto"/>
                <a:ea typeface="Roboto"/>
                <a:cs typeface="Roboto"/>
                <a:sym typeface="Roboto"/>
              </a:rPr>
              <a:t>		Se calcula  </a:t>
            </a:r>
            <a:r>
              <a:rPr lang="eu-ES" sz="1600" dirty="0">
                <a:solidFill>
                  <a:srgbClr val="1C355E"/>
                </a:solidFill>
                <a:latin typeface="Roboto"/>
                <a:ea typeface="Roboto"/>
                <a:cs typeface="Roboto"/>
                <a:sym typeface="Roboto"/>
              </a:rPr>
              <a:t>→ IQR = Q3 - Q1.</a:t>
            </a:r>
          </a:p>
          <a:p>
            <a:pPr lvl="0"/>
            <a:endParaRPr lang="es-ES" sz="1600" dirty="0" smtClean="0">
              <a:solidFill>
                <a:srgbClr val="1C355E"/>
              </a:solidFill>
              <a:latin typeface="Roboto"/>
              <a:ea typeface="Roboto"/>
              <a:cs typeface="Roboto"/>
              <a:sym typeface="Roboto"/>
            </a:endParaRPr>
          </a:p>
          <a:p>
            <a:pPr lvl="0"/>
            <a:r>
              <a:rPr lang="es-ES" sz="1600" dirty="0" smtClean="0">
                <a:solidFill>
                  <a:srgbClr val="1C355E"/>
                </a:solidFill>
                <a:latin typeface="Roboto"/>
                <a:ea typeface="Roboto"/>
                <a:cs typeface="Roboto"/>
                <a:sym typeface="Roboto"/>
              </a:rPr>
              <a:t>Es menos </a:t>
            </a:r>
            <a:r>
              <a:rPr lang="es-ES" sz="1600" dirty="0">
                <a:solidFill>
                  <a:srgbClr val="1C355E"/>
                </a:solidFill>
                <a:latin typeface="Roboto"/>
                <a:ea typeface="Roboto"/>
                <a:cs typeface="Roboto"/>
                <a:sym typeface="Roboto"/>
              </a:rPr>
              <a:t>sensible a los valores extremos o </a:t>
            </a:r>
            <a:r>
              <a:rPr lang="es-ES" sz="1600" dirty="0" err="1">
                <a:solidFill>
                  <a:srgbClr val="1C355E"/>
                </a:solidFill>
                <a:latin typeface="Roboto"/>
                <a:ea typeface="Roboto"/>
                <a:cs typeface="Roboto"/>
                <a:sym typeface="Roboto"/>
              </a:rPr>
              <a:t>outliers</a:t>
            </a:r>
            <a:r>
              <a:rPr lang="es-ES" sz="1600" dirty="0">
                <a:solidFill>
                  <a:srgbClr val="1C355E"/>
                </a:solidFill>
                <a:latin typeface="Roboto"/>
                <a:ea typeface="Roboto"/>
                <a:cs typeface="Roboto"/>
                <a:sym typeface="Roboto"/>
              </a:rPr>
              <a:t>, proporcionando una mejor representación de la variabilidad en la mayoría de los casos</a:t>
            </a:r>
            <a:r>
              <a:rPr lang="es-ES" sz="1600" b="1" dirty="0" smtClean="0">
                <a:solidFill>
                  <a:srgbClr val="1C355E"/>
                </a:solidFill>
                <a:latin typeface="Roboto"/>
                <a:ea typeface="Roboto"/>
                <a:cs typeface="Roboto"/>
                <a:sym typeface="Roboto"/>
              </a:rPr>
              <a:t>.</a:t>
            </a:r>
          </a:p>
        </p:txBody>
      </p:sp>
      <p:pic>
        <p:nvPicPr>
          <p:cNvPr id="495" name="Google Shape;495;p73"/>
          <p:cNvPicPr preferRelativeResize="0"/>
          <p:nvPr/>
        </p:nvPicPr>
        <p:blipFill>
          <a:blip r:embed="rId3">
            <a:alphaModFix/>
          </a:blip>
          <a:stretch>
            <a:fillRect/>
          </a:stretch>
        </p:blipFill>
        <p:spPr>
          <a:xfrm>
            <a:off x="4454250" y="3268263"/>
            <a:ext cx="4266425" cy="1307450"/>
          </a:xfrm>
          <a:prstGeom prst="rect">
            <a:avLst/>
          </a:prstGeom>
          <a:noFill/>
          <a:ln>
            <a:noFill/>
          </a:ln>
        </p:spPr>
      </p:pic>
    </p:spTree>
    <p:extLst>
      <p:ext uri="{BB962C8B-B14F-4D97-AF65-F5344CB8AC3E}">
        <p14:creationId xmlns:p14="http://schemas.microsoft.com/office/powerpoint/2010/main" val="1840798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7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Medidas de posición</a:t>
            </a:r>
            <a:endParaRPr/>
          </a:p>
        </p:txBody>
      </p:sp>
      <p:sp>
        <p:nvSpPr>
          <p:cNvPr id="494" name="Google Shape;494;p73"/>
          <p:cNvSpPr txBox="1"/>
          <p:nvPr/>
        </p:nvSpPr>
        <p:spPr>
          <a:xfrm>
            <a:off x="221700" y="1540374"/>
            <a:ext cx="8922300" cy="3333968"/>
          </a:xfrm>
          <a:prstGeom prst="rect">
            <a:avLst/>
          </a:prstGeom>
          <a:noFill/>
          <a:ln>
            <a:noFill/>
          </a:ln>
        </p:spPr>
        <p:txBody>
          <a:bodyPr spcFirstLastPara="1" wrap="square" lIns="91425" tIns="91425" rIns="91425" bIns="91425" anchor="t" anchorCtr="0">
            <a:noAutofit/>
          </a:bodyPr>
          <a:lstStyle/>
          <a:p>
            <a:pPr lvl="0"/>
            <a:r>
              <a:rPr lang="es-ES" sz="1600" b="1" dirty="0" smtClean="0">
                <a:solidFill>
                  <a:srgbClr val="1C355E"/>
                </a:solidFill>
                <a:latin typeface="Roboto"/>
                <a:ea typeface="Roboto"/>
                <a:cs typeface="Roboto"/>
                <a:sym typeface="Roboto"/>
              </a:rPr>
              <a:t>Ejemplo:          </a:t>
            </a:r>
            <a:r>
              <a:rPr lang="eu-ES" sz="1600" dirty="0" smtClean="0"/>
              <a:t>{</a:t>
            </a:r>
            <a:r>
              <a:rPr lang="eu-ES" sz="1600" dirty="0"/>
              <a:t>3,1,5,3,6,7,2,9</a:t>
            </a:r>
            <a:r>
              <a:rPr lang="eu-ES" sz="1600" dirty="0" smtClean="0"/>
              <a:t>}   </a:t>
            </a:r>
            <a:r>
              <a:rPr lang="eu-ES" sz="1600" dirty="0" err="1" smtClean="0"/>
              <a:t>ordeno</a:t>
            </a:r>
            <a:r>
              <a:rPr lang="eu-ES" sz="1600" dirty="0"/>
              <a:t> -&gt; {1,2,3,3,5,6,7,9</a:t>
            </a:r>
            <a:r>
              <a:rPr lang="eu-ES" sz="1600" dirty="0" smtClean="0"/>
              <a:t>}</a:t>
            </a:r>
          </a:p>
          <a:p>
            <a:pPr lvl="0"/>
            <a:endParaRPr lang="eu-ES" sz="1600" b="1" dirty="0" smtClean="0"/>
          </a:p>
          <a:p>
            <a:pPr lvl="0"/>
            <a:r>
              <a:rPr lang="eu-ES" sz="1600" b="1" dirty="0" err="1" smtClean="0"/>
              <a:t>Primer</a:t>
            </a:r>
            <a:r>
              <a:rPr lang="eu-ES" sz="1600" b="1" dirty="0" smtClean="0"/>
              <a:t> </a:t>
            </a:r>
            <a:r>
              <a:rPr lang="eu-ES" sz="1600" b="1" dirty="0" err="1"/>
              <a:t>Cuartil</a:t>
            </a:r>
            <a:r>
              <a:rPr lang="eu-ES" sz="1600" b="1" dirty="0"/>
              <a:t> (Q1</a:t>
            </a:r>
            <a:r>
              <a:rPr lang="eu-ES" sz="1600" b="1" dirty="0" smtClean="0"/>
              <a:t>)</a:t>
            </a:r>
            <a:r>
              <a:rPr lang="eu-ES" sz="1600" dirty="0" smtClean="0"/>
              <a:t>: </a:t>
            </a:r>
            <a:r>
              <a:rPr lang="es-ES" sz="1600" dirty="0"/>
              <a:t>se encuentra el valor en la posición </a:t>
            </a:r>
            <a:r>
              <a:rPr lang="es-ES" sz="1600" dirty="0" smtClean="0"/>
              <a:t>​     donde n </a:t>
            </a:r>
            <a:r>
              <a:rPr lang="es-ES" sz="1600" dirty="0"/>
              <a:t>es el número total de observaciones</a:t>
            </a:r>
            <a:r>
              <a:rPr lang="es-ES" sz="1600" dirty="0" smtClean="0"/>
              <a:t>.</a:t>
            </a:r>
          </a:p>
          <a:p>
            <a:pPr lvl="0"/>
            <a:endParaRPr lang="es-ES" sz="1600" dirty="0">
              <a:solidFill>
                <a:srgbClr val="1C355E"/>
              </a:solidFill>
              <a:latin typeface="Roboto"/>
              <a:ea typeface="Roboto"/>
              <a:cs typeface="Roboto"/>
              <a:sym typeface="Roboto"/>
            </a:endParaRPr>
          </a:p>
          <a:p>
            <a:pPr lvl="0"/>
            <a:endParaRPr lang="es-ES" sz="1600" dirty="0" smtClean="0">
              <a:solidFill>
                <a:srgbClr val="1C355E"/>
              </a:solidFill>
              <a:latin typeface="Roboto"/>
              <a:ea typeface="Roboto"/>
              <a:cs typeface="Roboto"/>
              <a:sym typeface="Roboto"/>
            </a:endParaRPr>
          </a:p>
          <a:p>
            <a:pPr lvl="0"/>
            <a:endParaRPr lang="es-ES" sz="1600" dirty="0">
              <a:solidFill>
                <a:srgbClr val="1C355E"/>
              </a:solidFill>
              <a:latin typeface="Roboto"/>
              <a:ea typeface="Roboto"/>
              <a:cs typeface="Roboto"/>
              <a:sym typeface="Roboto"/>
            </a:endParaRPr>
          </a:p>
          <a:p>
            <a:pPr lvl="0"/>
            <a:r>
              <a:rPr lang="eu-ES" sz="1600" b="1" dirty="0" err="1"/>
              <a:t>Tercer</a:t>
            </a:r>
            <a:r>
              <a:rPr lang="eu-ES" sz="1600" b="1" dirty="0"/>
              <a:t> </a:t>
            </a:r>
            <a:r>
              <a:rPr lang="eu-ES" sz="1600" b="1" dirty="0" err="1"/>
              <a:t>Cuartil</a:t>
            </a:r>
            <a:r>
              <a:rPr lang="eu-ES" sz="1600" b="1" dirty="0"/>
              <a:t> (Q3)</a:t>
            </a:r>
            <a:r>
              <a:rPr lang="eu-ES" sz="1600" dirty="0"/>
              <a:t>: </a:t>
            </a:r>
            <a:endParaRPr lang="eu-ES" sz="1600" dirty="0" smtClean="0"/>
          </a:p>
          <a:p>
            <a:pPr lvl="0"/>
            <a:endParaRPr lang="es-ES" sz="1600" dirty="0">
              <a:solidFill>
                <a:srgbClr val="1C355E"/>
              </a:solidFill>
              <a:latin typeface="Roboto"/>
              <a:ea typeface="Roboto"/>
              <a:cs typeface="Roboto"/>
              <a:sym typeface="Roboto"/>
            </a:endParaRPr>
          </a:p>
          <a:p>
            <a:pPr lvl="0"/>
            <a:endParaRPr lang="es-ES" sz="1600" dirty="0" smtClean="0">
              <a:solidFill>
                <a:srgbClr val="1C355E"/>
              </a:solidFill>
              <a:latin typeface="Roboto"/>
              <a:ea typeface="Roboto"/>
              <a:cs typeface="Roboto"/>
              <a:sym typeface="Roboto"/>
            </a:endParaRPr>
          </a:p>
          <a:p>
            <a:pPr lvl="0"/>
            <a:r>
              <a:rPr lang="es-ES" sz="1600" b="1" dirty="0"/>
              <a:t>Calcular el Rango </a:t>
            </a:r>
            <a:r>
              <a:rPr lang="es-ES" sz="1600" b="1" dirty="0" err="1"/>
              <a:t>Intercuartílico</a:t>
            </a:r>
            <a:r>
              <a:rPr lang="es-ES" sz="1600" b="1" dirty="0"/>
              <a:t> (IQR</a:t>
            </a:r>
            <a:r>
              <a:rPr lang="es-ES" sz="1600" b="1" dirty="0" smtClean="0"/>
              <a:t>):</a:t>
            </a:r>
            <a:endParaRPr lang="es-ES" sz="1600" b="1" dirty="0">
              <a:solidFill>
                <a:srgbClr val="1C355E"/>
              </a:solidFill>
              <a:latin typeface="Roboto"/>
              <a:ea typeface="Roboto"/>
              <a:cs typeface="Roboto"/>
              <a:sym typeface="Roboto"/>
            </a:endParaRPr>
          </a:p>
        </p:txBody>
      </p:sp>
      <p:pic>
        <p:nvPicPr>
          <p:cNvPr id="2" name="Imagen 1"/>
          <p:cNvPicPr>
            <a:picLocks noChangeAspect="1"/>
          </p:cNvPicPr>
          <p:nvPr/>
        </p:nvPicPr>
        <p:blipFill>
          <a:blip r:embed="rId3"/>
          <a:stretch>
            <a:fillRect/>
          </a:stretch>
        </p:blipFill>
        <p:spPr>
          <a:xfrm>
            <a:off x="5444353" y="2076807"/>
            <a:ext cx="320068" cy="281964"/>
          </a:xfrm>
          <a:prstGeom prst="rect">
            <a:avLst/>
          </a:prstGeom>
        </p:spPr>
      </p:pic>
      <p:pic>
        <p:nvPicPr>
          <p:cNvPr id="3" name="Imagen 2"/>
          <p:cNvPicPr>
            <a:picLocks noChangeAspect="1"/>
          </p:cNvPicPr>
          <p:nvPr/>
        </p:nvPicPr>
        <p:blipFill>
          <a:blip r:embed="rId4"/>
          <a:stretch>
            <a:fillRect/>
          </a:stretch>
        </p:blipFill>
        <p:spPr>
          <a:xfrm>
            <a:off x="2362447" y="2455335"/>
            <a:ext cx="2796782" cy="586791"/>
          </a:xfrm>
          <a:prstGeom prst="rect">
            <a:avLst/>
          </a:prstGeom>
        </p:spPr>
      </p:pic>
      <p:pic>
        <p:nvPicPr>
          <p:cNvPr id="4" name="Imagen 3"/>
          <p:cNvPicPr>
            <a:picLocks noChangeAspect="1"/>
          </p:cNvPicPr>
          <p:nvPr/>
        </p:nvPicPr>
        <p:blipFill>
          <a:blip r:embed="rId5"/>
          <a:stretch>
            <a:fillRect/>
          </a:stretch>
        </p:blipFill>
        <p:spPr>
          <a:xfrm>
            <a:off x="2362447" y="3344541"/>
            <a:ext cx="2994920" cy="548688"/>
          </a:xfrm>
          <a:prstGeom prst="rect">
            <a:avLst/>
          </a:prstGeom>
        </p:spPr>
      </p:pic>
      <p:pic>
        <p:nvPicPr>
          <p:cNvPr id="5" name="Imagen 4"/>
          <p:cNvPicPr>
            <a:picLocks noChangeAspect="1"/>
          </p:cNvPicPr>
          <p:nvPr/>
        </p:nvPicPr>
        <p:blipFill rotWithShape="1">
          <a:blip r:embed="rId6"/>
          <a:srcRect r="11950" b="13589"/>
          <a:stretch/>
        </p:blipFill>
        <p:spPr>
          <a:xfrm>
            <a:off x="2362447" y="4564329"/>
            <a:ext cx="1442637" cy="243645"/>
          </a:xfrm>
          <a:prstGeom prst="rect">
            <a:avLst/>
          </a:prstGeom>
        </p:spPr>
      </p:pic>
      <p:pic>
        <p:nvPicPr>
          <p:cNvPr id="6" name="Imagen 5"/>
          <p:cNvPicPr>
            <a:picLocks noChangeAspect="1"/>
          </p:cNvPicPr>
          <p:nvPr/>
        </p:nvPicPr>
        <p:blipFill>
          <a:blip r:embed="rId7"/>
          <a:stretch>
            <a:fillRect/>
          </a:stretch>
        </p:blipFill>
        <p:spPr>
          <a:xfrm>
            <a:off x="3760838" y="4522937"/>
            <a:ext cx="459505" cy="323356"/>
          </a:xfrm>
          <a:prstGeom prst="rect">
            <a:avLst/>
          </a:prstGeom>
        </p:spPr>
      </p:pic>
    </p:spTree>
    <p:extLst>
      <p:ext uri="{BB962C8B-B14F-4D97-AF65-F5344CB8AC3E}">
        <p14:creationId xmlns:p14="http://schemas.microsoft.com/office/powerpoint/2010/main" val="22098525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¿Por qué?</a:t>
            </a:r>
            <a:endParaRPr/>
          </a:p>
        </p:txBody>
      </p:sp>
      <p:pic>
        <p:nvPicPr>
          <p:cNvPr id="302" name="Google Shape;302;p46"/>
          <p:cNvPicPr preferRelativeResize="0"/>
          <p:nvPr/>
        </p:nvPicPr>
        <p:blipFill>
          <a:blip r:embed="rId3">
            <a:alphaModFix/>
          </a:blip>
          <a:stretch>
            <a:fillRect/>
          </a:stretch>
        </p:blipFill>
        <p:spPr>
          <a:xfrm>
            <a:off x="1909832" y="1647220"/>
            <a:ext cx="4525826" cy="2656025"/>
          </a:xfrm>
          <a:prstGeom prst="rect">
            <a:avLst/>
          </a:prstGeom>
          <a:noFill/>
          <a:ln>
            <a:noFill/>
          </a:ln>
        </p:spPr>
      </p:pic>
      <p:sp>
        <p:nvSpPr>
          <p:cNvPr id="303" name="Google Shape;303;p46"/>
          <p:cNvSpPr txBox="1"/>
          <p:nvPr/>
        </p:nvSpPr>
        <p:spPr>
          <a:xfrm>
            <a:off x="2673495" y="4459157"/>
            <a:ext cx="2998500" cy="44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100" i="1" dirty="0">
                <a:latin typeface="Roboto"/>
                <a:ea typeface="Roboto"/>
                <a:cs typeface="Roboto"/>
                <a:sym typeface="Roboto"/>
              </a:rPr>
              <a:t>Fuente: </a:t>
            </a:r>
            <a:r>
              <a:rPr lang="es" sz="1100" i="1" u="sng" dirty="0">
                <a:solidFill>
                  <a:schemeClr val="hlink"/>
                </a:solidFill>
                <a:latin typeface="Roboto"/>
                <a:ea typeface="Roboto"/>
                <a:cs typeface="Roboto"/>
                <a:sym typeface="Roboto"/>
                <a:hlinkClick r:id="rId4"/>
              </a:rPr>
              <a:t>Machine Learning for Practical Decision makin</a:t>
            </a:r>
            <a:endParaRPr sz="1100" i="1" dirty="0">
              <a:latin typeface="Roboto"/>
              <a:ea typeface="Roboto"/>
              <a:cs typeface="Roboto"/>
              <a:sym typeface="Roboto"/>
            </a:endParaRPr>
          </a:p>
        </p:txBody>
      </p:sp>
    </p:spTree>
    <p:extLst>
      <p:ext uri="{BB962C8B-B14F-4D97-AF65-F5344CB8AC3E}">
        <p14:creationId xmlns:p14="http://schemas.microsoft.com/office/powerpoint/2010/main" val="40925226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7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EDA: Medidas de posición</a:t>
            </a:r>
            <a:endParaRPr/>
          </a:p>
        </p:txBody>
      </p:sp>
      <p:sp>
        <p:nvSpPr>
          <p:cNvPr id="502" name="Google Shape;502;p74"/>
          <p:cNvSpPr txBox="1"/>
          <p:nvPr/>
        </p:nvSpPr>
        <p:spPr>
          <a:xfrm>
            <a:off x="630000" y="1475725"/>
            <a:ext cx="7726500" cy="4311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rgbClr val="1C355E"/>
              </a:buClr>
              <a:buSzPts val="1600"/>
              <a:buFont typeface="Roboto"/>
              <a:buChar char="●"/>
            </a:pPr>
            <a:r>
              <a:rPr lang="es" sz="1600" b="1" dirty="0">
                <a:solidFill>
                  <a:srgbClr val="1C355E"/>
                </a:solidFill>
                <a:latin typeface="Roboto"/>
                <a:ea typeface="Roboto"/>
                <a:cs typeface="Roboto"/>
                <a:sym typeface="Roboto"/>
              </a:rPr>
              <a:t>Skewness</a:t>
            </a:r>
            <a:r>
              <a:rPr lang="es" sz="1600" dirty="0">
                <a:solidFill>
                  <a:srgbClr val="1C355E"/>
                </a:solidFill>
                <a:latin typeface="Roboto"/>
                <a:ea typeface="Roboto"/>
                <a:cs typeface="Roboto"/>
                <a:sym typeface="Roboto"/>
              </a:rPr>
              <a:t>: Asimetría estadística → medida de asimetría</a:t>
            </a:r>
            <a:r>
              <a:rPr lang="es" sz="1600" dirty="0" smtClean="0">
                <a:solidFill>
                  <a:srgbClr val="1C355E"/>
                </a:solidFill>
                <a:latin typeface="Roboto"/>
                <a:ea typeface="Roboto"/>
                <a:cs typeface="Roboto"/>
                <a:sym typeface="Roboto"/>
              </a:rPr>
              <a:t>.</a:t>
            </a:r>
          </a:p>
          <a:p>
            <a:pPr marL="457200" lvl="0" indent="-330200">
              <a:buClr>
                <a:srgbClr val="1C355E"/>
              </a:buClr>
              <a:buSzPts val="1600"/>
              <a:buFont typeface="Roboto"/>
              <a:buChar char="●"/>
            </a:pPr>
            <a:r>
              <a:rPr lang="es-ES" sz="1600" dirty="0"/>
              <a:t>F</a:t>
            </a:r>
            <a:r>
              <a:rPr lang="es-ES" sz="1600" dirty="0" smtClean="0"/>
              <a:t>alta </a:t>
            </a:r>
            <a:r>
              <a:rPr lang="es-ES" sz="1600" dirty="0"/>
              <a:t>de simetría en la distribución de esos datos</a:t>
            </a:r>
            <a:endParaRPr sz="1600" dirty="0">
              <a:solidFill>
                <a:srgbClr val="1C355E"/>
              </a:solidFill>
              <a:latin typeface="Roboto"/>
              <a:ea typeface="Roboto"/>
              <a:cs typeface="Roboto"/>
              <a:sym typeface="Roboto"/>
            </a:endParaRPr>
          </a:p>
        </p:txBody>
      </p:sp>
      <p:pic>
        <p:nvPicPr>
          <p:cNvPr id="503" name="Google Shape;503;p74"/>
          <p:cNvPicPr preferRelativeResize="0"/>
          <p:nvPr/>
        </p:nvPicPr>
        <p:blipFill>
          <a:blip r:embed="rId3">
            <a:alphaModFix/>
          </a:blip>
          <a:stretch>
            <a:fillRect/>
          </a:stretch>
        </p:blipFill>
        <p:spPr>
          <a:xfrm>
            <a:off x="1555237" y="2310999"/>
            <a:ext cx="5876025" cy="2771050"/>
          </a:xfrm>
          <a:prstGeom prst="rect">
            <a:avLst/>
          </a:prstGeom>
          <a:noFill/>
          <a:ln>
            <a:noFill/>
          </a:ln>
        </p:spPr>
      </p:pic>
    </p:spTree>
    <p:extLst>
      <p:ext uri="{BB962C8B-B14F-4D97-AF65-F5344CB8AC3E}">
        <p14:creationId xmlns:p14="http://schemas.microsoft.com/office/powerpoint/2010/main" val="7035279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7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EDA: Medidas de posición</a:t>
            </a:r>
            <a:endParaRPr/>
          </a:p>
        </p:txBody>
      </p:sp>
      <p:sp>
        <p:nvSpPr>
          <p:cNvPr id="509" name="Google Shape;509;p75"/>
          <p:cNvSpPr txBox="1"/>
          <p:nvPr/>
        </p:nvSpPr>
        <p:spPr>
          <a:xfrm>
            <a:off x="708750" y="1636550"/>
            <a:ext cx="7726500" cy="4311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rgbClr val="1C355E"/>
              </a:buClr>
              <a:buSzPts val="1600"/>
              <a:buFont typeface="Roboto"/>
              <a:buChar char="●"/>
            </a:pPr>
            <a:r>
              <a:rPr lang="es" sz="1600" b="1">
                <a:solidFill>
                  <a:srgbClr val="1C355E"/>
                </a:solidFill>
                <a:latin typeface="Roboto"/>
                <a:ea typeface="Roboto"/>
                <a:cs typeface="Roboto"/>
                <a:sym typeface="Roboto"/>
              </a:rPr>
              <a:t>Skewness</a:t>
            </a:r>
            <a:r>
              <a:rPr lang="es" sz="1600">
                <a:solidFill>
                  <a:srgbClr val="1C355E"/>
                </a:solidFill>
                <a:latin typeface="Roboto"/>
                <a:ea typeface="Roboto"/>
                <a:cs typeface="Roboto"/>
                <a:sym typeface="Roboto"/>
              </a:rPr>
              <a:t>: Asimetría estadística → medida de asimetría</a:t>
            </a:r>
            <a:endParaRPr sz="1600">
              <a:solidFill>
                <a:srgbClr val="1C355E"/>
              </a:solidFill>
              <a:latin typeface="Roboto"/>
              <a:ea typeface="Roboto"/>
              <a:cs typeface="Roboto"/>
              <a:sym typeface="Roboto"/>
            </a:endParaRPr>
          </a:p>
        </p:txBody>
      </p:sp>
      <p:pic>
        <p:nvPicPr>
          <p:cNvPr id="510" name="Google Shape;510;p75"/>
          <p:cNvPicPr preferRelativeResize="0"/>
          <p:nvPr/>
        </p:nvPicPr>
        <p:blipFill>
          <a:blip r:embed="rId3">
            <a:alphaModFix/>
          </a:blip>
          <a:stretch>
            <a:fillRect/>
          </a:stretch>
        </p:blipFill>
        <p:spPr>
          <a:xfrm>
            <a:off x="1397363" y="2067650"/>
            <a:ext cx="6349284" cy="2771050"/>
          </a:xfrm>
          <a:prstGeom prst="rect">
            <a:avLst/>
          </a:prstGeom>
          <a:noFill/>
          <a:ln>
            <a:noFill/>
          </a:ln>
        </p:spPr>
      </p:pic>
    </p:spTree>
    <p:extLst>
      <p:ext uri="{BB962C8B-B14F-4D97-AF65-F5344CB8AC3E}">
        <p14:creationId xmlns:p14="http://schemas.microsoft.com/office/powerpoint/2010/main" val="5254237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7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EDA: asimetría = problema??</a:t>
            </a:r>
            <a:endParaRPr dirty="0"/>
          </a:p>
        </p:txBody>
      </p:sp>
      <p:pic>
        <p:nvPicPr>
          <p:cNvPr id="516" name="Google Shape;516;p76"/>
          <p:cNvPicPr preferRelativeResize="0"/>
          <p:nvPr/>
        </p:nvPicPr>
        <p:blipFill>
          <a:blip r:embed="rId3">
            <a:alphaModFix/>
          </a:blip>
          <a:stretch>
            <a:fillRect/>
          </a:stretch>
        </p:blipFill>
        <p:spPr>
          <a:xfrm>
            <a:off x="516194" y="1784555"/>
            <a:ext cx="4483418" cy="2880282"/>
          </a:xfrm>
          <a:prstGeom prst="rect">
            <a:avLst/>
          </a:prstGeom>
          <a:noFill/>
          <a:ln>
            <a:noFill/>
          </a:ln>
        </p:spPr>
      </p:pic>
      <p:sp>
        <p:nvSpPr>
          <p:cNvPr id="2" name="Rectángulo 1"/>
          <p:cNvSpPr/>
          <p:nvPr/>
        </p:nvSpPr>
        <p:spPr>
          <a:xfrm>
            <a:off x="5331542" y="2005781"/>
            <a:ext cx="3465871" cy="2246769"/>
          </a:xfrm>
          <a:prstGeom prst="rect">
            <a:avLst/>
          </a:prstGeom>
        </p:spPr>
        <p:txBody>
          <a:bodyPr wrap="square">
            <a:spAutoFit/>
          </a:bodyPr>
          <a:lstStyle/>
          <a:p>
            <a:r>
              <a:rPr lang="es-ES" b="1" dirty="0"/>
              <a:t>Ejemplo</a:t>
            </a:r>
            <a:r>
              <a:rPr lang="es-ES" dirty="0"/>
              <a:t>: Considera el conjunto de datos de salarios en una empresa. Si la mayoría de los salarios están entre $30,000 y $50,000, pero hay un par de directores que ganan $1,000,000, el salario promedio (media) será muy alto, lo que causará asimetría positiva en la distribución de salarios. La mediana, en cambio, puede ser más representativa de la mayoría de los empleados.</a:t>
            </a:r>
            <a:endParaRPr lang="eu-ES" dirty="0"/>
          </a:p>
        </p:txBody>
      </p:sp>
    </p:spTree>
    <p:extLst>
      <p:ext uri="{BB962C8B-B14F-4D97-AF65-F5344CB8AC3E}">
        <p14:creationId xmlns:p14="http://schemas.microsoft.com/office/powerpoint/2010/main" val="20315053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7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Medidas de variabilidad</a:t>
            </a:r>
            <a:endParaRPr dirty="0"/>
          </a:p>
        </p:txBody>
      </p:sp>
      <p:sp>
        <p:nvSpPr>
          <p:cNvPr id="522" name="Google Shape;522;p77"/>
          <p:cNvSpPr txBox="1"/>
          <p:nvPr/>
        </p:nvSpPr>
        <p:spPr>
          <a:xfrm>
            <a:off x="765900" y="1554275"/>
            <a:ext cx="7726500" cy="330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600" b="1" dirty="0">
                <a:solidFill>
                  <a:srgbClr val="1C355E"/>
                </a:solidFill>
                <a:latin typeface="Roboto"/>
                <a:ea typeface="Roboto"/>
                <a:cs typeface="Roboto"/>
                <a:sym typeface="Roboto"/>
              </a:rPr>
              <a:t>Desviación estándar y estimadores relacionados: </a:t>
            </a:r>
            <a:r>
              <a:rPr lang="es" sz="1600" dirty="0">
                <a:solidFill>
                  <a:srgbClr val="1C355E"/>
                </a:solidFill>
                <a:latin typeface="Roboto"/>
                <a:ea typeface="Roboto"/>
                <a:cs typeface="Roboto"/>
                <a:sym typeface="Roboto"/>
              </a:rPr>
              <a:t>diferencias o desviaciones entre un estimador (medida) de posición y el dato observado. Ejemplo:</a:t>
            </a:r>
            <a:endParaRPr sz="1600" dirty="0">
              <a:solidFill>
                <a:srgbClr val="1C355E"/>
              </a:solidFill>
              <a:latin typeface="Roboto"/>
              <a:ea typeface="Roboto"/>
              <a:cs typeface="Roboto"/>
              <a:sym typeface="Roboto"/>
            </a:endParaRPr>
          </a:p>
          <a:p>
            <a:pPr marL="0" lvl="0" indent="0" algn="l" rtl="0">
              <a:spcBef>
                <a:spcPts val="0"/>
              </a:spcBef>
              <a:spcAft>
                <a:spcPts val="0"/>
              </a:spcAft>
              <a:buNone/>
            </a:pPr>
            <a:endParaRPr sz="1600" dirty="0">
              <a:solidFill>
                <a:srgbClr val="1C355E"/>
              </a:solidFill>
              <a:latin typeface="Roboto"/>
              <a:ea typeface="Roboto"/>
              <a:cs typeface="Roboto"/>
              <a:sym typeface="Roboto"/>
            </a:endParaRPr>
          </a:p>
          <a:p>
            <a:pPr marL="457200" lvl="0" indent="-330200" algn="l" rtl="0">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{1, 4, 4} =&gt; media = 3, mediana = 4</a:t>
            </a:r>
            <a:endParaRPr sz="1600" dirty="0">
              <a:solidFill>
                <a:srgbClr val="1C355E"/>
              </a:solidFill>
              <a:latin typeface="Roboto"/>
              <a:ea typeface="Roboto"/>
              <a:cs typeface="Roboto"/>
              <a:sym typeface="Roboto"/>
            </a:endParaRPr>
          </a:p>
          <a:p>
            <a:pPr marL="457200" lvl="0" indent="-330200" algn="l" rtl="0">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Desviación respecto a la media = 1-3, 4-3, 4-3 = -2,1,1</a:t>
            </a:r>
            <a:endParaRPr sz="1600" dirty="0">
              <a:solidFill>
                <a:srgbClr val="1C355E"/>
              </a:solidFill>
              <a:latin typeface="Roboto"/>
              <a:ea typeface="Roboto"/>
              <a:cs typeface="Roboto"/>
              <a:sym typeface="Roboto"/>
            </a:endParaRPr>
          </a:p>
          <a:p>
            <a:pPr marL="914400" lvl="1" indent="-330200" algn="l" rtl="0">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Estas desviaciones nos dicen cómo de dispersos están los datos respecto al valor central</a:t>
            </a:r>
            <a:r>
              <a:rPr lang="es" sz="1600" dirty="0" smtClean="0">
                <a:solidFill>
                  <a:srgbClr val="1C355E"/>
                </a:solidFill>
                <a:latin typeface="Roboto"/>
                <a:ea typeface="Roboto"/>
                <a:cs typeface="Roboto"/>
                <a:sym typeface="Roboto"/>
              </a:rPr>
              <a:t>.</a:t>
            </a:r>
            <a:endParaRPr sz="1600" dirty="0">
              <a:solidFill>
                <a:srgbClr val="1C355E"/>
              </a:solidFill>
              <a:latin typeface="Roboto"/>
              <a:ea typeface="Roboto"/>
              <a:cs typeface="Roboto"/>
              <a:sym typeface="Roboto"/>
            </a:endParaRPr>
          </a:p>
        </p:txBody>
      </p:sp>
    </p:spTree>
    <p:extLst>
      <p:ext uri="{BB962C8B-B14F-4D97-AF65-F5344CB8AC3E}">
        <p14:creationId xmlns:p14="http://schemas.microsoft.com/office/powerpoint/2010/main" val="471068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7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Medidas de variabilidad</a:t>
            </a:r>
            <a:endParaRPr dirty="0"/>
          </a:p>
        </p:txBody>
      </p:sp>
      <p:pic>
        <p:nvPicPr>
          <p:cNvPr id="2" name="Imagen 1"/>
          <p:cNvPicPr>
            <a:picLocks noChangeAspect="1"/>
          </p:cNvPicPr>
          <p:nvPr/>
        </p:nvPicPr>
        <p:blipFill>
          <a:blip r:embed="rId3"/>
          <a:stretch>
            <a:fillRect/>
          </a:stretch>
        </p:blipFill>
        <p:spPr>
          <a:xfrm>
            <a:off x="688273" y="1674198"/>
            <a:ext cx="5319221" cy="2606266"/>
          </a:xfrm>
          <a:prstGeom prst="rect">
            <a:avLst/>
          </a:prstGeom>
        </p:spPr>
      </p:pic>
      <p:sp>
        <p:nvSpPr>
          <p:cNvPr id="3" name="Rectángulo 2"/>
          <p:cNvSpPr/>
          <p:nvPr/>
        </p:nvSpPr>
        <p:spPr>
          <a:xfrm>
            <a:off x="688273" y="4378152"/>
            <a:ext cx="7644566" cy="523220"/>
          </a:xfrm>
          <a:prstGeom prst="rect">
            <a:avLst/>
          </a:prstGeom>
        </p:spPr>
        <p:txBody>
          <a:bodyPr wrap="square">
            <a:spAutoFit/>
          </a:bodyPr>
          <a:lstStyle/>
          <a:p>
            <a:r>
              <a:rPr lang="es-ES" dirty="0"/>
              <a:t>La desviación estándar y las desviaciones respecto a la media nos ayudan a entender cómo están dispersos los datos en relación con un valor central (la media)</a:t>
            </a:r>
            <a:endParaRPr lang="eu-ES" dirty="0"/>
          </a:p>
        </p:txBody>
      </p:sp>
    </p:spTree>
    <p:extLst>
      <p:ext uri="{BB962C8B-B14F-4D97-AF65-F5344CB8AC3E}">
        <p14:creationId xmlns:p14="http://schemas.microsoft.com/office/powerpoint/2010/main" val="2980389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7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Medidas de variabilidad</a:t>
            </a:r>
            <a:endParaRPr/>
          </a:p>
        </p:txBody>
      </p:sp>
      <p:sp>
        <p:nvSpPr>
          <p:cNvPr id="528" name="Google Shape;528;p78"/>
          <p:cNvSpPr txBox="1"/>
          <p:nvPr/>
        </p:nvSpPr>
        <p:spPr>
          <a:xfrm>
            <a:off x="537300" y="1706675"/>
            <a:ext cx="2702400" cy="47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600" b="1">
                <a:solidFill>
                  <a:srgbClr val="1C355E"/>
                </a:solidFill>
                <a:latin typeface="Roboto"/>
                <a:ea typeface="Roboto"/>
                <a:cs typeface="Roboto"/>
                <a:sym typeface="Roboto"/>
              </a:rPr>
              <a:t>Desviación media absoluta</a:t>
            </a:r>
            <a:endParaRPr sz="1600" b="1">
              <a:solidFill>
                <a:srgbClr val="1C355E"/>
              </a:solidFill>
              <a:latin typeface="Roboto"/>
              <a:ea typeface="Roboto"/>
              <a:cs typeface="Roboto"/>
              <a:sym typeface="Roboto"/>
            </a:endParaRPr>
          </a:p>
        </p:txBody>
      </p:sp>
      <p:sp>
        <p:nvSpPr>
          <p:cNvPr id="529" name="Google Shape;529;p78"/>
          <p:cNvSpPr txBox="1"/>
          <p:nvPr/>
        </p:nvSpPr>
        <p:spPr>
          <a:xfrm>
            <a:off x="6070675" y="1706675"/>
            <a:ext cx="2702400" cy="47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600" b="1">
                <a:solidFill>
                  <a:srgbClr val="1C355E"/>
                </a:solidFill>
                <a:latin typeface="Roboto"/>
                <a:ea typeface="Roboto"/>
                <a:cs typeface="Roboto"/>
                <a:sym typeface="Roboto"/>
              </a:rPr>
              <a:t>Desviación estándar</a:t>
            </a:r>
            <a:endParaRPr sz="1600" b="1">
              <a:solidFill>
                <a:srgbClr val="1C355E"/>
              </a:solidFill>
              <a:latin typeface="Roboto"/>
              <a:ea typeface="Roboto"/>
              <a:cs typeface="Roboto"/>
              <a:sym typeface="Roboto"/>
            </a:endParaRPr>
          </a:p>
        </p:txBody>
      </p:sp>
      <p:sp>
        <p:nvSpPr>
          <p:cNvPr id="530" name="Google Shape;530;p78"/>
          <p:cNvSpPr txBox="1"/>
          <p:nvPr/>
        </p:nvSpPr>
        <p:spPr>
          <a:xfrm>
            <a:off x="3244725" y="1706675"/>
            <a:ext cx="2702400" cy="47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600" b="1">
                <a:solidFill>
                  <a:srgbClr val="1C355E"/>
                </a:solidFill>
                <a:latin typeface="Roboto"/>
                <a:ea typeface="Roboto"/>
                <a:cs typeface="Roboto"/>
                <a:sym typeface="Roboto"/>
              </a:rPr>
              <a:t>Varianza</a:t>
            </a:r>
            <a:endParaRPr sz="1600" b="1">
              <a:solidFill>
                <a:srgbClr val="1C355E"/>
              </a:solidFill>
              <a:latin typeface="Roboto"/>
              <a:ea typeface="Roboto"/>
              <a:cs typeface="Roboto"/>
              <a:sym typeface="Roboto"/>
            </a:endParaRPr>
          </a:p>
        </p:txBody>
      </p:sp>
      <p:pic>
        <p:nvPicPr>
          <p:cNvPr id="531" name="Google Shape;531;p78"/>
          <p:cNvPicPr preferRelativeResize="0"/>
          <p:nvPr/>
        </p:nvPicPr>
        <p:blipFill>
          <a:blip r:embed="rId3">
            <a:alphaModFix/>
          </a:blip>
          <a:stretch>
            <a:fillRect/>
          </a:stretch>
        </p:blipFill>
        <p:spPr>
          <a:xfrm>
            <a:off x="284525" y="2436288"/>
            <a:ext cx="3366725" cy="762125"/>
          </a:xfrm>
          <a:prstGeom prst="rect">
            <a:avLst/>
          </a:prstGeom>
          <a:noFill/>
          <a:ln>
            <a:noFill/>
          </a:ln>
        </p:spPr>
      </p:pic>
      <p:pic>
        <p:nvPicPr>
          <p:cNvPr id="532" name="Google Shape;532;p78"/>
          <p:cNvPicPr preferRelativeResize="0"/>
          <p:nvPr/>
        </p:nvPicPr>
        <p:blipFill>
          <a:blip r:embed="rId4">
            <a:alphaModFix/>
          </a:blip>
          <a:stretch>
            <a:fillRect/>
          </a:stretch>
        </p:blipFill>
        <p:spPr>
          <a:xfrm>
            <a:off x="3625725" y="2417300"/>
            <a:ext cx="2338825" cy="580310"/>
          </a:xfrm>
          <a:prstGeom prst="rect">
            <a:avLst/>
          </a:prstGeom>
          <a:noFill/>
          <a:ln>
            <a:noFill/>
          </a:ln>
        </p:spPr>
      </p:pic>
      <p:pic>
        <p:nvPicPr>
          <p:cNvPr id="533" name="Google Shape;533;p78"/>
          <p:cNvPicPr preferRelativeResize="0"/>
          <p:nvPr/>
        </p:nvPicPr>
        <p:blipFill>
          <a:blip r:embed="rId5">
            <a:alphaModFix/>
          </a:blip>
          <a:stretch>
            <a:fillRect/>
          </a:stretch>
        </p:blipFill>
        <p:spPr>
          <a:xfrm>
            <a:off x="6136498" y="2588750"/>
            <a:ext cx="2742702" cy="408850"/>
          </a:xfrm>
          <a:prstGeom prst="rect">
            <a:avLst/>
          </a:prstGeom>
          <a:noFill/>
          <a:ln>
            <a:noFill/>
          </a:ln>
        </p:spPr>
      </p:pic>
      <p:sp>
        <p:nvSpPr>
          <p:cNvPr id="534" name="Google Shape;534;p78"/>
          <p:cNvSpPr txBox="1"/>
          <p:nvPr/>
        </p:nvSpPr>
        <p:spPr>
          <a:xfrm>
            <a:off x="683100" y="3622825"/>
            <a:ext cx="7999800" cy="1077600"/>
          </a:xfrm>
          <a:prstGeom prst="rect">
            <a:avLst/>
          </a:prstGeom>
          <a:noFill/>
          <a:ln>
            <a:noFill/>
          </a:ln>
        </p:spPr>
        <p:txBody>
          <a:bodyPr spcFirstLastPara="1" wrap="square" lIns="91425" tIns="91425" rIns="91425" bIns="91425" anchor="t" anchorCtr="0">
            <a:noAutofit/>
          </a:bodyPr>
          <a:lstStyle/>
          <a:p>
            <a:pPr marL="457200" lvl="0" indent="-330200" algn="l" rtl="0">
              <a:lnSpc>
                <a:spcPct val="150000"/>
              </a:lnSpc>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La desviación estándar es más fácil de interpretar que la varianza.</a:t>
            </a:r>
            <a:endParaRPr sz="1600" dirty="0">
              <a:solidFill>
                <a:srgbClr val="1C355E"/>
              </a:solidFill>
              <a:latin typeface="Roboto"/>
              <a:ea typeface="Roboto"/>
              <a:cs typeface="Roboto"/>
              <a:sym typeface="Roboto"/>
            </a:endParaRPr>
          </a:p>
          <a:p>
            <a:pPr marL="914400" lvl="1" indent="-330200" algn="l" rtl="0">
              <a:lnSpc>
                <a:spcPct val="150000"/>
              </a:lnSpc>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Misma escala que los datos originales.</a:t>
            </a:r>
            <a:endParaRPr sz="1600" dirty="0">
              <a:solidFill>
                <a:srgbClr val="1C355E"/>
              </a:solidFill>
              <a:latin typeface="Roboto"/>
              <a:ea typeface="Roboto"/>
              <a:cs typeface="Roboto"/>
              <a:sym typeface="Roboto"/>
            </a:endParaRPr>
          </a:p>
          <a:p>
            <a:pPr marL="457200" lvl="0" indent="-330200" algn="l" rtl="0">
              <a:lnSpc>
                <a:spcPct val="150000"/>
              </a:lnSpc>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Medidas no robustas frente a outliers</a:t>
            </a:r>
            <a:endParaRPr sz="1600" dirty="0">
              <a:solidFill>
                <a:srgbClr val="1C355E"/>
              </a:solidFill>
              <a:latin typeface="Roboto"/>
              <a:ea typeface="Roboto"/>
              <a:cs typeface="Roboto"/>
              <a:sym typeface="Roboto"/>
            </a:endParaRPr>
          </a:p>
        </p:txBody>
      </p:sp>
    </p:spTree>
    <p:extLst>
      <p:ext uri="{BB962C8B-B14F-4D97-AF65-F5344CB8AC3E}">
        <p14:creationId xmlns:p14="http://schemas.microsoft.com/office/powerpoint/2010/main" val="41013944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7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Medidas de variabilidad</a:t>
            </a:r>
            <a:endParaRPr/>
          </a:p>
        </p:txBody>
      </p:sp>
      <p:sp>
        <p:nvSpPr>
          <p:cNvPr id="540" name="Google Shape;540;p79"/>
          <p:cNvSpPr txBox="1"/>
          <p:nvPr/>
        </p:nvSpPr>
        <p:spPr>
          <a:xfrm>
            <a:off x="683100" y="3622825"/>
            <a:ext cx="7999800" cy="10776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s" sz="1600" b="1" dirty="0">
                <a:solidFill>
                  <a:srgbClr val="1C355E"/>
                </a:solidFill>
                <a:latin typeface="Roboto"/>
                <a:ea typeface="Roboto"/>
                <a:cs typeface="Roboto"/>
                <a:sym typeface="Roboto"/>
              </a:rPr>
              <a:t>MAD</a:t>
            </a:r>
            <a:r>
              <a:rPr lang="es" sz="1600" dirty="0">
                <a:solidFill>
                  <a:srgbClr val="1C355E"/>
                </a:solidFill>
                <a:latin typeface="Roboto"/>
                <a:ea typeface="Roboto"/>
                <a:cs typeface="Roboto"/>
                <a:sym typeface="Roboto"/>
              </a:rPr>
              <a:t> (</a:t>
            </a:r>
            <a:r>
              <a:rPr lang="es" sz="1600" i="1" dirty="0">
                <a:solidFill>
                  <a:srgbClr val="1C355E"/>
                </a:solidFill>
                <a:latin typeface="Roboto"/>
                <a:ea typeface="Roboto"/>
                <a:cs typeface="Roboto"/>
                <a:sym typeface="Roboto"/>
              </a:rPr>
              <a:t>Median absolute deviation from the median</a:t>
            </a:r>
            <a:r>
              <a:rPr lang="es" sz="1600" dirty="0">
                <a:solidFill>
                  <a:srgbClr val="1C355E"/>
                </a:solidFill>
                <a:latin typeface="Roboto"/>
                <a:ea typeface="Roboto"/>
                <a:cs typeface="Roboto"/>
                <a:sym typeface="Roboto"/>
              </a:rPr>
              <a:t>):</a:t>
            </a:r>
            <a:endParaRPr sz="1600" dirty="0">
              <a:solidFill>
                <a:srgbClr val="1C355E"/>
              </a:solidFill>
              <a:latin typeface="Roboto"/>
              <a:ea typeface="Roboto"/>
              <a:cs typeface="Roboto"/>
              <a:sym typeface="Roboto"/>
            </a:endParaRPr>
          </a:p>
          <a:p>
            <a:pPr marL="457200" lvl="0" indent="-330200" algn="l" rtl="0">
              <a:lnSpc>
                <a:spcPct val="150000"/>
              </a:lnSpc>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Más robusto frente a valores extremos</a:t>
            </a:r>
            <a:endParaRPr sz="1600" dirty="0">
              <a:solidFill>
                <a:srgbClr val="1C355E"/>
              </a:solidFill>
              <a:latin typeface="Roboto"/>
              <a:ea typeface="Roboto"/>
              <a:cs typeface="Roboto"/>
              <a:sym typeface="Roboto"/>
            </a:endParaRPr>
          </a:p>
        </p:txBody>
      </p:sp>
      <p:pic>
        <p:nvPicPr>
          <p:cNvPr id="541" name="Google Shape;541;p79"/>
          <p:cNvPicPr preferRelativeResize="0"/>
          <p:nvPr/>
        </p:nvPicPr>
        <p:blipFill>
          <a:blip r:embed="rId3">
            <a:alphaModFix/>
          </a:blip>
          <a:stretch>
            <a:fillRect/>
          </a:stretch>
        </p:blipFill>
        <p:spPr>
          <a:xfrm>
            <a:off x="1778800" y="2257425"/>
            <a:ext cx="5343525" cy="628650"/>
          </a:xfrm>
          <a:prstGeom prst="rect">
            <a:avLst/>
          </a:prstGeom>
          <a:noFill/>
          <a:ln>
            <a:noFill/>
          </a:ln>
        </p:spPr>
      </p:pic>
    </p:spTree>
    <p:extLst>
      <p:ext uri="{BB962C8B-B14F-4D97-AF65-F5344CB8AC3E}">
        <p14:creationId xmlns:p14="http://schemas.microsoft.com/office/powerpoint/2010/main" val="349710037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8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Medidas de variabilidad</a:t>
            </a:r>
            <a:endParaRPr/>
          </a:p>
        </p:txBody>
      </p:sp>
      <p:sp>
        <p:nvSpPr>
          <p:cNvPr id="547" name="Google Shape;547;p80"/>
          <p:cNvSpPr txBox="1"/>
          <p:nvPr/>
        </p:nvSpPr>
        <p:spPr>
          <a:xfrm>
            <a:off x="765900" y="1554275"/>
            <a:ext cx="7726500" cy="48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600" b="1">
                <a:solidFill>
                  <a:srgbClr val="1C355E"/>
                </a:solidFill>
                <a:latin typeface="Roboto"/>
                <a:ea typeface="Roboto"/>
                <a:cs typeface="Roboto"/>
                <a:sym typeface="Roboto"/>
              </a:rPr>
              <a:t>Ejemplo: </a:t>
            </a:r>
            <a:r>
              <a:rPr lang="es" sz="1600">
                <a:solidFill>
                  <a:srgbClr val="1C355E"/>
                </a:solidFill>
                <a:latin typeface="Roboto"/>
                <a:ea typeface="Roboto"/>
                <a:cs typeface="Roboto"/>
                <a:sym typeface="Roboto"/>
              </a:rPr>
              <a:t>estimadores de variabilidad de la población.</a:t>
            </a:r>
            <a:endParaRPr sz="1600">
              <a:solidFill>
                <a:srgbClr val="1C355E"/>
              </a:solidFill>
              <a:latin typeface="Roboto"/>
              <a:ea typeface="Roboto"/>
              <a:cs typeface="Roboto"/>
              <a:sym typeface="Roboto"/>
            </a:endParaRPr>
          </a:p>
        </p:txBody>
      </p:sp>
      <p:pic>
        <p:nvPicPr>
          <p:cNvPr id="548" name="Google Shape;548;p80"/>
          <p:cNvPicPr preferRelativeResize="0"/>
          <p:nvPr/>
        </p:nvPicPr>
        <p:blipFill>
          <a:blip r:embed="rId3">
            <a:alphaModFix/>
          </a:blip>
          <a:stretch>
            <a:fillRect/>
          </a:stretch>
        </p:blipFill>
        <p:spPr>
          <a:xfrm>
            <a:off x="152400" y="2118225"/>
            <a:ext cx="8839199" cy="2751743"/>
          </a:xfrm>
          <a:prstGeom prst="rect">
            <a:avLst/>
          </a:prstGeom>
          <a:noFill/>
          <a:ln>
            <a:noFill/>
          </a:ln>
        </p:spPr>
      </p:pic>
    </p:spTree>
    <p:extLst>
      <p:ext uri="{BB962C8B-B14F-4D97-AF65-F5344CB8AC3E}">
        <p14:creationId xmlns:p14="http://schemas.microsoft.com/office/powerpoint/2010/main" val="8849676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8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Medidas de variabilidad</a:t>
            </a:r>
            <a:endParaRPr/>
          </a:p>
        </p:txBody>
      </p:sp>
      <p:sp>
        <p:nvSpPr>
          <p:cNvPr id="554" name="Google Shape;554;p81"/>
          <p:cNvSpPr txBox="1"/>
          <p:nvPr/>
        </p:nvSpPr>
        <p:spPr>
          <a:xfrm>
            <a:off x="765900" y="1554275"/>
            <a:ext cx="7726500" cy="48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600" b="1">
                <a:solidFill>
                  <a:srgbClr val="1C355E"/>
                </a:solidFill>
                <a:latin typeface="Roboto"/>
                <a:ea typeface="Roboto"/>
                <a:cs typeface="Roboto"/>
                <a:sym typeface="Roboto"/>
              </a:rPr>
              <a:t>Ejemplo: </a:t>
            </a:r>
            <a:r>
              <a:rPr lang="es" sz="1600">
                <a:solidFill>
                  <a:srgbClr val="1C355E"/>
                </a:solidFill>
                <a:latin typeface="Roboto"/>
                <a:ea typeface="Roboto"/>
                <a:cs typeface="Roboto"/>
                <a:sym typeface="Roboto"/>
              </a:rPr>
              <a:t>estimadores de variabilidad de la población.</a:t>
            </a:r>
            <a:endParaRPr sz="1600">
              <a:solidFill>
                <a:srgbClr val="1C355E"/>
              </a:solidFill>
              <a:latin typeface="Roboto"/>
              <a:ea typeface="Roboto"/>
              <a:cs typeface="Roboto"/>
              <a:sym typeface="Roboto"/>
            </a:endParaRPr>
          </a:p>
        </p:txBody>
      </p:sp>
      <p:pic>
        <p:nvPicPr>
          <p:cNvPr id="555" name="Google Shape;555;p81"/>
          <p:cNvPicPr preferRelativeResize="0"/>
          <p:nvPr/>
        </p:nvPicPr>
        <p:blipFill>
          <a:blip r:embed="rId3">
            <a:alphaModFix/>
          </a:blip>
          <a:stretch>
            <a:fillRect/>
          </a:stretch>
        </p:blipFill>
        <p:spPr>
          <a:xfrm>
            <a:off x="1906838" y="2158875"/>
            <a:ext cx="5330325" cy="2801725"/>
          </a:xfrm>
          <a:prstGeom prst="rect">
            <a:avLst/>
          </a:prstGeom>
          <a:noFill/>
          <a:ln>
            <a:noFill/>
          </a:ln>
        </p:spPr>
      </p:pic>
    </p:spTree>
    <p:extLst>
      <p:ext uri="{BB962C8B-B14F-4D97-AF65-F5344CB8AC3E}">
        <p14:creationId xmlns:p14="http://schemas.microsoft.com/office/powerpoint/2010/main" val="3927303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7" name="Google Shape;117;p2"/>
          <p:cNvSpPr txBox="1">
            <a:spLocks noGrp="1"/>
          </p:cNvSpPr>
          <p:nvPr>
            <p:ph type="title" idx="4294967295"/>
          </p:nvPr>
        </p:nvSpPr>
        <p:spPr>
          <a:xfrm>
            <a:off x="361336" y="864164"/>
            <a:ext cx="5500688" cy="1519237"/>
          </a:xfrm>
          <a:prstGeom prst="rect">
            <a:avLst/>
          </a:prstGeom>
          <a:noFill/>
          <a:ln>
            <a:noFill/>
          </a:ln>
        </p:spPr>
        <p:txBody>
          <a:bodyPr spcFirstLastPara="1" wrap="square" lIns="91425" tIns="91425" rIns="91425" bIns="91425" anchor="t" anchorCtr="0">
            <a:noAutofit/>
          </a:bodyPr>
          <a:lstStyle/>
          <a:p>
            <a:pPr lvl="0"/>
            <a:r>
              <a:rPr lang="es-ES" sz="4000" b="1" dirty="0" smtClean="0">
                <a:solidFill>
                  <a:schemeClr val="bg1"/>
                </a:solidFill>
              </a:rPr>
              <a:t/>
            </a:r>
            <a:br>
              <a:rPr lang="es-ES" sz="4000" b="1" dirty="0" smtClean="0">
                <a:solidFill>
                  <a:schemeClr val="bg1"/>
                </a:solidFill>
              </a:rPr>
            </a:br>
            <a:r>
              <a:rPr lang="es-ES" sz="4000" b="1" dirty="0" smtClean="0">
                <a:solidFill>
                  <a:schemeClr val="bg1"/>
                </a:solidFill>
              </a:rPr>
              <a:t>5. </a:t>
            </a:r>
            <a:r>
              <a:rPr lang="es-ES" sz="4000" b="1" dirty="0" err="1" smtClean="0">
                <a:solidFill>
                  <a:schemeClr val="bg1"/>
                </a:solidFill>
              </a:rPr>
              <a:t>Outliers</a:t>
            </a:r>
            <a:r>
              <a:rPr lang="es-ES" sz="4000" b="1" dirty="0" smtClean="0">
                <a:solidFill>
                  <a:schemeClr val="bg1"/>
                </a:solidFill>
              </a:rPr>
              <a:t> (anomalías)</a:t>
            </a:r>
            <a:endParaRPr sz="4000" b="1" dirty="0">
              <a:solidFill>
                <a:schemeClr val="bg1"/>
              </a:solidFill>
            </a:endParaRPr>
          </a:p>
        </p:txBody>
      </p:sp>
      <p:sp>
        <p:nvSpPr>
          <p:cNvPr id="4" name="TextBox 4">
            <a:extLst>
              <a:ext uri="{FF2B5EF4-FFF2-40B4-BE49-F238E27FC236}">
                <a16:creationId xmlns:a16="http://schemas.microsoft.com/office/drawing/2014/main" id="{35784B83-6120-4373-9C1F-DC8EEE6D58B3}"/>
              </a:ext>
            </a:extLst>
          </p:cNvPr>
          <p:cNvSpPr txBox="1"/>
          <p:nvPr/>
        </p:nvSpPr>
        <p:spPr>
          <a:xfrm>
            <a:off x="476165" y="2135392"/>
            <a:ext cx="4118986" cy="1200329"/>
          </a:xfrm>
          <a:prstGeom prst="rect">
            <a:avLst/>
          </a:prstGeom>
          <a:noFill/>
        </p:spPr>
        <p:txBody>
          <a:bodyPr wrap="square" rtlCol="0" anchor="ctr">
            <a:spAutoFit/>
          </a:bodyPr>
          <a:lstStyle/>
          <a:p>
            <a:pPr marL="285750" indent="-285750">
              <a:buClr>
                <a:schemeClr val="bg1"/>
              </a:buClr>
              <a:buFont typeface="Arial" panose="020B0604020202020204" pitchFamily="34" charset="0"/>
              <a:buChar char="•"/>
            </a:pPr>
            <a:r>
              <a:rPr lang="es-ES" altLang="ko-KR" sz="1800" dirty="0" err="1" smtClean="0">
                <a:solidFill>
                  <a:schemeClr val="bg1"/>
                </a:solidFill>
                <a:cs typeface="Arial" pitchFamily="34" charset="0"/>
              </a:rPr>
              <a:t>Outliers</a:t>
            </a:r>
            <a:r>
              <a:rPr lang="es-ES" altLang="ko-KR" sz="1800" dirty="0" smtClean="0">
                <a:solidFill>
                  <a:schemeClr val="bg1"/>
                </a:solidFill>
                <a:cs typeface="Arial" pitchFamily="34" charset="0"/>
              </a:rPr>
              <a:t> vs </a:t>
            </a:r>
            <a:r>
              <a:rPr lang="es-ES" altLang="ko-KR" sz="1800" dirty="0" err="1" smtClean="0">
                <a:solidFill>
                  <a:schemeClr val="bg1"/>
                </a:solidFill>
                <a:cs typeface="Arial" pitchFamily="34" charset="0"/>
              </a:rPr>
              <a:t>Noise</a:t>
            </a:r>
            <a:endParaRPr lang="es-ES" altLang="ko-KR" sz="1800" dirty="0">
              <a:solidFill>
                <a:schemeClr val="bg1"/>
              </a:solidFill>
              <a:cs typeface="Arial" pitchFamily="34" charset="0"/>
            </a:endParaRPr>
          </a:p>
          <a:p>
            <a:pPr marL="285750" indent="-285750">
              <a:buClr>
                <a:schemeClr val="bg1"/>
              </a:buClr>
              <a:buFont typeface="Arial" panose="020B0604020202020204" pitchFamily="34" charset="0"/>
              <a:buChar char="•"/>
            </a:pPr>
            <a:r>
              <a:rPr lang="es-ES" altLang="ko-KR" sz="1800" dirty="0" smtClean="0">
                <a:solidFill>
                  <a:schemeClr val="bg1"/>
                </a:solidFill>
                <a:cs typeface="Arial" pitchFamily="34" charset="0"/>
              </a:rPr>
              <a:t>Porqué tratarlos</a:t>
            </a:r>
            <a:endParaRPr lang="es-ES" altLang="ko-KR" sz="1800" dirty="0">
              <a:solidFill>
                <a:schemeClr val="bg1"/>
              </a:solidFill>
              <a:cs typeface="Arial" pitchFamily="34" charset="0"/>
            </a:endParaRPr>
          </a:p>
          <a:p>
            <a:pPr marL="285750" indent="-285750">
              <a:buClr>
                <a:schemeClr val="bg1"/>
              </a:buClr>
              <a:buFont typeface="Arial" panose="020B0604020202020204" pitchFamily="34" charset="0"/>
              <a:buChar char="•"/>
            </a:pPr>
            <a:r>
              <a:rPr lang="es-ES" altLang="ko-KR" sz="1800" dirty="0" smtClean="0">
                <a:solidFill>
                  <a:schemeClr val="bg1"/>
                </a:solidFill>
                <a:cs typeface="Arial" pitchFamily="34" charset="0"/>
              </a:rPr>
              <a:t>Detección individual</a:t>
            </a:r>
          </a:p>
          <a:p>
            <a:pPr marL="285750" indent="-285750">
              <a:buClr>
                <a:schemeClr val="bg1"/>
              </a:buClr>
              <a:buFont typeface="Arial" panose="020B0604020202020204" pitchFamily="34" charset="0"/>
              <a:buChar char="•"/>
            </a:pPr>
            <a:r>
              <a:rPr lang="es-ES" altLang="ko-KR" sz="1800" dirty="0" smtClean="0">
                <a:solidFill>
                  <a:schemeClr val="bg1"/>
                </a:solidFill>
                <a:cs typeface="Arial" pitchFamily="34" charset="0"/>
              </a:rPr>
              <a:t>Detección colectiva</a:t>
            </a:r>
            <a:endParaRPr lang="es-ES" altLang="ko-KR" sz="1800" dirty="0">
              <a:solidFill>
                <a:schemeClr val="bg1"/>
              </a:solidFill>
              <a:cs typeface="Arial" pitchFamily="34" charset="0"/>
            </a:endParaRPr>
          </a:p>
        </p:txBody>
      </p:sp>
    </p:spTree>
    <p:extLst>
      <p:ext uri="{BB962C8B-B14F-4D97-AF65-F5344CB8AC3E}">
        <p14:creationId xmlns:p14="http://schemas.microsoft.com/office/powerpoint/2010/main" val="10714977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¿Para qué?</a:t>
            </a:r>
            <a:endParaRPr/>
          </a:p>
        </p:txBody>
      </p:sp>
      <p:sp>
        <p:nvSpPr>
          <p:cNvPr id="309" name="Google Shape;309;p47"/>
          <p:cNvSpPr txBox="1"/>
          <p:nvPr/>
        </p:nvSpPr>
        <p:spPr>
          <a:xfrm>
            <a:off x="765900" y="1778875"/>
            <a:ext cx="7726500" cy="27852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¿Qué clase de datos tenemos?</a:t>
            </a:r>
            <a:endParaRPr sz="1600" dirty="0">
              <a:solidFill>
                <a:srgbClr val="1C355E"/>
              </a:solidFill>
              <a:latin typeface="Roboto"/>
              <a:ea typeface="Roboto"/>
              <a:cs typeface="Roboto"/>
              <a:sym typeface="Roboto"/>
            </a:endParaRPr>
          </a:p>
          <a:p>
            <a:pPr marL="914400" lvl="1" indent="-330200" algn="l" rtl="0">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Numéricos o categóricos.</a:t>
            </a:r>
            <a:endParaRPr sz="1600" dirty="0">
              <a:solidFill>
                <a:srgbClr val="1C355E"/>
              </a:solidFill>
              <a:latin typeface="Roboto"/>
              <a:ea typeface="Roboto"/>
              <a:cs typeface="Roboto"/>
              <a:sym typeface="Roboto"/>
            </a:endParaRPr>
          </a:p>
          <a:p>
            <a:pPr marL="457200" lvl="0" indent="-330200" algn="l" rtl="0">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¿Cómo son los datos? Preproceso</a:t>
            </a:r>
            <a:endParaRPr sz="1600" dirty="0">
              <a:solidFill>
                <a:srgbClr val="1C355E"/>
              </a:solidFill>
              <a:latin typeface="Roboto"/>
              <a:ea typeface="Roboto"/>
              <a:cs typeface="Roboto"/>
              <a:sym typeface="Roboto"/>
            </a:endParaRPr>
          </a:p>
          <a:p>
            <a:pPr marL="914400" lvl="1" indent="-330200" algn="l" rtl="0">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Datos faltantes, normalización, reducción de dimensionalidad…</a:t>
            </a:r>
            <a:endParaRPr sz="1600" dirty="0">
              <a:solidFill>
                <a:srgbClr val="1C355E"/>
              </a:solidFill>
              <a:latin typeface="Roboto"/>
              <a:ea typeface="Roboto"/>
              <a:cs typeface="Roboto"/>
              <a:sym typeface="Roboto"/>
            </a:endParaRPr>
          </a:p>
          <a:p>
            <a:pPr marL="914400" lvl="1" indent="-330200" algn="l" rtl="0">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Outliers o datos atípicos</a:t>
            </a:r>
            <a:endParaRPr sz="1600" dirty="0">
              <a:solidFill>
                <a:srgbClr val="1C355E"/>
              </a:solidFill>
              <a:latin typeface="Roboto"/>
              <a:ea typeface="Roboto"/>
              <a:cs typeface="Roboto"/>
              <a:sym typeface="Roboto"/>
            </a:endParaRPr>
          </a:p>
          <a:p>
            <a:pPr marL="457200" lvl="0" indent="-330200" algn="l" rtl="0">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Análisis de características o atributos</a:t>
            </a:r>
            <a:endParaRPr sz="1600" dirty="0">
              <a:solidFill>
                <a:srgbClr val="1C355E"/>
              </a:solidFill>
              <a:latin typeface="Roboto"/>
              <a:ea typeface="Roboto"/>
              <a:cs typeface="Roboto"/>
              <a:sym typeface="Roboto"/>
            </a:endParaRPr>
          </a:p>
          <a:p>
            <a:pPr marL="914400" lvl="1" indent="-330200" algn="l" rtl="0">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¿Sobran?</a:t>
            </a:r>
            <a:endParaRPr sz="1600" dirty="0">
              <a:solidFill>
                <a:srgbClr val="1C355E"/>
              </a:solidFill>
              <a:latin typeface="Roboto"/>
              <a:ea typeface="Roboto"/>
              <a:cs typeface="Roboto"/>
              <a:sym typeface="Roboto"/>
            </a:endParaRPr>
          </a:p>
          <a:p>
            <a:pPr marL="914400" lvl="1" indent="-330200" algn="l" rtl="0">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¿Podemos deducir nuevos atributos?</a:t>
            </a:r>
            <a:endParaRPr sz="1600" dirty="0">
              <a:solidFill>
                <a:srgbClr val="1C355E"/>
              </a:solidFill>
              <a:latin typeface="Roboto"/>
              <a:ea typeface="Roboto"/>
              <a:cs typeface="Roboto"/>
              <a:sym typeface="Roboto"/>
            </a:endParaRPr>
          </a:p>
          <a:p>
            <a:pPr marL="457200" lvl="0" indent="-330200" algn="l" rtl="0">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¿Qué variables influyen en el resultado?</a:t>
            </a:r>
            <a:endParaRPr sz="1600" dirty="0">
              <a:solidFill>
                <a:srgbClr val="1C355E"/>
              </a:solidFill>
              <a:latin typeface="Roboto"/>
              <a:ea typeface="Roboto"/>
              <a:cs typeface="Roboto"/>
              <a:sym typeface="Roboto"/>
            </a:endParaRPr>
          </a:p>
          <a:p>
            <a:pPr marL="457200" lvl="0" indent="-330200" algn="l" rtl="0">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a:t>
            </a:r>
            <a:endParaRPr sz="1600" dirty="0">
              <a:solidFill>
                <a:srgbClr val="1C355E"/>
              </a:solidFill>
              <a:latin typeface="Roboto"/>
              <a:ea typeface="Roboto"/>
              <a:cs typeface="Roboto"/>
              <a:sym typeface="Roboto"/>
            </a:endParaRPr>
          </a:p>
        </p:txBody>
      </p:sp>
    </p:spTree>
    <p:extLst>
      <p:ext uri="{BB962C8B-B14F-4D97-AF65-F5344CB8AC3E}">
        <p14:creationId xmlns:p14="http://schemas.microsoft.com/office/powerpoint/2010/main" val="1812704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8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Outliers</a:t>
            </a:r>
            <a:endParaRPr/>
          </a:p>
        </p:txBody>
      </p:sp>
      <p:pic>
        <p:nvPicPr>
          <p:cNvPr id="566" name="Google Shape;566;p83"/>
          <p:cNvPicPr preferRelativeResize="0"/>
          <p:nvPr/>
        </p:nvPicPr>
        <p:blipFill>
          <a:blip r:embed="rId3">
            <a:alphaModFix/>
          </a:blip>
          <a:stretch>
            <a:fillRect/>
          </a:stretch>
        </p:blipFill>
        <p:spPr>
          <a:xfrm>
            <a:off x="1268361" y="1489587"/>
            <a:ext cx="6187915" cy="3484305"/>
          </a:xfrm>
          <a:prstGeom prst="rect">
            <a:avLst/>
          </a:prstGeom>
          <a:noFill/>
          <a:ln>
            <a:noFill/>
          </a:ln>
        </p:spPr>
      </p:pic>
    </p:spTree>
    <p:extLst>
      <p:ext uri="{BB962C8B-B14F-4D97-AF65-F5344CB8AC3E}">
        <p14:creationId xmlns:p14="http://schemas.microsoft.com/office/powerpoint/2010/main" val="107182544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8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Outliers</a:t>
            </a:r>
            <a:endParaRPr dirty="0"/>
          </a:p>
        </p:txBody>
      </p:sp>
      <p:sp>
        <p:nvSpPr>
          <p:cNvPr id="572" name="Google Shape;572;p84"/>
          <p:cNvSpPr txBox="1"/>
          <p:nvPr/>
        </p:nvSpPr>
        <p:spPr>
          <a:xfrm>
            <a:off x="765900" y="1554275"/>
            <a:ext cx="7726500" cy="33018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Los </a:t>
            </a:r>
            <a:r>
              <a:rPr lang="es" sz="1600" b="1" dirty="0">
                <a:solidFill>
                  <a:srgbClr val="1C355E"/>
                </a:solidFill>
                <a:latin typeface="Roboto"/>
                <a:ea typeface="Roboto"/>
                <a:cs typeface="Roboto"/>
                <a:sym typeface="Roboto"/>
              </a:rPr>
              <a:t>outliers</a:t>
            </a:r>
            <a:r>
              <a:rPr lang="es" sz="1600" dirty="0">
                <a:solidFill>
                  <a:srgbClr val="1C355E"/>
                </a:solidFill>
                <a:latin typeface="Roboto"/>
                <a:ea typeface="Roboto"/>
                <a:cs typeface="Roboto"/>
                <a:sym typeface="Roboto"/>
              </a:rPr>
              <a:t> son </a:t>
            </a:r>
            <a:r>
              <a:rPr lang="es" sz="1600" b="1" dirty="0">
                <a:solidFill>
                  <a:srgbClr val="1C355E"/>
                </a:solidFill>
                <a:latin typeface="Roboto"/>
                <a:ea typeface="Roboto"/>
                <a:cs typeface="Roboto"/>
                <a:sym typeface="Roboto"/>
              </a:rPr>
              <a:t>valores extraños</a:t>
            </a:r>
            <a:r>
              <a:rPr lang="es" sz="1600" dirty="0">
                <a:solidFill>
                  <a:srgbClr val="1C355E"/>
                </a:solidFill>
                <a:latin typeface="Roboto"/>
                <a:ea typeface="Roboto"/>
                <a:cs typeface="Roboto"/>
                <a:sym typeface="Roboto"/>
              </a:rPr>
              <a:t>.</a:t>
            </a:r>
            <a:endParaRPr sz="1600" dirty="0">
              <a:solidFill>
                <a:srgbClr val="1C355E"/>
              </a:solidFill>
              <a:latin typeface="Roboto"/>
              <a:ea typeface="Roboto"/>
              <a:cs typeface="Roboto"/>
              <a:sym typeface="Roboto"/>
            </a:endParaRPr>
          </a:p>
          <a:p>
            <a:pPr marL="457200" lvl="0" indent="-330200" algn="l" rtl="0">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Su detección puede lograrse mediante conocimiento experto (e.g., rango conocido de una variable) o mediante datos.</a:t>
            </a:r>
            <a:endParaRPr sz="1600" dirty="0">
              <a:solidFill>
                <a:srgbClr val="1C355E"/>
              </a:solidFill>
              <a:latin typeface="Roboto"/>
              <a:ea typeface="Roboto"/>
              <a:cs typeface="Roboto"/>
              <a:sym typeface="Roboto"/>
            </a:endParaRPr>
          </a:p>
          <a:p>
            <a:pPr marL="457200" lvl="0" indent="-330200" algn="l" rtl="0">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La </a:t>
            </a:r>
            <a:r>
              <a:rPr lang="es" sz="1600" b="1" dirty="0">
                <a:solidFill>
                  <a:srgbClr val="1C355E"/>
                </a:solidFill>
                <a:latin typeface="Roboto"/>
                <a:ea typeface="Roboto"/>
                <a:cs typeface="Roboto"/>
                <a:sym typeface="Roboto"/>
              </a:rPr>
              <a:t>detección</a:t>
            </a:r>
            <a:r>
              <a:rPr lang="es" sz="1600" dirty="0">
                <a:solidFill>
                  <a:srgbClr val="1C355E"/>
                </a:solidFill>
                <a:latin typeface="Roboto"/>
                <a:ea typeface="Roboto"/>
                <a:cs typeface="Roboto"/>
                <a:sym typeface="Roboto"/>
              </a:rPr>
              <a:t> de Outliers puede abordarse de dos formas:</a:t>
            </a:r>
            <a:endParaRPr sz="1600" dirty="0">
              <a:solidFill>
                <a:srgbClr val="1C355E"/>
              </a:solidFill>
              <a:latin typeface="Roboto"/>
              <a:ea typeface="Roboto"/>
              <a:cs typeface="Roboto"/>
              <a:sym typeface="Roboto"/>
            </a:endParaRPr>
          </a:p>
          <a:p>
            <a:pPr marL="914400" lvl="1" indent="-330200" algn="l" rtl="0">
              <a:spcBef>
                <a:spcPts val="0"/>
              </a:spcBef>
              <a:spcAft>
                <a:spcPts val="0"/>
              </a:spcAft>
              <a:buClr>
                <a:srgbClr val="1C355E"/>
              </a:buClr>
              <a:buSzPts val="1600"/>
              <a:buFont typeface="Roboto"/>
              <a:buChar char="○"/>
            </a:pPr>
            <a:r>
              <a:rPr lang="es" sz="1600" b="1" dirty="0">
                <a:solidFill>
                  <a:srgbClr val="1C355E"/>
                </a:solidFill>
                <a:latin typeface="Roboto"/>
                <a:ea typeface="Roboto"/>
                <a:cs typeface="Roboto"/>
                <a:sym typeface="Roboto"/>
              </a:rPr>
              <a:t>Individual</a:t>
            </a:r>
            <a:r>
              <a:rPr lang="es" sz="1600" dirty="0">
                <a:solidFill>
                  <a:srgbClr val="1C355E"/>
                </a:solidFill>
                <a:latin typeface="Roboto"/>
                <a:ea typeface="Roboto"/>
                <a:cs typeface="Roboto"/>
                <a:sym typeface="Roboto"/>
              </a:rPr>
              <a:t>: </a:t>
            </a:r>
            <a:r>
              <a:rPr lang="es" sz="1600" b="1" dirty="0">
                <a:solidFill>
                  <a:srgbClr val="1C355E"/>
                </a:solidFill>
                <a:latin typeface="Roboto"/>
                <a:ea typeface="Roboto"/>
                <a:cs typeface="Roboto"/>
                <a:sym typeface="Roboto"/>
              </a:rPr>
              <a:t>variable a variable</a:t>
            </a:r>
            <a:r>
              <a:rPr lang="es" sz="1600" dirty="0">
                <a:solidFill>
                  <a:srgbClr val="1C355E"/>
                </a:solidFill>
                <a:latin typeface="Roboto"/>
                <a:ea typeface="Roboto"/>
                <a:cs typeface="Roboto"/>
                <a:sym typeface="Roboto"/>
              </a:rPr>
              <a:t>. La técnica más simple consiste en definir intervalos de manera razonada, de modo que los valores fuera son considerados outliers. Métodos: IQR, Desviación típica, Z-Index…</a:t>
            </a:r>
            <a:endParaRPr sz="1600" dirty="0">
              <a:solidFill>
                <a:srgbClr val="1C355E"/>
              </a:solidFill>
              <a:latin typeface="Roboto"/>
              <a:ea typeface="Roboto"/>
              <a:cs typeface="Roboto"/>
              <a:sym typeface="Roboto"/>
            </a:endParaRPr>
          </a:p>
          <a:p>
            <a:pPr marL="914400" lvl="1" indent="-330200" algn="l" rtl="0">
              <a:spcBef>
                <a:spcPts val="0"/>
              </a:spcBef>
              <a:spcAft>
                <a:spcPts val="0"/>
              </a:spcAft>
              <a:buClr>
                <a:srgbClr val="1C355E"/>
              </a:buClr>
              <a:buSzPts val="1600"/>
              <a:buFont typeface="Roboto"/>
              <a:buChar char="○"/>
            </a:pPr>
            <a:r>
              <a:rPr lang="es" sz="1600" b="1" dirty="0">
                <a:solidFill>
                  <a:srgbClr val="1C355E"/>
                </a:solidFill>
                <a:latin typeface="Roboto"/>
                <a:ea typeface="Roboto"/>
                <a:cs typeface="Roboto"/>
                <a:sym typeface="Roboto"/>
              </a:rPr>
              <a:t>Colectiva</a:t>
            </a:r>
            <a:r>
              <a:rPr lang="es" sz="1600" dirty="0">
                <a:solidFill>
                  <a:srgbClr val="1C355E"/>
                </a:solidFill>
                <a:latin typeface="Roboto"/>
                <a:ea typeface="Roboto"/>
                <a:cs typeface="Roboto"/>
                <a:sym typeface="Roboto"/>
              </a:rPr>
              <a:t>: usando </a:t>
            </a:r>
            <a:r>
              <a:rPr lang="es" sz="1600" b="1" dirty="0">
                <a:solidFill>
                  <a:srgbClr val="1C355E"/>
                </a:solidFill>
                <a:latin typeface="Roboto"/>
                <a:ea typeface="Roboto"/>
                <a:cs typeface="Roboto"/>
                <a:sym typeface="Roboto"/>
              </a:rPr>
              <a:t>todas las variables</a:t>
            </a:r>
            <a:r>
              <a:rPr lang="es" sz="1600" dirty="0">
                <a:solidFill>
                  <a:srgbClr val="1C355E"/>
                </a:solidFill>
                <a:latin typeface="Roboto"/>
                <a:ea typeface="Roboto"/>
                <a:cs typeface="Roboto"/>
                <a:sym typeface="Roboto"/>
              </a:rPr>
              <a:t>. La más representativa tiene en cuenta la distribución de los datos y se basa en calcular un elipsoide alrededor de los datos, de modo que los puntos fuera de él se consideran outliers.</a:t>
            </a:r>
            <a:endParaRPr sz="1600" dirty="0">
              <a:solidFill>
                <a:srgbClr val="1C355E"/>
              </a:solidFill>
              <a:latin typeface="Roboto"/>
              <a:ea typeface="Roboto"/>
              <a:cs typeface="Roboto"/>
              <a:sym typeface="Roboto"/>
            </a:endParaRPr>
          </a:p>
          <a:p>
            <a:pPr marL="457200" lvl="0" indent="-330200" algn="l" rtl="0">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Cuando se detectan, se ignora la fila o se imputa el valor.</a:t>
            </a:r>
            <a:endParaRPr sz="1600" dirty="0">
              <a:solidFill>
                <a:srgbClr val="1C355E"/>
              </a:solidFill>
              <a:latin typeface="Roboto"/>
              <a:ea typeface="Roboto"/>
              <a:cs typeface="Roboto"/>
              <a:sym typeface="Roboto"/>
            </a:endParaRPr>
          </a:p>
        </p:txBody>
      </p:sp>
    </p:spTree>
    <p:extLst>
      <p:ext uri="{BB962C8B-B14F-4D97-AF65-F5344CB8AC3E}">
        <p14:creationId xmlns:p14="http://schemas.microsoft.com/office/powerpoint/2010/main" val="19565608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8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Outliers vs Noise</a:t>
            </a:r>
            <a:endParaRPr dirty="0"/>
          </a:p>
        </p:txBody>
      </p:sp>
      <p:sp>
        <p:nvSpPr>
          <p:cNvPr id="578" name="Google Shape;578;p85"/>
          <p:cNvSpPr txBox="1"/>
          <p:nvPr/>
        </p:nvSpPr>
        <p:spPr>
          <a:xfrm>
            <a:off x="435275" y="1554275"/>
            <a:ext cx="5969100" cy="33018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Clr>
                <a:srgbClr val="1C355E"/>
              </a:buClr>
              <a:buSzPts val="1600"/>
              <a:buFont typeface="Roboto"/>
              <a:buChar char="●"/>
            </a:pPr>
            <a:r>
              <a:rPr lang="es" sz="1600" b="1" dirty="0">
                <a:solidFill>
                  <a:srgbClr val="1C355E"/>
                </a:solidFill>
                <a:latin typeface="Roboto"/>
                <a:ea typeface="Roboto"/>
                <a:cs typeface="Roboto"/>
                <a:sym typeface="Roboto"/>
              </a:rPr>
              <a:t>Outlier</a:t>
            </a:r>
            <a:r>
              <a:rPr lang="es" sz="1600" dirty="0">
                <a:solidFill>
                  <a:srgbClr val="1C355E"/>
                </a:solidFill>
                <a:latin typeface="Roboto"/>
                <a:ea typeface="Roboto"/>
                <a:cs typeface="Roboto"/>
                <a:sym typeface="Roboto"/>
              </a:rPr>
              <a:t>: Un dato que es diferente del resto de datos:</a:t>
            </a:r>
            <a:endParaRPr sz="1600" dirty="0">
              <a:solidFill>
                <a:srgbClr val="1C355E"/>
              </a:solidFill>
              <a:latin typeface="Roboto"/>
              <a:ea typeface="Roboto"/>
              <a:cs typeface="Roboto"/>
              <a:sym typeface="Roboto"/>
            </a:endParaRPr>
          </a:p>
          <a:p>
            <a:pPr marL="914400" lvl="1" indent="-330200" algn="l" rtl="0">
              <a:lnSpc>
                <a:spcPct val="115000"/>
              </a:lnSpc>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Anomalías, discordancias, desviaciones</a:t>
            </a:r>
            <a:endParaRPr sz="1600" dirty="0">
              <a:solidFill>
                <a:srgbClr val="1C355E"/>
              </a:solidFill>
              <a:latin typeface="Roboto"/>
              <a:ea typeface="Roboto"/>
              <a:cs typeface="Roboto"/>
              <a:sym typeface="Roboto"/>
            </a:endParaRPr>
          </a:p>
          <a:p>
            <a:pPr marL="457200" lvl="0" indent="-330200" algn="l" rtl="0">
              <a:lnSpc>
                <a:spcPct val="115000"/>
              </a:lnSpc>
              <a:spcBef>
                <a:spcPts val="0"/>
              </a:spcBef>
              <a:spcAft>
                <a:spcPts val="0"/>
              </a:spcAft>
              <a:buClr>
                <a:srgbClr val="1C355E"/>
              </a:buClr>
              <a:buSzPts val="1600"/>
              <a:buFont typeface="Roboto"/>
              <a:buChar char="●"/>
            </a:pPr>
            <a:r>
              <a:rPr lang="es" sz="1600" b="1" dirty="0">
                <a:solidFill>
                  <a:srgbClr val="1C355E"/>
                </a:solidFill>
                <a:latin typeface="Roboto"/>
                <a:ea typeface="Roboto"/>
                <a:cs typeface="Roboto"/>
                <a:sym typeface="Roboto"/>
              </a:rPr>
              <a:t>Ruido</a:t>
            </a:r>
            <a:r>
              <a:rPr lang="es" sz="1600" dirty="0">
                <a:solidFill>
                  <a:srgbClr val="1C355E"/>
                </a:solidFill>
                <a:latin typeface="Roboto"/>
                <a:ea typeface="Roboto"/>
                <a:cs typeface="Roboto"/>
                <a:sym typeface="Roboto"/>
              </a:rPr>
              <a:t>: un error aleatorio o variante:</a:t>
            </a:r>
            <a:endParaRPr sz="1600" dirty="0">
              <a:solidFill>
                <a:srgbClr val="1C355E"/>
              </a:solidFill>
              <a:latin typeface="Roboto"/>
              <a:ea typeface="Roboto"/>
              <a:cs typeface="Roboto"/>
              <a:sym typeface="Roboto"/>
            </a:endParaRPr>
          </a:p>
          <a:p>
            <a:pPr marL="914400" lvl="1" indent="-330200" algn="l" rtl="0">
              <a:lnSpc>
                <a:spcPct val="115000"/>
              </a:lnSpc>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Medición incorrecta, valores faltantes...</a:t>
            </a:r>
            <a:endParaRPr sz="1600" dirty="0">
              <a:solidFill>
                <a:srgbClr val="1C355E"/>
              </a:solidFill>
              <a:latin typeface="Roboto"/>
              <a:ea typeface="Roboto"/>
              <a:cs typeface="Roboto"/>
              <a:sym typeface="Roboto"/>
            </a:endParaRPr>
          </a:p>
          <a:p>
            <a:pPr marL="457200" lvl="0" indent="-330200" algn="l" rtl="0">
              <a:lnSpc>
                <a:spcPct val="115000"/>
              </a:lnSpc>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El ruido causa outliers</a:t>
            </a:r>
            <a:endParaRPr sz="1600" dirty="0">
              <a:solidFill>
                <a:srgbClr val="1C355E"/>
              </a:solidFill>
              <a:latin typeface="Roboto"/>
              <a:ea typeface="Roboto"/>
              <a:cs typeface="Roboto"/>
              <a:sym typeface="Roboto"/>
            </a:endParaRPr>
          </a:p>
          <a:p>
            <a:pPr marL="914400" lvl="1" indent="-330200" algn="l" rtl="0">
              <a:lnSpc>
                <a:spcPct val="115000"/>
              </a:lnSpc>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No todos los outliers son causados por el ruido.</a:t>
            </a:r>
            <a:endParaRPr sz="1600" dirty="0">
              <a:solidFill>
                <a:srgbClr val="1C355E"/>
              </a:solidFill>
              <a:latin typeface="Roboto"/>
              <a:ea typeface="Roboto"/>
              <a:cs typeface="Roboto"/>
              <a:sym typeface="Roboto"/>
            </a:endParaRPr>
          </a:p>
          <a:p>
            <a:pPr marL="914400" lvl="1" indent="-330200" algn="l" rtl="0">
              <a:lnSpc>
                <a:spcPct val="115000"/>
              </a:lnSpc>
              <a:spcBef>
                <a:spcPts val="0"/>
              </a:spcBef>
              <a:spcAft>
                <a:spcPts val="0"/>
              </a:spcAft>
              <a:buClr>
                <a:srgbClr val="1C355E"/>
              </a:buClr>
              <a:buSzPts val="1600"/>
              <a:buFont typeface="Roboto"/>
              <a:buChar char="○"/>
            </a:pPr>
            <a:r>
              <a:rPr lang="es" sz="1600" b="1" dirty="0">
                <a:solidFill>
                  <a:srgbClr val="1C355E"/>
                </a:solidFill>
                <a:latin typeface="Roboto"/>
                <a:ea typeface="Roboto"/>
                <a:cs typeface="Roboto"/>
                <a:sym typeface="Roboto"/>
              </a:rPr>
              <a:t>El ruido es cualquier dato que no es la “verdadera” señal</a:t>
            </a:r>
            <a:r>
              <a:rPr lang="es" sz="1600" dirty="0">
                <a:solidFill>
                  <a:srgbClr val="1C355E"/>
                </a:solidFill>
                <a:latin typeface="Roboto"/>
                <a:ea typeface="Roboto"/>
                <a:cs typeface="Roboto"/>
                <a:sym typeface="Roboto"/>
              </a:rPr>
              <a:t>:</a:t>
            </a:r>
            <a:endParaRPr sz="1600" dirty="0">
              <a:solidFill>
                <a:srgbClr val="1C355E"/>
              </a:solidFill>
              <a:latin typeface="Roboto"/>
              <a:ea typeface="Roboto"/>
              <a:cs typeface="Roboto"/>
              <a:sym typeface="Roboto"/>
            </a:endParaRPr>
          </a:p>
          <a:p>
            <a:pPr marL="1371600" lvl="2" indent="-330200" algn="l" rtl="0">
              <a:lnSpc>
                <a:spcPct val="115000"/>
              </a:lnSpc>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Errores humanos, fallos de sensórica…</a:t>
            </a:r>
            <a:endParaRPr sz="1600" dirty="0">
              <a:solidFill>
                <a:srgbClr val="1C355E"/>
              </a:solidFill>
              <a:latin typeface="Roboto"/>
              <a:ea typeface="Roboto"/>
              <a:cs typeface="Roboto"/>
              <a:sym typeface="Roboto"/>
            </a:endParaRPr>
          </a:p>
          <a:p>
            <a:pPr marL="457200" lvl="0" indent="-330200" algn="l" rtl="0">
              <a:lnSpc>
                <a:spcPct val="115000"/>
              </a:lnSpc>
              <a:spcBef>
                <a:spcPts val="0"/>
              </a:spcBef>
              <a:spcAft>
                <a:spcPts val="0"/>
              </a:spcAft>
              <a:buClr>
                <a:srgbClr val="1C355E"/>
              </a:buClr>
              <a:buSzPts val="1600"/>
              <a:buFont typeface="Roboto"/>
              <a:buChar char="●"/>
            </a:pPr>
            <a:r>
              <a:rPr lang="es" sz="1600" b="1" dirty="0">
                <a:solidFill>
                  <a:srgbClr val="1C355E"/>
                </a:solidFill>
                <a:latin typeface="Roboto"/>
                <a:ea typeface="Roboto"/>
                <a:cs typeface="Roboto"/>
                <a:sym typeface="Roboto"/>
              </a:rPr>
              <a:t>¿Ruido o outlier?</a:t>
            </a:r>
            <a:r>
              <a:rPr lang="es" sz="1600" dirty="0">
                <a:solidFill>
                  <a:srgbClr val="1C355E"/>
                </a:solidFill>
                <a:latin typeface="Roboto"/>
                <a:ea typeface="Roboto"/>
                <a:cs typeface="Roboto"/>
                <a:sym typeface="Roboto"/>
              </a:rPr>
              <a:t> → Si no estoy seguro dejo el dato.</a:t>
            </a:r>
            <a:endParaRPr sz="1600" dirty="0">
              <a:solidFill>
                <a:srgbClr val="1C355E"/>
              </a:solidFill>
              <a:latin typeface="Roboto"/>
              <a:ea typeface="Roboto"/>
              <a:cs typeface="Roboto"/>
              <a:sym typeface="Roboto"/>
            </a:endParaRPr>
          </a:p>
        </p:txBody>
      </p:sp>
      <p:pic>
        <p:nvPicPr>
          <p:cNvPr id="579" name="Google Shape;579;p85"/>
          <p:cNvPicPr preferRelativeResize="0"/>
          <p:nvPr/>
        </p:nvPicPr>
        <p:blipFill>
          <a:blip r:embed="rId3">
            <a:alphaModFix/>
          </a:blip>
          <a:stretch>
            <a:fillRect/>
          </a:stretch>
        </p:blipFill>
        <p:spPr>
          <a:xfrm>
            <a:off x="6404398" y="2189275"/>
            <a:ext cx="2516449" cy="1678449"/>
          </a:xfrm>
          <a:prstGeom prst="rect">
            <a:avLst/>
          </a:prstGeom>
          <a:noFill/>
          <a:ln>
            <a:noFill/>
          </a:ln>
        </p:spPr>
      </p:pic>
    </p:spTree>
    <p:extLst>
      <p:ext uri="{BB962C8B-B14F-4D97-AF65-F5344CB8AC3E}">
        <p14:creationId xmlns:p14="http://schemas.microsoft.com/office/powerpoint/2010/main" val="410871390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8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Outliers vs Noise</a:t>
            </a:r>
            <a:endParaRPr/>
          </a:p>
        </p:txBody>
      </p:sp>
      <p:pic>
        <p:nvPicPr>
          <p:cNvPr id="585" name="Google Shape;585;p86"/>
          <p:cNvPicPr preferRelativeResize="0"/>
          <p:nvPr/>
        </p:nvPicPr>
        <p:blipFill>
          <a:blip r:embed="rId3">
            <a:alphaModFix/>
          </a:blip>
          <a:stretch>
            <a:fillRect/>
          </a:stretch>
        </p:blipFill>
        <p:spPr>
          <a:xfrm>
            <a:off x="2536750" y="1487625"/>
            <a:ext cx="4070494" cy="3523800"/>
          </a:xfrm>
          <a:prstGeom prst="rect">
            <a:avLst/>
          </a:prstGeom>
          <a:noFill/>
          <a:ln>
            <a:noFill/>
          </a:ln>
        </p:spPr>
      </p:pic>
    </p:spTree>
    <p:extLst>
      <p:ext uri="{BB962C8B-B14F-4D97-AF65-F5344CB8AC3E}">
        <p14:creationId xmlns:p14="http://schemas.microsoft.com/office/powerpoint/2010/main" val="249112261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1" name="Google Shape;591;p8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¿Por qué tratar los outliers?</a:t>
            </a:r>
            <a:endParaRPr dirty="0"/>
          </a:p>
        </p:txBody>
      </p:sp>
      <p:sp>
        <p:nvSpPr>
          <p:cNvPr id="590" name="Google Shape;590;p87"/>
          <p:cNvSpPr txBox="1">
            <a:spLocks noGrp="1"/>
          </p:cNvSpPr>
          <p:nvPr>
            <p:ph type="body" idx="4294967295"/>
          </p:nvPr>
        </p:nvSpPr>
        <p:spPr>
          <a:xfrm>
            <a:off x="0" y="1785938"/>
            <a:ext cx="2846388" cy="22606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s" sz="1400" b="1"/>
              <a:t>Altera</a:t>
            </a:r>
            <a:r>
              <a:rPr lang="es" sz="1400"/>
              <a:t> los resultados de los modelos estadísticos.</a:t>
            </a:r>
            <a:endParaRPr sz="1400"/>
          </a:p>
          <a:p>
            <a:pPr marL="0" lvl="0" indent="0" algn="just" rtl="0">
              <a:spcBef>
                <a:spcPts val="1600"/>
              </a:spcBef>
              <a:spcAft>
                <a:spcPts val="0"/>
              </a:spcAft>
              <a:buNone/>
            </a:pPr>
            <a:r>
              <a:rPr lang="es" sz="1400"/>
              <a:t>Pueden conducir a </a:t>
            </a:r>
            <a:r>
              <a:rPr lang="es" sz="1400" b="1"/>
              <a:t>conclusiones equivocadas</a:t>
            </a:r>
            <a:r>
              <a:rPr lang="es" sz="1400"/>
              <a:t>.</a:t>
            </a:r>
            <a:endParaRPr sz="1400"/>
          </a:p>
          <a:p>
            <a:pPr marL="0" lvl="0" indent="0" algn="just" rtl="0">
              <a:spcBef>
                <a:spcPts val="1600"/>
              </a:spcBef>
              <a:spcAft>
                <a:spcPts val="1600"/>
              </a:spcAft>
              <a:buNone/>
            </a:pPr>
            <a:r>
              <a:rPr lang="es" sz="1400"/>
              <a:t>Los modelos tienden a </a:t>
            </a:r>
            <a:r>
              <a:rPr lang="es" sz="1400" b="1"/>
              <a:t>generalizar peor</a:t>
            </a:r>
            <a:r>
              <a:rPr lang="es" sz="1400"/>
              <a:t>.</a:t>
            </a:r>
            <a:endParaRPr sz="1400"/>
          </a:p>
        </p:txBody>
      </p:sp>
      <p:pic>
        <p:nvPicPr>
          <p:cNvPr id="592" name="Google Shape;592;p87"/>
          <p:cNvPicPr preferRelativeResize="0"/>
          <p:nvPr/>
        </p:nvPicPr>
        <p:blipFill>
          <a:blip r:embed="rId3">
            <a:alphaModFix/>
          </a:blip>
          <a:stretch>
            <a:fillRect/>
          </a:stretch>
        </p:blipFill>
        <p:spPr>
          <a:xfrm>
            <a:off x="3552425" y="1829625"/>
            <a:ext cx="5092875" cy="2173975"/>
          </a:xfrm>
          <a:prstGeom prst="rect">
            <a:avLst/>
          </a:prstGeom>
          <a:noFill/>
          <a:ln>
            <a:noFill/>
          </a:ln>
        </p:spPr>
      </p:pic>
    </p:spTree>
    <p:extLst>
      <p:ext uri="{BB962C8B-B14F-4D97-AF65-F5344CB8AC3E}">
        <p14:creationId xmlns:p14="http://schemas.microsoft.com/office/powerpoint/2010/main" val="7405579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8" name="Google Shape;598;p8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Detección individual -</a:t>
            </a:r>
            <a:endParaRPr dirty="0"/>
          </a:p>
          <a:p>
            <a:pPr marL="0" lvl="0" indent="0" algn="l" rtl="0">
              <a:spcBef>
                <a:spcPts val="0"/>
              </a:spcBef>
              <a:spcAft>
                <a:spcPts val="0"/>
              </a:spcAft>
              <a:buNone/>
            </a:pPr>
            <a:r>
              <a:rPr lang="es" dirty="0"/>
              <a:t>Método del rango intercuartílico</a:t>
            </a:r>
            <a:endParaRPr dirty="0"/>
          </a:p>
        </p:txBody>
      </p:sp>
      <p:sp>
        <p:nvSpPr>
          <p:cNvPr id="597" name="Google Shape;597;p88"/>
          <p:cNvSpPr txBox="1">
            <a:spLocks noGrp="1"/>
          </p:cNvSpPr>
          <p:nvPr>
            <p:ph type="body" idx="4294967295"/>
          </p:nvPr>
        </p:nvSpPr>
        <p:spPr>
          <a:xfrm>
            <a:off x="0" y="1679575"/>
            <a:ext cx="4044950" cy="330835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s" sz="1500" dirty="0"/>
              <a:t>Mediana y se toma el </a:t>
            </a:r>
            <a:r>
              <a:rPr lang="es" sz="1500" b="1" dirty="0"/>
              <a:t>recorrido intercuartílico</a:t>
            </a:r>
            <a:r>
              <a:rPr lang="es" sz="1500" dirty="0"/>
              <a:t> (25% - 75%) * 1,5 a cada lado:</a:t>
            </a:r>
            <a:endParaRPr sz="1500" dirty="0"/>
          </a:p>
          <a:p>
            <a:pPr marL="457200" lvl="0" indent="-317500" algn="just" rtl="0">
              <a:spcBef>
                <a:spcPts val="1600"/>
              </a:spcBef>
              <a:spcAft>
                <a:spcPts val="0"/>
              </a:spcAft>
              <a:buSzPts val="1400"/>
              <a:buChar char="●"/>
            </a:pPr>
            <a:r>
              <a:rPr lang="es" sz="1400" dirty="0"/>
              <a:t>La parte inferior (Q1 − 1.5x IQR) se le denomina whisker inferior.</a:t>
            </a:r>
            <a:endParaRPr sz="1400" dirty="0"/>
          </a:p>
          <a:p>
            <a:pPr marL="457200" lvl="0" indent="-317500" algn="just" rtl="0">
              <a:spcBef>
                <a:spcPts val="0"/>
              </a:spcBef>
              <a:spcAft>
                <a:spcPts val="0"/>
              </a:spcAft>
              <a:buSzPts val="1400"/>
              <a:buChar char="●"/>
            </a:pPr>
            <a:r>
              <a:rPr lang="es" sz="1400" dirty="0"/>
              <a:t>La parte superior (Q3 + 1.5x IQR) se denomina whisker superior.</a:t>
            </a:r>
            <a:endParaRPr sz="1400" dirty="0"/>
          </a:p>
          <a:p>
            <a:pPr marL="457200" lvl="0" indent="-317500" algn="just" rtl="0">
              <a:spcBef>
                <a:spcPts val="0"/>
              </a:spcBef>
              <a:spcAft>
                <a:spcPts val="0"/>
              </a:spcAft>
              <a:buSzPts val="1400"/>
              <a:buChar char="●"/>
            </a:pPr>
            <a:r>
              <a:rPr lang="es" sz="1400" dirty="0"/>
              <a:t>Los </a:t>
            </a:r>
            <a:r>
              <a:rPr lang="es" sz="1400" b="1" dirty="0"/>
              <a:t>outliers</a:t>
            </a:r>
            <a:r>
              <a:rPr lang="es" sz="1400" dirty="0"/>
              <a:t> son aquellos puntos que se encuentran en uno de los dos whiskers.</a:t>
            </a:r>
            <a:endParaRPr sz="1400" dirty="0"/>
          </a:p>
          <a:p>
            <a:pPr marL="457200" lvl="0" indent="-317500" algn="just" rtl="0">
              <a:spcBef>
                <a:spcPts val="0"/>
              </a:spcBef>
              <a:spcAft>
                <a:spcPts val="0"/>
              </a:spcAft>
              <a:buSzPts val="1400"/>
              <a:buChar char="●"/>
            </a:pPr>
            <a:r>
              <a:rPr lang="es" sz="1400" dirty="0"/>
              <a:t>Se representa mediante un </a:t>
            </a:r>
            <a:r>
              <a:rPr lang="es" sz="1400" b="1" dirty="0"/>
              <a:t>diagrama boxplot</a:t>
            </a:r>
            <a:r>
              <a:rPr lang="es" sz="1400" dirty="0"/>
              <a:t>.</a:t>
            </a:r>
            <a:endParaRPr sz="1400" dirty="0"/>
          </a:p>
          <a:p>
            <a:pPr marL="457200" lvl="0" indent="-317500" algn="just" rtl="0">
              <a:spcBef>
                <a:spcPts val="0"/>
              </a:spcBef>
              <a:spcAft>
                <a:spcPts val="0"/>
              </a:spcAft>
              <a:buSzPts val="1400"/>
              <a:buChar char="●"/>
            </a:pPr>
            <a:r>
              <a:rPr lang="es" sz="1400" dirty="0"/>
              <a:t>Desventaja: más difícil de actualizar dinámicamente.</a:t>
            </a:r>
            <a:endParaRPr sz="1400" dirty="0"/>
          </a:p>
        </p:txBody>
      </p:sp>
      <p:pic>
        <p:nvPicPr>
          <p:cNvPr id="599" name="Google Shape;599;p88"/>
          <p:cNvPicPr preferRelativeResize="0"/>
          <p:nvPr/>
        </p:nvPicPr>
        <p:blipFill>
          <a:blip r:embed="rId3">
            <a:alphaModFix/>
          </a:blip>
          <a:stretch>
            <a:fillRect/>
          </a:stretch>
        </p:blipFill>
        <p:spPr>
          <a:xfrm>
            <a:off x="4663800" y="1855313"/>
            <a:ext cx="4419450" cy="2209725"/>
          </a:xfrm>
          <a:prstGeom prst="rect">
            <a:avLst/>
          </a:prstGeom>
          <a:noFill/>
          <a:ln>
            <a:noFill/>
          </a:ln>
        </p:spPr>
      </p:pic>
      <p:sp>
        <p:nvSpPr>
          <p:cNvPr id="600" name="Google Shape;600;p88"/>
          <p:cNvSpPr txBox="1"/>
          <p:nvPr/>
        </p:nvSpPr>
        <p:spPr>
          <a:xfrm>
            <a:off x="5455750" y="4065050"/>
            <a:ext cx="3058200" cy="42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200" i="1">
                <a:solidFill>
                  <a:srgbClr val="434343"/>
                </a:solidFill>
                <a:latin typeface="Roboto"/>
                <a:ea typeface="Roboto"/>
                <a:cs typeface="Roboto"/>
                <a:sym typeface="Roboto"/>
              </a:rPr>
              <a:t>Diagrama Boxplot</a:t>
            </a:r>
            <a:endParaRPr sz="1200" i="1">
              <a:solidFill>
                <a:srgbClr val="434343"/>
              </a:solidFill>
              <a:latin typeface="Roboto"/>
              <a:ea typeface="Roboto"/>
              <a:cs typeface="Roboto"/>
              <a:sym typeface="Roboto"/>
            </a:endParaRPr>
          </a:p>
        </p:txBody>
      </p:sp>
    </p:spTree>
    <p:extLst>
      <p:ext uri="{BB962C8B-B14F-4D97-AF65-F5344CB8AC3E}">
        <p14:creationId xmlns:p14="http://schemas.microsoft.com/office/powerpoint/2010/main" val="110993730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6" name="Google Shape;606;p8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Detección individual:</a:t>
            </a:r>
            <a:endParaRPr dirty="0"/>
          </a:p>
          <a:p>
            <a:pPr marL="0" lvl="0" indent="0" algn="l" rtl="0">
              <a:spcBef>
                <a:spcPts val="0"/>
              </a:spcBef>
              <a:spcAft>
                <a:spcPts val="0"/>
              </a:spcAft>
              <a:buNone/>
            </a:pPr>
            <a:r>
              <a:rPr lang="es" dirty="0"/>
              <a:t>Método de la desviación típica</a:t>
            </a:r>
            <a:endParaRPr dirty="0"/>
          </a:p>
        </p:txBody>
      </p:sp>
      <p:sp>
        <p:nvSpPr>
          <p:cNvPr id="605" name="Google Shape;605;p89"/>
          <p:cNvSpPr txBox="1">
            <a:spLocks noGrp="1"/>
          </p:cNvSpPr>
          <p:nvPr>
            <p:ph type="body" idx="4294967295"/>
          </p:nvPr>
        </p:nvSpPr>
        <p:spPr>
          <a:xfrm>
            <a:off x="1096963" y="1658938"/>
            <a:ext cx="8047037" cy="762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600"/>
              <a:t>Fórmula: media +/- 3 veces la desviación típica (dejas fuera 1,76% a cada lado).</a:t>
            </a:r>
            <a:endParaRPr sz="1600"/>
          </a:p>
          <a:p>
            <a:pPr marL="0" lvl="0" indent="0" algn="ctr" rtl="0">
              <a:spcBef>
                <a:spcPts val="1600"/>
              </a:spcBef>
              <a:spcAft>
                <a:spcPts val="1600"/>
              </a:spcAft>
              <a:buNone/>
            </a:pPr>
            <a:r>
              <a:rPr lang="es" sz="1400" i="1"/>
              <a:t>La desventaja es que los valores extremos alteran bastante la media y la desviación típica.</a:t>
            </a:r>
            <a:endParaRPr sz="1400" i="1"/>
          </a:p>
        </p:txBody>
      </p:sp>
      <p:pic>
        <p:nvPicPr>
          <p:cNvPr id="607" name="Google Shape;607;p89"/>
          <p:cNvPicPr preferRelativeResize="0"/>
          <p:nvPr/>
        </p:nvPicPr>
        <p:blipFill>
          <a:blip r:embed="rId3">
            <a:alphaModFix/>
          </a:blip>
          <a:stretch>
            <a:fillRect/>
          </a:stretch>
        </p:blipFill>
        <p:spPr>
          <a:xfrm>
            <a:off x="2196525" y="2571750"/>
            <a:ext cx="4900600" cy="2548326"/>
          </a:xfrm>
          <a:prstGeom prst="rect">
            <a:avLst/>
          </a:prstGeom>
          <a:noFill/>
          <a:ln>
            <a:noFill/>
          </a:ln>
        </p:spPr>
      </p:pic>
    </p:spTree>
    <p:extLst>
      <p:ext uri="{BB962C8B-B14F-4D97-AF65-F5344CB8AC3E}">
        <p14:creationId xmlns:p14="http://schemas.microsoft.com/office/powerpoint/2010/main" val="25338219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3" name="Google Shape;613;p9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Detección colectiva: ¿por qué?</a:t>
            </a:r>
            <a:endParaRPr dirty="0"/>
          </a:p>
        </p:txBody>
      </p:sp>
      <p:sp>
        <p:nvSpPr>
          <p:cNvPr id="612" name="Google Shape;612;p90"/>
          <p:cNvSpPr txBox="1">
            <a:spLocks noGrp="1"/>
          </p:cNvSpPr>
          <p:nvPr>
            <p:ph type="body" idx="4294967295"/>
          </p:nvPr>
        </p:nvSpPr>
        <p:spPr>
          <a:xfrm>
            <a:off x="1096963" y="1658938"/>
            <a:ext cx="8047037" cy="614362"/>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s" sz="1400">
                <a:solidFill>
                  <a:srgbClr val="1C355E"/>
                </a:solidFill>
              </a:rPr>
              <a:t>Ejemplo: estatura y peso. Podría pasar que si analizamos variable a variable no encontremos ningún outlier, pero si analizamos de forma bidimensional sí. En este ejemplo encontramos 3:</a:t>
            </a:r>
            <a:endParaRPr sz="1400">
              <a:solidFill>
                <a:srgbClr val="1C355E"/>
              </a:solidFill>
            </a:endParaRPr>
          </a:p>
        </p:txBody>
      </p:sp>
      <p:pic>
        <p:nvPicPr>
          <p:cNvPr id="614" name="Google Shape;614;p90"/>
          <p:cNvPicPr preferRelativeResize="0"/>
          <p:nvPr/>
        </p:nvPicPr>
        <p:blipFill>
          <a:blip r:embed="rId3">
            <a:alphaModFix/>
          </a:blip>
          <a:stretch>
            <a:fillRect/>
          </a:stretch>
        </p:blipFill>
        <p:spPr>
          <a:xfrm>
            <a:off x="683200" y="2486650"/>
            <a:ext cx="7777599" cy="1974425"/>
          </a:xfrm>
          <a:prstGeom prst="rect">
            <a:avLst/>
          </a:prstGeom>
          <a:noFill/>
          <a:ln>
            <a:noFill/>
          </a:ln>
        </p:spPr>
      </p:pic>
      <p:sp>
        <p:nvSpPr>
          <p:cNvPr id="615" name="Google Shape;615;p90"/>
          <p:cNvSpPr txBox="1"/>
          <p:nvPr/>
        </p:nvSpPr>
        <p:spPr>
          <a:xfrm>
            <a:off x="1606000" y="4589950"/>
            <a:ext cx="6343200" cy="38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200" i="1">
                <a:solidFill>
                  <a:srgbClr val="434343"/>
                </a:solidFill>
                <a:latin typeface="Roboto"/>
                <a:ea typeface="Roboto"/>
                <a:cs typeface="Roboto"/>
                <a:sym typeface="Roboto"/>
              </a:rPr>
              <a:t>Imagen: </a:t>
            </a:r>
            <a:r>
              <a:rPr lang="es" sz="1200" i="1" u="sng">
                <a:solidFill>
                  <a:srgbClr val="434343"/>
                </a:solidFill>
                <a:latin typeface="Roboto"/>
                <a:ea typeface="Roboto"/>
                <a:cs typeface="Roboto"/>
                <a:sym typeface="Roboto"/>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suraj rp</a:t>
            </a:r>
            <a:r>
              <a:rPr lang="es" sz="1200" i="1">
                <a:solidFill>
                  <a:srgbClr val="434343"/>
                </a:solidFill>
                <a:latin typeface="Roboto"/>
                <a:ea typeface="Roboto"/>
                <a:cs typeface="Roboto"/>
                <a:sym typeface="Roboto"/>
              </a:rPr>
              <a:t>.</a:t>
            </a:r>
            <a:endParaRPr sz="1200" i="1">
              <a:solidFill>
                <a:srgbClr val="434343"/>
              </a:solidFill>
              <a:latin typeface="Roboto"/>
              <a:ea typeface="Roboto"/>
              <a:cs typeface="Roboto"/>
              <a:sym typeface="Roboto"/>
            </a:endParaRPr>
          </a:p>
        </p:txBody>
      </p:sp>
    </p:spTree>
    <p:extLst>
      <p:ext uri="{BB962C8B-B14F-4D97-AF65-F5344CB8AC3E}">
        <p14:creationId xmlns:p14="http://schemas.microsoft.com/office/powerpoint/2010/main" val="296551776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9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Detección colectiva</a:t>
            </a:r>
            <a:endParaRPr/>
          </a:p>
        </p:txBody>
      </p:sp>
      <p:sp>
        <p:nvSpPr>
          <p:cNvPr id="621" name="Google Shape;621;p91"/>
          <p:cNvSpPr txBox="1"/>
          <p:nvPr/>
        </p:nvSpPr>
        <p:spPr>
          <a:xfrm>
            <a:off x="376400" y="1822150"/>
            <a:ext cx="4779900" cy="32187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s">
                <a:solidFill>
                  <a:srgbClr val="1C355E"/>
                </a:solidFill>
                <a:latin typeface="Roboto"/>
                <a:ea typeface="Roboto"/>
                <a:cs typeface="Roboto"/>
                <a:sym typeface="Roboto"/>
              </a:rPr>
              <a:t>La detección colectiva tiene en cuenta todas las variables (features). Se utilizan algoritmos más sofisticados, por ejemplo:</a:t>
            </a:r>
            <a:endParaRPr>
              <a:solidFill>
                <a:srgbClr val="1C355E"/>
              </a:solidFill>
              <a:latin typeface="Roboto"/>
              <a:ea typeface="Roboto"/>
              <a:cs typeface="Roboto"/>
              <a:sym typeface="Roboto"/>
            </a:endParaRPr>
          </a:p>
          <a:p>
            <a:pPr marL="457200" lvl="0" indent="-317500" algn="l" rtl="0">
              <a:lnSpc>
                <a:spcPct val="150000"/>
              </a:lnSpc>
              <a:spcBef>
                <a:spcPts val="0"/>
              </a:spcBef>
              <a:spcAft>
                <a:spcPts val="0"/>
              </a:spcAft>
              <a:buClr>
                <a:srgbClr val="1C355E"/>
              </a:buClr>
              <a:buSzPts val="1400"/>
              <a:buFont typeface="Roboto"/>
              <a:buChar char="●"/>
            </a:pPr>
            <a:r>
              <a:rPr lang="es" b="1">
                <a:solidFill>
                  <a:srgbClr val="1C355E"/>
                </a:solidFill>
                <a:latin typeface="Roboto"/>
                <a:ea typeface="Roboto"/>
                <a:cs typeface="Roboto"/>
                <a:sym typeface="Roboto"/>
              </a:rPr>
              <a:t>DBSCAN</a:t>
            </a:r>
            <a:r>
              <a:rPr lang="es">
                <a:solidFill>
                  <a:srgbClr val="1C355E"/>
                </a:solidFill>
                <a:latin typeface="Roboto"/>
                <a:ea typeface="Roboto"/>
                <a:cs typeface="Roboto"/>
                <a:sym typeface="Roboto"/>
              </a:rPr>
              <a:t>: algoritmo de clustering.</a:t>
            </a:r>
            <a:endParaRPr>
              <a:solidFill>
                <a:srgbClr val="1C355E"/>
              </a:solidFill>
              <a:latin typeface="Roboto"/>
              <a:ea typeface="Roboto"/>
              <a:cs typeface="Roboto"/>
              <a:sym typeface="Roboto"/>
            </a:endParaRPr>
          </a:p>
          <a:p>
            <a:pPr marL="457200" lvl="0" indent="-317500" algn="l" rtl="0">
              <a:lnSpc>
                <a:spcPct val="150000"/>
              </a:lnSpc>
              <a:spcBef>
                <a:spcPts val="0"/>
              </a:spcBef>
              <a:spcAft>
                <a:spcPts val="0"/>
              </a:spcAft>
              <a:buClr>
                <a:srgbClr val="1C355E"/>
              </a:buClr>
              <a:buSzPts val="1400"/>
              <a:buFont typeface="Roboto"/>
              <a:buChar char="●"/>
            </a:pPr>
            <a:r>
              <a:rPr lang="es" b="1">
                <a:solidFill>
                  <a:srgbClr val="1C355E"/>
                </a:solidFill>
                <a:latin typeface="Roboto"/>
                <a:ea typeface="Roboto"/>
                <a:cs typeface="Roboto"/>
                <a:sym typeface="Roboto"/>
              </a:rPr>
              <a:t>Local Outlier Factor Method</a:t>
            </a:r>
            <a:r>
              <a:rPr lang="es">
                <a:solidFill>
                  <a:srgbClr val="1C355E"/>
                </a:solidFill>
                <a:latin typeface="Roboto"/>
                <a:ea typeface="Roboto"/>
                <a:cs typeface="Roboto"/>
                <a:sym typeface="Roboto"/>
              </a:rPr>
              <a:t> (LOF): detección basada en densidad.</a:t>
            </a:r>
            <a:endParaRPr>
              <a:solidFill>
                <a:srgbClr val="1C355E"/>
              </a:solidFill>
              <a:latin typeface="Roboto"/>
              <a:ea typeface="Roboto"/>
              <a:cs typeface="Roboto"/>
              <a:sym typeface="Roboto"/>
            </a:endParaRPr>
          </a:p>
          <a:p>
            <a:pPr marL="457200" lvl="0" indent="-317500" algn="l" rtl="0">
              <a:lnSpc>
                <a:spcPct val="150000"/>
              </a:lnSpc>
              <a:spcBef>
                <a:spcPts val="0"/>
              </a:spcBef>
              <a:spcAft>
                <a:spcPts val="0"/>
              </a:spcAft>
              <a:buClr>
                <a:srgbClr val="1C355E"/>
              </a:buClr>
              <a:buSzPts val="1400"/>
              <a:buFont typeface="Roboto"/>
              <a:buChar char="●"/>
            </a:pPr>
            <a:r>
              <a:rPr lang="es" b="1">
                <a:solidFill>
                  <a:srgbClr val="1C355E"/>
                </a:solidFill>
                <a:latin typeface="Roboto"/>
                <a:ea typeface="Roboto"/>
                <a:cs typeface="Roboto"/>
                <a:sym typeface="Roboto"/>
              </a:rPr>
              <a:t>Eliptic Envelope</a:t>
            </a:r>
            <a:r>
              <a:rPr lang="es">
                <a:solidFill>
                  <a:srgbClr val="1C355E"/>
                </a:solidFill>
                <a:latin typeface="Roboto"/>
                <a:ea typeface="Roboto"/>
                <a:cs typeface="Roboto"/>
                <a:sym typeface="Roboto"/>
              </a:rPr>
              <a:t>: crea una elipse alrededor del dataset y los puntos que quedan fuera son identificados como outliers.</a:t>
            </a:r>
            <a:endParaRPr>
              <a:solidFill>
                <a:srgbClr val="1C355E"/>
              </a:solidFill>
              <a:latin typeface="Roboto"/>
              <a:ea typeface="Roboto"/>
              <a:cs typeface="Roboto"/>
              <a:sym typeface="Roboto"/>
            </a:endParaRPr>
          </a:p>
          <a:p>
            <a:pPr marL="457200" lvl="0" indent="-317500" algn="l" rtl="0">
              <a:lnSpc>
                <a:spcPct val="150000"/>
              </a:lnSpc>
              <a:spcBef>
                <a:spcPts val="0"/>
              </a:spcBef>
              <a:spcAft>
                <a:spcPts val="0"/>
              </a:spcAft>
              <a:buClr>
                <a:srgbClr val="1C355E"/>
              </a:buClr>
              <a:buSzPts val="1400"/>
              <a:buFont typeface="Roboto"/>
              <a:buChar char="●"/>
            </a:pPr>
            <a:r>
              <a:rPr lang="es">
                <a:solidFill>
                  <a:srgbClr val="1C355E"/>
                </a:solidFill>
                <a:latin typeface="Roboto"/>
                <a:ea typeface="Roboto"/>
                <a:cs typeface="Roboto"/>
                <a:sym typeface="Roboto"/>
              </a:rPr>
              <a:t>…</a:t>
            </a:r>
            <a:endParaRPr>
              <a:solidFill>
                <a:srgbClr val="1C355E"/>
              </a:solidFill>
              <a:latin typeface="Roboto"/>
              <a:ea typeface="Roboto"/>
              <a:cs typeface="Roboto"/>
              <a:sym typeface="Roboto"/>
            </a:endParaRPr>
          </a:p>
        </p:txBody>
      </p:sp>
      <p:pic>
        <p:nvPicPr>
          <p:cNvPr id="622" name="Google Shape;622;p91"/>
          <p:cNvPicPr preferRelativeResize="0"/>
          <p:nvPr/>
        </p:nvPicPr>
        <p:blipFill>
          <a:blip r:embed="rId3">
            <a:alphaModFix/>
          </a:blip>
          <a:stretch>
            <a:fillRect/>
          </a:stretch>
        </p:blipFill>
        <p:spPr>
          <a:xfrm>
            <a:off x="5156300" y="1822150"/>
            <a:ext cx="3794726" cy="2224225"/>
          </a:xfrm>
          <a:prstGeom prst="rect">
            <a:avLst/>
          </a:prstGeom>
          <a:noFill/>
          <a:ln>
            <a:noFill/>
          </a:ln>
        </p:spPr>
      </p:pic>
      <p:sp>
        <p:nvSpPr>
          <p:cNvPr id="623" name="Google Shape;623;p91"/>
          <p:cNvSpPr txBox="1"/>
          <p:nvPr/>
        </p:nvSpPr>
        <p:spPr>
          <a:xfrm>
            <a:off x="5626850" y="4131925"/>
            <a:ext cx="2972700" cy="38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200" i="1">
                <a:solidFill>
                  <a:srgbClr val="434343"/>
                </a:solidFill>
                <a:latin typeface="Roboto"/>
                <a:ea typeface="Roboto"/>
                <a:cs typeface="Roboto"/>
                <a:sym typeface="Roboto"/>
              </a:rPr>
              <a:t>Eliptic envelope</a:t>
            </a:r>
            <a:endParaRPr sz="1200" i="1">
              <a:solidFill>
                <a:srgbClr val="434343"/>
              </a:solidFill>
              <a:latin typeface="Roboto"/>
              <a:ea typeface="Roboto"/>
              <a:cs typeface="Roboto"/>
              <a:sym typeface="Roboto"/>
            </a:endParaRPr>
          </a:p>
        </p:txBody>
      </p:sp>
    </p:spTree>
    <p:extLst>
      <p:ext uri="{BB962C8B-B14F-4D97-AF65-F5344CB8AC3E}">
        <p14:creationId xmlns:p14="http://schemas.microsoft.com/office/powerpoint/2010/main" val="402880299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9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¿Qué hacemos con los Outliers?</a:t>
            </a:r>
            <a:endParaRPr dirty="0"/>
          </a:p>
        </p:txBody>
      </p:sp>
      <p:sp>
        <p:nvSpPr>
          <p:cNvPr id="629" name="Google Shape;629;p92"/>
          <p:cNvSpPr txBox="1"/>
          <p:nvPr/>
        </p:nvSpPr>
        <p:spPr>
          <a:xfrm>
            <a:off x="408625" y="1681300"/>
            <a:ext cx="3682800" cy="6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600">
                <a:solidFill>
                  <a:srgbClr val="1C355E"/>
                </a:solidFill>
                <a:latin typeface="Roboto"/>
                <a:ea typeface="Roboto"/>
                <a:cs typeface="Roboto"/>
                <a:sym typeface="Roboto"/>
              </a:rPr>
              <a:t>No afecta a los resultados → Se puede borrar.</a:t>
            </a:r>
            <a:endParaRPr sz="1800" b="1">
              <a:solidFill>
                <a:srgbClr val="1C355E"/>
              </a:solidFill>
              <a:latin typeface="Roboto"/>
              <a:ea typeface="Roboto"/>
              <a:cs typeface="Roboto"/>
              <a:sym typeface="Roboto"/>
            </a:endParaRPr>
          </a:p>
        </p:txBody>
      </p:sp>
      <p:pic>
        <p:nvPicPr>
          <p:cNvPr id="630" name="Google Shape;630;p92"/>
          <p:cNvPicPr preferRelativeResize="0"/>
          <p:nvPr/>
        </p:nvPicPr>
        <p:blipFill>
          <a:blip r:embed="rId3">
            <a:alphaModFix/>
          </a:blip>
          <a:stretch>
            <a:fillRect/>
          </a:stretch>
        </p:blipFill>
        <p:spPr>
          <a:xfrm>
            <a:off x="408625" y="2667150"/>
            <a:ext cx="3682650" cy="1982350"/>
          </a:xfrm>
          <a:prstGeom prst="rect">
            <a:avLst/>
          </a:prstGeom>
          <a:noFill/>
          <a:ln>
            <a:noFill/>
          </a:ln>
        </p:spPr>
      </p:pic>
      <p:sp>
        <p:nvSpPr>
          <p:cNvPr id="631" name="Google Shape;631;p92"/>
          <p:cNvSpPr txBox="1"/>
          <p:nvPr/>
        </p:nvSpPr>
        <p:spPr>
          <a:xfrm>
            <a:off x="4738850" y="1610050"/>
            <a:ext cx="3682800" cy="83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600">
                <a:solidFill>
                  <a:srgbClr val="1C355E"/>
                </a:solidFill>
                <a:latin typeface="Roboto"/>
                <a:ea typeface="Roboto"/>
                <a:cs typeface="Roboto"/>
                <a:sym typeface="Roboto"/>
              </a:rPr>
              <a:t>Afecta a los resultados → ¿Es parte de los datos? Borrarlo afectaría.</a:t>
            </a:r>
            <a:endParaRPr sz="1800" b="1">
              <a:solidFill>
                <a:srgbClr val="1C355E"/>
              </a:solidFill>
              <a:latin typeface="Roboto"/>
              <a:ea typeface="Roboto"/>
              <a:cs typeface="Roboto"/>
              <a:sym typeface="Roboto"/>
            </a:endParaRPr>
          </a:p>
        </p:txBody>
      </p:sp>
      <p:pic>
        <p:nvPicPr>
          <p:cNvPr id="632" name="Google Shape;632;p92"/>
          <p:cNvPicPr preferRelativeResize="0"/>
          <p:nvPr/>
        </p:nvPicPr>
        <p:blipFill>
          <a:blip r:embed="rId4">
            <a:alphaModFix/>
          </a:blip>
          <a:stretch>
            <a:fillRect/>
          </a:stretch>
        </p:blipFill>
        <p:spPr>
          <a:xfrm>
            <a:off x="5125200" y="2596150"/>
            <a:ext cx="3546676" cy="2053350"/>
          </a:xfrm>
          <a:prstGeom prst="rect">
            <a:avLst/>
          </a:prstGeom>
          <a:noFill/>
          <a:ln>
            <a:noFill/>
          </a:ln>
        </p:spPr>
      </p:pic>
    </p:spTree>
    <p:extLst>
      <p:ext uri="{BB962C8B-B14F-4D97-AF65-F5344CB8AC3E}">
        <p14:creationId xmlns:p14="http://schemas.microsoft.com/office/powerpoint/2010/main" val="32291834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8" name="Google Shape;118;p2"/>
          <p:cNvSpPr txBox="1">
            <a:spLocks noGrp="1"/>
          </p:cNvSpPr>
          <p:nvPr>
            <p:ph type="title" idx="4294967295"/>
          </p:nvPr>
        </p:nvSpPr>
        <p:spPr>
          <a:xfrm>
            <a:off x="505662" y="1175166"/>
            <a:ext cx="2409825" cy="1244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8000"/>
              <a:buNone/>
            </a:pPr>
            <a:r>
              <a:rPr lang="es-ES" sz="4000" b="1" dirty="0" smtClean="0">
                <a:solidFill>
                  <a:schemeClr val="bg1"/>
                </a:solidFill>
              </a:rPr>
              <a:t>1.</a:t>
            </a:r>
            <a:endParaRPr sz="4000" b="1" dirty="0">
              <a:solidFill>
                <a:schemeClr val="bg1"/>
              </a:solidFill>
            </a:endParaRPr>
          </a:p>
        </p:txBody>
      </p:sp>
      <p:sp>
        <p:nvSpPr>
          <p:cNvPr id="117" name="Google Shape;117;p2"/>
          <p:cNvSpPr txBox="1">
            <a:spLocks noGrp="1"/>
          </p:cNvSpPr>
          <p:nvPr>
            <p:ph type="title" idx="4294967295"/>
          </p:nvPr>
        </p:nvSpPr>
        <p:spPr>
          <a:xfrm>
            <a:off x="975360" y="693103"/>
            <a:ext cx="5500688" cy="1519237"/>
          </a:xfrm>
          <a:prstGeom prst="rect">
            <a:avLst/>
          </a:prstGeom>
          <a:noFill/>
          <a:ln>
            <a:noFill/>
          </a:ln>
        </p:spPr>
        <p:txBody>
          <a:bodyPr spcFirstLastPara="1" wrap="square" lIns="91425" tIns="91425" rIns="91425" bIns="91425" anchor="t" anchorCtr="0">
            <a:noAutofit/>
          </a:bodyPr>
          <a:lstStyle/>
          <a:p>
            <a:pPr lvl="0"/>
            <a:r>
              <a:rPr lang="es-ES" sz="4000" b="1" dirty="0" smtClean="0">
                <a:solidFill>
                  <a:schemeClr val="bg1"/>
                </a:solidFill>
              </a:rPr>
              <a:t/>
            </a:r>
            <a:br>
              <a:rPr lang="es-ES" sz="4000" b="1" dirty="0" smtClean="0">
                <a:solidFill>
                  <a:schemeClr val="bg1"/>
                </a:solidFill>
              </a:rPr>
            </a:br>
            <a:r>
              <a:rPr lang="es-ES" sz="4000" b="1" dirty="0" smtClean="0">
                <a:solidFill>
                  <a:schemeClr val="bg1"/>
                </a:solidFill>
              </a:rPr>
              <a:t>Análisis exploratorio</a:t>
            </a:r>
            <a:endParaRPr sz="4000" b="1" dirty="0">
              <a:solidFill>
                <a:schemeClr val="bg1"/>
              </a:solidFill>
            </a:endParaRPr>
          </a:p>
        </p:txBody>
      </p:sp>
    </p:spTree>
    <p:extLst>
      <p:ext uri="{BB962C8B-B14F-4D97-AF65-F5344CB8AC3E}">
        <p14:creationId xmlns:p14="http://schemas.microsoft.com/office/powerpoint/2010/main" val="292515361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7" name="Google Shape;117;p2"/>
          <p:cNvSpPr txBox="1">
            <a:spLocks noGrp="1"/>
          </p:cNvSpPr>
          <p:nvPr>
            <p:ph type="title" idx="4294967295"/>
          </p:nvPr>
        </p:nvSpPr>
        <p:spPr>
          <a:xfrm>
            <a:off x="383458" y="863600"/>
            <a:ext cx="5500688" cy="1519238"/>
          </a:xfrm>
          <a:prstGeom prst="rect">
            <a:avLst/>
          </a:prstGeom>
          <a:noFill/>
          <a:ln>
            <a:noFill/>
          </a:ln>
        </p:spPr>
        <p:txBody>
          <a:bodyPr spcFirstLastPara="1" wrap="square" lIns="91425" tIns="91425" rIns="91425" bIns="91425" anchor="t" anchorCtr="0">
            <a:noAutofit/>
          </a:bodyPr>
          <a:lstStyle/>
          <a:p>
            <a:pPr lvl="0"/>
            <a:r>
              <a:rPr lang="es-ES" sz="4000" b="1" dirty="0" smtClean="0">
                <a:solidFill>
                  <a:schemeClr val="bg1"/>
                </a:solidFill>
              </a:rPr>
              <a:t/>
            </a:r>
            <a:br>
              <a:rPr lang="es-ES" sz="4000" b="1" dirty="0" smtClean="0">
                <a:solidFill>
                  <a:schemeClr val="bg1"/>
                </a:solidFill>
              </a:rPr>
            </a:br>
            <a:r>
              <a:rPr lang="es-ES" sz="4000" b="1" dirty="0">
                <a:solidFill>
                  <a:schemeClr val="bg1"/>
                </a:solidFill>
              </a:rPr>
              <a:t>6</a:t>
            </a:r>
            <a:r>
              <a:rPr lang="es-ES" sz="4000" b="1" dirty="0" smtClean="0">
                <a:solidFill>
                  <a:schemeClr val="bg1"/>
                </a:solidFill>
              </a:rPr>
              <a:t>. </a:t>
            </a:r>
            <a:r>
              <a:rPr lang="es-ES" sz="4000" b="1" dirty="0" smtClean="0">
                <a:solidFill>
                  <a:schemeClr val="bg1"/>
                </a:solidFill>
              </a:rPr>
              <a:t>Correlación</a:t>
            </a:r>
            <a:endParaRPr sz="4000" b="1" dirty="0">
              <a:solidFill>
                <a:schemeClr val="bg1"/>
              </a:solidFill>
            </a:endParaRPr>
          </a:p>
        </p:txBody>
      </p:sp>
      <p:sp>
        <p:nvSpPr>
          <p:cNvPr id="4" name="TextBox 4">
            <a:extLst>
              <a:ext uri="{FF2B5EF4-FFF2-40B4-BE49-F238E27FC236}">
                <a16:creationId xmlns:a16="http://schemas.microsoft.com/office/drawing/2014/main" id="{35784B83-6120-4373-9C1F-DC8EEE6D58B3}"/>
              </a:ext>
            </a:extLst>
          </p:cNvPr>
          <p:cNvSpPr txBox="1"/>
          <p:nvPr/>
        </p:nvSpPr>
        <p:spPr>
          <a:xfrm>
            <a:off x="476165" y="2135392"/>
            <a:ext cx="4118986" cy="1200329"/>
          </a:xfrm>
          <a:prstGeom prst="rect">
            <a:avLst/>
          </a:prstGeom>
          <a:noFill/>
        </p:spPr>
        <p:txBody>
          <a:bodyPr wrap="square" rtlCol="0" anchor="ctr">
            <a:spAutoFit/>
          </a:bodyPr>
          <a:lstStyle/>
          <a:p>
            <a:pPr marL="285750" indent="-285750">
              <a:buClr>
                <a:schemeClr val="bg1"/>
              </a:buClr>
              <a:buFont typeface="Arial" panose="020B0604020202020204" pitchFamily="34" charset="0"/>
              <a:buChar char="•"/>
            </a:pPr>
            <a:r>
              <a:rPr lang="es-ES" altLang="ko-KR" sz="1800">
                <a:solidFill>
                  <a:schemeClr val="bg1"/>
                </a:solidFill>
                <a:cs typeface="Arial" pitchFamily="34" charset="0"/>
              </a:rPr>
              <a:t>Coeficiente de correlación</a:t>
            </a:r>
          </a:p>
          <a:p>
            <a:pPr marL="285750" indent="-285750">
              <a:buClr>
                <a:schemeClr val="bg1"/>
              </a:buClr>
              <a:buFont typeface="Arial" panose="020B0604020202020204" pitchFamily="34" charset="0"/>
              <a:buChar char="•"/>
            </a:pPr>
            <a:r>
              <a:rPr lang="es-ES" altLang="ko-KR" sz="1800">
                <a:solidFill>
                  <a:schemeClr val="bg1"/>
                </a:solidFill>
                <a:cs typeface="Arial" pitchFamily="34" charset="0"/>
              </a:rPr>
              <a:t>Paradoja de Simpson</a:t>
            </a:r>
          </a:p>
          <a:p>
            <a:pPr marL="285750" indent="-285750">
              <a:buClr>
                <a:schemeClr val="bg1"/>
              </a:buClr>
              <a:buFont typeface="Arial" panose="020B0604020202020204" pitchFamily="34" charset="0"/>
              <a:buChar char="•"/>
            </a:pPr>
            <a:r>
              <a:rPr lang="es-ES" altLang="ko-KR" sz="1800">
                <a:solidFill>
                  <a:schemeClr val="bg1"/>
                </a:solidFill>
                <a:cs typeface="Arial" pitchFamily="34" charset="0"/>
              </a:rPr>
              <a:t>Correlación no lineal</a:t>
            </a:r>
          </a:p>
          <a:p>
            <a:pPr marL="285750" indent="-285750">
              <a:buClr>
                <a:schemeClr val="bg1"/>
              </a:buClr>
              <a:buFont typeface="Arial" panose="020B0604020202020204" pitchFamily="34" charset="0"/>
              <a:buChar char="•"/>
            </a:pPr>
            <a:r>
              <a:rPr lang="es-ES" altLang="ko-KR" sz="1800">
                <a:solidFill>
                  <a:schemeClr val="bg1"/>
                </a:solidFill>
                <a:cs typeface="Arial" pitchFamily="34" charset="0"/>
              </a:rPr>
              <a:t>Multicolinearidad</a:t>
            </a:r>
            <a:endParaRPr lang="es-ES" altLang="ko-KR" sz="1800" dirty="0">
              <a:solidFill>
                <a:schemeClr val="bg1"/>
              </a:solidFill>
              <a:cs typeface="Arial" pitchFamily="34" charset="0"/>
            </a:endParaRPr>
          </a:p>
        </p:txBody>
      </p:sp>
    </p:spTree>
    <p:extLst>
      <p:ext uri="{BB962C8B-B14F-4D97-AF65-F5344CB8AC3E}">
        <p14:creationId xmlns:p14="http://schemas.microsoft.com/office/powerpoint/2010/main" val="30232957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9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Correlación</a:t>
            </a:r>
            <a:endParaRPr/>
          </a:p>
        </p:txBody>
      </p:sp>
      <p:sp>
        <p:nvSpPr>
          <p:cNvPr id="643" name="Google Shape;643;p94"/>
          <p:cNvSpPr txBox="1"/>
          <p:nvPr/>
        </p:nvSpPr>
        <p:spPr>
          <a:xfrm>
            <a:off x="765900" y="1867775"/>
            <a:ext cx="3806100" cy="2740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s" sz="1600" b="1">
                <a:solidFill>
                  <a:srgbClr val="1C355E"/>
                </a:solidFill>
                <a:latin typeface="Roboto"/>
                <a:ea typeface="Roboto"/>
                <a:cs typeface="Roboto"/>
                <a:sym typeface="Roboto"/>
              </a:rPr>
              <a:t>Correlación → </a:t>
            </a:r>
            <a:r>
              <a:rPr lang="es" sz="1600">
                <a:solidFill>
                  <a:srgbClr val="1C355E"/>
                </a:solidFill>
                <a:latin typeface="Roboto"/>
                <a:ea typeface="Roboto"/>
                <a:cs typeface="Roboto"/>
                <a:sym typeface="Roboto"/>
              </a:rPr>
              <a:t>describe cómo se relaciona una variable con otra.</a:t>
            </a:r>
            <a:endParaRPr sz="1600">
              <a:solidFill>
                <a:srgbClr val="1C355E"/>
              </a:solidFill>
              <a:latin typeface="Roboto"/>
              <a:ea typeface="Roboto"/>
              <a:cs typeface="Roboto"/>
              <a:sym typeface="Roboto"/>
            </a:endParaRPr>
          </a:p>
          <a:p>
            <a:pPr marL="457200" lvl="0" indent="-330200" algn="l" rtl="0">
              <a:lnSpc>
                <a:spcPct val="150000"/>
              </a:lnSpc>
              <a:spcBef>
                <a:spcPts val="0"/>
              </a:spcBef>
              <a:spcAft>
                <a:spcPts val="0"/>
              </a:spcAft>
              <a:buClr>
                <a:srgbClr val="1C355E"/>
              </a:buClr>
              <a:buSzPts val="1600"/>
              <a:buFont typeface="Roboto"/>
              <a:buChar char="●"/>
            </a:pPr>
            <a:r>
              <a:rPr lang="es" sz="1600">
                <a:solidFill>
                  <a:srgbClr val="1C355E"/>
                </a:solidFill>
                <a:latin typeface="Roboto"/>
                <a:ea typeface="Roboto"/>
                <a:cs typeface="Roboto"/>
                <a:sym typeface="Roboto"/>
              </a:rPr>
              <a:t>¿Existen relación entre ellas?</a:t>
            </a:r>
            <a:endParaRPr sz="1600">
              <a:solidFill>
                <a:srgbClr val="1C355E"/>
              </a:solidFill>
              <a:latin typeface="Roboto"/>
              <a:ea typeface="Roboto"/>
              <a:cs typeface="Roboto"/>
              <a:sym typeface="Roboto"/>
            </a:endParaRPr>
          </a:p>
          <a:p>
            <a:pPr marL="457200" lvl="0" indent="-330200" algn="l" rtl="0">
              <a:lnSpc>
                <a:spcPct val="150000"/>
              </a:lnSpc>
              <a:spcBef>
                <a:spcPts val="0"/>
              </a:spcBef>
              <a:spcAft>
                <a:spcPts val="0"/>
              </a:spcAft>
              <a:buClr>
                <a:srgbClr val="1C355E"/>
              </a:buClr>
              <a:buSzPts val="1600"/>
              <a:buFont typeface="Roboto"/>
              <a:buChar char="●"/>
            </a:pPr>
            <a:r>
              <a:rPr lang="es" sz="1600">
                <a:solidFill>
                  <a:srgbClr val="1C355E"/>
                </a:solidFill>
                <a:latin typeface="Roboto"/>
                <a:ea typeface="Roboto"/>
                <a:cs typeface="Roboto"/>
                <a:sym typeface="Roboto"/>
              </a:rPr>
              <a:t>¿Existe causalidad? → Hacer predicciones.</a:t>
            </a:r>
            <a:endParaRPr sz="1600">
              <a:solidFill>
                <a:srgbClr val="1C355E"/>
              </a:solidFill>
              <a:latin typeface="Roboto"/>
              <a:ea typeface="Roboto"/>
              <a:cs typeface="Roboto"/>
              <a:sym typeface="Roboto"/>
            </a:endParaRPr>
          </a:p>
        </p:txBody>
      </p:sp>
      <p:pic>
        <p:nvPicPr>
          <p:cNvPr id="644" name="Google Shape;644;p94"/>
          <p:cNvPicPr preferRelativeResize="0"/>
          <p:nvPr/>
        </p:nvPicPr>
        <p:blipFill>
          <a:blip r:embed="rId3">
            <a:alphaModFix/>
          </a:blip>
          <a:stretch>
            <a:fillRect/>
          </a:stretch>
        </p:blipFill>
        <p:spPr>
          <a:xfrm>
            <a:off x="5184050" y="1799275"/>
            <a:ext cx="3407424" cy="2555576"/>
          </a:xfrm>
          <a:prstGeom prst="rect">
            <a:avLst/>
          </a:prstGeom>
          <a:noFill/>
          <a:ln>
            <a:noFill/>
          </a:ln>
        </p:spPr>
      </p:pic>
    </p:spTree>
    <p:extLst>
      <p:ext uri="{BB962C8B-B14F-4D97-AF65-F5344CB8AC3E}">
        <p14:creationId xmlns:p14="http://schemas.microsoft.com/office/powerpoint/2010/main" val="149640219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9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Correlación</a:t>
            </a:r>
            <a:endParaRPr/>
          </a:p>
        </p:txBody>
      </p:sp>
      <p:sp>
        <p:nvSpPr>
          <p:cNvPr id="650" name="Google Shape;650;p95"/>
          <p:cNvSpPr txBox="1"/>
          <p:nvPr/>
        </p:nvSpPr>
        <p:spPr>
          <a:xfrm>
            <a:off x="134200" y="1648100"/>
            <a:ext cx="4019700" cy="144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b="1" dirty="0">
                <a:latin typeface="Roboto"/>
                <a:ea typeface="Roboto"/>
                <a:cs typeface="Roboto"/>
                <a:sym typeface="Roboto"/>
              </a:rPr>
              <a:t>Coeficiente de correlación:</a:t>
            </a:r>
            <a:endParaRPr b="1" dirty="0">
              <a:latin typeface="Roboto"/>
              <a:ea typeface="Roboto"/>
              <a:cs typeface="Roboto"/>
              <a:sym typeface="Roboto"/>
            </a:endParaRPr>
          </a:p>
          <a:p>
            <a:pPr marL="457200" lvl="0" indent="-317500" algn="l" rtl="0">
              <a:spcBef>
                <a:spcPts val="0"/>
              </a:spcBef>
              <a:spcAft>
                <a:spcPts val="0"/>
              </a:spcAft>
              <a:buSzPts val="1400"/>
              <a:buFont typeface="Roboto"/>
              <a:buChar char="●"/>
            </a:pPr>
            <a:r>
              <a:rPr lang="es" dirty="0">
                <a:latin typeface="Roboto"/>
                <a:ea typeface="Roboto"/>
                <a:cs typeface="Roboto"/>
                <a:sym typeface="Roboto"/>
              </a:rPr>
              <a:t>PCC: Pearson’s correlation coeficient.</a:t>
            </a:r>
            <a:endParaRPr dirty="0">
              <a:latin typeface="Roboto"/>
              <a:ea typeface="Roboto"/>
              <a:cs typeface="Roboto"/>
              <a:sym typeface="Roboto"/>
            </a:endParaRPr>
          </a:p>
          <a:p>
            <a:pPr marL="457200" lvl="0" indent="-317500" algn="l" rtl="0">
              <a:spcBef>
                <a:spcPts val="0"/>
              </a:spcBef>
              <a:spcAft>
                <a:spcPts val="0"/>
              </a:spcAft>
              <a:buSzPts val="1400"/>
              <a:buFont typeface="Roboto"/>
              <a:buChar char="●"/>
            </a:pPr>
            <a:r>
              <a:rPr lang="es" dirty="0">
                <a:latin typeface="Roboto"/>
                <a:ea typeface="Roboto"/>
                <a:cs typeface="Roboto"/>
                <a:sym typeface="Roboto"/>
              </a:rPr>
              <a:t>Desde -1 a 1</a:t>
            </a:r>
            <a:endParaRPr dirty="0">
              <a:latin typeface="Roboto"/>
              <a:ea typeface="Roboto"/>
              <a:cs typeface="Roboto"/>
              <a:sym typeface="Roboto"/>
            </a:endParaRPr>
          </a:p>
        </p:txBody>
      </p:sp>
      <p:pic>
        <p:nvPicPr>
          <p:cNvPr id="651" name="Google Shape;651;p95"/>
          <p:cNvPicPr preferRelativeResize="0"/>
          <p:nvPr/>
        </p:nvPicPr>
        <p:blipFill>
          <a:blip r:embed="rId3">
            <a:alphaModFix/>
          </a:blip>
          <a:stretch>
            <a:fillRect/>
          </a:stretch>
        </p:blipFill>
        <p:spPr>
          <a:xfrm>
            <a:off x="4176196" y="1095710"/>
            <a:ext cx="4019776" cy="1681425"/>
          </a:xfrm>
          <a:prstGeom prst="rect">
            <a:avLst/>
          </a:prstGeom>
          <a:noFill/>
          <a:ln>
            <a:noFill/>
          </a:ln>
        </p:spPr>
      </p:pic>
      <p:pic>
        <p:nvPicPr>
          <p:cNvPr id="652" name="Google Shape;652;p95"/>
          <p:cNvPicPr preferRelativeResize="0"/>
          <p:nvPr/>
        </p:nvPicPr>
        <p:blipFill>
          <a:blip r:embed="rId4">
            <a:alphaModFix/>
          </a:blip>
          <a:stretch>
            <a:fillRect/>
          </a:stretch>
        </p:blipFill>
        <p:spPr>
          <a:xfrm>
            <a:off x="4249635" y="2926995"/>
            <a:ext cx="3872897" cy="1744725"/>
          </a:xfrm>
          <a:prstGeom prst="rect">
            <a:avLst/>
          </a:prstGeom>
          <a:noFill/>
          <a:ln>
            <a:noFill/>
          </a:ln>
        </p:spPr>
      </p:pic>
    </p:spTree>
    <p:extLst>
      <p:ext uri="{BB962C8B-B14F-4D97-AF65-F5344CB8AC3E}">
        <p14:creationId xmlns:p14="http://schemas.microsoft.com/office/powerpoint/2010/main" val="47338525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9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Correlación</a:t>
            </a:r>
            <a:endParaRPr/>
          </a:p>
        </p:txBody>
      </p:sp>
      <p:sp>
        <p:nvSpPr>
          <p:cNvPr id="658" name="Google Shape;658;p96"/>
          <p:cNvSpPr txBox="1"/>
          <p:nvPr/>
        </p:nvSpPr>
        <p:spPr>
          <a:xfrm>
            <a:off x="2670900" y="1639175"/>
            <a:ext cx="3806100" cy="4947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s" sz="1600" b="1">
                <a:solidFill>
                  <a:srgbClr val="1C355E"/>
                </a:solidFill>
                <a:latin typeface="Roboto"/>
                <a:ea typeface="Roboto"/>
                <a:cs typeface="Roboto"/>
                <a:sym typeface="Roboto"/>
              </a:rPr>
              <a:t>Temperatura vs producción de helados</a:t>
            </a:r>
            <a:endParaRPr sz="1600" b="1">
              <a:solidFill>
                <a:srgbClr val="1C355E"/>
              </a:solidFill>
              <a:latin typeface="Roboto"/>
              <a:ea typeface="Roboto"/>
              <a:cs typeface="Roboto"/>
              <a:sym typeface="Roboto"/>
            </a:endParaRPr>
          </a:p>
        </p:txBody>
      </p:sp>
      <p:pic>
        <p:nvPicPr>
          <p:cNvPr id="659" name="Google Shape;659;p96"/>
          <p:cNvPicPr preferRelativeResize="0"/>
          <p:nvPr/>
        </p:nvPicPr>
        <p:blipFill>
          <a:blip r:embed="rId3">
            <a:alphaModFix/>
          </a:blip>
          <a:stretch>
            <a:fillRect/>
          </a:stretch>
        </p:blipFill>
        <p:spPr>
          <a:xfrm>
            <a:off x="3216413" y="2133875"/>
            <a:ext cx="2715073" cy="2476224"/>
          </a:xfrm>
          <a:prstGeom prst="rect">
            <a:avLst/>
          </a:prstGeom>
          <a:noFill/>
          <a:ln>
            <a:noFill/>
          </a:ln>
        </p:spPr>
      </p:pic>
    </p:spTree>
    <p:extLst>
      <p:ext uri="{BB962C8B-B14F-4D97-AF65-F5344CB8AC3E}">
        <p14:creationId xmlns:p14="http://schemas.microsoft.com/office/powerpoint/2010/main" val="310343285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9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Correlación</a:t>
            </a:r>
            <a:endParaRPr/>
          </a:p>
        </p:txBody>
      </p:sp>
      <p:sp>
        <p:nvSpPr>
          <p:cNvPr id="665" name="Google Shape;665;p97"/>
          <p:cNvSpPr txBox="1"/>
          <p:nvPr/>
        </p:nvSpPr>
        <p:spPr>
          <a:xfrm>
            <a:off x="376084" y="1025013"/>
            <a:ext cx="8377084" cy="2241755"/>
          </a:xfrm>
          <a:prstGeom prst="rect">
            <a:avLst/>
          </a:prstGeom>
          <a:noFill/>
          <a:ln>
            <a:noFill/>
          </a:ln>
        </p:spPr>
        <p:txBody>
          <a:bodyPr spcFirstLastPara="1" wrap="square" lIns="91425" tIns="91425" rIns="91425" bIns="91425" anchor="t" anchorCtr="0">
            <a:noAutofit/>
          </a:bodyPr>
          <a:lstStyle/>
          <a:p>
            <a:pPr marL="457200" lvl="0" indent="-330200">
              <a:lnSpc>
                <a:spcPct val="150000"/>
              </a:lnSpc>
              <a:buClr>
                <a:srgbClr val="1C355E"/>
              </a:buClr>
              <a:buSzPts val="1600"/>
              <a:buFont typeface="Roboto"/>
              <a:buChar char="●"/>
            </a:pPr>
            <a:r>
              <a:rPr lang="es" sz="1600" b="1" dirty="0">
                <a:solidFill>
                  <a:srgbClr val="1C355E"/>
                </a:solidFill>
                <a:latin typeface="Roboto"/>
                <a:ea typeface="Roboto"/>
                <a:cs typeface="Roboto"/>
                <a:sym typeface="Roboto"/>
              </a:rPr>
              <a:t>Paradoja de </a:t>
            </a:r>
            <a:r>
              <a:rPr lang="es" sz="1600" b="1" dirty="0" smtClean="0">
                <a:solidFill>
                  <a:srgbClr val="1C355E"/>
                </a:solidFill>
                <a:latin typeface="Roboto"/>
                <a:ea typeface="Roboto"/>
                <a:cs typeface="Roboto"/>
                <a:sym typeface="Roboto"/>
              </a:rPr>
              <a:t>Simpson: </a:t>
            </a:r>
          </a:p>
          <a:p>
            <a:pPr marL="914400" lvl="1" indent="-330200">
              <a:lnSpc>
                <a:spcPct val="150000"/>
              </a:lnSpc>
              <a:buClr>
                <a:srgbClr val="1C355E"/>
              </a:buClr>
              <a:buSzPts val="1600"/>
              <a:buFont typeface="Roboto"/>
              <a:buChar char="○"/>
            </a:pPr>
            <a:r>
              <a:rPr lang="es-ES" sz="1600" dirty="0">
                <a:solidFill>
                  <a:srgbClr val="1C355E"/>
                </a:solidFill>
                <a:latin typeface="Roboto"/>
                <a:ea typeface="Roboto"/>
                <a:cs typeface="Roboto"/>
              </a:rPr>
              <a:t>Los datos pueden ser engañosos </a:t>
            </a:r>
            <a:endParaRPr lang="es-ES" sz="1600" dirty="0" smtClean="0">
              <a:solidFill>
                <a:srgbClr val="1C355E"/>
              </a:solidFill>
              <a:latin typeface="Roboto"/>
              <a:ea typeface="Roboto"/>
              <a:cs typeface="Roboto"/>
            </a:endParaRPr>
          </a:p>
          <a:p>
            <a:pPr marL="914400" lvl="1" indent="-330200">
              <a:lnSpc>
                <a:spcPct val="150000"/>
              </a:lnSpc>
              <a:buClr>
                <a:srgbClr val="1C355E"/>
              </a:buClr>
              <a:buSzPts val="1600"/>
              <a:buFont typeface="Roboto"/>
              <a:buChar char="○"/>
            </a:pPr>
            <a:r>
              <a:rPr lang="es-ES" sz="1600" dirty="0" smtClean="0">
                <a:solidFill>
                  <a:srgbClr val="1C355E"/>
                </a:solidFill>
                <a:latin typeface="Roboto"/>
                <a:ea typeface="Roboto"/>
                <a:cs typeface="Roboto"/>
              </a:rPr>
              <a:t>Interpretaciones </a:t>
            </a:r>
            <a:r>
              <a:rPr lang="es-ES" sz="1600" dirty="0">
                <a:solidFill>
                  <a:srgbClr val="1C355E"/>
                </a:solidFill>
                <a:latin typeface="Roboto"/>
                <a:ea typeface="Roboto"/>
                <a:cs typeface="Roboto"/>
              </a:rPr>
              <a:t>pueden variar </a:t>
            </a:r>
            <a:r>
              <a:rPr lang="es-ES" sz="1600" dirty="0" smtClean="0">
                <a:solidFill>
                  <a:srgbClr val="1C355E"/>
                </a:solidFill>
                <a:latin typeface="Roboto"/>
                <a:ea typeface="Roboto"/>
                <a:cs typeface="Roboto"/>
              </a:rPr>
              <a:t>dependiendo </a:t>
            </a:r>
            <a:r>
              <a:rPr lang="es-ES" sz="1600" dirty="0">
                <a:solidFill>
                  <a:srgbClr val="1C355E"/>
                </a:solidFill>
                <a:latin typeface="Roboto"/>
                <a:ea typeface="Roboto"/>
                <a:cs typeface="Roboto"/>
              </a:rPr>
              <a:t>de cómo se analicen los </a:t>
            </a:r>
            <a:r>
              <a:rPr lang="es-ES" sz="1600" dirty="0" smtClean="0">
                <a:solidFill>
                  <a:srgbClr val="1C355E"/>
                </a:solidFill>
                <a:latin typeface="Roboto"/>
                <a:ea typeface="Roboto"/>
                <a:cs typeface="Roboto"/>
              </a:rPr>
              <a:t>datos</a:t>
            </a:r>
          </a:p>
          <a:p>
            <a:pPr marL="914400" lvl="1" indent="-330200">
              <a:lnSpc>
                <a:spcPct val="150000"/>
              </a:lnSpc>
              <a:buClr>
                <a:srgbClr val="1C355E"/>
              </a:buClr>
              <a:buSzPts val="1600"/>
              <a:buFont typeface="Roboto"/>
              <a:buChar char="○"/>
            </a:pPr>
            <a:r>
              <a:rPr lang="es-ES" sz="1600" dirty="0" smtClean="0"/>
              <a:t>Análisis profundo </a:t>
            </a:r>
            <a:r>
              <a:rPr lang="es-ES" sz="1600" dirty="0"/>
              <a:t>y contextualizado de los </a:t>
            </a:r>
            <a:r>
              <a:rPr lang="es-ES" sz="1600" dirty="0" smtClean="0"/>
              <a:t>datos</a:t>
            </a:r>
          </a:p>
          <a:p>
            <a:pPr marL="127000">
              <a:lnSpc>
                <a:spcPct val="150000"/>
              </a:lnSpc>
              <a:spcBef>
                <a:spcPts val="1200"/>
              </a:spcBef>
              <a:buClr>
                <a:srgbClr val="1C355E"/>
              </a:buClr>
              <a:buSzPts val="1600"/>
            </a:pPr>
            <a:r>
              <a:rPr lang="es" sz="1600" b="1" dirty="0" smtClean="0">
                <a:solidFill>
                  <a:srgbClr val="1C355E"/>
                </a:solidFill>
                <a:latin typeface="Roboto"/>
                <a:ea typeface="Roboto"/>
                <a:cs typeface="Roboto"/>
                <a:sym typeface="Roboto"/>
              </a:rPr>
              <a:t>		Pregunta</a:t>
            </a:r>
            <a:r>
              <a:rPr lang="es" sz="1600" b="1" dirty="0">
                <a:solidFill>
                  <a:srgbClr val="1C355E"/>
                </a:solidFill>
                <a:latin typeface="Roboto"/>
                <a:ea typeface="Roboto"/>
                <a:cs typeface="Roboto"/>
                <a:sym typeface="Roboto"/>
              </a:rPr>
              <a:t>: ¿Qué alumnos son más agradables?</a:t>
            </a:r>
            <a:endParaRPr sz="1600" b="1" dirty="0">
              <a:solidFill>
                <a:srgbClr val="1C355E"/>
              </a:solidFill>
              <a:latin typeface="Roboto"/>
              <a:ea typeface="Roboto"/>
              <a:cs typeface="Roboto"/>
              <a:sym typeface="Roboto"/>
            </a:endParaRPr>
          </a:p>
        </p:txBody>
      </p:sp>
      <p:pic>
        <p:nvPicPr>
          <p:cNvPr id="666" name="Google Shape;666;p97"/>
          <p:cNvPicPr preferRelativeResize="0"/>
          <p:nvPr/>
        </p:nvPicPr>
        <p:blipFill>
          <a:blip r:embed="rId3">
            <a:alphaModFix/>
          </a:blip>
          <a:stretch>
            <a:fillRect/>
          </a:stretch>
        </p:blipFill>
        <p:spPr>
          <a:xfrm>
            <a:off x="1474840" y="3119285"/>
            <a:ext cx="5554007" cy="1412655"/>
          </a:xfrm>
          <a:prstGeom prst="rect">
            <a:avLst/>
          </a:prstGeom>
          <a:noFill/>
          <a:ln>
            <a:noFill/>
          </a:ln>
        </p:spPr>
      </p:pic>
    </p:spTree>
    <p:extLst>
      <p:ext uri="{BB962C8B-B14F-4D97-AF65-F5344CB8AC3E}">
        <p14:creationId xmlns:p14="http://schemas.microsoft.com/office/powerpoint/2010/main" val="209863575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9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Correlación</a:t>
            </a:r>
            <a:endParaRPr/>
          </a:p>
        </p:txBody>
      </p:sp>
      <p:sp>
        <p:nvSpPr>
          <p:cNvPr id="672" name="Google Shape;672;p98"/>
          <p:cNvSpPr txBox="1"/>
          <p:nvPr/>
        </p:nvSpPr>
        <p:spPr>
          <a:xfrm>
            <a:off x="676456" y="1269082"/>
            <a:ext cx="7673100" cy="779100"/>
          </a:xfrm>
          <a:prstGeom prst="rect">
            <a:avLst/>
          </a:prstGeom>
          <a:noFill/>
          <a:ln>
            <a:noFill/>
          </a:ln>
        </p:spPr>
        <p:txBody>
          <a:bodyPr spcFirstLastPara="1" wrap="square" lIns="91425" tIns="91425" rIns="91425" bIns="91425" anchor="t" anchorCtr="0">
            <a:noAutofit/>
          </a:bodyPr>
          <a:lstStyle/>
          <a:p>
            <a:pPr marL="457200" lvl="0" indent="-330200" algn="l" rtl="0">
              <a:lnSpc>
                <a:spcPct val="150000"/>
              </a:lnSpc>
              <a:spcBef>
                <a:spcPts val="0"/>
              </a:spcBef>
              <a:spcAft>
                <a:spcPts val="0"/>
              </a:spcAft>
              <a:buClr>
                <a:srgbClr val="1C355E"/>
              </a:buClr>
              <a:buSzPts val="1600"/>
              <a:buFont typeface="Roboto"/>
              <a:buChar char="●"/>
            </a:pPr>
            <a:r>
              <a:rPr lang="es" sz="1600" b="1">
                <a:solidFill>
                  <a:srgbClr val="1C355E"/>
                </a:solidFill>
                <a:latin typeface="Roboto"/>
                <a:ea typeface="Roboto"/>
                <a:cs typeface="Roboto"/>
                <a:sym typeface="Roboto"/>
              </a:rPr>
              <a:t>Paradoja de Simpson</a:t>
            </a:r>
            <a:endParaRPr sz="1600" b="1">
              <a:solidFill>
                <a:srgbClr val="1C355E"/>
              </a:solidFill>
              <a:latin typeface="Roboto"/>
              <a:ea typeface="Roboto"/>
              <a:cs typeface="Roboto"/>
              <a:sym typeface="Roboto"/>
            </a:endParaRPr>
          </a:p>
          <a:p>
            <a:pPr marL="914400" lvl="1" indent="-330200" algn="l" rtl="0">
              <a:lnSpc>
                <a:spcPct val="150000"/>
              </a:lnSpc>
              <a:spcBef>
                <a:spcPts val="0"/>
              </a:spcBef>
              <a:spcAft>
                <a:spcPts val="0"/>
              </a:spcAft>
              <a:buClr>
                <a:srgbClr val="1C355E"/>
              </a:buClr>
              <a:buSzPts val="1600"/>
              <a:buFont typeface="Roboto"/>
              <a:buChar char="○"/>
            </a:pPr>
            <a:r>
              <a:rPr lang="es" sz="1600">
                <a:solidFill>
                  <a:srgbClr val="1C355E"/>
                </a:solidFill>
                <a:latin typeface="Roboto"/>
                <a:ea typeface="Roboto"/>
                <a:cs typeface="Roboto"/>
                <a:sym typeface="Roboto"/>
              </a:rPr>
              <a:t>Pregunta: ¿Qué alumnos son más agradables?</a:t>
            </a:r>
            <a:endParaRPr sz="1600">
              <a:solidFill>
                <a:srgbClr val="1C355E"/>
              </a:solidFill>
              <a:latin typeface="Roboto"/>
              <a:ea typeface="Roboto"/>
              <a:cs typeface="Roboto"/>
              <a:sym typeface="Roboto"/>
            </a:endParaRPr>
          </a:p>
        </p:txBody>
      </p:sp>
      <p:pic>
        <p:nvPicPr>
          <p:cNvPr id="673" name="Google Shape;673;p98"/>
          <p:cNvPicPr preferRelativeResize="0"/>
          <p:nvPr/>
        </p:nvPicPr>
        <p:blipFill>
          <a:blip r:embed="rId3">
            <a:alphaModFix/>
          </a:blip>
          <a:stretch>
            <a:fillRect/>
          </a:stretch>
        </p:blipFill>
        <p:spPr>
          <a:xfrm>
            <a:off x="732258" y="2266682"/>
            <a:ext cx="5711451" cy="1955825"/>
          </a:xfrm>
          <a:prstGeom prst="rect">
            <a:avLst/>
          </a:prstGeom>
          <a:noFill/>
          <a:ln>
            <a:noFill/>
          </a:ln>
        </p:spPr>
      </p:pic>
      <p:sp>
        <p:nvSpPr>
          <p:cNvPr id="674" name="Google Shape;674;p98"/>
          <p:cNvSpPr txBox="1"/>
          <p:nvPr/>
        </p:nvSpPr>
        <p:spPr>
          <a:xfrm>
            <a:off x="6662106" y="2275882"/>
            <a:ext cx="2185500" cy="187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2000">
                <a:solidFill>
                  <a:srgbClr val="1C355E"/>
                </a:solidFill>
                <a:latin typeface="Roboto"/>
                <a:ea typeface="Roboto"/>
                <a:cs typeface="Roboto"/>
                <a:sym typeface="Roboto"/>
              </a:rPr>
              <a:t>¡¡Conoce y comprende tus datos!!</a:t>
            </a:r>
            <a:endParaRPr sz="2000">
              <a:solidFill>
                <a:srgbClr val="1C355E"/>
              </a:solidFill>
              <a:latin typeface="Roboto"/>
              <a:ea typeface="Roboto"/>
              <a:cs typeface="Roboto"/>
              <a:sym typeface="Roboto"/>
            </a:endParaRPr>
          </a:p>
        </p:txBody>
      </p:sp>
    </p:spTree>
    <p:extLst>
      <p:ext uri="{BB962C8B-B14F-4D97-AF65-F5344CB8AC3E}">
        <p14:creationId xmlns:p14="http://schemas.microsoft.com/office/powerpoint/2010/main" val="385523206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9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Correlación</a:t>
            </a:r>
            <a:endParaRPr dirty="0"/>
          </a:p>
        </p:txBody>
      </p:sp>
      <p:sp>
        <p:nvSpPr>
          <p:cNvPr id="680" name="Google Shape;680;p99"/>
          <p:cNvSpPr txBox="1"/>
          <p:nvPr/>
        </p:nvSpPr>
        <p:spPr>
          <a:xfrm>
            <a:off x="583050" y="1716450"/>
            <a:ext cx="3769800" cy="3049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1600" dirty="0">
                <a:solidFill>
                  <a:srgbClr val="1C355E"/>
                </a:solidFill>
                <a:latin typeface="Roboto"/>
                <a:ea typeface="Roboto"/>
                <a:cs typeface="Roboto"/>
                <a:sym typeface="Roboto"/>
              </a:rPr>
              <a:t>Correlación y causalidad → </a:t>
            </a:r>
            <a:r>
              <a:rPr lang="es" sz="1600" b="1" dirty="0">
                <a:solidFill>
                  <a:srgbClr val="1C355E"/>
                </a:solidFill>
                <a:latin typeface="Roboto"/>
                <a:ea typeface="Roboto"/>
                <a:cs typeface="Roboto"/>
                <a:sym typeface="Roboto"/>
              </a:rPr>
              <a:t>una cosa no implica la otra</a:t>
            </a:r>
            <a:r>
              <a:rPr lang="es" sz="1600" dirty="0">
                <a:solidFill>
                  <a:srgbClr val="1C355E"/>
                </a:solidFill>
                <a:latin typeface="Roboto"/>
                <a:ea typeface="Roboto"/>
                <a:cs typeface="Roboto"/>
                <a:sym typeface="Roboto"/>
              </a:rPr>
              <a:t>.	</a:t>
            </a:r>
            <a:endParaRPr sz="1600" dirty="0">
              <a:solidFill>
                <a:srgbClr val="1C355E"/>
              </a:solidFill>
              <a:latin typeface="Roboto"/>
              <a:ea typeface="Roboto"/>
              <a:cs typeface="Roboto"/>
              <a:sym typeface="Roboto"/>
            </a:endParaRPr>
          </a:p>
          <a:p>
            <a:pPr marL="0" lvl="0" indent="0" algn="l" rtl="0">
              <a:lnSpc>
                <a:spcPct val="115000"/>
              </a:lnSpc>
              <a:spcBef>
                <a:spcPts val="0"/>
              </a:spcBef>
              <a:spcAft>
                <a:spcPts val="0"/>
              </a:spcAft>
              <a:buNone/>
            </a:pPr>
            <a:r>
              <a:rPr lang="es" sz="1600" dirty="0">
                <a:solidFill>
                  <a:srgbClr val="1C355E"/>
                </a:solidFill>
                <a:latin typeface="Roboto"/>
                <a:ea typeface="Roboto"/>
                <a:cs typeface="Roboto"/>
                <a:sym typeface="Roboto"/>
              </a:rPr>
              <a:t>Ejemplo:</a:t>
            </a:r>
            <a:endParaRPr sz="1600" dirty="0">
              <a:solidFill>
                <a:srgbClr val="1C355E"/>
              </a:solidFill>
              <a:latin typeface="Roboto"/>
              <a:ea typeface="Roboto"/>
              <a:cs typeface="Roboto"/>
              <a:sym typeface="Roboto"/>
            </a:endParaRPr>
          </a:p>
          <a:p>
            <a:pPr marL="457200" lvl="0" indent="-330200" algn="l" rtl="0">
              <a:lnSpc>
                <a:spcPct val="115000"/>
              </a:lnSpc>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Producción de helados → Venta de trajes de baño.</a:t>
            </a:r>
            <a:endParaRPr sz="1600" dirty="0">
              <a:solidFill>
                <a:srgbClr val="1C355E"/>
              </a:solidFill>
              <a:latin typeface="Roboto"/>
              <a:ea typeface="Roboto"/>
              <a:cs typeface="Roboto"/>
              <a:sym typeface="Roboto"/>
            </a:endParaRPr>
          </a:p>
          <a:p>
            <a:pPr marL="0" lvl="0" indent="0" algn="l" rtl="0">
              <a:lnSpc>
                <a:spcPct val="115000"/>
              </a:lnSpc>
              <a:spcBef>
                <a:spcPts val="0"/>
              </a:spcBef>
              <a:spcAft>
                <a:spcPts val="0"/>
              </a:spcAft>
              <a:buNone/>
            </a:pPr>
            <a:endParaRPr sz="1600" dirty="0">
              <a:solidFill>
                <a:srgbClr val="1C355E"/>
              </a:solidFill>
              <a:latin typeface="Roboto"/>
              <a:ea typeface="Roboto"/>
              <a:cs typeface="Roboto"/>
              <a:sym typeface="Roboto"/>
            </a:endParaRPr>
          </a:p>
          <a:p>
            <a:pPr marL="0" lvl="0" indent="0" algn="l" rtl="0">
              <a:lnSpc>
                <a:spcPct val="115000"/>
              </a:lnSpc>
              <a:spcBef>
                <a:spcPts val="0"/>
              </a:spcBef>
              <a:spcAft>
                <a:spcPts val="0"/>
              </a:spcAft>
              <a:buNone/>
            </a:pPr>
            <a:r>
              <a:rPr lang="es" sz="1600" dirty="0">
                <a:solidFill>
                  <a:srgbClr val="1C355E"/>
                </a:solidFill>
                <a:latin typeface="Roboto"/>
                <a:ea typeface="Roboto"/>
                <a:cs typeface="Roboto"/>
                <a:sym typeface="Roboto"/>
              </a:rPr>
              <a:t>Más ejemplos:</a:t>
            </a:r>
            <a:endParaRPr sz="1600" dirty="0">
              <a:solidFill>
                <a:srgbClr val="1C355E"/>
              </a:solidFill>
              <a:latin typeface="Roboto"/>
              <a:ea typeface="Roboto"/>
              <a:cs typeface="Roboto"/>
              <a:sym typeface="Roboto"/>
            </a:endParaRPr>
          </a:p>
          <a:p>
            <a:pPr marL="0" lvl="0" indent="0" algn="l" rtl="0">
              <a:lnSpc>
                <a:spcPct val="115000"/>
              </a:lnSpc>
              <a:spcBef>
                <a:spcPts val="0"/>
              </a:spcBef>
              <a:spcAft>
                <a:spcPts val="0"/>
              </a:spcAft>
              <a:buNone/>
            </a:pPr>
            <a:r>
              <a:rPr lang="es" u="sng" dirty="0">
                <a:solidFill>
                  <a:schemeClr val="hlink"/>
                </a:solidFill>
                <a:latin typeface="Roboto"/>
                <a:ea typeface="Roboto"/>
                <a:cs typeface="Roboto"/>
                <a:sym typeface="Roboto"/>
                <a:hlinkClick r:id="rId3"/>
              </a:rPr>
              <a:t>https://www.datasciencecentral.com/profiles/blogs/spurious-correlations-15-examples</a:t>
            </a:r>
            <a:endParaRPr dirty="0">
              <a:solidFill>
                <a:srgbClr val="1C355E"/>
              </a:solidFill>
              <a:latin typeface="Roboto"/>
              <a:ea typeface="Roboto"/>
              <a:cs typeface="Roboto"/>
              <a:sym typeface="Roboto"/>
            </a:endParaRPr>
          </a:p>
          <a:p>
            <a:pPr marL="0" lvl="0" indent="0" algn="l" rtl="0">
              <a:lnSpc>
                <a:spcPct val="115000"/>
              </a:lnSpc>
              <a:spcBef>
                <a:spcPts val="0"/>
              </a:spcBef>
              <a:spcAft>
                <a:spcPts val="0"/>
              </a:spcAft>
              <a:buNone/>
            </a:pPr>
            <a:endParaRPr sz="1600" dirty="0">
              <a:solidFill>
                <a:srgbClr val="1C355E"/>
              </a:solidFill>
              <a:latin typeface="Roboto"/>
              <a:ea typeface="Roboto"/>
              <a:cs typeface="Roboto"/>
              <a:sym typeface="Roboto"/>
            </a:endParaRPr>
          </a:p>
        </p:txBody>
      </p:sp>
      <p:pic>
        <p:nvPicPr>
          <p:cNvPr id="681" name="Google Shape;681;p99"/>
          <p:cNvPicPr preferRelativeResize="0"/>
          <p:nvPr/>
        </p:nvPicPr>
        <p:blipFill>
          <a:blip r:embed="rId4">
            <a:alphaModFix/>
          </a:blip>
          <a:stretch>
            <a:fillRect/>
          </a:stretch>
        </p:blipFill>
        <p:spPr>
          <a:xfrm>
            <a:off x="4651650" y="1772650"/>
            <a:ext cx="4270226" cy="2815775"/>
          </a:xfrm>
          <a:prstGeom prst="rect">
            <a:avLst/>
          </a:prstGeom>
          <a:noFill/>
          <a:ln>
            <a:noFill/>
          </a:ln>
        </p:spPr>
      </p:pic>
    </p:spTree>
    <p:extLst>
      <p:ext uri="{BB962C8B-B14F-4D97-AF65-F5344CB8AC3E}">
        <p14:creationId xmlns:p14="http://schemas.microsoft.com/office/powerpoint/2010/main" val="45093961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10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smtClean="0"/>
              <a:t>Correlación no lineal</a:t>
            </a:r>
            <a:endParaRPr dirty="0"/>
          </a:p>
        </p:txBody>
      </p:sp>
      <p:sp>
        <p:nvSpPr>
          <p:cNvPr id="6" name="Google Shape;688;p100"/>
          <p:cNvSpPr txBox="1"/>
          <p:nvPr/>
        </p:nvSpPr>
        <p:spPr>
          <a:xfrm>
            <a:off x="4035291" y="1437748"/>
            <a:ext cx="4415535" cy="2887177"/>
          </a:xfrm>
          <a:prstGeom prst="rect">
            <a:avLst/>
          </a:prstGeom>
          <a:noFill/>
          <a:ln>
            <a:noFill/>
          </a:ln>
        </p:spPr>
        <p:txBody>
          <a:bodyPr spcFirstLastPara="1" wrap="square" lIns="91425" tIns="91425" rIns="91425" bIns="91425" anchor="ctr" anchorCtr="0">
            <a:noAutofit/>
          </a:bodyPr>
          <a:lstStyle/>
          <a:p>
            <a:pPr>
              <a:lnSpc>
                <a:spcPct val="150000"/>
              </a:lnSpc>
              <a:buClr>
                <a:srgbClr val="1C355E"/>
              </a:buClr>
              <a:buSzPts val="1600"/>
            </a:pPr>
            <a:r>
              <a:rPr lang="es-ES" sz="1200" b="1" dirty="0">
                <a:solidFill>
                  <a:srgbClr val="1C355E"/>
                </a:solidFill>
                <a:latin typeface="Roboto"/>
                <a:ea typeface="Roboto"/>
                <a:cs typeface="Roboto"/>
                <a:sym typeface="Roboto"/>
              </a:rPr>
              <a:t>Relación parabólica o en "U</a:t>
            </a:r>
            <a:r>
              <a:rPr lang="es-ES" sz="1200" b="1" dirty="0" smtClean="0">
                <a:solidFill>
                  <a:srgbClr val="1C355E"/>
                </a:solidFill>
                <a:latin typeface="Roboto"/>
                <a:ea typeface="Roboto"/>
                <a:cs typeface="Roboto"/>
                <a:sym typeface="Roboto"/>
              </a:rPr>
              <a:t>":</a:t>
            </a:r>
          </a:p>
          <a:p>
            <a:pPr marL="171450" indent="-171450">
              <a:lnSpc>
                <a:spcPct val="150000"/>
              </a:lnSpc>
              <a:buClr>
                <a:srgbClr val="1C355E"/>
              </a:buClr>
              <a:buSzPts val="1600"/>
              <a:buFont typeface="Arial" panose="020B0604020202020204" pitchFamily="34" charset="0"/>
              <a:buChar char="•"/>
            </a:pPr>
            <a:r>
              <a:rPr lang="es-ES" sz="1200" dirty="0" smtClean="0">
                <a:solidFill>
                  <a:srgbClr val="1C355E"/>
                </a:solidFill>
                <a:latin typeface="Roboto"/>
                <a:ea typeface="Roboto"/>
                <a:cs typeface="Roboto"/>
                <a:sym typeface="Roboto"/>
              </a:rPr>
              <a:t>Una </a:t>
            </a:r>
            <a:r>
              <a:rPr lang="es-ES" sz="1200" dirty="0">
                <a:solidFill>
                  <a:srgbClr val="1C355E"/>
                </a:solidFill>
                <a:latin typeface="Roboto"/>
                <a:ea typeface="Roboto"/>
                <a:cs typeface="Roboto"/>
                <a:sym typeface="Roboto"/>
              </a:rPr>
              <a:t>variable aumenta inicialmente con otra, pero luego comienza a disminuir. Esto ocurre en una relación cuadrática o de tipo </a:t>
            </a:r>
            <a:r>
              <a:rPr lang="es-ES" sz="1200" dirty="0" smtClean="0">
                <a:solidFill>
                  <a:srgbClr val="1C355E"/>
                </a:solidFill>
                <a:latin typeface="Roboto"/>
                <a:ea typeface="Roboto"/>
                <a:cs typeface="Roboto"/>
                <a:sym typeface="Roboto"/>
              </a:rPr>
              <a:t>parabólico.</a:t>
            </a:r>
          </a:p>
          <a:p>
            <a:pPr marL="171450" indent="-171450">
              <a:lnSpc>
                <a:spcPct val="150000"/>
              </a:lnSpc>
              <a:buClr>
                <a:srgbClr val="1C355E"/>
              </a:buClr>
              <a:buSzPts val="1600"/>
              <a:buFont typeface="Arial" panose="020B0604020202020204" pitchFamily="34" charset="0"/>
              <a:buChar char="•"/>
            </a:pPr>
            <a:r>
              <a:rPr lang="es-ES" sz="1200" dirty="0" smtClean="0">
                <a:solidFill>
                  <a:srgbClr val="1C355E"/>
                </a:solidFill>
                <a:latin typeface="Roboto"/>
                <a:ea typeface="Roboto"/>
                <a:cs typeface="Roboto"/>
                <a:sym typeface="Roboto"/>
              </a:rPr>
              <a:t>Ejemplo</a:t>
            </a:r>
            <a:r>
              <a:rPr lang="es-ES" sz="1200" dirty="0">
                <a:solidFill>
                  <a:srgbClr val="1C355E"/>
                </a:solidFill>
                <a:latin typeface="Roboto"/>
                <a:ea typeface="Roboto"/>
                <a:cs typeface="Roboto"/>
                <a:sym typeface="Roboto"/>
              </a:rPr>
              <a:t>: La relación entre el estrés y el rendimiento en el trabajo. Un poco de estrés puede aumentar el rendimiento (relación positiva), pero demasiado estrés puede hacer que el rendimiento disminuya (relación negativa). </a:t>
            </a:r>
          </a:p>
        </p:txBody>
      </p:sp>
      <p:pic>
        <p:nvPicPr>
          <p:cNvPr id="3" name="Imagen 2"/>
          <p:cNvPicPr>
            <a:picLocks noChangeAspect="1"/>
          </p:cNvPicPr>
          <p:nvPr/>
        </p:nvPicPr>
        <p:blipFill>
          <a:blip r:embed="rId3"/>
          <a:stretch>
            <a:fillRect/>
          </a:stretch>
        </p:blipFill>
        <p:spPr>
          <a:xfrm>
            <a:off x="76626" y="1679810"/>
            <a:ext cx="3898064" cy="2645115"/>
          </a:xfrm>
          <a:prstGeom prst="rect">
            <a:avLst/>
          </a:prstGeom>
        </p:spPr>
      </p:pic>
    </p:spTree>
    <p:extLst>
      <p:ext uri="{BB962C8B-B14F-4D97-AF65-F5344CB8AC3E}">
        <p14:creationId xmlns:p14="http://schemas.microsoft.com/office/powerpoint/2010/main" val="168607064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 name="Google Shape;688;p100"/>
          <p:cNvSpPr txBox="1"/>
          <p:nvPr/>
        </p:nvSpPr>
        <p:spPr>
          <a:xfrm>
            <a:off x="4280058" y="1314900"/>
            <a:ext cx="4415535" cy="2887177"/>
          </a:xfrm>
          <a:prstGeom prst="rect">
            <a:avLst/>
          </a:prstGeom>
          <a:noFill/>
          <a:ln>
            <a:noFill/>
          </a:ln>
        </p:spPr>
        <p:txBody>
          <a:bodyPr spcFirstLastPara="1" wrap="square" lIns="91425" tIns="91425" rIns="91425" bIns="91425" anchor="ctr" anchorCtr="0">
            <a:noAutofit/>
          </a:bodyPr>
          <a:lstStyle/>
          <a:p>
            <a:pPr lvl="0">
              <a:lnSpc>
                <a:spcPct val="150000"/>
              </a:lnSpc>
              <a:buClr>
                <a:srgbClr val="1C355E"/>
              </a:buClr>
              <a:buSzPts val="1600"/>
            </a:pPr>
            <a:r>
              <a:rPr lang="es-ES" sz="1200" b="1" dirty="0">
                <a:solidFill>
                  <a:srgbClr val="1C355E"/>
                </a:solidFill>
                <a:latin typeface="Roboto"/>
                <a:ea typeface="Roboto"/>
                <a:cs typeface="Roboto"/>
                <a:sym typeface="Roboto"/>
              </a:rPr>
              <a:t>Relación escalonada: </a:t>
            </a:r>
            <a:endParaRPr lang="es-ES" sz="1200" b="1" dirty="0" smtClean="0">
              <a:solidFill>
                <a:srgbClr val="1C355E"/>
              </a:solidFill>
              <a:latin typeface="Roboto"/>
              <a:ea typeface="Roboto"/>
              <a:cs typeface="Roboto"/>
              <a:sym typeface="Roboto"/>
            </a:endParaRPr>
          </a:p>
          <a:p>
            <a:pPr marL="171450" lvl="0" indent="-171450">
              <a:lnSpc>
                <a:spcPct val="150000"/>
              </a:lnSpc>
              <a:buClr>
                <a:srgbClr val="1C355E"/>
              </a:buClr>
              <a:buSzPts val="1600"/>
              <a:buFont typeface="Arial" panose="020B0604020202020204" pitchFamily="34" charset="0"/>
              <a:buChar char="•"/>
            </a:pPr>
            <a:r>
              <a:rPr lang="es-ES" sz="1200" dirty="0" smtClean="0">
                <a:solidFill>
                  <a:srgbClr val="1C355E"/>
                </a:solidFill>
                <a:latin typeface="Roboto"/>
                <a:ea typeface="Roboto"/>
                <a:cs typeface="Roboto"/>
                <a:sym typeface="Roboto"/>
              </a:rPr>
              <a:t>Los </a:t>
            </a:r>
            <a:r>
              <a:rPr lang="es-ES" sz="1200" dirty="0">
                <a:solidFill>
                  <a:srgbClr val="1C355E"/>
                </a:solidFill>
                <a:latin typeface="Roboto"/>
                <a:ea typeface="Roboto"/>
                <a:cs typeface="Roboto"/>
                <a:sym typeface="Roboto"/>
              </a:rPr>
              <a:t>cambios en la variable dependiente no se producen de forma continua sino en escalones o saltos.</a:t>
            </a:r>
          </a:p>
          <a:p>
            <a:pPr marL="171450" lvl="0" indent="-171450">
              <a:lnSpc>
                <a:spcPct val="150000"/>
              </a:lnSpc>
              <a:buClr>
                <a:srgbClr val="1C355E"/>
              </a:buClr>
              <a:buSzPts val="1600"/>
              <a:buFont typeface="Arial" panose="020B0604020202020204" pitchFamily="34" charset="0"/>
              <a:buChar char="•"/>
            </a:pPr>
            <a:r>
              <a:rPr lang="es-ES" sz="1200" dirty="0">
                <a:solidFill>
                  <a:srgbClr val="1C355E"/>
                </a:solidFill>
                <a:latin typeface="Roboto"/>
                <a:ea typeface="Roboto"/>
                <a:cs typeface="Roboto"/>
                <a:sym typeface="Roboto"/>
              </a:rPr>
              <a:t>Ejemplo: El salario de un empleado puede ser constante durante varios años y luego aumentar abruptamente tras un ascenso o cambio de puesto. Este tipo de relación es causal (el cambio de puesto provoca el aumento), pero no es lineal y no se capturaría con una correlación lineal.</a:t>
            </a:r>
          </a:p>
        </p:txBody>
      </p:sp>
      <p:sp>
        <p:nvSpPr>
          <p:cNvPr id="7" name="Google Shape;686;p100"/>
          <p:cNvSpPr txBox="1">
            <a:spLocks/>
          </p:cNvSpPr>
          <p:nvPr/>
        </p:nvSpPr>
        <p:spPr>
          <a:xfrm>
            <a:off x="1217478" y="306000"/>
            <a:ext cx="4599300" cy="1008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C355E"/>
              </a:buClr>
              <a:buSzPts val="2600"/>
              <a:buFont typeface="Roboto"/>
              <a:buNone/>
              <a:defRPr sz="2600" b="1" i="0" u="none" strike="noStrike" cap="none">
                <a:solidFill>
                  <a:srgbClr val="1C355E"/>
                </a:solidFill>
                <a:latin typeface="Roboto"/>
                <a:ea typeface="Roboto"/>
                <a:cs typeface="Roboto"/>
                <a:sym typeface="Roboto"/>
              </a:defRPr>
            </a:lvl1pPr>
            <a:lvl2pPr marR="0" lvl="1" algn="l" rtl="0">
              <a:lnSpc>
                <a:spcPct val="100000"/>
              </a:lnSpc>
              <a:spcBef>
                <a:spcPts val="0"/>
              </a:spcBef>
              <a:spcAft>
                <a:spcPts val="0"/>
              </a:spcAft>
              <a:buClr>
                <a:srgbClr val="1C355E"/>
              </a:buClr>
              <a:buSzPts val="2600"/>
              <a:buFont typeface="Roboto"/>
              <a:buNone/>
              <a:defRPr sz="2600" b="1" i="0" u="none" strike="noStrike" cap="none">
                <a:solidFill>
                  <a:srgbClr val="1C355E"/>
                </a:solidFill>
                <a:latin typeface="Roboto"/>
                <a:ea typeface="Roboto"/>
                <a:cs typeface="Roboto"/>
                <a:sym typeface="Roboto"/>
              </a:defRPr>
            </a:lvl2pPr>
            <a:lvl3pPr marR="0" lvl="2" algn="l" rtl="0">
              <a:lnSpc>
                <a:spcPct val="100000"/>
              </a:lnSpc>
              <a:spcBef>
                <a:spcPts val="0"/>
              </a:spcBef>
              <a:spcAft>
                <a:spcPts val="0"/>
              </a:spcAft>
              <a:buClr>
                <a:srgbClr val="1C355E"/>
              </a:buClr>
              <a:buSzPts val="2600"/>
              <a:buFont typeface="Roboto"/>
              <a:buNone/>
              <a:defRPr sz="2600" b="1" i="0" u="none" strike="noStrike" cap="none">
                <a:solidFill>
                  <a:srgbClr val="1C355E"/>
                </a:solidFill>
                <a:latin typeface="Roboto"/>
                <a:ea typeface="Roboto"/>
                <a:cs typeface="Roboto"/>
                <a:sym typeface="Roboto"/>
              </a:defRPr>
            </a:lvl3pPr>
            <a:lvl4pPr marR="0" lvl="3" algn="l" rtl="0">
              <a:lnSpc>
                <a:spcPct val="100000"/>
              </a:lnSpc>
              <a:spcBef>
                <a:spcPts val="0"/>
              </a:spcBef>
              <a:spcAft>
                <a:spcPts val="0"/>
              </a:spcAft>
              <a:buClr>
                <a:srgbClr val="1C355E"/>
              </a:buClr>
              <a:buSzPts val="2600"/>
              <a:buFont typeface="Roboto"/>
              <a:buNone/>
              <a:defRPr sz="2600" b="1" i="0" u="none" strike="noStrike" cap="none">
                <a:solidFill>
                  <a:srgbClr val="1C355E"/>
                </a:solidFill>
                <a:latin typeface="Roboto"/>
                <a:ea typeface="Roboto"/>
                <a:cs typeface="Roboto"/>
                <a:sym typeface="Roboto"/>
              </a:defRPr>
            </a:lvl4pPr>
            <a:lvl5pPr marR="0" lvl="4" algn="l" rtl="0">
              <a:lnSpc>
                <a:spcPct val="100000"/>
              </a:lnSpc>
              <a:spcBef>
                <a:spcPts val="0"/>
              </a:spcBef>
              <a:spcAft>
                <a:spcPts val="0"/>
              </a:spcAft>
              <a:buClr>
                <a:srgbClr val="1C355E"/>
              </a:buClr>
              <a:buSzPts val="2600"/>
              <a:buFont typeface="Roboto"/>
              <a:buNone/>
              <a:defRPr sz="2600" b="1" i="0" u="none" strike="noStrike" cap="none">
                <a:solidFill>
                  <a:srgbClr val="1C355E"/>
                </a:solidFill>
                <a:latin typeface="Roboto"/>
                <a:ea typeface="Roboto"/>
                <a:cs typeface="Roboto"/>
                <a:sym typeface="Roboto"/>
              </a:defRPr>
            </a:lvl5pPr>
            <a:lvl6pPr marR="0" lvl="5" algn="l" rtl="0">
              <a:lnSpc>
                <a:spcPct val="100000"/>
              </a:lnSpc>
              <a:spcBef>
                <a:spcPts val="0"/>
              </a:spcBef>
              <a:spcAft>
                <a:spcPts val="0"/>
              </a:spcAft>
              <a:buClr>
                <a:srgbClr val="1C355E"/>
              </a:buClr>
              <a:buSzPts val="2600"/>
              <a:buFont typeface="Roboto"/>
              <a:buNone/>
              <a:defRPr sz="2600" b="1" i="0" u="none" strike="noStrike" cap="none">
                <a:solidFill>
                  <a:srgbClr val="1C355E"/>
                </a:solidFill>
                <a:latin typeface="Roboto"/>
                <a:ea typeface="Roboto"/>
                <a:cs typeface="Roboto"/>
                <a:sym typeface="Roboto"/>
              </a:defRPr>
            </a:lvl6pPr>
            <a:lvl7pPr marR="0" lvl="6" algn="l" rtl="0">
              <a:lnSpc>
                <a:spcPct val="100000"/>
              </a:lnSpc>
              <a:spcBef>
                <a:spcPts val="0"/>
              </a:spcBef>
              <a:spcAft>
                <a:spcPts val="0"/>
              </a:spcAft>
              <a:buClr>
                <a:srgbClr val="1C355E"/>
              </a:buClr>
              <a:buSzPts val="2600"/>
              <a:buFont typeface="Roboto"/>
              <a:buNone/>
              <a:defRPr sz="2600" b="1" i="0" u="none" strike="noStrike" cap="none">
                <a:solidFill>
                  <a:srgbClr val="1C355E"/>
                </a:solidFill>
                <a:latin typeface="Roboto"/>
                <a:ea typeface="Roboto"/>
                <a:cs typeface="Roboto"/>
                <a:sym typeface="Roboto"/>
              </a:defRPr>
            </a:lvl7pPr>
            <a:lvl8pPr marR="0" lvl="7" algn="l" rtl="0">
              <a:lnSpc>
                <a:spcPct val="100000"/>
              </a:lnSpc>
              <a:spcBef>
                <a:spcPts val="0"/>
              </a:spcBef>
              <a:spcAft>
                <a:spcPts val="0"/>
              </a:spcAft>
              <a:buClr>
                <a:srgbClr val="1C355E"/>
              </a:buClr>
              <a:buSzPts val="2600"/>
              <a:buFont typeface="Roboto"/>
              <a:buNone/>
              <a:defRPr sz="2600" b="1" i="0" u="none" strike="noStrike" cap="none">
                <a:solidFill>
                  <a:srgbClr val="1C355E"/>
                </a:solidFill>
                <a:latin typeface="Roboto"/>
                <a:ea typeface="Roboto"/>
                <a:cs typeface="Roboto"/>
                <a:sym typeface="Roboto"/>
              </a:defRPr>
            </a:lvl8pPr>
            <a:lvl9pPr marR="0" lvl="8" algn="l" rtl="0">
              <a:lnSpc>
                <a:spcPct val="100000"/>
              </a:lnSpc>
              <a:spcBef>
                <a:spcPts val="0"/>
              </a:spcBef>
              <a:spcAft>
                <a:spcPts val="0"/>
              </a:spcAft>
              <a:buClr>
                <a:srgbClr val="1C355E"/>
              </a:buClr>
              <a:buSzPts val="2600"/>
              <a:buFont typeface="Roboto"/>
              <a:buNone/>
              <a:defRPr sz="2600" b="1" i="0" u="none" strike="noStrike" cap="none">
                <a:solidFill>
                  <a:srgbClr val="1C355E"/>
                </a:solidFill>
                <a:latin typeface="Roboto"/>
                <a:ea typeface="Roboto"/>
                <a:cs typeface="Roboto"/>
                <a:sym typeface="Roboto"/>
              </a:defRPr>
            </a:lvl9pPr>
          </a:lstStyle>
          <a:p>
            <a:r>
              <a:rPr lang="eu-ES" dirty="0" err="1" smtClean="0"/>
              <a:t>Correlación</a:t>
            </a:r>
            <a:r>
              <a:rPr lang="eu-ES" dirty="0" smtClean="0"/>
              <a:t> no lineal</a:t>
            </a:r>
            <a:endParaRPr lang="eu-ES" dirty="0"/>
          </a:p>
        </p:txBody>
      </p:sp>
      <p:pic>
        <p:nvPicPr>
          <p:cNvPr id="3" name="Imagen 2"/>
          <p:cNvPicPr>
            <a:picLocks noChangeAspect="1"/>
          </p:cNvPicPr>
          <p:nvPr/>
        </p:nvPicPr>
        <p:blipFill>
          <a:blip r:embed="rId3"/>
          <a:stretch>
            <a:fillRect/>
          </a:stretch>
        </p:blipFill>
        <p:spPr>
          <a:xfrm>
            <a:off x="168505" y="1604370"/>
            <a:ext cx="3931546" cy="2597707"/>
          </a:xfrm>
          <a:prstGeom prst="rect">
            <a:avLst/>
          </a:prstGeom>
        </p:spPr>
      </p:pic>
    </p:spTree>
    <p:extLst>
      <p:ext uri="{BB962C8B-B14F-4D97-AF65-F5344CB8AC3E}">
        <p14:creationId xmlns:p14="http://schemas.microsoft.com/office/powerpoint/2010/main" val="416910100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 name="Google Shape;688;p100"/>
          <p:cNvSpPr txBox="1"/>
          <p:nvPr/>
        </p:nvSpPr>
        <p:spPr>
          <a:xfrm>
            <a:off x="4035291" y="1437748"/>
            <a:ext cx="4415535" cy="2887177"/>
          </a:xfrm>
          <a:prstGeom prst="rect">
            <a:avLst/>
          </a:prstGeom>
          <a:noFill/>
          <a:ln>
            <a:noFill/>
          </a:ln>
        </p:spPr>
        <p:txBody>
          <a:bodyPr spcFirstLastPara="1" wrap="square" lIns="91425" tIns="91425" rIns="91425" bIns="91425" anchor="ctr" anchorCtr="0">
            <a:noAutofit/>
          </a:bodyPr>
          <a:lstStyle/>
          <a:p>
            <a:pPr>
              <a:lnSpc>
                <a:spcPct val="150000"/>
              </a:lnSpc>
              <a:buClr>
                <a:srgbClr val="1C355E"/>
              </a:buClr>
              <a:buSzPts val="1600"/>
            </a:pPr>
            <a:r>
              <a:rPr lang="es-ES" sz="1200" b="1" dirty="0">
                <a:solidFill>
                  <a:srgbClr val="1C355E"/>
                </a:solidFill>
                <a:latin typeface="Roboto"/>
                <a:ea typeface="Roboto"/>
                <a:cs typeface="Roboto"/>
                <a:sym typeface="Roboto"/>
              </a:rPr>
              <a:t>Relación no </a:t>
            </a:r>
            <a:r>
              <a:rPr lang="es-ES" sz="1200" b="1" dirty="0" err="1">
                <a:solidFill>
                  <a:srgbClr val="1C355E"/>
                </a:solidFill>
                <a:latin typeface="Roboto"/>
                <a:ea typeface="Roboto"/>
                <a:cs typeface="Roboto"/>
                <a:sym typeface="Roboto"/>
              </a:rPr>
              <a:t>monotónica</a:t>
            </a:r>
            <a:r>
              <a:rPr lang="es-ES" sz="1200" b="1" dirty="0">
                <a:solidFill>
                  <a:srgbClr val="1C355E"/>
                </a:solidFill>
                <a:latin typeface="Roboto"/>
                <a:ea typeface="Roboto"/>
                <a:cs typeface="Roboto"/>
                <a:sym typeface="Roboto"/>
              </a:rPr>
              <a:t>: </a:t>
            </a:r>
            <a:endParaRPr lang="es-ES" sz="1200" b="1" dirty="0" smtClean="0">
              <a:solidFill>
                <a:srgbClr val="1C355E"/>
              </a:solidFill>
              <a:latin typeface="Roboto"/>
              <a:ea typeface="Roboto"/>
              <a:cs typeface="Roboto"/>
              <a:sym typeface="Roboto"/>
            </a:endParaRPr>
          </a:p>
          <a:p>
            <a:pPr marL="171450" indent="-171450">
              <a:lnSpc>
                <a:spcPct val="150000"/>
              </a:lnSpc>
              <a:buClr>
                <a:srgbClr val="1C355E"/>
              </a:buClr>
              <a:buSzPts val="1600"/>
              <a:buFont typeface="Arial" panose="020B0604020202020204" pitchFamily="34" charset="0"/>
              <a:buChar char="•"/>
            </a:pPr>
            <a:r>
              <a:rPr lang="es-ES" sz="1200" dirty="0" smtClean="0">
                <a:solidFill>
                  <a:srgbClr val="1C355E"/>
                </a:solidFill>
                <a:latin typeface="Roboto"/>
                <a:ea typeface="Roboto"/>
                <a:cs typeface="Roboto"/>
                <a:sym typeface="Roboto"/>
              </a:rPr>
              <a:t>Algunas </a:t>
            </a:r>
            <a:r>
              <a:rPr lang="es-ES" sz="1200" dirty="0">
                <a:solidFill>
                  <a:srgbClr val="1C355E"/>
                </a:solidFill>
                <a:latin typeface="Roboto"/>
                <a:ea typeface="Roboto"/>
                <a:cs typeface="Roboto"/>
                <a:sym typeface="Roboto"/>
              </a:rPr>
              <a:t>relaciones causales no siguen una tendencia monótona (que siempre va en la misma dirección), sino que cambian de dirección en diferentes puntos. Esto puede hacer que la correlación lineal sea débil o inexistente.</a:t>
            </a:r>
          </a:p>
          <a:p>
            <a:pPr marL="171450" indent="-171450">
              <a:lnSpc>
                <a:spcPct val="150000"/>
              </a:lnSpc>
              <a:buClr>
                <a:srgbClr val="1C355E"/>
              </a:buClr>
              <a:buSzPts val="1600"/>
              <a:buFont typeface="Arial" panose="020B0604020202020204" pitchFamily="34" charset="0"/>
              <a:buChar char="•"/>
            </a:pPr>
            <a:r>
              <a:rPr lang="es-ES" sz="1200" dirty="0">
                <a:solidFill>
                  <a:srgbClr val="1C355E"/>
                </a:solidFill>
                <a:latin typeface="Roboto"/>
                <a:ea typeface="Roboto"/>
                <a:cs typeface="Roboto"/>
                <a:sym typeface="Roboto"/>
              </a:rPr>
              <a:t>Ejemplo: El consumo moderado de alcohol puede estar asociado con una mejor salud cardiovascular en algunos estudios, pero el consumo excesivo tiene efectos negativos. La relación causal existe, pero no es lineal ni siempre en la misma dirección.</a:t>
            </a:r>
            <a:endParaRPr sz="1200" dirty="0">
              <a:solidFill>
                <a:srgbClr val="1C355E"/>
              </a:solidFill>
              <a:latin typeface="Roboto"/>
              <a:ea typeface="Roboto"/>
              <a:cs typeface="Roboto"/>
              <a:sym typeface="Roboto"/>
            </a:endParaRPr>
          </a:p>
        </p:txBody>
      </p:sp>
      <p:sp>
        <p:nvSpPr>
          <p:cNvPr id="7" name="Google Shape;686;p100"/>
          <p:cNvSpPr txBox="1">
            <a:spLocks/>
          </p:cNvSpPr>
          <p:nvPr/>
        </p:nvSpPr>
        <p:spPr>
          <a:xfrm>
            <a:off x="1165858" y="325665"/>
            <a:ext cx="4599300" cy="1008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C355E"/>
              </a:buClr>
              <a:buSzPts val="2600"/>
              <a:buFont typeface="Roboto"/>
              <a:buNone/>
              <a:defRPr sz="2600" b="1" i="0" u="none" strike="noStrike" cap="none">
                <a:solidFill>
                  <a:srgbClr val="1C355E"/>
                </a:solidFill>
                <a:latin typeface="Roboto"/>
                <a:ea typeface="Roboto"/>
                <a:cs typeface="Roboto"/>
                <a:sym typeface="Roboto"/>
              </a:defRPr>
            </a:lvl1pPr>
            <a:lvl2pPr marR="0" lvl="1" algn="l" rtl="0">
              <a:lnSpc>
                <a:spcPct val="100000"/>
              </a:lnSpc>
              <a:spcBef>
                <a:spcPts val="0"/>
              </a:spcBef>
              <a:spcAft>
                <a:spcPts val="0"/>
              </a:spcAft>
              <a:buClr>
                <a:srgbClr val="1C355E"/>
              </a:buClr>
              <a:buSzPts val="2600"/>
              <a:buFont typeface="Roboto"/>
              <a:buNone/>
              <a:defRPr sz="2600" b="1" i="0" u="none" strike="noStrike" cap="none">
                <a:solidFill>
                  <a:srgbClr val="1C355E"/>
                </a:solidFill>
                <a:latin typeface="Roboto"/>
                <a:ea typeface="Roboto"/>
                <a:cs typeface="Roboto"/>
                <a:sym typeface="Roboto"/>
              </a:defRPr>
            </a:lvl2pPr>
            <a:lvl3pPr marR="0" lvl="2" algn="l" rtl="0">
              <a:lnSpc>
                <a:spcPct val="100000"/>
              </a:lnSpc>
              <a:spcBef>
                <a:spcPts val="0"/>
              </a:spcBef>
              <a:spcAft>
                <a:spcPts val="0"/>
              </a:spcAft>
              <a:buClr>
                <a:srgbClr val="1C355E"/>
              </a:buClr>
              <a:buSzPts val="2600"/>
              <a:buFont typeface="Roboto"/>
              <a:buNone/>
              <a:defRPr sz="2600" b="1" i="0" u="none" strike="noStrike" cap="none">
                <a:solidFill>
                  <a:srgbClr val="1C355E"/>
                </a:solidFill>
                <a:latin typeface="Roboto"/>
                <a:ea typeface="Roboto"/>
                <a:cs typeface="Roboto"/>
                <a:sym typeface="Roboto"/>
              </a:defRPr>
            </a:lvl3pPr>
            <a:lvl4pPr marR="0" lvl="3" algn="l" rtl="0">
              <a:lnSpc>
                <a:spcPct val="100000"/>
              </a:lnSpc>
              <a:spcBef>
                <a:spcPts val="0"/>
              </a:spcBef>
              <a:spcAft>
                <a:spcPts val="0"/>
              </a:spcAft>
              <a:buClr>
                <a:srgbClr val="1C355E"/>
              </a:buClr>
              <a:buSzPts val="2600"/>
              <a:buFont typeface="Roboto"/>
              <a:buNone/>
              <a:defRPr sz="2600" b="1" i="0" u="none" strike="noStrike" cap="none">
                <a:solidFill>
                  <a:srgbClr val="1C355E"/>
                </a:solidFill>
                <a:latin typeface="Roboto"/>
                <a:ea typeface="Roboto"/>
                <a:cs typeface="Roboto"/>
                <a:sym typeface="Roboto"/>
              </a:defRPr>
            </a:lvl4pPr>
            <a:lvl5pPr marR="0" lvl="4" algn="l" rtl="0">
              <a:lnSpc>
                <a:spcPct val="100000"/>
              </a:lnSpc>
              <a:spcBef>
                <a:spcPts val="0"/>
              </a:spcBef>
              <a:spcAft>
                <a:spcPts val="0"/>
              </a:spcAft>
              <a:buClr>
                <a:srgbClr val="1C355E"/>
              </a:buClr>
              <a:buSzPts val="2600"/>
              <a:buFont typeface="Roboto"/>
              <a:buNone/>
              <a:defRPr sz="2600" b="1" i="0" u="none" strike="noStrike" cap="none">
                <a:solidFill>
                  <a:srgbClr val="1C355E"/>
                </a:solidFill>
                <a:latin typeface="Roboto"/>
                <a:ea typeface="Roboto"/>
                <a:cs typeface="Roboto"/>
                <a:sym typeface="Roboto"/>
              </a:defRPr>
            </a:lvl5pPr>
            <a:lvl6pPr marR="0" lvl="5" algn="l" rtl="0">
              <a:lnSpc>
                <a:spcPct val="100000"/>
              </a:lnSpc>
              <a:spcBef>
                <a:spcPts val="0"/>
              </a:spcBef>
              <a:spcAft>
                <a:spcPts val="0"/>
              </a:spcAft>
              <a:buClr>
                <a:srgbClr val="1C355E"/>
              </a:buClr>
              <a:buSzPts val="2600"/>
              <a:buFont typeface="Roboto"/>
              <a:buNone/>
              <a:defRPr sz="2600" b="1" i="0" u="none" strike="noStrike" cap="none">
                <a:solidFill>
                  <a:srgbClr val="1C355E"/>
                </a:solidFill>
                <a:latin typeface="Roboto"/>
                <a:ea typeface="Roboto"/>
                <a:cs typeface="Roboto"/>
                <a:sym typeface="Roboto"/>
              </a:defRPr>
            </a:lvl6pPr>
            <a:lvl7pPr marR="0" lvl="6" algn="l" rtl="0">
              <a:lnSpc>
                <a:spcPct val="100000"/>
              </a:lnSpc>
              <a:spcBef>
                <a:spcPts val="0"/>
              </a:spcBef>
              <a:spcAft>
                <a:spcPts val="0"/>
              </a:spcAft>
              <a:buClr>
                <a:srgbClr val="1C355E"/>
              </a:buClr>
              <a:buSzPts val="2600"/>
              <a:buFont typeface="Roboto"/>
              <a:buNone/>
              <a:defRPr sz="2600" b="1" i="0" u="none" strike="noStrike" cap="none">
                <a:solidFill>
                  <a:srgbClr val="1C355E"/>
                </a:solidFill>
                <a:latin typeface="Roboto"/>
                <a:ea typeface="Roboto"/>
                <a:cs typeface="Roboto"/>
                <a:sym typeface="Roboto"/>
              </a:defRPr>
            </a:lvl7pPr>
            <a:lvl8pPr marR="0" lvl="7" algn="l" rtl="0">
              <a:lnSpc>
                <a:spcPct val="100000"/>
              </a:lnSpc>
              <a:spcBef>
                <a:spcPts val="0"/>
              </a:spcBef>
              <a:spcAft>
                <a:spcPts val="0"/>
              </a:spcAft>
              <a:buClr>
                <a:srgbClr val="1C355E"/>
              </a:buClr>
              <a:buSzPts val="2600"/>
              <a:buFont typeface="Roboto"/>
              <a:buNone/>
              <a:defRPr sz="2600" b="1" i="0" u="none" strike="noStrike" cap="none">
                <a:solidFill>
                  <a:srgbClr val="1C355E"/>
                </a:solidFill>
                <a:latin typeface="Roboto"/>
                <a:ea typeface="Roboto"/>
                <a:cs typeface="Roboto"/>
                <a:sym typeface="Roboto"/>
              </a:defRPr>
            </a:lvl8pPr>
            <a:lvl9pPr marR="0" lvl="8" algn="l" rtl="0">
              <a:lnSpc>
                <a:spcPct val="100000"/>
              </a:lnSpc>
              <a:spcBef>
                <a:spcPts val="0"/>
              </a:spcBef>
              <a:spcAft>
                <a:spcPts val="0"/>
              </a:spcAft>
              <a:buClr>
                <a:srgbClr val="1C355E"/>
              </a:buClr>
              <a:buSzPts val="2600"/>
              <a:buFont typeface="Roboto"/>
              <a:buNone/>
              <a:defRPr sz="2600" b="1" i="0" u="none" strike="noStrike" cap="none">
                <a:solidFill>
                  <a:srgbClr val="1C355E"/>
                </a:solidFill>
                <a:latin typeface="Roboto"/>
                <a:ea typeface="Roboto"/>
                <a:cs typeface="Roboto"/>
                <a:sym typeface="Roboto"/>
              </a:defRPr>
            </a:lvl9pPr>
          </a:lstStyle>
          <a:p>
            <a:r>
              <a:rPr lang="eu-ES" dirty="0" err="1" smtClean="0"/>
              <a:t>Correlación</a:t>
            </a:r>
            <a:r>
              <a:rPr lang="eu-ES" dirty="0" smtClean="0"/>
              <a:t> no lineal</a:t>
            </a:r>
            <a:endParaRPr lang="eu-ES" dirty="0"/>
          </a:p>
        </p:txBody>
      </p:sp>
      <p:pic>
        <p:nvPicPr>
          <p:cNvPr id="8" name="Google Shape;695;p101"/>
          <p:cNvPicPr preferRelativeResize="0"/>
          <p:nvPr/>
        </p:nvPicPr>
        <p:blipFill>
          <a:blip r:embed="rId3">
            <a:alphaModFix/>
          </a:blip>
          <a:stretch>
            <a:fillRect/>
          </a:stretch>
        </p:blipFill>
        <p:spPr>
          <a:xfrm>
            <a:off x="0" y="1949382"/>
            <a:ext cx="4134916" cy="1863907"/>
          </a:xfrm>
          <a:prstGeom prst="rect">
            <a:avLst/>
          </a:prstGeom>
          <a:noFill/>
          <a:ln>
            <a:noFill/>
          </a:ln>
        </p:spPr>
      </p:pic>
    </p:spTree>
    <p:extLst>
      <p:ext uri="{BB962C8B-B14F-4D97-AF65-F5344CB8AC3E}">
        <p14:creationId xmlns:p14="http://schemas.microsoft.com/office/powerpoint/2010/main" val="21312083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20" name="Google Shape;320;p4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Análisis exploratorio</a:t>
            </a:r>
            <a:endParaRPr/>
          </a:p>
        </p:txBody>
      </p:sp>
      <p:sp>
        <p:nvSpPr>
          <p:cNvPr id="319" name="Google Shape;319;p49"/>
          <p:cNvSpPr txBox="1">
            <a:spLocks noGrp="1"/>
          </p:cNvSpPr>
          <p:nvPr>
            <p:ph type="body" idx="4294967295"/>
          </p:nvPr>
        </p:nvSpPr>
        <p:spPr>
          <a:xfrm>
            <a:off x="0" y="1541463"/>
            <a:ext cx="5762625" cy="2987675"/>
          </a:xfrm>
          <a:prstGeom prst="rect">
            <a:avLst/>
          </a:prstGeom>
        </p:spPr>
        <p:txBody>
          <a:bodyPr spcFirstLastPara="1" wrap="square" lIns="91425" tIns="91425" rIns="91425" bIns="91425" anchor="ctr" anchorCtr="0">
            <a:noAutofit/>
          </a:bodyPr>
          <a:lstStyle/>
          <a:p>
            <a:pPr marL="457200" lvl="0" indent="-330200" algn="just" rtl="0">
              <a:lnSpc>
                <a:spcPct val="115000"/>
              </a:lnSpc>
              <a:spcBef>
                <a:spcPts val="0"/>
              </a:spcBef>
              <a:spcAft>
                <a:spcPts val="0"/>
              </a:spcAft>
              <a:buSzPts val="1600"/>
              <a:buChar char="●"/>
            </a:pPr>
            <a:r>
              <a:rPr lang="es" sz="1600"/>
              <a:t>EDA = Exploratory Data Analysis</a:t>
            </a:r>
            <a:endParaRPr sz="1600"/>
          </a:p>
          <a:p>
            <a:pPr marL="457200" lvl="0" indent="-330200" algn="just" rtl="0">
              <a:lnSpc>
                <a:spcPct val="115000"/>
              </a:lnSpc>
              <a:spcBef>
                <a:spcPts val="0"/>
              </a:spcBef>
              <a:spcAft>
                <a:spcPts val="0"/>
              </a:spcAft>
              <a:buSzPts val="1600"/>
              <a:buChar char="●"/>
            </a:pPr>
            <a:r>
              <a:rPr lang="es" sz="1600"/>
              <a:t>Empezó a coger fuerza en 1977 con un libro de Tukey.</a:t>
            </a:r>
            <a:endParaRPr sz="1600"/>
          </a:p>
          <a:p>
            <a:pPr marL="457200" lvl="0" indent="-330200" algn="just" rtl="0">
              <a:lnSpc>
                <a:spcPct val="115000"/>
              </a:lnSpc>
              <a:spcBef>
                <a:spcPts val="0"/>
              </a:spcBef>
              <a:spcAft>
                <a:spcPts val="0"/>
              </a:spcAft>
              <a:buSzPts val="1600"/>
              <a:buChar char="●"/>
            </a:pPr>
            <a:r>
              <a:rPr lang="es" sz="1600"/>
              <a:t>Su objetivo es analizar los datos para tratar de resumir sus características.</a:t>
            </a:r>
            <a:endParaRPr sz="1600"/>
          </a:p>
          <a:p>
            <a:pPr marL="457200" lvl="0" indent="-330200" algn="just" rtl="0">
              <a:lnSpc>
                <a:spcPct val="115000"/>
              </a:lnSpc>
              <a:spcBef>
                <a:spcPts val="0"/>
              </a:spcBef>
              <a:spcAft>
                <a:spcPts val="1600"/>
              </a:spcAft>
              <a:buSzPts val="1600"/>
              <a:buChar char="●"/>
            </a:pPr>
            <a:r>
              <a:rPr lang="es" sz="1600"/>
              <a:t>A menudo se utilizan técnicas de visualización de datos.</a:t>
            </a:r>
            <a:endParaRPr sz="1600"/>
          </a:p>
        </p:txBody>
      </p:sp>
      <p:pic>
        <p:nvPicPr>
          <p:cNvPr id="321" name="Google Shape;321;p49"/>
          <p:cNvPicPr preferRelativeResize="0"/>
          <p:nvPr/>
        </p:nvPicPr>
        <p:blipFill>
          <a:blip r:embed="rId3">
            <a:alphaModFix/>
          </a:blip>
          <a:stretch>
            <a:fillRect/>
          </a:stretch>
        </p:blipFill>
        <p:spPr>
          <a:xfrm>
            <a:off x="6571625" y="1915750"/>
            <a:ext cx="1821225" cy="2045375"/>
          </a:xfrm>
          <a:prstGeom prst="rect">
            <a:avLst/>
          </a:prstGeom>
          <a:noFill/>
          <a:ln>
            <a:noFill/>
          </a:ln>
        </p:spPr>
      </p:pic>
    </p:spTree>
    <p:extLst>
      <p:ext uri="{BB962C8B-B14F-4D97-AF65-F5344CB8AC3E}">
        <p14:creationId xmlns:p14="http://schemas.microsoft.com/office/powerpoint/2010/main" val="273879742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10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Correlación</a:t>
            </a:r>
            <a:endParaRPr/>
          </a:p>
        </p:txBody>
      </p:sp>
      <p:sp>
        <p:nvSpPr>
          <p:cNvPr id="701" name="Google Shape;701;p102"/>
          <p:cNvSpPr txBox="1"/>
          <p:nvPr/>
        </p:nvSpPr>
        <p:spPr>
          <a:xfrm>
            <a:off x="531431" y="1195821"/>
            <a:ext cx="8049000" cy="3248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1600" b="1" dirty="0">
                <a:solidFill>
                  <a:srgbClr val="1C355E"/>
                </a:solidFill>
                <a:latin typeface="Roboto"/>
                <a:ea typeface="Roboto"/>
                <a:cs typeface="Roboto"/>
                <a:sym typeface="Roboto"/>
              </a:rPr>
              <a:t>Multicolinearidad</a:t>
            </a:r>
            <a:r>
              <a:rPr lang="es" sz="1600" dirty="0">
                <a:solidFill>
                  <a:srgbClr val="1C355E"/>
                </a:solidFill>
                <a:latin typeface="Roboto"/>
                <a:ea typeface="Roboto"/>
                <a:cs typeface="Roboto"/>
                <a:sym typeface="Roboto"/>
              </a:rPr>
              <a:t>:</a:t>
            </a:r>
            <a:endParaRPr sz="1600" dirty="0">
              <a:solidFill>
                <a:srgbClr val="1C355E"/>
              </a:solidFill>
              <a:latin typeface="Roboto"/>
              <a:ea typeface="Roboto"/>
              <a:cs typeface="Roboto"/>
              <a:sym typeface="Roboto"/>
            </a:endParaRPr>
          </a:p>
          <a:p>
            <a:pPr marL="457200" lvl="0" indent="-330200" algn="l" rtl="0">
              <a:lnSpc>
                <a:spcPct val="115000"/>
              </a:lnSpc>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Ocurre cuando dos o más variables están correlacionadas una a otra en un modelo de regresión.</a:t>
            </a:r>
            <a:endParaRPr sz="1600" dirty="0">
              <a:solidFill>
                <a:srgbClr val="1C355E"/>
              </a:solidFill>
              <a:latin typeface="Roboto"/>
              <a:ea typeface="Roboto"/>
              <a:cs typeface="Roboto"/>
              <a:sym typeface="Roboto"/>
            </a:endParaRPr>
          </a:p>
          <a:p>
            <a:pPr marL="457200" lvl="0" indent="-330200" algn="l" rtl="0">
              <a:lnSpc>
                <a:spcPct val="115000"/>
              </a:lnSpc>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Teniendo una variable, podemos predecir la otra.</a:t>
            </a:r>
            <a:endParaRPr sz="1600" dirty="0">
              <a:solidFill>
                <a:srgbClr val="1C355E"/>
              </a:solidFill>
              <a:latin typeface="Roboto"/>
              <a:ea typeface="Roboto"/>
              <a:cs typeface="Roboto"/>
              <a:sym typeface="Roboto"/>
            </a:endParaRPr>
          </a:p>
          <a:p>
            <a:pPr marL="0" lvl="0" indent="0" algn="l" rtl="0">
              <a:lnSpc>
                <a:spcPct val="115000"/>
              </a:lnSpc>
              <a:spcBef>
                <a:spcPts val="0"/>
              </a:spcBef>
              <a:spcAft>
                <a:spcPts val="0"/>
              </a:spcAft>
              <a:buNone/>
            </a:pPr>
            <a:endParaRPr sz="1600" dirty="0">
              <a:solidFill>
                <a:srgbClr val="1C355E"/>
              </a:solidFill>
              <a:latin typeface="Roboto"/>
              <a:ea typeface="Roboto"/>
              <a:cs typeface="Roboto"/>
              <a:sym typeface="Roboto"/>
            </a:endParaRPr>
          </a:p>
          <a:p>
            <a:pPr marL="0" lvl="0" indent="0" algn="ctr" rtl="0">
              <a:lnSpc>
                <a:spcPct val="115000"/>
              </a:lnSpc>
              <a:spcBef>
                <a:spcPts val="0"/>
              </a:spcBef>
              <a:spcAft>
                <a:spcPts val="0"/>
              </a:spcAft>
              <a:buNone/>
            </a:pPr>
            <a:r>
              <a:rPr lang="es" sz="1600" b="1" dirty="0">
                <a:solidFill>
                  <a:srgbClr val="1C355E"/>
                </a:solidFill>
                <a:latin typeface="Roboto"/>
                <a:ea typeface="Roboto"/>
                <a:cs typeface="Roboto"/>
                <a:sym typeface="Roboto"/>
              </a:rPr>
              <a:t>Y = W0+W1*X1+W2*X2</a:t>
            </a:r>
            <a:endParaRPr sz="1600" b="1" dirty="0">
              <a:solidFill>
                <a:srgbClr val="1C355E"/>
              </a:solidFill>
              <a:latin typeface="Roboto"/>
              <a:ea typeface="Roboto"/>
              <a:cs typeface="Roboto"/>
              <a:sym typeface="Roboto"/>
            </a:endParaRPr>
          </a:p>
          <a:p>
            <a:pPr marL="0" lvl="0" indent="0" algn="l" rtl="0">
              <a:lnSpc>
                <a:spcPct val="115000"/>
              </a:lnSpc>
              <a:spcBef>
                <a:spcPts val="0"/>
              </a:spcBef>
              <a:spcAft>
                <a:spcPts val="0"/>
              </a:spcAft>
              <a:buNone/>
            </a:pPr>
            <a:endParaRPr sz="1600" dirty="0">
              <a:solidFill>
                <a:srgbClr val="1C355E"/>
              </a:solidFill>
              <a:latin typeface="Roboto"/>
              <a:ea typeface="Roboto"/>
              <a:cs typeface="Roboto"/>
              <a:sym typeface="Roboto"/>
            </a:endParaRPr>
          </a:p>
          <a:p>
            <a:pPr marL="457200" lvl="0" indent="-330200" algn="l" rtl="0">
              <a:lnSpc>
                <a:spcPct val="115000"/>
              </a:lnSpc>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Medimos el cambio producido por el cambio de X1 en Y1…</a:t>
            </a:r>
            <a:endParaRPr sz="1600" dirty="0">
              <a:solidFill>
                <a:srgbClr val="1C355E"/>
              </a:solidFill>
              <a:latin typeface="Roboto"/>
              <a:ea typeface="Roboto"/>
              <a:cs typeface="Roboto"/>
              <a:sym typeface="Roboto"/>
            </a:endParaRPr>
          </a:p>
          <a:p>
            <a:pPr marL="457200" lvl="0" indent="-330200" algn="l" rtl="0">
              <a:lnSpc>
                <a:spcPct val="115000"/>
              </a:lnSpc>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El cambio producido en Y por X1 es difícil de distinguir por el efecto producido a Y por X2.</a:t>
            </a:r>
            <a:endParaRPr sz="1600" dirty="0">
              <a:solidFill>
                <a:srgbClr val="1C355E"/>
              </a:solidFill>
              <a:latin typeface="Roboto"/>
              <a:ea typeface="Roboto"/>
              <a:cs typeface="Roboto"/>
              <a:sym typeface="Roboto"/>
            </a:endParaRPr>
          </a:p>
          <a:p>
            <a:pPr marL="457200" lvl="0" indent="-330200" algn="l" rtl="0">
              <a:lnSpc>
                <a:spcPct val="115000"/>
              </a:lnSpc>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Al cambiar X1, cambiaría X2 si ambos están correlacionados.</a:t>
            </a:r>
            <a:endParaRPr sz="1600" dirty="0">
              <a:solidFill>
                <a:srgbClr val="1C355E"/>
              </a:solidFill>
              <a:latin typeface="Roboto"/>
              <a:ea typeface="Roboto"/>
              <a:cs typeface="Roboto"/>
              <a:sym typeface="Roboto"/>
            </a:endParaRPr>
          </a:p>
          <a:p>
            <a:pPr marL="0" lvl="0" indent="0" algn="l" rtl="0">
              <a:lnSpc>
                <a:spcPct val="115000"/>
              </a:lnSpc>
              <a:spcBef>
                <a:spcPts val="0"/>
              </a:spcBef>
              <a:spcAft>
                <a:spcPts val="0"/>
              </a:spcAft>
              <a:buNone/>
            </a:pPr>
            <a:endParaRPr sz="1600" dirty="0">
              <a:solidFill>
                <a:srgbClr val="1C355E"/>
              </a:solidFill>
              <a:latin typeface="Roboto"/>
              <a:ea typeface="Roboto"/>
              <a:cs typeface="Roboto"/>
              <a:sym typeface="Roboto"/>
            </a:endParaRPr>
          </a:p>
        </p:txBody>
      </p:sp>
    </p:spTree>
    <p:extLst>
      <p:ext uri="{BB962C8B-B14F-4D97-AF65-F5344CB8AC3E}">
        <p14:creationId xmlns:p14="http://schemas.microsoft.com/office/powerpoint/2010/main" val="365155453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10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Correlación</a:t>
            </a:r>
            <a:endParaRPr/>
          </a:p>
        </p:txBody>
      </p:sp>
      <p:sp>
        <p:nvSpPr>
          <p:cNvPr id="707" name="Google Shape;707;p103"/>
          <p:cNvSpPr txBox="1"/>
          <p:nvPr/>
        </p:nvSpPr>
        <p:spPr>
          <a:xfrm>
            <a:off x="202050" y="1335450"/>
            <a:ext cx="1955100" cy="361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1600" b="1" dirty="0">
                <a:solidFill>
                  <a:srgbClr val="1C355E"/>
                </a:solidFill>
                <a:latin typeface="Roboto"/>
                <a:ea typeface="Roboto"/>
                <a:cs typeface="Roboto"/>
                <a:sym typeface="Roboto"/>
              </a:rPr>
              <a:t>Multicolinearidad</a:t>
            </a:r>
            <a:r>
              <a:rPr lang="es" sz="1600" dirty="0">
                <a:solidFill>
                  <a:srgbClr val="1C355E"/>
                </a:solidFill>
                <a:latin typeface="Roboto"/>
                <a:ea typeface="Roboto"/>
                <a:cs typeface="Roboto"/>
                <a:sym typeface="Roboto"/>
              </a:rPr>
              <a:t>:</a:t>
            </a:r>
            <a:endParaRPr sz="1600" dirty="0">
              <a:solidFill>
                <a:srgbClr val="1C355E"/>
              </a:solidFill>
              <a:latin typeface="Roboto"/>
              <a:ea typeface="Roboto"/>
              <a:cs typeface="Roboto"/>
              <a:sym typeface="Roboto"/>
            </a:endParaRPr>
          </a:p>
          <a:p>
            <a:pPr marL="0" lvl="0" indent="0" algn="l" rtl="0">
              <a:lnSpc>
                <a:spcPct val="115000"/>
              </a:lnSpc>
              <a:spcBef>
                <a:spcPts val="0"/>
              </a:spcBef>
              <a:spcAft>
                <a:spcPts val="0"/>
              </a:spcAft>
              <a:buNone/>
            </a:pPr>
            <a:endParaRPr sz="1600" dirty="0">
              <a:solidFill>
                <a:srgbClr val="1C355E"/>
              </a:solidFill>
              <a:latin typeface="Roboto"/>
              <a:ea typeface="Roboto"/>
              <a:cs typeface="Roboto"/>
              <a:sym typeface="Roboto"/>
            </a:endParaRPr>
          </a:p>
        </p:txBody>
      </p:sp>
      <p:pic>
        <p:nvPicPr>
          <p:cNvPr id="708" name="Google Shape;708;p103"/>
          <p:cNvPicPr preferRelativeResize="0"/>
          <p:nvPr/>
        </p:nvPicPr>
        <p:blipFill>
          <a:blip r:embed="rId3">
            <a:alphaModFix/>
          </a:blip>
          <a:stretch>
            <a:fillRect/>
          </a:stretch>
        </p:blipFill>
        <p:spPr>
          <a:xfrm>
            <a:off x="1311300" y="1696650"/>
            <a:ext cx="3042368" cy="3396025"/>
          </a:xfrm>
          <a:prstGeom prst="rect">
            <a:avLst/>
          </a:prstGeom>
          <a:noFill/>
          <a:ln>
            <a:noFill/>
          </a:ln>
        </p:spPr>
      </p:pic>
      <p:pic>
        <p:nvPicPr>
          <p:cNvPr id="709" name="Google Shape;709;p103"/>
          <p:cNvPicPr preferRelativeResize="0"/>
          <p:nvPr/>
        </p:nvPicPr>
        <p:blipFill>
          <a:blip r:embed="rId4">
            <a:alphaModFix/>
          </a:blip>
          <a:stretch>
            <a:fillRect/>
          </a:stretch>
        </p:blipFill>
        <p:spPr>
          <a:xfrm>
            <a:off x="4918952" y="1473075"/>
            <a:ext cx="3743675" cy="3342575"/>
          </a:xfrm>
          <a:prstGeom prst="rect">
            <a:avLst/>
          </a:prstGeom>
          <a:noFill/>
          <a:ln>
            <a:noFill/>
          </a:ln>
        </p:spPr>
      </p:pic>
    </p:spTree>
    <p:extLst>
      <p:ext uri="{BB962C8B-B14F-4D97-AF65-F5344CB8AC3E}">
        <p14:creationId xmlns:p14="http://schemas.microsoft.com/office/powerpoint/2010/main" val="125769035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7" name="Google Shape;117;p2"/>
          <p:cNvSpPr txBox="1">
            <a:spLocks noGrp="1"/>
          </p:cNvSpPr>
          <p:nvPr>
            <p:ph type="title" idx="4294967295"/>
          </p:nvPr>
        </p:nvSpPr>
        <p:spPr>
          <a:xfrm>
            <a:off x="405580" y="848852"/>
            <a:ext cx="5500688" cy="1519238"/>
          </a:xfrm>
          <a:prstGeom prst="rect">
            <a:avLst/>
          </a:prstGeom>
          <a:noFill/>
          <a:ln>
            <a:noFill/>
          </a:ln>
        </p:spPr>
        <p:txBody>
          <a:bodyPr spcFirstLastPara="1" wrap="square" lIns="91425" tIns="91425" rIns="91425" bIns="91425" anchor="t" anchorCtr="0">
            <a:noAutofit/>
          </a:bodyPr>
          <a:lstStyle/>
          <a:p>
            <a:pPr lvl="0"/>
            <a:r>
              <a:rPr lang="es-ES" sz="4000" b="1" dirty="0" smtClean="0">
                <a:solidFill>
                  <a:schemeClr val="bg1"/>
                </a:solidFill>
              </a:rPr>
              <a:t/>
            </a:r>
            <a:br>
              <a:rPr lang="es-ES" sz="4000" b="1" dirty="0" smtClean="0">
                <a:solidFill>
                  <a:schemeClr val="bg1"/>
                </a:solidFill>
              </a:rPr>
            </a:br>
            <a:r>
              <a:rPr lang="es-ES" sz="4000" b="1" dirty="0" smtClean="0">
                <a:solidFill>
                  <a:schemeClr val="bg1"/>
                </a:solidFill>
              </a:rPr>
              <a:t>7. </a:t>
            </a:r>
            <a:r>
              <a:rPr lang="es-ES" sz="4000" b="1" dirty="0">
                <a:solidFill>
                  <a:schemeClr val="bg1"/>
                </a:solidFill>
              </a:rPr>
              <a:t>Estandarización &amp; normalización</a:t>
            </a:r>
            <a:endParaRPr sz="4000" b="1" dirty="0">
              <a:solidFill>
                <a:schemeClr val="bg1"/>
              </a:solidFill>
            </a:endParaRPr>
          </a:p>
        </p:txBody>
      </p:sp>
      <p:sp>
        <p:nvSpPr>
          <p:cNvPr id="4" name="TextBox 4">
            <a:extLst>
              <a:ext uri="{FF2B5EF4-FFF2-40B4-BE49-F238E27FC236}">
                <a16:creationId xmlns:a16="http://schemas.microsoft.com/office/drawing/2014/main" id="{35784B83-6120-4373-9C1F-DC8EEE6D58B3}"/>
              </a:ext>
            </a:extLst>
          </p:cNvPr>
          <p:cNvSpPr txBox="1"/>
          <p:nvPr/>
        </p:nvSpPr>
        <p:spPr>
          <a:xfrm>
            <a:off x="549907" y="2629463"/>
            <a:ext cx="4118986" cy="1200329"/>
          </a:xfrm>
          <a:prstGeom prst="rect">
            <a:avLst/>
          </a:prstGeom>
          <a:noFill/>
        </p:spPr>
        <p:txBody>
          <a:bodyPr wrap="square" rtlCol="0" anchor="ctr">
            <a:spAutoFit/>
          </a:bodyPr>
          <a:lstStyle/>
          <a:p>
            <a:pPr marL="285750" indent="-285750">
              <a:buClr>
                <a:schemeClr val="bg1"/>
              </a:buClr>
              <a:buFont typeface="Arial" panose="020B0604020202020204" pitchFamily="34" charset="0"/>
              <a:buChar char="•"/>
            </a:pPr>
            <a:r>
              <a:rPr lang="es-ES" altLang="ko-KR" sz="1800" dirty="0">
                <a:solidFill>
                  <a:schemeClr val="bg1"/>
                </a:solidFill>
                <a:cs typeface="Arial" pitchFamily="34" charset="0"/>
              </a:rPr>
              <a:t>Medidas de centralización</a:t>
            </a:r>
          </a:p>
          <a:p>
            <a:pPr marL="285750" indent="-285750">
              <a:buClr>
                <a:schemeClr val="bg1"/>
              </a:buClr>
              <a:buFont typeface="Arial" panose="020B0604020202020204" pitchFamily="34" charset="0"/>
              <a:buChar char="•"/>
            </a:pPr>
            <a:r>
              <a:rPr lang="es-ES" altLang="ko-KR" sz="1800" dirty="0">
                <a:solidFill>
                  <a:schemeClr val="bg1"/>
                </a:solidFill>
                <a:cs typeface="Arial" pitchFamily="34" charset="0"/>
              </a:rPr>
              <a:t>Medidas de posición</a:t>
            </a:r>
          </a:p>
          <a:p>
            <a:pPr marL="285750" indent="-285750">
              <a:buClr>
                <a:schemeClr val="bg1"/>
              </a:buClr>
              <a:buFont typeface="Arial" panose="020B0604020202020204" pitchFamily="34" charset="0"/>
              <a:buChar char="•"/>
            </a:pPr>
            <a:r>
              <a:rPr lang="es-ES" altLang="ko-KR" sz="1800" dirty="0">
                <a:solidFill>
                  <a:schemeClr val="bg1"/>
                </a:solidFill>
                <a:cs typeface="Arial" pitchFamily="34" charset="0"/>
              </a:rPr>
              <a:t>EDA: asimetría = problema??</a:t>
            </a:r>
          </a:p>
          <a:p>
            <a:pPr marL="285750" indent="-285750">
              <a:buClr>
                <a:schemeClr val="bg1"/>
              </a:buClr>
              <a:buFont typeface="Arial" panose="020B0604020202020204" pitchFamily="34" charset="0"/>
              <a:buChar char="•"/>
            </a:pPr>
            <a:r>
              <a:rPr lang="es-ES" altLang="ko-KR" sz="1800" dirty="0">
                <a:solidFill>
                  <a:schemeClr val="bg1"/>
                </a:solidFill>
                <a:cs typeface="Arial" pitchFamily="34" charset="0"/>
              </a:rPr>
              <a:t>Medidas de variabilidad</a:t>
            </a:r>
          </a:p>
        </p:txBody>
      </p:sp>
    </p:spTree>
    <p:extLst>
      <p:ext uri="{BB962C8B-B14F-4D97-AF65-F5344CB8AC3E}">
        <p14:creationId xmlns:p14="http://schemas.microsoft.com/office/powerpoint/2010/main" val="417327680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10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Escarlar variables: estandarización &amp; normalización</a:t>
            </a:r>
            <a:endParaRPr/>
          </a:p>
        </p:txBody>
      </p:sp>
      <p:sp>
        <p:nvSpPr>
          <p:cNvPr id="720" name="Google Shape;720;p105"/>
          <p:cNvSpPr txBox="1"/>
          <p:nvPr/>
        </p:nvSpPr>
        <p:spPr>
          <a:xfrm>
            <a:off x="583050" y="1716450"/>
            <a:ext cx="8049000" cy="747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1600">
                <a:solidFill>
                  <a:srgbClr val="1C355E"/>
                </a:solidFill>
                <a:latin typeface="Roboto"/>
                <a:ea typeface="Roboto"/>
                <a:cs typeface="Roboto"/>
                <a:sym typeface="Roboto"/>
              </a:rPr>
              <a:t>Cuando calculamos distancias entre pares de muestras, las escalas de las variables son muy relevantes.</a:t>
            </a:r>
            <a:endParaRPr sz="1600">
              <a:solidFill>
                <a:srgbClr val="1C355E"/>
              </a:solidFill>
              <a:latin typeface="Roboto"/>
              <a:ea typeface="Roboto"/>
              <a:cs typeface="Roboto"/>
              <a:sym typeface="Roboto"/>
            </a:endParaRPr>
          </a:p>
        </p:txBody>
      </p:sp>
      <p:pic>
        <p:nvPicPr>
          <p:cNvPr id="721" name="Google Shape;721;p105"/>
          <p:cNvPicPr preferRelativeResize="0"/>
          <p:nvPr/>
        </p:nvPicPr>
        <p:blipFill>
          <a:blip r:embed="rId3">
            <a:alphaModFix/>
          </a:blip>
          <a:stretch>
            <a:fillRect/>
          </a:stretch>
        </p:blipFill>
        <p:spPr>
          <a:xfrm>
            <a:off x="906463" y="2616450"/>
            <a:ext cx="7331076" cy="2098150"/>
          </a:xfrm>
          <a:prstGeom prst="rect">
            <a:avLst/>
          </a:prstGeom>
          <a:noFill/>
          <a:ln>
            <a:noFill/>
          </a:ln>
        </p:spPr>
      </p:pic>
    </p:spTree>
    <p:extLst>
      <p:ext uri="{BB962C8B-B14F-4D97-AF65-F5344CB8AC3E}">
        <p14:creationId xmlns:p14="http://schemas.microsoft.com/office/powerpoint/2010/main" val="312742322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7" name="Google Shape;727;p10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Estandarización &amp; normalización</a:t>
            </a:r>
            <a:endParaRPr/>
          </a:p>
        </p:txBody>
      </p:sp>
      <p:sp>
        <p:nvSpPr>
          <p:cNvPr id="726" name="Google Shape;726;p106"/>
          <p:cNvSpPr txBox="1">
            <a:spLocks noGrp="1"/>
          </p:cNvSpPr>
          <p:nvPr>
            <p:ph type="body" idx="4294967295"/>
          </p:nvPr>
        </p:nvSpPr>
        <p:spPr>
          <a:xfrm>
            <a:off x="0" y="1720850"/>
            <a:ext cx="3467100" cy="3106738"/>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s" sz="1400" dirty="0"/>
              <a:t>Dos formas de </a:t>
            </a:r>
            <a:r>
              <a:rPr lang="es" sz="1400" b="1" dirty="0"/>
              <a:t>escalar</a:t>
            </a:r>
            <a:r>
              <a:rPr lang="es" sz="1400" dirty="0"/>
              <a:t>:</a:t>
            </a:r>
            <a:endParaRPr sz="1400" dirty="0"/>
          </a:p>
          <a:p>
            <a:pPr marL="0" lvl="0" indent="0" algn="just" rtl="0">
              <a:spcBef>
                <a:spcPts val="1600"/>
              </a:spcBef>
              <a:spcAft>
                <a:spcPts val="0"/>
              </a:spcAft>
              <a:buNone/>
            </a:pPr>
            <a:r>
              <a:rPr lang="es" sz="1400" b="1" dirty="0"/>
              <a:t>Estandarización</a:t>
            </a:r>
            <a:r>
              <a:rPr lang="es" sz="1400" dirty="0"/>
              <a:t>: escala cada valor restándole la media y dividiéndolo entre su desviación estándar. Librería de scikit-learn </a:t>
            </a:r>
            <a:r>
              <a:rPr lang="es" sz="1400" u="sng" dirty="0">
                <a:solidFill>
                  <a:schemeClr val="hlink"/>
                </a:solidFill>
                <a:hlinkClick r:id="rId3"/>
              </a:rPr>
              <a:t>StandardScaler</a:t>
            </a:r>
            <a:r>
              <a:rPr lang="es" sz="1400" dirty="0"/>
              <a:t>.</a:t>
            </a:r>
            <a:endParaRPr sz="1400" dirty="0"/>
          </a:p>
          <a:p>
            <a:pPr marL="0" lvl="0" indent="0" algn="just" rtl="0">
              <a:spcBef>
                <a:spcPts val="1600"/>
              </a:spcBef>
              <a:spcAft>
                <a:spcPts val="1600"/>
              </a:spcAft>
              <a:buNone/>
            </a:pPr>
            <a:r>
              <a:rPr lang="es" sz="1400" b="1" dirty="0"/>
              <a:t>Normalización</a:t>
            </a:r>
            <a:r>
              <a:rPr lang="es" sz="1400" dirty="0"/>
              <a:t>: escala cada valor a una cifra entre 0 y 1. Tenemos que ser capaces de estimar los valores mínimos y máximos de las variables. Librería de scikit-learn </a:t>
            </a:r>
            <a:r>
              <a:rPr lang="es" sz="1400" u="sng" dirty="0">
                <a:solidFill>
                  <a:schemeClr val="hlink"/>
                </a:solidFill>
                <a:hlinkClick r:id="rId4"/>
              </a:rPr>
              <a:t>MinMaxScaler</a:t>
            </a:r>
            <a:r>
              <a:rPr lang="es" sz="1400" dirty="0"/>
              <a:t>.</a:t>
            </a:r>
            <a:endParaRPr sz="1400" dirty="0"/>
          </a:p>
        </p:txBody>
      </p:sp>
      <p:pic>
        <p:nvPicPr>
          <p:cNvPr id="728" name="Google Shape;728;p106"/>
          <p:cNvPicPr preferRelativeResize="0"/>
          <p:nvPr/>
        </p:nvPicPr>
        <p:blipFill>
          <a:blip r:embed="rId5">
            <a:alphaModFix/>
          </a:blip>
          <a:stretch>
            <a:fillRect/>
          </a:stretch>
        </p:blipFill>
        <p:spPr>
          <a:xfrm>
            <a:off x="4974525" y="1900550"/>
            <a:ext cx="3685599" cy="2375900"/>
          </a:xfrm>
          <a:prstGeom prst="rect">
            <a:avLst/>
          </a:prstGeom>
          <a:noFill/>
          <a:ln>
            <a:noFill/>
          </a:ln>
        </p:spPr>
      </p:pic>
    </p:spTree>
    <p:extLst>
      <p:ext uri="{BB962C8B-B14F-4D97-AF65-F5344CB8AC3E}">
        <p14:creationId xmlns:p14="http://schemas.microsoft.com/office/powerpoint/2010/main" val="166652635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4" name="Google Shape;734;p10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Estandarización &amp; normalización</a:t>
            </a:r>
            <a:endParaRPr/>
          </a:p>
        </p:txBody>
      </p:sp>
      <p:sp>
        <p:nvSpPr>
          <p:cNvPr id="733" name="Google Shape;733;p107"/>
          <p:cNvSpPr txBox="1">
            <a:spLocks noGrp="1"/>
          </p:cNvSpPr>
          <p:nvPr>
            <p:ph type="body" idx="4294967295"/>
          </p:nvPr>
        </p:nvSpPr>
        <p:spPr>
          <a:xfrm>
            <a:off x="1096963" y="1658938"/>
            <a:ext cx="8047037" cy="2260600"/>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es" sz="1400"/>
              <a:t>Variables en diferentes escalas </a:t>
            </a:r>
            <a:r>
              <a:rPr lang="es" sz="1400" b="1"/>
              <a:t>afectan más a ciertos algoritmos</a:t>
            </a:r>
            <a:r>
              <a:rPr lang="es" sz="1400"/>
              <a:t>:</a:t>
            </a:r>
            <a:endParaRPr sz="1400"/>
          </a:p>
          <a:p>
            <a:pPr marL="457200" lvl="0" indent="-317500" algn="just" rtl="0">
              <a:lnSpc>
                <a:spcPct val="150000"/>
              </a:lnSpc>
              <a:spcBef>
                <a:spcPts val="1600"/>
              </a:spcBef>
              <a:spcAft>
                <a:spcPts val="0"/>
              </a:spcAft>
              <a:buSzPts val="1400"/>
              <a:buChar char="●"/>
            </a:pPr>
            <a:r>
              <a:rPr lang="es" sz="1400"/>
              <a:t>Algoritmos que utilizan </a:t>
            </a:r>
            <a:r>
              <a:rPr lang="es" sz="1400" i="1"/>
              <a:t>pesos</a:t>
            </a:r>
            <a:r>
              <a:rPr lang="es" sz="1400"/>
              <a:t>: regresión lineal, logistic regression, ANN…</a:t>
            </a:r>
            <a:endParaRPr sz="1400"/>
          </a:p>
          <a:p>
            <a:pPr marL="457200" lvl="0" indent="-317500" algn="just" rtl="0">
              <a:lnSpc>
                <a:spcPct val="150000"/>
              </a:lnSpc>
              <a:spcBef>
                <a:spcPts val="0"/>
              </a:spcBef>
              <a:spcAft>
                <a:spcPts val="0"/>
              </a:spcAft>
              <a:buSzPts val="1400"/>
              <a:buChar char="●"/>
            </a:pPr>
            <a:r>
              <a:rPr lang="es" sz="1400"/>
              <a:t>Algoritmos que utilizan distancias entre puntos: KNN, Support Vector Machines…</a:t>
            </a:r>
            <a:endParaRPr sz="1400"/>
          </a:p>
          <a:p>
            <a:pPr marL="0" lvl="0" indent="0" algn="just" rtl="0">
              <a:lnSpc>
                <a:spcPct val="150000"/>
              </a:lnSpc>
              <a:spcBef>
                <a:spcPts val="1600"/>
              </a:spcBef>
              <a:spcAft>
                <a:spcPts val="1600"/>
              </a:spcAft>
              <a:buNone/>
            </a:pPr>
            <a:r>
              <a:rPr lang="es" sz="1400"/>
              <a:t>Los algoritmos basados en árboles de decisión </a:t>
            </a:r>
            <a:r>
              <a:rPr lang="es" sz="1400" b="1"/>
              <a:t>no se ven afectados</a:t>
            </a:r>
            <a:r>
              <a:rPr lang="es" sz="1400"/>
              <a:t> por las escalas de las variables: DecisionTreeClassifier, DecisionTreeRegressor, RandomForest…</a:t>
            </a:r>
            <a:endParaRPr sz="1400"/>
          </a:p>
        </p:txBody>
      </p:sp>
    </p:spTree>
    <p:extLst>
      <p:ext uri="{BB962C8B-B14F-4D97-AF65-F5344CB8AC3E}">
        <p14:creationId xmlns:p14="http://schemas.microsoft.com/office/powerpoint/2010/main" val="427560468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10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Estandarización &amp; normalización</a:t>
            </a:r>
            <a:endParaRPr/>
          </a:p>
        </p:txBody>
      </p:sp>
      <p:sp>
        <p:nvSpPr>
          <p:cNvPr id="740" name="Google Shape;740;p108"/>
          <p:cNvSpPr txBox="1"/>
          <p:nvPr/>
        </p:nvSpPr>
        <p:spPr>
          <a:xfrm>
            <a:off x="583050" y="1716450"/>
            <a:ext cx="8049000" cy="747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1600" dirty="0">
                <a:solidFill>
                  <a:srgbClr val="1C355E"/>
                </a:solidFill>
                <a:latin typeface="Roboto"/>
                <a:ea typeface="Roboto"/>
                <a:cs typeface="Roboto"/>
                <a:sym typeface="Roboto"/>
              </a:rPr>
              <a:t>A mayor dimensionalidad, el problema se acentúa → </a:t>
            </a:r>
            <a:r>
              <a:rPr lang="es" sz="1600" i="1" dirty="0">
                <a:solidFill>
                  <a:srgbClr val="1C355E"/>
                </a:solidFill>
                <a:latin typeface="Roboto"/>
                <a:ea typeface="Roboto"/>
                <a:cs typeface="Roboto"/>
                <a:sym typeface="Roboto"/>
              </a:rPr>
              <a:t>curse of</a:t>
            </a:r>
            <a:endParaRPr sz="1600" i="1" dirty="0">
              <a:solidFill>
                <a:srgbClr val="1C355E"/>
              </a:solidFill>
              <a:latin typeface="Roboto"/>
              <a:ea typeface="Roboto"/>
              <a:cs typeface="Roboto"/>
              <a:sym typeface="Roboto"/>
            </a:endParaRPr>
          </a:p>
          <a:p>
            <a:pPr marL="0" lvl="0" indent="0" algn="l" rtl="0">
              <a:lnSpc>
                <a:spcPct val="115000"/>
              </a:lnSpc>
              <a:spcBef>
                <a:spcPts val="0"/>
              </a:spcBef>
              <a:spcAft>
                <a:spcPts val="0"/>
              </a:spcAft>
              <a:buNone/>
            </a:pPr>
            <a:r>
              <a:rPr lang="es" sz="1600" i="1" dirty="0">
                <a:solidFill>
                  <a:srgbClr val="1C355E"/>
                </a:solidFill>
                <a:latin typeface="Roboto"/>
                <a:ea typeface="Roboto"/>
                <a:cs typeface="Roboto"/>
                <a:sym typeface="Roboto"/>
              </a:rPr>
              <a:t>dimensionality effect</a:t>
            </a:r>
            <a:r>
              <a:rPr lang="es" sz="1600" dirty="0">
                <a:solidFill>
                  <a:srgbClr val="1C355E"/>
                </a:solidFill>
                <a:latin typeface="Roboto"/>
                <a:ea typeface="Roboto"/>
                <a:cs typeface="Roboto"/>
                <a:sym typeface="Roboto"/>
              </a:rPr>
              <a:t>),</a:t>
            </a:r>
            <a:endParaRPr sz="1600" dirty="0">
              <a:solidFill>
                <a:srgbClr val="1C355E"/>
              </a:solidFill>
              <a:latin typeface="Roboto"/>
              <a:ea typeface="Roboto"/>
              <a:cs typeface="Roboto"/>
              <a:sym typeface="Roboto"/>
            </a:endParaRPr>
          </a:p>
        </p:txBody>
      </p:sp>
      <p:pic>
        <p:nvPicPr>
          <p:cNvPr id="741" name="Google Shape;741;p108"/>
          <p:cNvPicPr preferRelativeResize="0"/>
          <p:nvPr/>
        </p:nvPicPr>
        <p:blipFill>
          <a:blip r:embed="rId3">
            <a:alphaModFix/>
          </a:blip>
          <a:stretch>
            <a:fillRect/>
          </a:stretch>
        </p:blipFill>
        <p:spPr>
          <a:xfrm>
            <a:off x="293238" y="2657100"/>
            <a:ext cx="8557526" cy="1997675"/>
          </a:xfrm>
          <a:prstGeom prst="rect">
            <a:avLst/>
          </a:prstGeom>
          <a:noFill/>
          <a:ln>
            <a:noFill/>
          </a:ln>
        </p:spPr>
      </p:pic>
    </p:spTree>
    <p:extLst>
      <p:ext uri="{BB962C8B-B14F-4D97-AF65-F5344CB8AC3E}">
        <p14:creationId xmlns:p14="http://schemas.microsoft.com/office/powerpoint/2010/main" val="13472110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7" name="Google Shape;117;p2"/>
          <p:cNvSpPr txBox="1">
            <a:spLocks noGrp="1"/>
          </p:cNvSpPr>
          <p:nvPr>
            <p:ph type="title" idx="4294967295"/>
          </p:nvPr>
        </p:nvSpPr>
        <p:spPr>
          <a:xfrm>
            <a:off x="549907" y="738700"/>
            <a:ext cx="5500688" cy="1519237"/>
          </a:xfrm>
          <a:prstGeom prst="rect">
            <a:avLst/>
          </a:prstGeom>
          <a:noFill/>
          <a:ln>
            <a:noFill/>
          </a:ln>
        </p:spPr>
        <p:txBody>
          <a:bodyPr spcFirstLastPara="1" wrap="square" lIns="91425" tIns="91425" rIns="91425" bIns="91425" anchor="t" anchorCtr="0">
            <a:noAutofit/>
          </a:bodyPr>
          <a:lstStyle/>
          <a:p>
            <a:pPr lvl="0"/>
            <a:r>
              <a:rPr lang="es-ES" sz="4000" b="1" dirty="0" smtClean="0">
                <a:solidFill>
                  <a:schemeClr val="bg1"/>
                </a:solidFill>
              </a:rPr>
              <a:t/>
            </a:r>
            <a:br>
              <a:rPr lang="es-ES" sz="4000" b="1" dirty="0" smtClean="0">
                <a:solidFill>
                  <a:schemeClr val="bg1"/>
                </a:solidFill>
              </a:rPr>
            </a:br>
            <a:r>
              <a:rPr lang="es-ES" sz="4000" b="1" dirty="0">
                <a:solidFill>
                  <a:schemeClr val="bg1"/>
                </a:solidFill>
              </a:rPr>
              <a:t>8</a:t>
            </a:r>
            <a:r>
              <a:rPr lang="es-ES" sz="4000" b="1" dirty="0" smtClean="0">
                <a:solidFill>
                  <a:schemeClr val="bg1"/>
                </a:solidFill>
              </a:rPr>
              <a:t>. </a:t>
            </a:r>
            <a:r>
              <a:rPr lang="es-ES" sz="4000" b="1" dirty="0" err="1" smtClean="0">
                <a:solidFill>
                  <a:schemeClr val="bg1"/>
                </a:solidFill>
              </a:rPr>
              <a:t>Discretización</a:t>
            </a:r>
            <a:endParaRPr sz="4000" b="1" dirty="0">
              <a:solidFill>
                <a:schemeClr val="bg1"/>
              </a:solidFill>
            </a:endParaRPr>
          </a:p>
        </p:txBody>
      </p:sp>
      <p:sp>
        <p:nvSpPr>
          <p:cNvPr id="4" name="TextBox 4">
            <a:extLst>
              <a:ext uri="{FF2B5EF4-FFF2-40B4-BE49-F238E27FC236}">
                <a16:creationId xmlns:a16="http://schemas.microsoft.com/office/drawing/2014/main" id="{35784B83-6120-4373-9C1F-DC8EEE6D58B3}"/>
              </a:ext>
            </a:extLst>
          </p:cNvPr>
          <p:cNvSpPr txBox="1"/>
          <p:nvPr/>
        </p:nvSpPr>
        <p:spPr>
          <a:xfrm>
            <a:off x="549907" y="2906462"/>
            <a:ext cx="4118986" cy="646331"/>
          </a:xfrm>
          <a:prstGeom prst="rect">
            <a:avLst/>
          </a:prstGeom>
          <a:noFill/>
        </p:spPr>
        <p:txBody>
          <a:bodyPr wrap="square" rtlCol="0" anchor="ctr">
            <a:spAutoFit/>
          </a:bodyPr>
          <a:lstStyle/>
          <a:p>
            <a:pPr marL="285750" indent="-285750">
              <a:buClr>
                <a:schemeClr val="bg1"/>
              </a:buClr>
              <a:buFont typeface="Arial" panose="020B0604020202020204" pitchFamily="34" charset="0"/>
              <a:buChar char="•"/>
            </a:pPr>
            <a:r>
              <a:rPr lang="es-ES" altLang="ko-KR" sz="1800" dirty="0">
                <a:solidFill>
                  <a:schemeClr val="bg1"/>
                </a:solidFill>
                <a:cs typeface="Arial" pitchFamily="34" charset="0"/>
              </a:rPr>
              <a:t>Supervisada</a:t>
            </a:r>
          </a:p>
          <a:p>
            <a:pPr marL="285750" indent="-285750">
              <a:buClr>
                <a:schemeClr val="bg1"/>
              </a:buClr>
              <a:buFont typeface="Arial" panose="020B0604020202020204" pitchFamily="34" charset="0"/>
              <a:buChar char="•"/>
            </a:pPr>
            <a:r>
              <a:rPr lang="es-ES" altLang="ko-KR" sz="1800" dirty="0">
                <a:solidFill>
                  <a:schemeClr val="bg1"/>
                </a:solidFill>
                <a:cs typeface="Arial" pitchFamily="34" charset="0"/>
              </a:rPr>
              <a:t>No Supervisada</a:t>
            </a:r>
          </a:p>
        </p:txBody>
      </p:sp>
    </p:spTree>
    <p:extLst>
      <p:ext uri="{BB962C8B-B14F-4D97-AF65-F5344CB8AC3E}">
        <p14:creationId xmlns:p14="http://schemas.microsoft.com/office/powerpoint/2010/main" val="133771007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11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Discretización</a:t>
            </a:r>
            <a:endParaRPr/>
          </a:p>
        </p:txBody>
      </p:sp>
      <p:sp>
        <p:nvSpPr>
          <p:cNvPr id="752" name="Google Shape;752;p110"/>
          <p:cNvSpPr txBox="1"/>
          <p:nvPr/>
        </p:nvSpPr>
        <p:spPr>
          <a:xfrm>
            <a:off x="583050" y="1716450"/>
            <a:ext cx="8049000" cy="297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1600" dirty="0">
                <a:solidFill>
                  <a:srgbClr val="1C355E"/>
                </a:solidFill>
                <a:latin typeface="Roboto"/>
                <a:ea typeface="Roboto"/>
                <a:cs typeface="Roboto"/>
                <a:sym typeface="Roboto"/>
              </a:rPr>
              <a:t>El objetivo de la discretización es reducir el número de valores de las variables continuas mediante su agrupación en intervalos (</a:t>
            </a:r>
            <a:r>
              <a:rPr lang="es" sz="1600" i="1" dirty="0">
                <a:solidFill>
                  <a:srgbClr val="1C355E"/>
                </a:solidFill>
                <a:latin typeface="Roboto"/>
                <a:ea typeface="Roboto"/>
                <a:cs typeface="Roboto"/>
                <a:sym typeface="Roboto"/>
              </a:rPr>
              <a:t>bins</a:t>
            </a:r>
            <a:r>
              <a:rPr lang="es" sz="1600" dirty="0">
                <a:solidFill>
                  <a:srgbClr val="1C355E"/>
                </a:solidFill>
                <a:latin typeface="Roboto"/>
                <a:ea typeface="Roboto"/>
                <a:cs typeface="Roboto"/>
                <a:sym typeface="Roboto"/>
              </a:rPr>
              <a:t>). Los intervalos son los nuevos valores de la variable.</a:t>
            </a:r>
            <a:endParaRPr sz="1600" dirty="0">
              <a:solidFill>
                <a:srgbClr val="1C355E"/>
              </a:solidFill>
              <a:latin typeface="Roboto"/>
              <a:ea typeface="Roboto"/>
              <a:cs typeface="Roboto"/>
              <a:sym typeface="Roboto"/>
            </a:endParaRPr>
          </a:p>
          <a:p>
            <a:pPr marL="0" lvl="0" indent="0" algn="l" rtl="0">
              <a:lnSpc>
                <a:spcPct val="115000"/>
              </a:lnSpc>
              <a:spcBef>
                <a:spcPts val="0"/>
              </a:spcBef>
              <a:spcAft>
                <a:spcPts val="0"/>
              </a:spcAft>
              <a:buNone/>
            </a:pPr>
            <a:endParaRPr sz="1600" dirty="0">
              <a:solidFill>
                <a:srgbClr val="1C355E"/>
              </a:solidFill>
              <a:latin typeface="Roboto"/>
              <a:ea typeface="Roboto"/>
              <a:cs typeface="Roboto"/>
              <a:sym typeface="Roboto"/>
            </a:endParaRPr>
          </a:p>
          <a:p>
            <a:pPr marL="457200" lvl="0" indent="-330200" algn="l" rtl="0">
              <a:lnSpc>
                <a:spcPct val="115000"/>
              </a:lnSpc>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Algunos métodos requieren variables discretas.</a:t>
            </a:r>
            <a:endParaRPr sz="1600" dirty="0">
              <a:solidFill>
                <a:srgbClr val="1C355E"/>
              </a:solidFill>
              <a:latin typeface="Roboto"/>
              <a:ea typeface="Roboto"/>
              <a:cs typeface="Roboto"/>
              <a:sym typeface="Roboto"/>
            </a:endParaRPr>
          </a:p>
          <a:p>
            <a:pPr marL="457200" lvl="0" indent="-330200" algn="l" rtl="0">
              <a:lnSpc>
                <a:spcPct val="115000"/>
              </a:lnSpc>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En ocasiones los resultados son mejores tras discretizar. Algunos métodos lo hacen implícitamente.</a:t>
            </a:r>
            <a:endParaRPr sz="1600" dirty="0">
              <a:solidFill>
                <a:srgbClr val="1C355E"/>
              </a:solidFill>
              <a:latin typeface="Roboto"/>
              <a:ea typeface="Roboto"/>
              <a:cs typeface="Roboto"/>
              <a:sym typeface="Roboto"/>
            </a:endParaRPr>
          </a:p>
          <a:p>
            <a:pPr marL="457200" lvl="0" indent="-330200" algn="l" rtl="0">
              <a:lnSpc>
                <a:spcPct val="115000"/>
              </a:lnSpc>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En general, el coste computacional de los algoritmos con valores discretos es menor que sus versiones continuas.</a:t>
            </a:r>
            <a:endParaRPr sz="1600" dirty="0">
              <a:solidFill>
                <a:srgbClr val="1C355E"/>
              </a:solidFill>
              <a:latin typeface="Roboto"/>
              <a:ea typeface="Roboto"/>
              <a:cs typeface="Roboto"/>
              <a:sym typeface="Roboto"/>
            </a:endParaRPr>
          </a:p>
          <a:p>
            <a:pPr marL="457200" lvl="0" indent="-330200" algn="l" rtl="0">
              <a:lnSpc>
                <a:spcPct val="115000"/>
              </a:lnSpc>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La hay supervisada y no supervisada</a:t>
            </a:r>
            <a:endParaRPr sz="1600" dirty="0">
              <a:solidFill>
                <a:srgbClr val="1C355E"/>
              </a:solidFill>
              <a:latin typeface="Roboto"/>
              <a:ea typeface="Roboto"/>
              <a:cs typeface="Roboto"/>
              <a:sym typeface="Roboto"/>
            </a:endParaRPr>
          </a:p>
        </p:txBody>
      </p:sp>
    </p:spTree>
    <p:extLst>
      <p:ext uri="{BB962C8B-B14F-4D97-AF65-F5344CB8AC3E}">
        <p14:creationId xmlns:p14="http://schemas.microsoft.com/office/powerpoint/2010/main" val="421411340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11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Discretización - No supervisada</a:t>
            </a:r>
            <a:endParaRPr/>
          </a:p>
        </p:txBody>
      </p:sp>
      <p:sp>
        <p:nvSpPr>
          <p:cNvPr id="758" name="Google Shape;758;p111"/>
          <p:cNvSpPr txBox="1"/>
          <p:nvPr/>
        </p:nvSpPr>
        <p:spPr>
          <a:xfrm>
            <a:off x="583050" y="1266624"/>
            <a:ext cx="8049000" cy="174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dirty="0">
                <a:solidFill>
                  <a:srgbClr val="1C355E"/>
                </a:solidFill>
                <a:latin typeface="Roboto"/>
                <a:ea typeface="Roboto"/>
                <a:cs typeface="Roboto"/>
                <a:sym typeface="Roboto"/>
              </a:rPr>
              <a:t>Suele requerir prefijar el </a:t>
            </a:r>
            <a:r>
              <a:rPr lang="es" b="1" dirty="0">
                <a:solidFill>
                  <a:srgbClr val="1C355E"/>
                </a:solidFill>
                <a:latin typeface="Roboto"/>
                <a:ea typeface="Roboto"/>
                <a:cs typeface="Roboto"/>
                <a:sym typeface="Roboto"/>
              </a:rPr>
              <a:t>número de bins k</a:t>
            </a:r>
            <a:r>
              <a:rPr lang="es" dirty="0">
                <a:solidFill>
                  <a:srgbClr val="1C355E"/>
                </a:solidFill>
                <a:latin typeface="Roboto"/>
                <a:ea typeface="Roboto"/>
                <a:cs typeface="Roboto"/>
                <a:sym typeface="Roboto"/>
              </a:rPr>
              <a:t>:</a:t>
            </a:r>
            <a:endParaRPr dirty="0">
              <a:solidFill>
                <a:srgbClr val="1C355E"/>
              </a:solidFill>
              <a:latin typeface="Roboto"/>
              <a:ea typeface="Roboto"/>
              <a:cs typeface="Roboto"/>
              <a:sym typeface="Roboto"/>
            </a:endParaRPr>
          </a:p>
          <a:p>
            <a:pPr marL="457200" lvl="0" indent="-317500" algn="l" rtl="0">
              <a:lnSpc>
                <a:spcPct val="115000"/>
              </a:lnSpc>
              <a:spcBef>
                <a:spcPts val="0"/>
              </a:spcBef>
              <a:spcAft>
                <a:spcPts val="0"/>
              </a:spcAft>
              <a:buClr>
                <a:srgbClr val="1C355E"/>
              </a:buClr>
              <a:buSzPts val="1400"/>
              <a:buFont typeface="Roboto"/>
              <a:buChar char="●"/>
            </a:pPr>
            <a:r>
              <a:rPr lang="es" dirty="0">
                <a:solidFill>
                  <a:srgbClr val="1C355E"/>
                </a:solidFill>
                <a:latin typeface="Roboto"/>
                <a:ea typeface="Roboto"/>
                <a:cs typeface="Roboto"/>
                <a:sym typeface="Roboto"/>
              </a:rPr>
              <a:t>Si es demasiado grande, algunos bins no tendrían suficientes datos para ser significativos.</a:t>
            </a:r>
            <a:endParaRPr dirty="0">
              <a:solidFill>
                <a:srgbClr val="1C355E"/>
              </a:solidFill>
              <a:latin typeface="Roboto"/>
              <a:ea typeface="Roboto"/>
              <a:cs typeface="Roboto"/>
              <a:sym typeface="Roboto"/>
            </a:endParaRPr>
          </a:p>
          <a:p>
            <a:pPr marL="457200" lvl="0" indent="-317500" algn="l" rtl="0">
              <a:lnSpc>
                <a:spcPct val="115000"/>
              </a:lnSpc>
              <a:spcBef>
                <a:spcPts val="0"/>
              </a:spcBef>
              <a:spcAft>
                <a:spcPts val="0"/>
              </a:spcAft>
              <a:buClr>
                <a:srgbClr val="1C355E"/>
              </a:buClr>
              <a:buSzPts val="1400"/>
              <a:buFont typeface="Roboto"/>
              <a:buChar char="●"/>
            </a:pPr>
            <a:r>
              <a:rPr lang="es" dirty="0">
                <a:solidFill>
                  <a:srgbClr val="1C355E"/>
                </a:solidFill>
                <a:latin typeface="Roboto"/>
                <a:ea typeface="Roboto"/>
                <a:cs typeface="Roboto"/>
                <a:sym typeface="Roboto"/>
              </a:rPr>
              <a:t>Si es demasiado pequeño, perderíamos capacidad informative al comprimir en exceso.</a:t>
            </a:r>
            <a:endParaRPr dirty="0">
              <a:solidFill>
                <a:srgbClr val="1C355E"/>
              </a:solidFill>
              <a:latin typeface="Roboto"/>
              <a:ea typeface="Roboto"/>
              <a:cs typeface="Roboto"/>
              <a:sym typeface="Roboto"/>
            </a:endParaRPr>
          </a:p>
          <a:p>
            <a:pPr marL="457200" lvl="0" indent="-317500" algn="l" rtl="0">
              <a:lnSpc>
                <a:spcPct val="115000"/>
              </a:lnSpc>
              <a:spcBef>
                <a:spcPts val="0"/>
              </a:spcBef>
              <a:spcAft>
                <a:spcPts val="0"/>
              </a:spcAft>
              <a:buClr>
                <a:srgbClr val="1C355E"/>
              </a:buClr>
              <a:buSzPts val="1400"/>
              <a:buFont typeface="Roboto"/>
              <a:buChar char="●"/>
            </a:pPr>
            <a:r>
              <a:rPr lang="es" dirty="0">
                <a:solidFill>
                  <a:srgbClr val="1C355E"/>
                </a:solidFill>
                <a:latin typeface="Roboto"/>
                <a:ea typeface="Roboto"/>
                <a:cs typeface="Roboto"/>
                <a:sym typeface="Roboto"/>
              </a:rPr>
              <a:t>Es complicado dar con el valor adecuado.</a:t>
            </a:r>
            <a:endParaRPr dirty="0">
              <a:solidFill>
                <a:srgbClr val="1C355E"/>
              </a:solidFill>
              <a:latin typeface="Roboto"/>
              <a:ea typeface="Roboto"/>
              <a:cs typeface="Roboto"/>
              <a:sym typeface="Roboto"/>
            </a:endParaRPr>
          </a:p>
          <a:p>
            <a:pPr marL="457200" lvl="0" indent="-317500" algn="l" rtl="0">
              <a:lnSpc>
                <a:spcPct val="115000"/>
              </a:lnSpc>
              <a:spcBef>
                <a:spcPts val="0"/>
              </a:spcBef>
              <a:spcAft>
                <a:spcPts val="0"/>
              </a:spcAft>
              <a:buClr>
                <a:srgbClr val="1C355E"/>
              </a:buClr>
              <a:buSzPts val="1400"/>
              <a:buFont typeface="Roboto"/>
              <a:buChar char="●"/>
            </a:pPr>
            <a:r>
              <a:rPr lang="es" dirty="0">
                <a:solidFill>
                  <a:srgbClr val="1C355E"/>
                </a:solidFill>
                <a:latin typeface="Roboto"/>
                <a:ea typeface="Roboto"/>
                <a:cs typeface="Roboto"/>
                <a:sym typeface="Roboto"/>
              </a:rPr>
              <a:t>Ejemplo:</a:t>
            </a:r>
            <a:endParaRPr dirty="0">
              <a:solidFill>
                <a:srgbClr val="1C355E"/>
              </a:solidFill>
              <a:latin typeface="Roboto"/>
              <a:ea typeface="Roboto"/>
              <a:cs typeface="Roboto"/>
              <a:sym typeface="Roboto"/>
            </a:endParaRPr>
          </a:p>
          <a:p>
            <a:pPr marL="0" lvl="0" indent="0" algn="ctr" rtl="0">
              <a:lnSpc>
                <a:spcPct val="115000"/>
              </a:lnSpc>
              <a:spcBef>
                <a:spcPts val="0"/>
              </a:spcBef>
              <a:spcAft>
                <a:spcPts val="0"/>
              </a:spcAft>
              <a:buNone/>
            </a:pPr>
            <a:r>
              <a:rPr lang="es" sz="1600" b="1" dirty="0">
                <a:solidFill>
                  <a:srgbClr val="1C355E"/>
                </a:solidFill>
                <a:latin typeface="Roboto"/>
                <a:ea typeface="Roboto"/>
                <a:cs typeface="Roboto"/>
                <a:sym typeface="Roboto"/>
              </a:rPr>
              <a:t>Data: 0,4,12,16,16,18,24,26,30</a:t>
            </a:r>
            <a:endParaRPr sz="1600" b="1" dirty="0">
              <a:solidFill>
                <a:srgbClr val="1C355E"/>
              </a:solidFill>
              <a:latin typeface="Roboto"/>
              <a:ea typeface="Roboto"/>
              <a:cs typeface="Roboto"/>
              <a:sym typeface="Roboto"/>
            </a:endParaRPr>
          </a:p>
        </p:txBody>
      </p:sp>
      <p:pic>
        <p:nvPicPr>
          <p:cNvPr id="759" name="Google Shape;759;p111"/>
          <p:cNvPicPr preferRelativeResize="0"/>
          <p:nvPr/>
        </p:nvPicPr>
        <p:blipFill>
          <a:blip r:embed="rId3">
            <a:alphaModFix/>
          </a:blip>
          <a:stretch>
            <a:fillRect/>
          </a:stretch>
        </p:blipFill>
        <p:spPr>
          <a:xfrm>
            <a:off x="2024613" y="3081027"/>
            <a:ext cx="5165874" cy="1573075"/>
          </a:xfrm>
          <a:prstGeom prst="rect">
            <a:avLst/>
          </a:prstGeom>
          <a:noFill/>
          <a:ln>
            <a:noFill/>
          </a:ln>
        </p:spPr>
      </p:pic>
    </p:spTree>
    <p:extLst>
      <p:ext uri="{BB962C8B-B14F-4D97-AF65-F5344CB8AC3E}">
        <p14:creationId xmlns:p14="http://schemas.microsoft.com/office/powerpoint/2010/main" val="34918398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5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Dataset de ejemplo</a:t>
            </a:r>
            <a:endParaRPr/>
          </a:p>
        </p:txBody>
      </p:sp>
      <p:pic>
        <p:nvPicPr>
          <p:cNvPr id="327" name="Google Shape;327;p50"/>
          <p:cNvPicPr preferRelativeResize="0"/>
          <p:nvPr/>
        </p:nvPicPr>
        <p:blipFill>
          <a:blip r:embed="rId3">
            <a:alphaModFix/>
          </a:blip>
          <a:stretch>
            <a:fillRect/>
          </a:stretch>
        </p:blipFill>
        <p:spPr>
          <a:xfrm>
            <a:off x="293124" y="1514716"/>
            <a:ext cx="6286500" cy="3390900"/>
          </a:xfrm>
          <a:prstGeom prst="rect">
            <a:avLst/>
          </a:prstGeom>
          <a:noFill/>
          <a:ln>
            <a:noFill/>
          </a:ln>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5847" y="2069384"/>
            <a:ext cx="1657350" cy="1771650"/>
          </a:xfrm>
          <a:prstGeom prst="rect">
            <a:avLst/>
          </a:prstGeom>
        </p:spPr>
      </p:pic>
    </p:spTree>
    <p:extLst>
      <p:ext uri="{BB962C8B-B14F-4D97-AF65-F5344CB8AC3E}">
        <p14:creationId xmlns:p14="http://schemas.microsoft.com/office/powerpoint/2010/main" val="341671189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11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Discretización - No supervisada</a:t>
            </a:r>
            <a:endParaRPr/>
          </a:p>
        </p:txBody>
      </p:sp>
      <p:sp>
        <p:nvSpPr>
          <p:cNvPr id="765" name="Google Shape;765;p112"/>
          <p:cNvSpPr txBox="1"/>
          <p:nvPr/>
        </p:nvSpPr>
        <p:spPr>
          <a:xfrm>
            <a:off x="583050" y="1716450"/>
            <a:ext cx="4410000" cy="3217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1600" b="1" dirty="0">
                <a:solidFill>
                  <a:srgbClr val="1C355E"/>
                </a:solidFill>
                <a:latin typeface="Roboto"/>
                <a:ea typeface="Roboto"/>
                <a:cs typeface="Roboto"/>
                <a:sym typeface="Roboto"/>
              </a:rPr>
              <a:t>Equal width</a:t>
            </a:r>
            <a:r>
              <a:rPr lang="es" sz="1600" dirty="0">
                <a:solidFill>
                  <a:srgbClr val="1C355E"/>
                </a:solidFill>
                <a:latin typeface="Roboto"/>
                <a:ea typeface="Roboto"/>
                <a:cs typeface="Roboto"/>
                <a:sym typeface="Roboto"/>
              </a:rPr>
              <a:t>:</a:t>
            </a:r>
            <a:endParaRPr sz="1600" dirty="0">
              <a:solidFill>
                <a:srgbClr val="1C355E"/>
              </a:solidFill>
              <a:latin typeface="Roboto"/>
              <a:ea typeface="Roboto"/>
              <a:cs typeface="Roboto"/>
              <a:sym typeface="Roboto"/>
            </a:endParaRPr>
          </a:p>
          <a:p>
            <a:pPr marL="457200" lvl="0" indent="-330200" algn="l" rtl="0">
              <a:lnSpc>
                <a:spcPct val="115000"/>
              </a:lnSpc>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Divide el rango en k intervalos</a:t>
            </a:r>
            <a:endParaRPr sz="1600" dirty="0">
              <a:solidFill>
                <a:srgbClr val="1C355E"/>
              </a:solidFill>
              <a:latin typeface="Roboto"/>
              <a:ea typeface="Roboto"/>
              <a:cs typeface="Roboto"/>
              <a:sym typeface="Roboto"/>
            </a:endParaRPr>
          </a:p>
          <a:p>
            <a:pPr marL="457200" lvl="0" indent="-330200" algn="l" rtl="0">
              <a:lnSpc>
                <a:spcPct val="115000"/>
              </a:lnSpc>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[A,B] rango =&gt; (B – A) / k</a:t>
            </a:r>
            <a:endParaRPr sz="1600" dirty="0">
              <a:solidFill>
                <a:srgbClr val="1C355E"/>
              </a:solidFill>
              <a:latin typeface="Roboto"/>
              <a:ea typeface="Roboto"/>
              <a:cs typeface="Roboto"/>
              <a:sym typeface="Roboto"/>
            </a:endParaRPr>
          </a:p>
          <a:p>
            <a:pPr marL="457200" lvl="0" indent="-330200" algn="l" rtl="0">
              <a:lnSpc>
                <a:spcPct val="115000"/>
              </a:lnSpc>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Ejemplo:</a:t>
            </a:r>
            <a:endParaRPr sz="1600" b="1" dirty="0">
              <a:solidFill>
                <a:srgbClr val="1C355E"/>
              </a:solidFill>
              <a:latin typeface="Roboto"/>
              <a:ea typeface="Roboto"/>
              <a:cs typeface="Roboto"/>
              <a:sym typeface="Roboto"/>
            </a:endParaRPr>
          </a:p>
          <a:p>
            <a:pPr marL="0" lvl="0" indent="0" algn="l" rtl="0">
              <a:lnSpc>
                <a:spcPct val="115000"/>
              </a:lnSpc>
              <a:spcBef>
                <a:spcPts val="0"/>
              </a:spcBef>
              <a:spcAft>
                <a:spcPts val="0"/>
              </a:spcAft>
              <a:buNone/>
            </a:pPr>
            <a:r>
              <a:rPr lang="es" sz="1600" b="1" dirty="0">
                <a:solidFill>
                  <a:srgbClr val="1C355E"/>
                </a:solidFill>
                <a:latin typeface="Roboto"/>
                <a:ea typeface="Roboto"/>
                <a:cs typeface="Roboto"/>
                <a:sym typeface="Roboto"/>
              </a:rPr>
              <a:t>Data: 0,4,12,16,16,18,24,26,30</a:t>
            </a:r>
            <a:endParaRPr sz="1600" b="1" dirty="0">
              <a:solidFill>
                <a:srgbClr val="1C355E"/>
              </a:solidFill>
              <a:latin typeface="Roboto"/>
              <a:ea typeface="Roboto"/>
              <a:cs typeface="Roboto"/>
              <a:sym typeface="Roboto"/>
            </a:endParaRPr>
          </a:p>
          <a:p>
            <a:pPr marL="0" lvl="0" indent="0" algn="ctr" rtl="0">
              <a:lnSpc>
                <a:spcPct val="115000"/>
              </a:lnSpc>
              <a:spcBef>
                <a:spcPts val="0"/>
              </a:spcBef>
              <a:spcAft>
                <a:spcPts val="0"/>
              </a:spcAft>
              <a:buNone/>
            </a:pPr>
            <a:endParaRPr sz="1600" b="1" dirty="0">
              <a:solidFill>
                <a:srgbClr val="1C355E"/>
              </a:solidFill>
              <a:latin typeface="Roboto"/>
              <a:ea typeface="Roboto"/>
              <a:cs typeface="Roboto"/>
              <a:sym typeface="Roboto"/>
            </a:endParaRPr>
          </a:p>
          <a:p>
            <a:pPr marL="0" lvl="0" indent="0" algn="l" rtl="0">
              <a:lnSpc>
                <a:spcPct val="115000"/>
              </a:lnSpc>
              <a:spcBef>
                <a:spcPts val="0"/>
              </a:spcBef>
              <a:spcAft>
                <a:spcPts val="0"/>
              </a:spcAft>
              <a:buNone/>
            </a:pPr>
            <a:r>
              <a:rPr lang="es" sz="1600" dirty="0">
                <a:solidFill>
                  <a:srgbClr val="1C355E"/>
                </a:solidFill>
                <a:latin typeface="Roboto"/>
                <a:ea typeface="Roboto"/>
                <a:cs typeface="Roboto"/>
                <a:sym typeface="Roboto"/>
              </a:rPr>
              <a:t>Mismo ancho: 0,4,12,16,16,18,24,26,30</a:t>
            </a:r>
            <a:endParaRPr sz="1600" dirty="0">
              <a:solidFill>
                <a:srgbClr val="1C355E"/>
              </a:solidFill>
              <a:latin typeface="Roboto"/>
              <a:ea typeface="Roboto"/>
              <a:cs typeface="Roboto"/>
              <a:sym typeface="Roboto"/>
            </a:endParaRPr>
          </a:p>
          <a:p>
            <a:pPr marL="0" lvl="0" indent="0" algn="l" rtl="0">
              <a:lnSpc>
                <a:spcPct val="115000"/>
              </a:lnSpc>
              <a:spcBef>
                <a:spcPts val="0"/>
              </a:spcBef>
              <a:spcAft>
                <a:spcPts val="0"/>
              </a:spcAft>
              <a:buNone/>
            </a:pPr>
            <a:r>
              <a:rPr lang="es" sz="1600" dirty="0">
                <a:solidFill>
                  <a:srgbClr val="1C355E"/>
                </a:solidFill>
                <a:latin typeface="Roboto"/>
                <a:ea typeface="Roboto"/>
                <a:cs typeface="Roboto"/>
                <a:sym typeface="Roboto"/>
              </a:rPr>
              <a:t>Bin1 [-,10) = 0,4</a:t>
            </a:r>
            <a:endParaRPr sz="1600" dirty="0">
              <a:solidFill>
                <a:srgbClr val="1C355E"/>
              </a:solidFill>
              <a:latin typeface="Roboto"/>
              <a:ea typeface="Roboto"/>
              <a:cs typeface="Roboto"/>
              <a:sym typeface="Roboto"/>
            </a:endParaRPr>
          </a:p>
          <a:p>
            <a:pPr marL="0" lvl="0" indent="0" algn="l" rtl="0">
              <a:lnSpc>
                <a:spcPct val="115000"/>
              </a:lnSpc>
              <a:spcBef>
                <a:spcPts val="0"/>
              </a:spcBef>
              <a:spcAft>
                <a:spcPts val="0"/>
              </a:spcAft>
              <a:buNone/>
            </a:pPr>
            <a:r>
              <a:rPr lang="es" sz="1600" dirty="0">
                <a:solidFill>
                  <a:srgbClr val="1C355E"/>
                </a:solidFill>
                <a:latin typeface="Roboto"/>
                <a:ea typeface="Roboto"/>
                <a:cs typeface="Roboto"/>
                <a:sym typeface="Roboto"/>
              </a:rPr>
              <a:t>Bin2 [10,20) = 12,16,16,18</a:t>
            </a:r>
            <a:endParaRPr sz="1600" dirty="0">
              <a:solidFill>
                <a:srgbClr val="1C355E"/>
              </a:solidFill>
              <a:latin typeface="Roboto"/>
              <a:ea typeface="Roboto"/>
              <a:cs typeface="Roboto"/>
              <a:sym typeface="Roboto"/>
            </a:endParaRPr>
          </a:p>
          <a:p>
            <a:pPr marL="0" lvl="0" indent="0" algn="l" rtl="0">
              <a:lnSpc>
                <a:spcPct val="115000"/>
              </a:lnSpc>
              <a:spcBef>
                <a:spcPts val="0"/>
              </a:spcBef>
              <a:spcAft>
                <a:spcPts val="0"/>
              </a:spcAft>
              <a:buNone/>
            </a:pPr>
            <a:r>
              <a:rPr lang="es" sz="1600" dirty="0">
                <a:solidFill>
                  <a:srgbClr val="1C355E"/>
                </a:solidFill>
                <a:latin typeface="Roboto"/>
                <a:ea typeface="Roboto"/>
                <a:cs typeface="Roboto"/>
                <a:sym typeface="Roboto"/>
              </a:rPr>
              <a:t>Bin3 [20,+)= 24,26,30</a:t>
            </a:r>
            <a:endParaRPr sz="1600" dirty="0">
              <a:solidFill>
                <a:srgbClr val="1C355E"/>
              </a:solidFill>
              <a:latin typeface="Roboto"/>
              <a:ea typeface="Roboto"/>
              <a:cs typeface="Roboto"/>
              <a:sym typeface="Roboto"/>
            </a:endParaRPr>
          </a:p>
        </p:txBody>
      </p:sp>
      <p:pic>
        <p:nvPicPr>
          <p:cNvPr id="766" name="Google Shape;766;p112"/>
          <p:cNvPicPr preferRelativeResize="0"/>
          <p:nvPr/>
        </p:nvPicPr>
        <p:blipFill>
          <a:blip r:embed="rId3">
            <a:alphaModFix/>
          </a:blip>
          <a:stretch>
            <a:fillRect/>
          </a:stretch>
        </p:blipFill>
        <p:spPr>
          <a:xfrm>
            <a:off x="5226775" y="2063138"/>
            <a:ext cx="3371850" cy="2524125"/>
          </a:xfrm>
          <a:prstGeom prst="rect">
            <a:avLst/>
          </a:prstGeom>
          <a:noFill/>
          <a:ln>
            <a:noFill/>
          </a:ln>
        </p:spPr>
      </p:pic>
    </p:spTree>
    <p:extLst>
      <p:ext uri="{BB962C8B-B14F-4D97-AF65-F5344CB8AC3E}">
        <p14:creationId xmlns:p14="http://schemas.microsoft.com/office/powerpoint/2010/main" val="150603963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11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Discretización - No supervisada</a:t>
            </a:r>
            <a:endParaRPr/>
          </a:p>
        </p:txBody>
      </p:sp>
      <p:sp>
        <p:nvSpPr>
          <p:cNvPr id="772" name="Google Shape;772;p113"/>
          <p:cNvSpPr txBox="1"/>
          <p:nvPr/>
        </p:nvSpPr>
        <p:spPr>
          <a:xfrm>
            <a:off x="583050" y="1716450"/>
            <a:ext cx="4410000" cy="3217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1600" b="1" dirty="0">
                <a:solidFill>
                  <a:srgbClr val="1C355E"/>
                </a:solidFill>
                <a:latin typeface="Roboto"/>
                <a:ea typeface="Roboto"/>
                <a:cs typeface="Roboto"/>
                <a:sym typeface="Roboto"/>
              </a:rPr>
              <a:t>Equal frequency</a:t>
            </a:r>
            <a:r>
              <a:rPr lang="es" sz="1600" dirty="0">
                <a:solidFill>
                  <a:srgbClr val="1C355E"/>
                </a:solidFill>
                <a:latin typeface="Roboto"/>
                <a:ea typeface="Roboto"/>
                <a:cs typeface="Roboto"/>
                <a:sym typeface="Roboto"/>
              </a:rPr>
              <a:t>:</a:t>
            </a:r>
            <a:endParaRPr sz="1600" dirty="0">
              <a:solidFill>
                <a:srgbClr val="1C355E"/>
              </a:solidFill>
              <a:latin typeface="Roboto"/>
              <a:ea typeface="Roboto"/>
              <a:cs typeface="Roboto"/>
              <a:sym typeface="Roboto"/>
            </a:endParaRPr>
          </a:p>
          <a:p>
            <a:pPr marL="457200" lvl="0" indent="-330200" algn="l" rtl="0">
              <a:lnSpc>
                <a:spcPct val="115000"/>
              </a:lnSpc>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Mismo número de valores en cada bin.</a:t>
            </a:r>
            <a:endParaRPr sz="1600" dirty="0">
              <a:solidFill>
                <a:srgbClr val="1C355E"/>
              </a:solidFill>
              <a:latin typeface="Roboto"/>
              <a:ea typeface="Roboto"/>
              <a:cs typeface="Roboto"/>
              <a:sym typeface="Roboto"/>
            </a:endParaRPr>
          </a:p>
          <a:p>
            <a:pPr marL="457200" lvl="0" indent="-330200" algn="l" rtl="0">
              <a:lnSpc>
                <a:spcPct val="115000"/>
              </a:lnSpc>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Ejemplo:</a:t>
            </a:r>
            <a:endParaRPr sz="1600" b="1" dirty="0">
              <a:solidFill>
                <a:srgbClr val="1C355E"/>
              </a:solidFill>
              <a:latin typeface="Roboto"/>
              <a:ea typeface="Roboto"/>
              <a:cs typeface="Roboto"/>
              <a:sym typeface="Roboto"/>
            </a:endParaRPr>
          </a:p>
          <a:p>
            <a:pPr marL="0" lvl="0" indent="0" algn="l" rtl="0">
              <a:lnSpc>
                <a:spcPct val="115000"/>
              </a:lnSpc>
              <a:spcBef>
                <a:spcPts val="0"/>
              </a:spcBef>
              <a:spcAft>
                <a:spcPts val="0"/>
              </a:spcAft>
              <a:buNone/>
            </a:pPr>
            <a:r>
              <a:rPr lang="es" sz="1600" b="1" dirty="0">
                <a:solidFill>
                  <a:srgbClr val="1C355E"/>
                </a:solidFill>
                <a:latin typeface="Roboto"/>
                <a:ea typeface="Roboto"/>
                <a:cs typeface="Roboto"/>
                <a:sym typeface="Roboto"/>
              </a:rPr>
              <a:t>Data: 0,4,12,16,16,18,24,26,30</a:t>
            </a:r>
            <a:endParaRPr sz="1600" b="1" dirty="0">
              <a:solidFill>
                <a:srgbClr val="1C355E"/>
              </a:solidFill>
              <a:latin typeface="Roboto"/>
              <a:ea typeface="Roboto"/>
              <a:cs typeface="Roboto"/>
              <a:sym typeface="Roboto"/>
            </a:endParaRPr>
          </a:p>
          <a:p>
            <a:pPr marL="0" lvl="0" indent="0" algn="ctr" rtl="0">
              <a:lnSpc>
                <a:spcPct val="115000"/>
              </a:lnSpc>
              <a:spcBef>
                <a:spcPts val="0"/>
              </a:spcBef>
              <a:spcAft>
                <a:spcPts val="0"/>
              </a:spcAft>
              <a:buNone/>
            </a:pPr>
            <a:endParaRPr sz="1600" b="1" dirty="0">
              <a:solidFill>
                <a:srgbClr val="1C355E"/>
              </a:solidFill>
              <a:latin typeface="Roboto"/>
              <a:ea typeface="Roboto"/>
              <a:cs typeface="Roboto"/>
              <a:sym typeface="Roboto"/>
            </a:endParaRPr>
          </a:p>
          <a:p>
            <a:pPr marL="0" lvl="0" indent="0" algn="l" rtl="0">
              <a:lnSpc>
                <a:spcPct val="115000"/>
              </a:lnSpc>
              <a:spcBef>
                <a:spcPts val="0"/>
              </a:spcBef>
              <a:spcAft>
                <a:spcPts val="0"/>
              </a:spcAft>
              <a:buNone/>
            </a:pPr>
            <a:r>
              <a:rPr lang="es" sz="1600" dirty="0">
                <a:solidFill>
                  <a:srgbClr val="1C355E"/>
                </a:solidFill>
                <a:latin typeface="Roboto"/>
                <a:ea typeface="Roboto"/>
                <a:cs typeface="Roboto"/>
                <a:sym typeface="Roboto"/>
              </a:rPr>
              <a:t>Misma frecuencia: 0,4,12,16,16,18,24,26,30</a:t>
            </a:r>
            <a:endParaRPr sz="1600" dirty="0">
              <a:solidFill>
                <a:srgbClr val="1C355E"/>
              </a:solidFill>
              <a:latin typeface="Roboto"/>
              <a:ea typeface="Roboto"/>
              <a:cs typeface="Roboto"/>
              <a:sym typeface="Roboto"/>
            </a:endParaRPr>
          </a:p>
          <a:p>
            <a:pPr marL="0" lvl="0" indent="0" algn="l" rtl="0">
              <a:lnSpc>
                <a:spcPct val="115000"/>
              </a:lnSpc>
              <a:spcBef>
                <a:spcPts val="0"/>
              </a:spcBef>
              <a:spcAft>
                <a:spcPts val="0"/>
              </a:spcAft>
              <a:buNone/>
            </a:pPr>
            <a:r>
              <a:rPr lang="es" sz="1600" dirty="0">
                <a:solidFill>
                  <a:srgbClr val="1C355E"/>
                </a:solidFill>
                <a:latin typeface="Roboto"/>
                <a:ea typeface="Roboto"/>
                <a:cs typeface="Roboto"/>
                <a:sym typeface="Roboto"/>
              </a:rPr>
              <a:t>Bin1 = 0,4,12</a:t>
            </a:r>
            <a:endParaRPr sz="1600" dirty="0">
              <a:solidFill>
                <a:srgbClr val="1C355E"/>
              </a:solidFill>
              <a:latin typeface="Roboto"/>
              <a:ea typeface="Roboto"/>
              <a:cs typeface="Roboto"/>
              <a:sym typeface="Roboto"/>
            </a:endParaRPr>
          </a:p>
          <a:p>
            <a:pPr marL="0" lvl="0" indent="0" algn="l" rtl="0">
              <a:lnSpc>
                <a:spcPct val="115000"/>
              </a:lnSpc>
              <a:spcBef>
                <a:spcPts val="0"/>
              </a:spcBef>
              <a:spcAft>
                <a:spcPts val="0"/>
              </a:spcAft>
              <a:buNone/>
            </a:pPr>
            <a:r>
              <a:rPr lang="es" sz="1600" dirty="0">
                <a:solidFill>
                  <a:srgbClr val="1C355E"/>
                </a:solidFill>
                <a:latin typeface="Roboto"/>
                <a:ea typeface="Roboto"/>
                <a:cs typeface="Roboto"/>
                <a:sym typeface="Roboto"/>
              </a:rPr>
              <a:t>Bin2 = 16,16,18</a:t>
            </a:r>
            <a:endParaRPr sz="1600" dirty="0">
              <a:solidFill>
                <a:srgbClr val="1C355E"/>
              </a:solidFill>
              <a:latin typeface="Roboto"/>
              <a:ea typeface="Roboto"/>
              <a:cs typeface="Roboto"/>
              <a:sym typeface="Roboto"/>
            </a:endParaRPr>
          </a:p>
          <a:p>
            <a:pPr marL="0" lvl="0" indent="0" algn="l" rtl="0">
              <a:lnSpc>
                <a:spcPct val="115000"/>
              </a:lnSpc>
              <a:spcBef>
                <a:spcPts val="0"/>
              </a:spcBef>
              <a:spcAft>
                <a:spcPts val="0"/>
              </a:spcAft>
              <a:buNone/>
            </a:pPr>
            <a:r>
              <a:rPr lang="es" sz="1600" dirty="0">
                <a:solidFill>
                  <a:srgbClr val="1C355E"/>
                </a:solidFill>
                <a:latin typeface="Roboto"/>
                <a:ea typeface="Roboto"/>
                <a:cs typeface="Roboto"/>
                <a:sym typeface="Roboto"/>
              </a:rPr>
              <a:t>Bin3 = 24,26,30</a:t>
            </a:r>
            <a:endParaRPr sz="1600" dirty="0">
              <a:solidFill>
                <a:srgbClr val="1C355E"/>
              </a:solidFill>
              <a:latin typeface="Roboto"/>
              <a:ea typeface="Roboto"/>
              <a:cs typeface="Roboto"/>
              <a:sym typeface="Roboto"/>
            </a:endParaRPr>
          </a:p>
        </p:txBody>
      </p:sp>
      <p:pic>
        <p:nvPicPr>
          <p:cNvPr id="773" name="Google Shape;773;p113"/>
          <p:cNvPicPr preferRelativeResize="0"/>
          <p:nvPr/>
        </p:nvPicPr>
        <p:blipFill>
          <a:blip r:embed="rId3">
            <a:alphaModFix/>
          </a:blip>
          <a:stretch>
            <a:fillRect/>
          </a:stretch>
        </p:blipFill>
        <p:spPr>
          <a:xfrm>
            <a:off x="5277600" y="2063138"/>
            <a:ext cx="3371850" cy="2524125"/>
          </a:xfrm>
          <a:prstGeom prst="rect">
            <a:avLst/>
          </a:prstGeom>
          <a:noFill/>
          <a:ln>
            <a:noFill/>
          </a:ln>
        </p:spPr>
      </p:pic>
    </p:spTree>
    <p:extLst>
      <p:ext uri="{BB962C8B-B14F-4D97-AF65-F5344CB8AC3E}">
        <p14:creationId xmlns:p14="http://schemas.microsoft.com/office/powerpoint/2010/main" val="197965429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11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Discretización - Supervisada</a:t>
            </a:r>
            <a:endParaRPr/>
          </a:p>
        </p:txBody>
      </p:sp>
      <p:sp>
        <p:nvSpPr>
          <p:cNvPr id="779" name="Google Shape;779;p114"/>
          <p:cNvSpPr txBox="1"/>
          <p:nvPr/>
        </p:nvSpPr>
        <p:spPr>
          <a:xfrm>
            <a:off x="583050" y="1716450"/>
            <a:ext cx="8038800" cy="412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1600" b="1">
                <a:solidFill>
                  <a:srgbClr val="1C355E"/>
                </a:solidFill>
                <a:latin typeface="Roboto"/>
                <a:ea typeface="Roboto"/>
                <a:cs typeface="Roboto"/>
                <a:sym typeface="Roboto"/>
              </a:rPr>
              <a:t>Algunos métodos discretizan implícitamente, por ejemplo:</a:t>
            </a:r>
            <a:endParaRPr sz="1600">
              <a:solidFill>
                <a:srgbClr val="1C355E"/>
              </a:solidFill>
              <a:latin typeface="Roboto"/>
              <a:ea typeface="Roboto"/>
              <a:cs typeface="Roboto"/>
              <a:sym typeface="Roboto"/>
            </a:endParaRPr>
          </a:p>
        </p:txBody>
      </p:sp>
      <p:pic>
        <p:nvPicPr>
          <p:cNvPr id="780" name="Google Shape;780;p114"/>
          <p:cNvPicPr preferRelativeResize="0"/>
          <p:nvPr/>
        </p:nvPicPr>
        <p:blipFill>
          <a:blip r:embed="rId3">
            <a:alphaModFix/>
          </a:blip>
          <a:stretch>
            <a:fillRect/>
          </a:stretch>
        </p:blipFill>
        <p:spPr>
          <a:xfrm>
            <a:off x="999413" y="2220050"/>
            <a:ext cx="7145172" cy="2710050"/>
          </a:xfrm>
          <a:prstGeom prst="rect">
            <a:avLst/>
          </a:prstGeom>
          <a:noFill/>
          <a:ln>
            <a:noFill/>
          </a:ln>
        </p:spPr>
      </p:pic>
    </p:spTree>
    <p:extLst>
      <p:ext uri="{BB962C8B-B14F-4D97-AF65-F5344CB8AC3E}">
        <p14:creationId xmlns:p14="http://schemas.microsoft.com/office/powerpoint/2010/main" val="120687417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7" name="Google Shape;117;p2"/>
          <p:cNvSpPr txBox="1">
            <a:spLocks noGrp="1"/>
          </p:cNvSpPr>
          <p:nvPr>
            <p:ph type="title" idx="4294967295"/>
          </p:nvPr>
        </p:nvSpPr>
        <p:spPr>
          <a:xfrm>
            <a:off x="549907" y="834052"/>
            <a:ext cx="5500688" cy="1519237"/>
          </a:xfrm>
          <a:prstGeom prst="rect">
            <a:avLst/>
          </a:prstGeom>
          <a:noFill/>
          <a:ln>
            <a:noFill/>
          </a:ln>
        </p:spPr>
        <p:txBody>
          <a:bodyPr spcFirstLastPara="1" wrap="square" lIns="91425" tIns="91425" rIns="91425" bIns="91425" anchor="t" anchorCtr="0">
            <a:noAutofit/>
          </a:bodyPr>
          <a:lstStyle/>
          <a:p>
            <a:pPr lvl="0"/>
            <a:r>
              <a:rPr lang="es-ES" sz="4000" b="1" dirty="0" smtClean="0">
                <a:solidFill>
                  <a:schemeClr val="bg1"/>
                </a:solidFill>
              </a:rPr>
              <a:t/>
            </a:r>
            <a:br>
              <a:rPr lang="es-ES" sz="4000" b="1" dirty="0" smtClean="0">
                <a:solidFill>
                  <a:schemeClr val="bg1"/>
                </a:solidFill>
              </a:rPr>
            </a:br>
            <a:r>
              <a:rPr lang="es-ES" sz="4000" b="1" dirty="0" smtClean="0">
                <a:solidFill>
                  <a:schemeClr val="bg1"/>
                </a:solidFill>
              </a:rPr>
              <a:t>9</a:t>
            </a:r>
            <a:r>
              <a:rPr lang="es-ES" sz="4000" b="1" dirty="0">
                <a:solidFill>
                  <a:schemeClr val="bg1"/>
                </a:solidFill>
              </a:rPr>
              <a:t>. Reducción de la </a:t>
            </a:r>
            <a:r>
              <a:rPr lang="es-ES" sz="4000" b="1" dirty="0" err="1">
                <a:solidFill>
                  <a:schemeClr val="bg1"/>
                </a:solidFill>
              </a:rPr>
              <a:t>dimensionalidad</a:t>
            </a:r>
            <a:endParaRPr sz="4000" b="1" dirty="0">
              <a:solidFill>
                <a:schemeClr val="bg1"/>
              </a:solidFill>
            </a:endParaRPr>
          </a:p>
        </p:txBody>
      </p:sp>
      <p:sp>
        <p:nvSpPr>
          <p:cNvPr id="4" name="TextBox 4">
            <a:extLst>
              <a:ext uri="{FF2B5EF4-FFF2-40B4-BE49-F238E27FC236}">
                <a16:creationId xmlns:a16="http://schemas.microsoft.com/office/drawing/2014/main" id="{35784B83-6120-4373-9C1F-DC8EEE6D58B3}"/>
              </a:ext>
            </a:extLst>
          </p:cNvPr>
          <p:cNvSpPr txBox="1"/>
          <p:nvPr/>
        </p:nvSpPr>
        <p:spPr>
          <a:xfrm>
            <a:off x="590764" y="2778558"/>
            <a:ext cx="4118986" cy="1477328"/>
          </a:xfrm>
          <a:prstGeom prst="rect">
            <a:avLst/>
          </a:prstGeom>
          <a:noFill/>
        </p:spPr>
        <p:txBody>
          <a:bodyPr wrap="square" rtlCol="0" anchor="ctr">
            <a:spAutoFit/>
          </a:bodyPr>
          <a:lstStyle/>
          <a:p>
            <a:pPr marL="285750" indent="-285750">
              <a:buClr>
                <a:schemeClr val="bg1"/>
              </a:buClr>
              <a:buFont typeface="Arial" panose="020B0604020202020204" pitchFamily="34" charset="0"/>
              <a:buChar char="•"/>
            </a:pPr>
            <a:r>
              <a:rPr lang="es-ES" altLang="ko-KR" sz="1800" dirty="0">
                <a:solidFill>
                  <a:schemeClr val="bg1"/>
                </a:solidFill>
                <a:cs typeface="Arial" pitchFamily="34" charset="0"/>
              </a:rPr>
              <a:t>Selección de variables</a:t>
            </a:r>
          </a:p>
          <a:p>
            <a:pPr marL="285750" indent="-285750">
              <a:buClr>
                <a:schemeClr val="bg1"/>
              </a:buClr>
              <a:buFont typeface="Arial" panose="020B0604020202020204" pitchFamily="34" charset="0"/>
              <a:buChar char="•"/>
            </a:pPr>
            <a:r>
              <a:rPr lang="es-ES" altLang="ko-KR" sz="1800" dirty="0">
                <a:solidFill>
                  <a:schemeClr val="bg1"/>
                </a:solidFill>
                <a:cs typeface="Arial" pitchFamily="34" charset="0"/>
              </a:rPr>
              <a:t>¿Por qué seleccionar variables?</a:t>
            </a:r>
          </a:p>
          <a:p>
            <a:pPr marL="285750" indent="-285750">
              <a:buClr>
                <a:schemeClr val="bg1"/>
              </a:buClr>
              <a:buFont typeface="Arial" panose="020B0604020202020204" pitchFamily="34" charset="0"/>
              <a:buChar char="•"/>
            </a:pPr>
            <a:r>
              <a:rPr lang="es-ES" altLang="ko-KR" sz="1800" dirty="0" err="1">
                <a:solidFill>
                  <a:schemeClr val="bg1"/>
                </a:solidFill>
                <a:cs typeface="Arial" pitchFamily="34" charset="0"/>
              </a:rPr>
              <a:t>Feature</a:t>
            </a:r>
            <a:r>
              <a:rPr lang="es-ES" altLang="ko-KR" sz="1800" dirty="0">
                <a:solidFill>
                  <a:schemeClr val="bg1"/>
                </a:solidFill>
                <a:cs typeface="Arial" pitchFamily="34" charset="0"/>
              </a:rPr>
              <a:t> </a:t>
            </a:r>
            <a:r>
              <a:rPr lang="es-ES" altLang="ko-KR" sz="1800" dirty="0" err="1">
                <a:solidFill>
                  <a:schemeClr val="bg1"/>
                </a:solidFill>
                <a:cs typeface="Arial" pitchFamily="34" charset="0"/>
              </a:rPr>
              <a:t>extraction</a:t>
            </a:r>
            <a:r>
              <a:rPr lang="es-ES" altLang="ko-KR" sz="1800" dirty="0">
                <a:solidFill>
                  <a:schemeClr val="bg1"/>
                </a:solidFill>
                <a:cs typeface="Arial" pitchFamily="34" charset="0"/>
              </a:rPr>
              <a:t>: </a:t>
            </a:r>
          </a:p>
          <a:p>
            <a:pPr marL="285750" indent="-285750">
              <a:buClr>
                <a:schemeClr val="bg1"/>
              </a:buClr>
              <a:buFont typeface="Arial" panose="020B0604020202020204" pitchFamily="34" charset="0"/>
              <a:buChar char="•"/>
            </a:pPr>
            <a:r>
              <a:rPr lang="es-ES" altLang="ko-KR" sz="1800" dirty="0">
                <a:solidFill>
                  <a:schemeClr val="bg1"/>
                </a:solidFill>
                <a:cs typeface="Arial" pitchFamily="34" charset="0"/>
              </a:rPr>
              <a:t>Principal </a:t>
            </a:r>
            <a:r>
              <a:rPr lang="es-ES" altLang="ko-KR" sz="1800" dirty="0" err="1">
                <a:solidFill>
                  <a:schemeClr val="bg1"/>
                </a:solidFill>
                <a:cs typeface="Arial" pitchFamily="34" charset="0"/>
              </a:rPr>
              <a:t>component</a:t>
            </a:r>
            <a:r>
              <a:rPr lang="es-ES" altLang="ko-KR" sz="1800" dirty="0">
                <a:solidFill>
                  <a:schemeClr val="bg1"/>
                </a:solidFill>
                <a:cs typeface="Arial" pitchFamily="34" charset="0"/>
              </a:rPr>
              <a:t> </a:t>
            </a:r>
            <a:r>
              <a:rPr lang="es-ES" altLang="ko-KR" sz="1800" dirty="0" err="1">
                <a:solidFill>
                  <a:schemeClr val="bg1"/>
                </a:solidFill>
                <a:cs typeface="Arial" pitchFamily="34" charset="0"/>
              </a:rPr>
              <a:t>analysis</a:t>
            </a:r>
            <a:r>
              <a:rPr lang="es-ES" altLang="ko-KR" sz="1800" dirty="0">
                <a:solidFill>
                  <a:schemeClr val="bg1"/>
                </a:solidFill>
                <a:cs typeface="Arial" pitchFamily="34" charset="0"/>
              </a:rPr>
              <a:t> (PCA)</a:t>
            </a:r>
          </a:p>
          <a:p>
            <a:pPr marL="285750" indent="-285750">
              <a:buClr>
                <a:schemeClr val="bg1"/>
              </a:buClr>
              <a:buFont typeface="Arial" panose="020B0604020202020204" pitchFamily="34" charset="0"/>
              <a:buChar char="•"/>
            </a:pPr>
            <a:r>
              <a:rPr lang="es-ES" altLang="ko-KR" sz="1800" dirty="0">
                <a:solidFill>
                  <a:schemeClr val="bg1"/>
                </a:solidFill>
                <a:cs typeface="Arial" pitchFamily="34" charset="0"/>
              </a:rPr>
              <a:t>PCA: pasos</a:t>
            </a:r>
          </a:p>
        </p:txBody>
      </p:sp>
    </p:spTree>
    <p:extLst>
      <p:ext uri="{BB962C8B-B14F-4D97-AF65-F5344CB8AC3E}">
        <p14:creationId xmlns:p14="http://schemas.microsoft.com/office/powerpoint/2010/main" val="137771904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11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Selección de variables</a:t>
            </a:r>
            <a:endParaRPr dirty="0"/>
          </a:p>
        </p:txBody>
      </p:sp>
      <p:sp>
        <p:nvSpPr>
          <p:cNvPr id="791" name="Google Shape;791;p116"/>
          <p:cNvSpPr txBox="1"/>
          <p:nvPr/>
        </p:nvSpPr>
        <p:spPr>
          <a:xfrm>
            <a:off x="583050" y="1716450"/>
            <a:ext cx="7977900" cy="31263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Clr>
                <a:srgbClr val="1C355E"/>
              </a:buClr>
              <a:buSzPts val="1600"/>
              <a:buFont typeface="Roboto"/>
              <a:buChar char="●"/>
            </a:pPr>
            <a:r>
              <a:rPr lang="es" sz="1600">
                <a:solidFill>
                  <a:srgbClr val="1C355E"/>
                </a:solidFill>
                <a:latin typeface="Roboto"/>
                <a:ea typeface="Roboto"/>
                <a:cs typeface="Roboto"/>
                <a:sym typeface="Roboto"/>
              </a:rPr>
              <a:t>Con N variables, existen 2^N </a:t>
            </a:r>
            <a:r>
              <a:rPr lang="es" sz="1600" b="1">
                <a:solidFill>
                  <a:srgbClr val="1C355E"/>
                </a:solidFill>
                <a:latin typeface="Roboto"/>
                <a:ea typeface="Roboto"/>
                <a:cs typeface="Roboto"/>
                <a:sym typeface="Roboto"/>
              </a:rPr>
              <a:t>posibles subconjuntos de variables</a:t>
            </a:r>
            <a:r>
              <a:rPr lang="es" sz="1600">
                <a:solidFill>
                  <a:srgbClr val="1C355E"/>
                </a:solidFill>
                <a:latin typeface="Roboto"/>
                <a:ea typeface="Roboto"/>
                <a:cs typeface="Roboto"/>
                <a:sym typeface="Roboto"/>
              </a:rPr>
              <a:t>. Explorar todas las opciones no suele ser factible.</a:t>
            </a:r>
            <a:endParaRPr sz="1600">
              <a:solidFill>
                <a:srgbClr val="1C355E"/>
              </a:solidFill>
              <a:latin typeface="Roboto"/>
              <a:ea typeface="Roboto"/>
              <a:cs typeface="Roboto"/>
              <a:sym typeface="Roboto"/>
            </a:endParaRPr>
          </a:p>
          <a:p>
            <a:pPr marL="457200" lvl="0" indent="-330200" algn="l" rtl="0">
              <a:lnSpc>
                <a:spcPct val="115000"/>
              </a:lnSpc>
              <a:spcBef>
                <a:spcPts val="0"/>
              </a:spcBef>
              <a:spcAft>
                <a:spcPts val="0"/>
              </a:spcAft>
              <a:buClr>
                <a:srgbClr val="1C355E"/>
              </a:buClr>
              <a:buSzPts val="1600"/>
              <a:buFont typeface="Roboto"/>
              <a:buChar char="●"/>
            </a:pPr>
            <a:r>
              <a:rPr lang="es" sz="1600">
                <a:solidFill>
                  <a:srgbClr val="1C355E"/>
                </a:solidFill>
                <a:latin typeface="Roboto"/>
                <a:ea typeface="Roboto"/>
                <a:cs typeface="Roboto"/>
                <a:sym typeface="Roboto"/>
              </a:rPr>
              <a:t>La </a:t>
            </a:r>
            <a:r>
              <a:rPr lang="es" sz="1600" b="1">
                <a:solidFill>
                  <a:srgbClr val="1C355E"/>
                </a:solidFill>
                <a:latin typeface="Roboto"/>
                <a:ea typeface="Roboto"/>
                <a:cs typeface="Roboto"/>
                <a:sym typeface="Roboto"/>
              </a:rPr>
              <a:t>selección de variables</a:t>
            </a:r>
            <a:r>
              <a:rPr lang="es" sz="1600">
                <a:solidFill>
                  <a:srgbClr val="1C355E"/>
                </a:solidFill>
                <a:latin typeface="Roboto"/>
                <a:ea typeface="Roboto"/>
                <a:cs typeface="Roboto"/>
                <a:sym typeface="Roboto"/>
              </a:rPr>
              <a:t> consiste en elegir un subconjunto de las variables originales de acuerdo a cierto criterio a optimizar.</a:t>
            </a:r>
            <a:endParaRPr sz="1600">
              <a:solidFill>
                <a:srgbClr val="1C355E"/>
              </a:solidFill>
              <a:latin typeface="Roboto"/>
              <a:ea typeface="Roboto"/>
              <a:cs typeface="Roboto"/>
              <a:sym typeface="Roboto"/>
            </a:endParaRPr>
          </a:p>
          <a:p>
            <a:pPr marL="457200" lvl="0" indent="-330200" algn="l" rtl="0">
              <a:lnSpc>
                <a:spcPct val="115000"/>
              </a:lnSpc>
              <a:spcBef>
                <a:spcPts val="0"/>
              </a:spcBef>
              <a:spcAft>
                <a:spcPts val="0"/>
              </a:spcAft>
              <a:buClr>
                <a:srgbClr val="1C355E"/>
              </a:buClr>
              <a:buSzPts val="1600"/>
              <a:buFont typeface="Roboto"/>
              <a:buChar char="●"/>
            </a:pPr>
            <a:r>
              <a:rPr lang="es" sz="1600">
                <a:solidFill>
                  <a:srgbClr val="1C355E"/>
                </a:solidFill>
                <a:latin typeface="Roboto"/>
                <a:ea typeface="Roboto"/>
                <a:cs typeface="Roboto"/>
                <a:sym typeface="Roboto"/>
              </a:rPr>
              <a:t>Dependiendo del criterio y de la forma de optimización, podemos obtener dos tipos de resultados:</a:t>
            </a:r>
            <a:endParaRPr sz="1600">
              <a:solidFill>
                <a:srgbClr val="1C355E"/>
              </a:solidFill>
              <a:latin typeface="Roboto"/>
              <a:ea typeface="Roboto"/>
              <a:cs typeface="Roboto"/>
              <a:sym typeface="Roboto"/>
            </a:endParaRPr>
          </a:p>
          <a:p>
            <a:pPr marL="914400" lvl="1" indent="-330200" algn="l" rtl="0">
              <a:lnSpc>
                <a:spcPct val="115000"/>
              </a:lnSpc>
              <a:spcBef>
                <a:spcPts val="0"/>
              </a:spcBef>
              <a:spcAft>
                <a:spcPts val="0"/>
              </a:spcAft>
              <a:buClr>
                <a:srgbClr val="1C355E"/>
              </a:buClr>
              <a:buSzPts val="1600"/>
              <a:buFont typeface="Roboto"/>
              <a:buChar char="○"/>
            </a:pPr>
            <a:r>
              <a:rPr lang="es" sz="1600">
                <a:solidFill>
                  <a:srgbClr val="1C355E"/>
                </a:solidFill>
                <a:latin typeface="Roboto"/>
                <a:ea typeface="Roboto"/>
                <a:cs typeface="Roboto"/>
                <a:sym typeface="Roboto"/>
              </a:rPr>
              <a:t>Un subconjunto de variables seleccionadas</a:t>
            </a:r>
            <a:endParaRPr sz="1600">
              <a:solidFill>
                <a:srgbClr val="1C355E"/>
              </a:solidFill>
              <a:latin typeface="Roboto"/>
              <a:ea typeface="Roboto"/>
              <a:cs typeface="Roboto"/>
              <a:sym typeface="Roboto"/>
            </a:endParaRPr>
          </a:p>
          <a:p>
            <a:pPr marL="914400" lvl="1" indent="-330200" algn="l" rtl="0">
              <a:lnSpc>
                <a:spcPct val="115000"/>
              </a:lnSpc>
              <a:spcBef>
                <a:spcPts val="0"/>
              </a:spcBef>
              <a:spcAft>
                <a:spcPts val="0"/>
              </a:spcAft>
              <a:buClr>
                <a:srgbClr val="1C355E"/>
              </a:buClr>
              <a:buSzPts val="1600"/>
              <a:buFont typeface="Roboto"/>
              <a:buChar char="○"/>
            </a:pPr>
            <a:r>
              <a:rPr lang="es" sz="1600">
                <a:solidFill>
                  <a:srgbClr val="1C355E"/>
                </a:solidFill>
                <a:latin typeface="Roboto"/>
                <a:ea typeface="Roboto"/>
                <a:cs typeface="Roboto"/>
                <a:sym typeface="Roboto"/>
              </a:rPr>
              <a:t>Un ranking de las variables por </a:t>
            </a:r>
            <a:r>
              <a:rPr lang="es" sz="1600" b="1">
                <a:solidFill>
                  <a:srgbClr val="1C355E"/>
                </a:solidFill>
                <a:latin typeface="Roboto"/>
                <a:ea typeface="Roboto"/>
                <a:cs typeface="Roboto"/>
                <a:sym typeface="Roboto"/>
              </a:rPr>
              <a:t>importancia</a:t>
            </a:r>
            <a:r>
              <a:rPr lang="es" sz="1600">
                <a:solidFill>
                  <a:srgbClr val="1C355E"/>
                </a:solidFill>
                <a:latin typeface="Roboto"/>
                <a:ea typeface="Roboto"/>
                <a:cs typeface="Roboto"/>
                <a:sym typeface="Roboto"/>
              </a:rPr>
              <a:t>. Así, podría conseguirse un subconjunto, mediante la elección de un valor límite (</a:t>
            </a:r>
            <a:r>
              <a:rPr lang="es" sz="1600" i="1">
                <a:solidFill>
                  <a:srgbClr val="1C355E"/>
                </a:solidFill>
                <a:latin typeface="Roboto"/>
                <a:ea typeface="Roboto"/>
                <a:cs typeface="Roboto"/>
                <a:sym typeface="Roboto"/>
              </a:rPr>
              <a:t>threshold</a:t>
            </a:r>
            <a:r>
              <a:rPr lang="es" sz="1600">
                <a:solidFill>
                  <a:srgbClr val="1C355E"/>
                </a:solidFill>
                <a:latin typeface="Roboto"/>
                <a:ea typeface="Roboto"/>
                <a:cs typeface="Roboto"/>
                <a:sym typeface="Roboto"/>
              </a:rPr>
              <a:t>), donde cortar.</a:t>
            </a:r>
            <a:endParaRPr sz="1600">
              <a:solidFill>
                <a:srgbClr val="1C355E"/>
              </a:solidFill>
              <a:latin typeface="Roboto"/>
              <a:ea typeface="Roboto"/>
              <a:cs typeface="Roboto"/>
              <a:sym typeface="Roboto"/>
            </a:endParaRPr>
          </a:p>
        </p:txBody>
      </p:sp>
    </p:spTree>
    <p:extLst>
      <p:ext uri="{BB962C8B-B14F-4D97-AF65-F5344CB8AC3E}">
        <p14:creationId xmlns:p14="http://schemas.microsoft.com/office/powerpoint/2010/main" val="96741763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11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Selección de variables</a:t>
            </a:r>
            <a:endParaRPr/>
          </a:p>
        </p:txBody>
      </p:sp>
      <p:pic>
        <p:nvPicPr>
          <p:cNvPr id="797" name="Google Shape;797;p117"/>
          <p:cNvPicPr preferRelativeResize="0"/>
          <p:nvPr/>
        </p:nvPicPr>
        <p:blipFill>
          <a:blip r:embed="rId3">
            <a:alphaModFix/>
          </a:blip>
          <a:stretch>
            <a:fillRect/>
          </a:stretch>
        </p:blipFill>
        <p:spPr>
          <a:xfrm>
            <a:off x="1922963" y="1772250"/>
            <a:ext cx="5298075" cy="2932575"/>
          </a:xfrm>
          <a:prstGeom prst="rect">
            <a:avLst/>
          </a:prstGeom>
          <a:noFill/>
          <a:ln>
            <a:noFill/>
          </a:ln>
        </p:spPr>
      </p:pic>
    </p:spTree>
    <p:extLst>
      <p:ext uri="{BB962C8B-B14F-4D97-AF65-F5344CB8AC3E}">
        <p14:creationId xmlns:p14="http://schemas.microsoft.com/office/powerpoint/2010/main" val="40975724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1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Selección de variables</a:t>
            </a:r>
            <a:endParaRPr/>
          </a:p>
        </p:txBody>
      </p:sp>
      <p:pic>
        <p:nvPicPr>
          <p:cNvPr id="803" name="Google Shape;803;p118"/>
          <p:cNvPicPr preferRelativeResize="0"/>
          <p:nvPr/>
        </p:nvPicPr>
        <p:blipFill>
          <a:blip r:embed="rId3">
            <a:alphaModFix/>
          </a:blip>
          <a:stretch>
            <a:fillRect/>
          </a:stretch>
        </p:blipFill>
        <p:spPr>
          <a:xfrm>
            <a:off x="629999" y="1812900"/>
            <a:ext cx="3439001" cy="3039875"/>
          </a:xfrm>
          <a:prstGeom prst="rect">
            <a:avLst/>
          </a:prstGeom>
          <a:noFill/>
          <a:ln>
            <a:noFill/>
          </a:ln>
        </p:spPr>
      </p:pic>
      <p:pic>
        <p:nvPicPr>
          <p:cNvPr id="804" name="Google Shape;804;p118"/>
          <p:cNvPicPr preferRelativeResize="0"/>
          <p:nvPr/>
        </p:nvPicPr>
        <p:blipFill>
          <a:blip r:embed="rId4">
            <a:alphaModFix/>
          </a:blip>
          <a:stretch>
            <a:fillRect/>
          </a:stretch>
        </p:blipFill>
        <p:spPr>
          <a:xfrm>
            <a:off x="4647024" y="1873425"/>
            <a:ext cx="3893625" cy="2918824"/>
          </a:xfrm>
          <a:prstGeom prst="rect">
            <a:avLst/>
          </a:prstGeom>
          <a:noFill/>
          <a:ln>
            <a:noFill/>
          </a:ln>
        </p:spPr>
      </p:pic>
    </p:spTree>
    <p:extLst>
      <p:ext uri="{BB962C8B-B14F-4D97-AF65-F5344CB8AC3E}">
        <p14:creationId xmlns:p14="http://schemas.microsoft.com/office/powerpoint/2010/main" val="25696272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10" name="Google Shape;810;p11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¿Por qué seleccionar variables?</a:t>
            </a:r>
            <a:endParaRPr dirty="0"/>
          </a:p>
        </p:txBody>
      </p:sp>
      <p:sp>
        <p:nvSpPr>
          <p:cNvPr id="809" name="Google Shape;809;p119"/>
          <p:cNvSpPr txBox="1">
            <a:spLocks noGrp="1"/>
          </p:cNvSpPr>
          <p:nvPr>
            <p:ph type="body" idx="4294967295"/>
          </p:nvPr>
        </p:nvSpPr>
        <p:spPr>
          <a:xfrm>
            <a:off x="1096963" y="1658938"/>
            <a:ext cx="8047037" cy="2890837"/>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s" sz="1400"/>
              <a:t>Las </a:t>
            </a:r>
            <a:r>
              <a:rPr lang="es" sz="1400" b="1"/>
              <a:t>razones</a:t>
            </a:r>
            <a:r>
              <a:rPr lang="es" sz="1400"/>
              <a:t> más importantes para seleccionar variables antes de entrenar un  modelo matemático son:</a:t>
            </a:r>
            <a:endParaRPr sz="1400"/>
          </a:p>
          <a:p>
            <a:pPr marL="457200" lvl="0" indent="-317500" algn="just" rtl="0">
              <a:lnSpc>
                <a:spcPct val="115000"/>
              </a:lnSpc>
              <a:spcBef>
                <a:spcPts val="1600"/>
              </a:spcBef>
              <a:spcAft>
                <a:spcPts val="0"/>
              </a:spcAft>
              <a:buSzPts val="1400"/>
              <a:buChar char="●"/>
            </a:pPr>
            <a:r>
              <a:rPr lang="es" sz="1400"/>
              <a:t>Entrenar algoritmos a mayor velocidad.</a:t>
            </a:r>
            <a:endParaRPr sz="1400"/>
          </a:p>
          <a:p>
            <a:pPr marL="457200" lvl="0" indent="-317500" algn="just" rtl="0">
              <a:lnSpc>
                <a:spcPct val="115000"/>
              </a:lnSpc>
              <a:spcBef>
                <a:spcPts val="0"/>
              </a:spcBef>
              <a:spcAft>
                <a:spcPts val="0"/>
              </a:spcAft>
              <a:buSzPts val="1400"/>
              <a:buChar char="●"/>
            </a:pPr>
            <a:r>
              <a:rPr lang="es" sz="1400"/>
              <a:t>Reducir la complejidad del modelo y hacer más fácil su interpretación.</a:t>
            </a:r>
            <a:endParaRPr sz="1400"/>
          </a:p>
          <a:p>
            <a:pPr marL="457200" lvl="0" indent="-317500" algn="just" rtl="0">
              <a:lnSpc>
                <a:spcPct val="115000"/>
              </a:lnSpc>
              <a:spcBef>
                <a:spcPts val="0"/>
              </a:spcBef>
              <a:spcAft>
                <a:spcPts val="0"/>
              </a:spcAft>
              <a:buSzPts val="1400"/>
              <a:buChar char="●"/>
            </a:pPr>
            <a:r>
              <a:rPr lang="es" sz="1400"/>
              <a:t>Mejorar la precisión del modelo (si se ha escogido bien el subconjunto de variables).</a:t>
            </a:r>
            <a:endParaRPr sz="1400"/>
          </a:p>
          <a:p>
            <a:pPr marL="457200" lvl="0" indent="-317500" algn="just" rtl="0">
              <a:lnSpc>
                <a:spcPct val="115000"/>
              </a:lnSpc>
              <a:spcBef>
                <a:spcPts val="0"/>
              </a:spcBef>
              <a:spcAft>
                <a:spcPts val="0"/>
              </a:spcAft>
              <a:buSzPts val="1400"/>
              <a:buChar char="●"/>
            </a:pPr>
            <a:r>
              <a:rPr lang="es" sz="1400"/>
              <a:t>Reduce el overfitting.</a:t>
            </a:r>
            <a:endParaRPr sz="1400"/>
          </a:p>
          <a:p>
            <a:pPr marL="0" lvl="0" indent="0" algn="just" rtl="0">
              <a:lnSpc>
                <a:spcPct val="115000"/>
              </a:lnSpc>
              <a:spcBef>
                <a:spcPts val="1600"/>
              </a:spcBef>
              <a:spcAft>
                <a:spcPts val="1600"/>
              </a:spcAft>
              <a:buNone/>
            </a:pPr>
            <a:r>
              <a:rPr lang="es" sz="1400"/>
              <a:t>Las variables son seleccionadas </a:t>
            </a:r>
            <a:r>
              <a:rPr lang="es" sz="1400" i="1"/>
              <a:t>a mano</a:t>
            </a:r>
            <a:r>
              <a:rPr lang="es" sz="1400"/>
              <a:t> o, más comúnmente, en base a </a:t>
            </a:r>
            <a:r>
              <a:rPr lang="es" sz="1400" b="1"/>
              <a:t>criterios estadísticos</a:t>
            </a:r>
            <a:r>
              <a:rPr lang="es" sz="1400"/>
              <a:t>, puntuándolas por su correlación con la variable de salida u objetivo.</a:t>
            </a:r>
            <a:endParaRPr sz="1400"/>
          </a:p>
        </p:txBody>
      </p:sp>
    </p:spTree>
    <p:extLst>
      <p:ext uri="{BB962C8B-B14F-4D97-AF65-F5344CB8AC3E}">
        <p14:creationId xmlns:p14="http://schemas.microsoft.com/office/powerpoint/2010/main" val="205812157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12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Selección de variables</a:t>
            </a:r>
            <a:endParaRPr/>
          </a:p>
        </p:txBody>
      </p:sp>
      <p:pic>
        <p:nvPicPr>
          <p:cNvPr id="816" name="Google Shape;816;p120"/>
          <p:cNvPicPr preferRelativeResize="0"/>
          <p:nvPr/>
        </p:nvPicPr>
        <p:blipFill>
          <a:blip r:embed="rId3">
            <a:alphaModFix/>
          </a:blip>
          <a:stretch>
            <a:fillRect/>
          </a:stretch>
        </p:blipFill>
        <p:spPr>
          <a:xfrm>
            <a:off x="5147980" y="1465485"/>
            <a:ext cx="3440676" cy="2580525"/>
          </a:xfrm>
          <a:prstGeom prst="rect">
            <a:avLst/>
          </a:prstGeom>
          <a:noFill/>
          <a:ln>
            <a:noFill/>
          </a:ln>
        </p:spPr>
      </p:pic>
      <p:sp>
        <p:nvSpPr>
          <p:cNvPr id="817" name="Google Shape;817;p120"/>
          <p:cNvSpPr txBox="1"/>
          <p:nvPr/>
        </p:nvSpPr>
        <p:spPr>
          <a:xfrm>
            <a:off x="417479" y="1349115"/>
            <a:ext cx="4520100" cy="29349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s" sz="1600" b="1" dirty="0">
                <a:solidFill>
                  <a:srgbClr val="1C355E"/>
                </a:solidFill>
                <a:latin typeface="Roboto"/>
                <a:ea typeface="Roboto"/>
                <a:cs typeface="Roboto"/>
                <a:sym typeface="Roboto"/>
              </a:rPr>
              <a:t>Scikit-Learn</a:t>
            </a:r>
            <a:r>
              <a:rPr lang="es" sz="1600" dirty="0">
                <a:solidFill>
                  <a:srgbClr val="1C355E"/>
                </a:solidFill>
                <a:latin typeface="Roboto"/>
                <a:ea typeface="Roboto"/>
                <a:cs typeface="Roboto"/>
                <a:sym typeface="Roboto"/>
              </a:rPr>
              <a:t>: </a:t>
            </a:r>
            <a:r>
              <a:rPr lang="es" sz="1600" u="sng" dirty="0">
                <a:solidFill>
                  <a:schemeClr val="hlink"/>
                </a:solidFill>
                <a:latin typeface="Roboto"/>
                <a:ea typeface="Roboto"/>
                <a:cs typeface="Roboto"/>
                <a:sym typeface="Roboto"/>
                <a:hlinkClick r:id="rId4"/>
              </a:rPr>
              <a:t>Feature selection documentation</a:t>
            </a:r>
            <a:r>
              <a:rPr lang="es" sz="1600" dirty="0">
                <a:solidFill>
                  <a:srgbClr val="1C355E"/>
                </a:solidFill>
                <a:latin typeface="Roboto"/>
                <a:ea typeface="Roboto"/>
                <a:cs typeface="Roboto"/>
                <a:sym typeface="Roboto"/>
              </a:rPr>
              <a:t>.</a:t>
            </a:r>
            <a:endParaRPr sz="1600" dirty="0">
              <a:solidFill>
                <a:srgbClr val="1C355E"/>
              </a:solidFill>
              <a:latin typeface="Roboto"/>
              <a:ea typeface="Roboto"/>
              <a:cs typeface="Roboto"/>
              <a:sym typeface="Roboto"/>
            </a:endParaRPr>
          </a:p>
          <a:p>
            <a:pPr marL="0" lvl="0" indent="0" algn="l" rtl="0">
              <a:lnSpc>
                <a:spcPct val="150000"/>
              </a:lnSpc>
              <a:spcBef>
                <a:spcPts val="0"/>
              </a:spcBef>
              <a:spcAft>
                <a:spcPts val="0"/>
              </a:spcAft>
              <a:buNone/>
            </a:pPr>
            <a:endParaRPr sz="1600" dirty="0">
              <a:solidFill>
                <a:srgbClr val="1C355E"/>
              </a:solidFill>
              <a:latin typeface="Roboto"/>
              <a:ea typeface="Roboto"/>
              <a:cs typeface="Roboto"/>
              <a:sym typeface="Roboto"/>
            </a:endParaRPr>
          </a:p>
          <a:p>
            <a:pPr marL="0" lvl="0" indent="0" algn="l" rtl="0">
              <a:lnSpc>
                <a:spcPct val="150000"/>
              </a:lnSpc>
              <a:spcBef>
                <a:spcPts val="0"/>
              </a:spcBef>
              <a:spcAft>
                <a:spcPts val="0"/>
              </a:spcAft>
              <a:buNone/>
            </a:pPr>
            <a:r>
              <a:rPr lang="es" sz="1600" dirty="0">
                <a:solidFill>
                  <a:srgbClr val="1C355E"/>
                </a:solidFill>
                <a:latin typeface="Roboto"/>
                <a:ea typeface="Roboto"/>
                <a:cs typeface="Roboto"/>
                <a:sym typeface="Roboto"/>
              </a:rPr>
              <a:t>Muchos métodos:</a:t>
            </a:r>
            <a:endParaRPr sz="1600" dirty="0">
              <a:solidFill>
                <a:srgbClr val="1C355E"/>
              </a:solidFill>
              <a:latin typeface="Roboto"/>
              <a:ea typeface="Roboto"/>
              <a:cs typeface="Roboto"/>
              <a:sym typeface="Roboto"/>
            </a:endParaRPr>
          </a:p>
          <a:p>
            <a:pPr marL="457200" lvl="0" indent="-330200" algn="l" rtl="0">
              <a:lnSpc>
                <a:spcPct val="150000"/>
              </a:lnSpc>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Según la varianza.</a:t>
            </a:r>
            <a:endParaRPr sz="1600" dirty="0">
              <a:solidFill>
                <a:srgbClr val="1C355E"/>
              </a:solidFill>
              <a:latin typeface="Roboto"/>
              <a:ea typeface="Roboto"/>
              <a:cs typeface="Roboto"/>
              <a:sym typeface="Roboto"/>
            </a:endParaRPr>
          </a:p>
          <a:p>
            <a:pPr marL="457200" lvl="0" indent="-330200" algn="l" rtl="0">
              <a:lnSpc>
                <a:spcPct val="150000"/>
              </a:lnSpc>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Test estadísticos individuales.</a:t>
            </a:r>
            <a:endParaRPr sz="1600" dirty="0">
              <a:solidFill>
                <a:srgbClr val="1C355E"/>
              </a:solidFill>
              <a:latin typeface="Roboto"/>
              <a:ea typeface="Roboto"/>
              <a:cs typeface="Roboto"/>
              <a:sym typeface="Roboto"/>
            </a:endParaRPr>
          </a:p>
          <a:p>
            <a:pPr marL="457200" lvl="0" indent="-330200" algn="l" rtl="0">
              <a:lnSpc>
                <a:spcPct val="150000"/>
              </a:lnSpc>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Recursive Feature Elimination (RFE).</a:t>
            </a:r>
            <a:endParaRPr sz="1600" dirty="0">
              <a:solidFill>
                <a:srgbClr val="1C355E"/>
              </a:solidFill>
              <a:latin typeface="Roboto"/>
              <a:ea typeface="Roboto"/>
              <a:cs typeface="Roboto"/>
              <a:sym typeface="Roboto"/>
            </a:endParaRPr>
          </a:p>
          <a:p>
            <a:pPr marL="457200" lvl="0" indent="-330200" algn="l" rtl="0">
              <a:lnSpc>
                <a:spcPct val="150000"/>
              </a:lnSpc>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L1-based feature selection.</a:t>
            </a:r>
            <a:endParaRPr sz="1600" dirty="0">
              <a:solidFill>
                <a:srgbClr val="1C355E"/>
              </a:solidFill>
              <a:latin typeface="Roboto"/>
              <a:ea typeface="Roboto"/>
              <a:cs typeface="Roboto"/>
              <a:sym typeface="Roboto"/>
            </a:endParaRPr>
          </a:p>
          <a:p>
            <a:pPr marL="457200" lvl="0" indent="-330200" algn="l" rtl="0">
              <a:lnSpc>
                <a:spcPct val="150000"/>
              </a:lnSpc>
              <a:spcBef>
                <a:spcPts val="0"/>
              </a:spcBef>
              <a:spcAft>
                <a:spcPts val="0"/>
              </a:spcAft>
              <a:buClr>
                <a:srgbClr val="1C355E"/>
              </a:buClr>
              <a:buSzPts val="1600"/>
              <a:buFont typeface="Roboto"/>
              <a:buChar char="●"/>
            </a:pPr>
            <a:r>
              <a:rPr lang="es" sz="1600" dirty="0">
                <a:solidFill>
                  <a:srgbClr val="1C355E"/>
                </a:solidFill>
                <a:latin typeface="Roboto"/>
                <a:ea typeface="Roboto"/>
                <a:cs typeface="Roboto"/>
                <a:sym typeface="Roboto"/>
              </a:rPr>
              <a:t>…</a:t>
            </a:r>
            <a:endParaRPr sz="1600" dirty="0">
              <a:solidFill>
                <a:srgbClr val="1C355E"/>
              </a:solidFill>
              <a:latin typeface="Roboto"/>
              <a:ea typeface="Roboto"/>
              <a:cs typeface="Roboto"/>
              <a:sym typeface="Roboto"/>
            </a:endParaRPr>
          </a:p>
          <a:p>
            <a:pPr marL="0" lvl="0" indent="0" algn="l" rtl="0">
              <a:lnSpc>
                <a:spcPct val="150000"/>
              </a:lnSpc>
              <a:spcBef>
                <a:spcPts val="0"/>
              </a:spcBef>
              <a:spcAft>
                <a:spcPts val="0"/>
              </a:spcAft>
              <a:buNone/>
            </a:pPr>
            <a:endParaRPr sz="1600" dirty="0">
              <a:solidFill>
                <a:srgbClr val="1C355E"/>
              </a:solidFill>
              <a:latin typeface="Roboto"/>
              <a:ea typeface="Roboto"/>
              <a:cs typeface="Roboto"/>
              <a:sym typeface="Roboto"/>
            </a:endParaRPr>
          </a:p>
        </p:txBody>
      </p:sp>
    </p:spTree>
    <p:extLst>
      <p:ext uri="{BB962C8B-B14F-4D97-AF65-F5344CB8AC3E}">
        <p14:creationId xmlns:p14="http://schemas.microsoft.com/office/powerpoint/2010/main" val="209792600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3" name="Google Shape;823;p12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Feature extraction: </a:t>
            </a:r>
            <a:endParaRPr dirty="0"/>
          </a:p>
          <a:p>
            <a:pPr marL="0" lvl="0" indent="0" algn="l" rtl="0">
              <a:spcBef>
                <a:spcPts val="0"/>
              </a:spcBef>
              <a:spcAft>
                <a:spcPts val="0"/>
              </a:spcAft>
              <a:buNone/>
            </a:pPr>
            <a:r>
              <a:rPr lang="es" dirty="0"/>
              <a:t>Principal component analysis (PCA)</a:t>
            </a:r>
            <a:endParaRPr dirty="0"/>
          </a:p>
        </p:txBody>
      </p:sp>
      <p:sp>
        <p:nvSpPr>
          <p:cNvPr id="822" name="Google Shape;822;p121"/>
          <p:cNvSpPr txBox="1">
            <a:spLocks noGrp="1"/>
          </p:cNvSpPr>
          <p:nvPr>
            <p:ph type="body" idx="4294967295"/>
          </p:nvPr>
        </p:nvSpPr>
        <p:spPr>
          <a:xfrm>
            <a:off x="435077" y="1658500"/>
            <a:ext cx="3873500" cy="2879725"/>
          </a:xfrm>
          <a:prstGeom prst="rect">
            <a:avLst/>
          </a:prstGeom>
        </p:spPr>
        <p:txBody>
          <a:bodyPr spcFirstLastPara="1" wrap="square" lIns="91425" tIns="91425" rIns="91425" bIns="91425" anchor="t" anchorCtr="0">
            <a:noAutofit/>
          </a:bodyPr>
          <a:lstStyle/>
          <a:p>
            <a:pPr marL="457200" lvl="0" indent="-317500" algn="just" rtl="0">
              <a:lnSpc>
                <a:spcPct val="115000"/>
              </a:lnSpc>
              <a:spcBef>
                <a:spcPts val="0"/>
              </a:spcBef>
              <a:spcAft>
                <a:spcPts val="0"/>
              </a:spcAft>
              <a:buClr>
                <a:srgbClr val="1C355E"/>
              </a:buClr>
              <a:buSzPts val="1400"/>
              <a:buChar char="●"/>
            </a:pPr>
            <a:r>
              <a:rPr lang="es" sz="1400" dirty="0">
                <a:solidFill>
                  <a:srgbClr val="1C355E"/>
                </a:solidFill>
              </a:rPr>
              <a:t>Para </a:t>
            </a:r>
            <a:r>
              <a:rPr lang="es" sz="1400" b="1" dirty="0">
                <a:solidFill>
                  <a:srgbClr val="1C355E"/>
                </a:solidFill>
              </a:rPr>
              <a:t>reducir la dimensionalidad</a:t>
            </a:r>
            <a:r>
              <a:rPr lang="es" sz="1400" dirty="0">
                <a:solidFill>
                  <a:srgbClr val="1C355E"/>
                </a:solidFill>
              </a:rPr>
              <a:t> del problema: quitar features.</a:t>
            </a:r>
            <a:endParaRPr sz="1400" dirty="0">
              <a:solidFill>
                <a:srgbClr val="1C355E"/>
              </a:solidFill>
            </a:endParaRPr>
          </a:p>
          <a:p>
            <a:pPr marL="457200" lvl="0" indent="-317500" algn="just" rtl="0">
              <a:lnSpc>
                <a:spcPct val="115000"/>
              </a:lnSpc>
              <a:spcBef>
                <a:spcPts val="0"/>
              </a:spcBef>
              <a:spcAft>
                <a:spcPts val="0"/>
              </a:spcAft>
              <a:buClr>
                <a:srgbClr val="1C355E"/>
              </a:buClr>
              <a:buSzPts val="1400"/>
              <a:buChar char="●"/>
            </a:pPr>
            <a:r>
              <a:rPr lang="es" sz="1400" dirty="0">
                <a:solidFill>
                  <a:srgbClr val="1C355E"/>
                </a:solidFill>
              </a:rPr>
              <a:t>Se ordenan las dimensiones según su </a:t>
            </a:r>
            <a:r>
              <a:rPr lang="es" sz="1400" b="1" dirty="0">
                <a:solidFill>
                  <a:srgbClr val="1C355E"/>
                </a:solidFill>
              </a:rPr>
              <a:t>varianza</a:t>
            </a:r>
            <a:r>
              <a:rPr lang="es" sz="1400" dirty="0">
                <a:solidFill>
                  <a:srgbClr val="1C355E"/>
                </a:solidFill>
              </a:rPr>
              <a:t>, de mayor a menor.</a:t>
            </a:r>
            <a:endParaRPr sz="1400" dirty="0">
              <a:solidFill>
                <a:srgbClr val="1C355E"/>
              </a:solidFill>
            </a:endParaRPr>
          </a:p>
          <a:p>
            <a:pPr marL="457200" lvl="0" indent="-317500" algn="just" rtl="0">
              <a:lnSpc>
                <a:spcPct val="115000"/>
              </a:lnSpc>
              <a:spcBef>
                <a:spcPts val="0"/>
              </a:spcBef>
              <a:spcAft>
                <a:spcPts val="0"/>
              </a:spcAft>
              <a:buClr>
                <a:srgbClr val="1C355E"/>
              </a:buClr>
              <a:buSzPts val="1400"/>
              <a:buChar char="●"/>
            </a:pPr>
            <a:r>
              <a:rPr lang="es" sz="1400" dirty="0">
                <a:solidFill>
                  <a:srgbClr val="1C355E"/>
                </a:solidFill>
              </a:rPr>
              <a:t>Se suma la varianza y una vez se llega a un porcentaje acumulado (95% - 99%) se descartan el resto de features.</a:t>
            </a:r>
            <a:endParaRPr sz="1400" dirty="0">
              <a:solidFill>
                <a:srgbClr val="1C355E"/>
              </a:solidFill>
            </a:endParaRPr>
          </a:p>
          <a:p>
            <a:pPr marL="457200" lvl="0" indent="-317500" algn="just" rtl="0">
              <a:lnSpc>
                <a:spcPct val="115000"/>
              </a:lnSpc>
              <a:spcBef>
                <a:spcPts val="0"/>
              </a:spcBef>
              <a:spcAft>
                <a:spcPts val="0"/>
              </a:spcAft>
              <a:buClr>
                <a:srgbClr val="1C355E"/>
              </a:buClr>
              <a:buSzPts val="1400"/>
              <a:buChar char="●"/>
            </a:pPr>
            <a:r>
              <a:rPr lang="es" sz="1400" dirty="0">
                <a:solidFill>
                  <a:srgbClr val="1C355E"/>
                </a:solidFill>
              </a:rPr>
              <a:t>Solo vale para datos numéricos.</a:t>
            </a:r>
            <a:endParaRPr sz="1400" dirty="0">
              <a:solidFill>
                <a:srgbClr val="1C355E"/>
              </a:solidFill>
            </a:endParaRPr>
          </a:p>
          <a:p>
            <a:pPr marL="457200" lvl="0" indent="-317500" algn="just" rtl="0">
              <a:lnSpc>
                <a:spcPct val="115000"/>
              </a:lnSpc>
              <a:spcBef>
                <a:spcPts val="0"/>
              </a:spcBef>
              <a:spcAft>
                <a:spcPts val="0"/>
              </a:spcAft>
              <a:buClr>
                <a:srgbClr val="1C355E"/>
              </a:buClr>
              <a:buSzPts val="1400"/>
              <a:buChar char="●"/>
            </a:pPr>
            <a:r>
              <a:rPr lang="es" sz="1400" dirty="0">
                <a:solidFill>
                  <a:srgbClr val="1C355E"/>
                </a:solidFill>
              </a:rPr>
              <a:t>En datasets con mucha correlación comprime mucho.</a:t>
            </a:r>
            <a:endParaRPr sz="1400" dirty="0">
              <a:solidFill>
                <a:srgbClr val="1C355E"/>
              </a:solidFill>
            </a:endParaRPr>
          </a:p>
        </p:txBody>
      </p:sp>
      <p:pic>
        <p:nvPicPr>
          <p:cNvPr id="824" name="Google Shape;824;p121"/>
          <p:cNvPicPr preferRelativeResize="0"/>
          <p:nvPr/>
        </p:nvPicPr>
        <p:blipFill>
          <a:blip r:embed="rId3">
            <a:alphaModFix/>
          </a:blip>
          <a:stretch>
            <a:fillRect/>
          </a:stretch>
        </p:blipFill>
        <p:spPr>
          <a:xfrm>
            <a:off x="4974875" y="1865525"/>
            <a:ext cx="3873474" cy="2672700"/>
          </a:xfrm>
          <a:prstGeom prst="rect">
            <a:avLst/>
          </a:prstGeom>
          <a:noFill/>
          <a:ln>
            <a:noFill/>
          </a:ln>
        </p:spPr>
      </p:pic>
    </p:spTree>
    <p:extLst>
      <p:ext uri="{BB962C8B-B14F-4D97-AF65-F5344CB8AC3E}">
        <p14:creationId xmlns:p14="http://schemas.microsoft.com/office/powerpoint/2010/main" val="18931188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Análisis exploratorio</a:t>
            </a:r>
            <a:endParaRPr/>
          </a:p>
        </p:txBody>
      </p:sp>
      <p:pic>
        <p:nvPicPr>
          <p:cNvPr id="333" name="Google Shape;333;p51"/>
          <p:cNvPicPr preferRelativeResize="0"/>
          <p:nvPr/>
        </p:nvPicPr>
        <p:blipFill>
          <a:blip r:embed="rId3">
            <a:alphaModFix/>
          </a:blip>
          <a:stretch>
            <a:fillRect/>
          </a:stretch>
        </p:blipFill>
        <p:spPr>
          <a:xfrm>
            <a:off x="575186" y="1696064"/>
            <a:ext cx="3838899" cy="3266244"/>
          </a:xfrm>
          <a:prstGeom prst="rect">
            <a:avLst/>
          </a:prstGeom>
          <a:noFill/>
          <a:ln>
            <a:noFill/>
          </a:ln>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9985" y="2425862"/>
            <a:ext cx="4291781" cy="1605631"/>
          </a:xfrm>
          <a:prstGeom prst="rect">
            <a:avLst/>
          </a:prstGeom>
        </p:spPr>
      </p:pic>
    </p:spTree>
    <p:extLst>
      <p:ext uri="{BB962C8B-B14F-4D97-AF65-F5344CB8AC3E}">
        <p14:creationId xmlns:p14="http://schemas.microsoft.com/office/powerpoint/2010/main" val="256462011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30" name="Google Shape;830;p12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PCA: pasos</a:t>
            </a:r>
            <a:endParaRPr dirty="0"/>
          </a:p>
        </p:txBody>
      </p:sp>
      <p:sp>
        <p:nvSpPr>
          <p:cNvPr id="829" name="Google Shape;829;p122"/>
          <p:cNvSpPr txBox="1">
            <a:spLocks noGrp="1"/>
          </p:cNvSpPr>
          <p:nvPr>
            <p:ph type="body" idx="4294967295"/>
          </p:nvPr>
        </p:nvSpPr>
        <p:spPr>
          <a:xfrm>
            <a:off x="632388" y="1312350"/>
            <a:ext cx="8047037" cy="2954337"/>
          </a:xfrm>
          <a:prstGeom prst="rect">
            <a:avLst/>
          </a:prstGeom>
        </p:spPr>
        <p:txBody>
          <a:bodyPr spcFirstLastPara="1" wrap="square" lIns="91425" tIns="91425" rIns="91425" bIns="91425" anchor="t" anchorCtr="0">
            <a:noAutofit/>
          </a:bodyPr>
          <a:lstStyle/>
          <a:p>
            <a:pPr marL="457200" lvl="0" indent="-317500" algn="just" rtl="0">
              <a:lnSpc>
                <a:spcPct val="150000"/>
              </a:lnSpc>
              <a:spcBef>
                <a:spcPts val="0"/>
              </a:spcBef>
              <a:spcAft>
                <a:spcPts val="0"/>
              </a:spcAft>
              <a:buSzPts val="1400"/>
              <a:buAutoNum type="arabicPeriod"/>
            </a:pPr>
            <a:r>
              <a:rPr lang="es" sz="1400" b="1" dirty="0"/>
              <a:t>Estandarización</a:t>
            </a:r>
            <a:r>
              <a:rPr lang="es" sz="1400" dirty="0"/>
              <a:t>: convertimos las variables para que estén en la misma escala.</a:t>
            </a:r>
            <a:endParaRPr sz="1400" dirty="0"/>
          </a:p>
          <a:p>
            <a:pPr marL="457200" lvl="0" indent="-317500" algn="just" rtl="0">
              <a:lnSpc>
                <a:spcPct val="150000"/>
              </a:lnSpc>
              <a:spcBef>
                <a:spcPts val="0"/>
              </a:spcBef>
              <a:spcAft>
                <a:spcPts val="0"/>
              </a:spcAft>
              <a:buSzPts val="1400"/>
              <a:buAutoNum type="arabicPeriod"/>
            </a:pPr>
            <a:r>
              <a:rPr lang="es" sz="1400" b="1" dirty="0"/>
              <a:t>Matriz de covarianza</a:t>
            </a:r>
            <a:r>
              <a:rPr lang="es" sz="1400" dirty="0"/>
              <a:t>: se calcula la </a:t>
            </a:r>
            <a:r>
              <a:rPr lang="es" sz="1400" b="1" dirty="0"/>
              <a:t>correlación entre las distintas variables</a:t>
            </a:r>
            <a:r>
              <a:rPr lang="es" sz="1400" dirty="0"/>
              <a:t> (variables muy correlacionadas tienen información redundante).</a:t>
            </a:r>
            <a:endParaRPr sz="1400" dirty="0"/>
          </a:p>
          <a:p>
            <a:pPr marL="457200" lvl="0" indent="-317500" algn="just" rtl="0">
              <a:lnSpc>
                <a:spcPct val="150000"/>
              </a:lnSpc>
              <a:spcBef>
                <a:spcPts val="0"/>
              </a:spcBef>
              <a:spcAft>
                <a:spcPts val="0"/>
              </a:spcAft>
              <a:buSzPts val="1400"/>
              <a:buAutoNum type="arabicPeriod"/>
            </a:pPr>
            <a:r>
              <a:rPr lang="es" sz="1400" b="1" dirty="0"/>
              <a:t>Generar los Principal </a:t>
            </a:r>
            <a:r>
              <a:rPr lang="es" sz="1400" b="1" dirty="0" smtClean="0"/>
              <a:t>Componentes</a:t>
            </a:r>
            <a:r>
              <a:rPr lang="es" sz="1400" dirty="0"/>
              <a:t>: </a:t>
            </a:r>
            <a:r>
              <a:rPr lang="es" sz="1400" b="1" dirty="0"/>
              <a:t>nuevas variables construidas mediante combinaciones de las variables iniciales</a:t>
            </a:r>
            <a:r>
              <a:rPr lang="es" sz="1400" dirty="0"/>
              <a:t>. Se construyen de tal manera que los PC no tienen relación entre ellos. Al generar estas nuevas variables se han comprimido teniendo en cuenta la correlación inicial.</a:t>
            </a:r>
            <a:endParaRPr sz="1400" dirty="0"/>
          </a:p>
          <a:p>
            <a:pPr marL="457200" lvl="0" indent="-317500" algn="just" rtl="0">
              <a:lnSpc>
                <a:spcPct val="150000"/>
              </a:lnSpc>
              <a:spcBef>
                <a:spcPts val="0"/>
              </a:spcBef>
              <a:spcAft>
                <a:spcPts val="0"/>
              </a:spcAft>
              <a:buSzPts val="1400"/>
              <a:buAutoNum type="arabicPeriod"/>
            </a:pPr>
            <a:r>
              <a:rPr lang="es" sz="1400" dirty="0"/>
              <a:t>Los Principal Components </a:t>
            </a:r>
            <a:r>
              <a:rPr lang="es" sz="1400" b="1" dirty="0"/>
              <a:t>se ordenan</a:t>
            </a:r>
            <a:r>
              <a:rPr lang="es" sz="1400" dirty="0"/>
              <a:t> de tal manera que el primero almacena la mayor cantidad de información posible, el segundo la segunda etc.</a:t>
            </a:r>
            <a:endParaRPr sz="1400" dirty="0"/>
          </a:p>
        </p:txBody>
      </p:sp>
    </p:spTree>
    <p:extLst>
      <p:ext uri="{BB962C8B-B14F-4D97-AF65-F5344CB8AC3E}">
        <p14:creationId xmlns:p14="http://schemas.microsoft.com/office/powerpoint/2010/main" val="94769839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22B3781F-DFA1-00A2-BA39-9A38D6B1C44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2589" t="15277" r="15263" b="15743"/>
          <a:stretch/>
        </p:blipFill>
        <p:spPr>
          <a:xfrm>
            <a:off x="602330" y="3598978"/>
            <a:ext cx="350604" cy="335203"/>
          </a:xfrm>
          <a:prstGeom prst="rect">
            <a:avLst/>
          </a:prstGeom>
        </p:spPr>
      </p:pic>
      <p:pic>
        <p:nvPicPr>
          <p:cNvPr id="16" name="Picture 15" descr="Icon&#10;&#10;Description automatically generated">
            <a:extLst>
              <a:ext uri="{FF2B5EF4-FFF2-40B4-BE49-F238E27FC236}">
                <a16:creationId xmlns:a16="http://schemas.microsoft.com/office/drawing/2014/main" id="{10779395-0163-F76B-B0DA-2828F67B066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4710" t="12668" r="11905" b="14522"/>
          <a:stretch/>
        </p:blipFill>
        <p:spPr>
          <a:xfrm>
            <a:off x="3847999" y="3526979"/>
            <a:ext cx="387536" cy="384503"/>
          </a:xfrm>
          <a:prstGeom prst="rect">
            <a:avLst/>
          </a:prstGeom>
        </p:spPr>
      </p:pic>
      <p:sp>
        <p:nvSpPr>
          <p:cNvPr id="17" name="Rectangle 16">
            <a:extLst>
              <a:ext uri="{FF2B5EF4-FFF2-40B4-BE49-F238E27FC236}">
                <a16:creationId xmlns:a16="http://schemas.microsoft.com/office/drawing/2014/main" id="{C63278B4-9748-0BE7-D430-95372976CE24}"/>
              </a:ext>
            </a:extLst>
          </p:cNvPr>
          <p:cNvSpPr/>
          <p:nvPr/>
        </p:nvSpPr>
        <p:spPr>
          <a:xfrm>
            <a:off x="588205" y="2271668"/>
            <a:ext cx="1555265" cy="323165"/>
          </a:xfrm>
          <a:prstGeom prst="rect">
            <a:avLst/>
          </a:prstGeom>
        </p:spPr>
        <p:txBody>
          <a:bodyPr wrap="square">
            <a:spAutoFit/>
          </a:bodyPr>
          <a:lstStyle/>
          <a:p>
            <a:pPr algn="ctr"/>
            <a:r>
              <a:rPr lang="en-US" sz="1500" b="1" dirty="0">
                <a:solidFill>
                  <a:srgbClr val="13284B"/>
                </a:solidFill>
                <a:latin typeface="Roboto" panose="02000000000000000000" pitchFamily="2" charset="0"/>
                <a:ea typeface="Roboto" panose="02000000000000000000" pitchFamily="2" charset="0"/>
                <a:cs typeface="Roboto" panose="02000000000000000000" pitchFamily="2" charset="0"/>
              </a:rPr>
              <a:t>#LCAMP_EU</a:t>
            </a:r>
            <a:endParaRPr lang="en-US" sz="1500" b="1" dirty="0">
              <a:latin typeface="Roboto" panose="02000000000000000000" pitchFamily="2" charset="0"/>
              <a:ea typeface="Roboto" panose="02000000000000000000" pitchFamily="2" charset="0"/>
              <a:cs typeface="Roboto" panose="02000000000000000000" pitchFamily="2" charset="0"/>
            </a:endParaRPr>
          </a:p>
        </p:txBody>
      </p:sp>
      <p:sp>
        <p:nvSpPr>
          <p:cNvPr id="18" name="Rectangle 17">
            <a:extLst>
              <a:ext uri="{FF2B5EF4-FFF2-40B4-BE49-F238E27FC236}">
                <a16:creationId xmlns:a16="http://schemas.microsoft.com/office/drawing/2014/main" id="{BCD714AA-FF88-B949-CD5A-ADF002F83870}"/>
              </a:ext>
            </a:extLst>
          </p:cNvPr>
          <p:cNvSpPr/>
          <p:nvPr/>
        </p:nvSpPr>
        <p:spPr>
          <a:xfrm>
            <a:off x="1" y="3983411"/>
            <a:ext cx="1555265" cy="276999"/>
          </a:xfrm>
          <a:prstGeom prst="rect">
            <a:avLst/>
          </a:prstGeom>
        </p:spPr>
        <p:txBody>
          <a:bodyPr wrap="square">
            <a:spAutoFit/>
          </a:bodyPr>
          <a:lstStyle/>
          <a:p>
            <a:pPr algn="ctr"/>
            <a:r>
              <a:rPr lang="en-US" sz="1200" dirty="0">
                <a:solidFill>
                  <a:srgbClr val="57B9DF"/>
                </a:solidFill>
                <a:latin typeface="Roboto" panose="02000000000000000000" pitchFamily="2" charset="0"/>
                <a:ea typeface="Roboto" panose="02000000000000000000" pitchFamily="2" charset="0"/>
                <a:cs typeface="Roboto" panose="02000000000000000000" pitchFamily="2" charset="0"/>
              </a:rPr>
              <a:t>www.lcamp.eu</a:t>
            </a:r>
          </a:p>
        </p:txBody>
      </p:sp>
      <p:sp>
        <p:nvSpPr>
          <p:cNvPr id="19" name="Rectangle 18">
            <a:extLst>
              <a:ext uri="{FF2B5EF4-FFF2-40B4-BE49-F238E27FC236}">
                <a16:creationId xmlns:a16="http://schemas.microsoft.com/office/drawing/2014/main" id="{2D0F0BE4-4D10-7520-BD7C-C986D10899C5}"/>
              </a:ext>
            </a:extLst>
          </p:cNvPr>
          <p:cNvSpPr/>
          <p:nvPr/>
        </p:nvSpPr>
        <p:spPr>
          <a:xfrm>
            <a:off x="1420863" y="3983411"/>
            <a:ext cx="1555265" cy="276999"/>
          </a:xfrm>
          <a:prstGeom prst="rect">
            <a:avLst/>
          </a:prstGeom>
        </p:spPr>
        <p:txBody>
          <a:bodyPr wrap="square">
            <a:spAutoFit/>
          </a:bodyPr>
          <a:lstStyle/>
          <a:p>
            <a:pPr algn="ctr"/>
            <a:r>
              <a:rPr lang="en-US" sz="1200" dirty="0">
                <a:solidFill>
                  <a:srgbClr val="57B9DF"/>
                </a:solidFill>
                <a:latin typeface="Roboto" panose="02000000000000000000" pitchFamily="2" charset="0"/>
                <a:ea typeface="Roboto" panose="02000000000000000000" pitchFamily="2" charset="0"/>
                <a:cs typeface="Roboto" panose="02000000000000000000" pitchFamily="2" charset="0"/>
              </a:rPr>
              <a:t>@LCAMP_EU</a:t>
            </a:r>
          </a:p>
        </p:txBody>
      </p:sp>
      <p:sp>
        <p:nvSpPr>
          <p:cNvPr id="20" name="Rectangle 19">
            <a:extLst>
              <a:ext uri="{FF2B5EF4-FFF2-40B4-BE49-F238E27FC236}">
                <a16:creationId xmlns:a16="http://schemas.microsoft.com/office/drawing/2014/main" id="{E29150BC-6501-045F-D5C1-3AFFBC3A87BA}"/>
              </a:ext>
            </a:extLst>
          </p:cNvPr>
          <p:cNvSpPr/>
          <p:nvPr/>
        </p:nvSpPr>
        <p:spPr>
          <a:xfrm>
            <a:off x="2976128" y="3981055"/>
            <a:ext cx="2131278" cy="507831"/>
          </a:xfrm>
          <a:prstGeom prst="rect">
            <a:avLst/>
          </a:prstGeom>
        </p:spPr>
        <p:txBody>
          <a:bodyPr wrap="square">
            <a:spAutoFit/>
          </a:bodyPr>
          <a:lstStyle/>
          <a:p>
            <a:pPr algn="ctr"/>
            <a:r>
              <a:rPr lang="en-US" sz="900" dirty="0">
                <a:solidFill>
                  <a:srgbClr val="57B9DF"/>
                </a:solidFill>
                <a:latin typeface="Roboto" panose="02000000000000000000" pitchFamily="2" charset="0"/>
                <a:ea typeface="Roboto" panose="02000000000000000000" pitchFamily="2" charset="0"/>
                <a:cs typeface="Roboto" panose="02000000000000000000" pitchFamily="2" charset="0"/>
              </a:rPr>
              <a:t>LCAMP</a:t>
            </a:r>
            <a:br>
              <a:rPr lang="en-US" sz="900" dirty="0">
                <a:solidFill>
                  <a:srgbClr val="57B9DF"/>
                </a:solidFill>
                <a:latin typeface="Roboto" panose="02000000000000000000" pitchFamily="2" charset="0"/>
                <a:ea typeface="Roboto" panose="02000000000000000000" pitchFamily="2" charset="0"/>
                <a:cs typeface="Roboto" panose="02000000000000000000" pitchFamily="2" charset="0"/>
              </a:rPr>
            </a:br>
            <a:r>
              <a:rPr lang="en-GB" sz="900" dirty="0">
                <a:solidFill>
                  <a:srgbClr val="57B9DF"/>
                </a:solidFill>
                <a:latin typeface="Roboto" panose="02000000000000000000" pitchFamily="2" charset="0"/>
              </a:rPr>
              <a:t>Learner Centric Advanced Manufacturing Platform for </a:t>
            </a:r>
            <a:r>
              <a:rPr lang="en-GB" sz="900" dirty="0" err="1">
                <a:solidFill>
                  <a:srgbClr val="57B9DF"/>
                </a:solidFill>
                <a:latin typeface="Roboto" panose="02000000000000000000" pitchFamily="2" charset="0"/>
              </a:rPr>
              <a:t>CoVEs</a:t>
            </a:r>
            <a:endParaRPr lang="en-GB" sz="900" dirty="0">
              <a:solidFill>
                <a:srgbClr val="57B9DF"/>
              </a:solidFill>
              <a:latin typeface="Roboto" panose="02000000000000000000" pitchFamily="2" charset="0"/>
            </a:endParaRPr>
          </a:p>
        </p:txBody>
      </p:sp>
      <p:pic>
        <p:nvPicPr>
          <p:cNvPr id="3" name="Picture 2" descr="A white x in a black background&#10;&#10;Description automatically generated">
            <a:extLst>
              <a:ext uri="{FF2B5EF4-FFF2-40B4-BE49-F238E27FC236}">
                <a16:creationId xmlns:a16="http://schemas.microsoft.com/office/drawing/2014/main" id="{84769892-49AD-7E10-6E43-7BB25AE9A95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3471" t="13714" r="23100" b="10857"/>
          <a:stretch/>
        </p:blipFill>
        <p:spPr>
          <a:xfrm>
            <a:off x="2023214" y="3589006"/>
            <a:ext cx="340595" cy="351239"/>
          </a:xfrm>
          <a:prstGeom prst="rect">
            <a:avLst/>
          </a:prstGeom>
        </p:spPr>
      </p:pic>
      <p:pic>
        <p:nvPicPr>
          <p:cNvPr id="6" name="Graphic 5" descr="Email outline">
            <a:extLst>
              <a:ext uri="{FF2B5EF4-FFF2-40B4-BE49-F238E27FC236}">
                <a16:creationId xmlns:a16="http://schemas.microsoft.com/office/drawing/2014/main" id="{49EE8751-833A-47A5-19A0-2C8920DEBC6A}"/>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82728" y="2566488"/>
            <a:ext cx="466997" cy="466997"/>
          </a:xfrm>
          <a:prstGeom prst="rect">
            <a:avLst/>
          </a:prstGeom>
        </p:spPr>
      </p:pic>
      <p:sp>
        <p:nvSpPr>
          <p:cNvPr id="8" name="Rectangle 7">
            <a:extLst>
              <a:ext uri="{FF2B5EF4-FFF2-40B4-BE49-F238E27FC236}">
                <a16:creationId xmlns:a16="http://schemas.microsoft.com/office/drawing/2014/main" id="{B197A163-27AB-333A-C03D-1CD4D63D64C2}"/>
              </a:ext>
            </a:extLst>
          </p:cNvPr>
          <p:cNvSpPr/>
          <p:nvPr/>
        </p:nvSpPr>
        <p:spPr>
          <a:xfrm>
            <a:off x="1016227" y="2677227"/>
            <a:ext cx="1555265" cy="276999"/>
          </a:xfrm>
          <a:prstGeom prst="rect">
            <a:avLst/>
          </a:prstGeom>
        </p:spPr>
        <p:txBody>
          <a:bodyPr wrap="square">
            <a:spAutoFit/>
          </a:bodyPr>
          <a:lstStyle/>
          <a:p>
            <a:pPr algn="ctr"/>
            <a:r>
              <a:rPr lang="en-US" sz="1200" dirty="0">
                <a:solidFill>
                  <a:srgbClr val="57B9DF"/>
                </a:solidFill>
                <a:latin typeface="Roboto" panose="02000000000000000000" pitchFamily="2" charset="0"/>
                <a:ea typeface="Roboto" panose="02000000000000000000" pitchFamily="2" charset="0"/>
                <a:cs typeface="Roboto" panose="02000000000000000000" pitchFamily="2" charset="0"/>
              </a:rPr>
              <a:t>info@lcamp.eu</a:t>
            </a:r>
          </a:p>
        </p:txBody>
      </p:sp>
    </p:spTree>
    <p:extLst>
      <p:ext uri="{BB962C8B-B14F-4D97-AF65-F5344CB8AC3E}">
        <p14:creationId xmlns:p14="http://schemas.microsoft.com/office/powerpoint/2010/main" val="3550406751"/>
      </p:ext>
    </p:extLst>
  </p:cSld>
  <p:clrMapOvr>
    <a:masterClrMapping/>
  </p:clrMapOvr>
  <p:timing>
    <p:tnLst>
      <p:par>
        <p:cTn id="1" dur="indefinite" restart="never" nodeType="tmRoot"/>
      </p:par>
    </p:tnLst>
  </p:timing>
</p:sld>
</file>

<file path=ppt/theme/theme1.xml><?xml version="1.0" encoding="utf-8"?>
<a:theme xmlns:a="http://schemas.openxmlformats.org/drawingml/2006/main" name="San Jorge ">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EW SECTION P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26C5034DEF31469D687DC74110F0C4" ma:contentTypeVersion="18" ma:contentTypeDescription="Create a new document." ma:contentTypeScope="" ma:versionID="cd9d315d8270f7be5b920ed5fd5d0f0d">
  <xsd:schema xmlns:xsd="http://www.w3.org/2001/XMLSchema" xmlns:xs="http://www.w3.org/2001/XMLSchema" xmlns:p="http://schemas.microsoft.com/office/2006/metadata/properties" xmlns:ns2="fab0e02d-7b70-4413-b572-d44f1292ffc6" xmlns:ns3="328b14d6-6e2c-4870-bd3d-20a4f0e49c9e" targetNamespace="http://schemas.microsoft.com/office/2006/metadata/properties" ma:root="true" ma:fieldsID="6b63e0ddb06169fe8783dd30dbd1b739" ns2:_="" ns3:_="">
    <xsd:import namespace="fab0e02d-7b70-4413-b572-d44f1292ffc6"/>
    <xsd:import namespace="328b14d6-6e2c-4870-bd3d-20a4f0e49c9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b0e02d-7b70-4413-b572-d44f1292ff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8748ed3-a044-4069-afca-14a5a74919a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28b14d6-6e2c-4870-bd3d-20a4f0e49c9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484c96b-0302-40db-b824-a3a76ee72efe}" ma:internalName="TaxCatchAll" ma:showField="CatchAllData" ma:web="328b14d6-6e2c-4870-bd3d-20a4f0e49c9e">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ab0e02d-7b70-4413-b572-d44f1292ffc6">
      <Terms xmlns="http://schemas.microsoft.com/office/infopath/2007/PartnerControls"/>
    </lcf76f155ced4ddcb4097134ff3c332f>
    <TaxCatchAll xmlns="328b14d6-6e2c-4870-bd3d-20a4f0e49c9e" xsi:nil="true"/>
  </documentManagement>
</p:properties>
</file>

<file path=customXml/itemProps1.xml><?xml version="1.0" encoding="utf-8"?>
<ds:datastoreItem xmlns:ds="http://schemas.openxmlformats.org/officeDocument/2006/customXml" ds:itemID="{36E14EB4-1C93-4A19-8D67-ABFC56560F42}"/>
</file>

<file path=customXml/itemProps2.xml><?xml version="1.0" encoding="utf-8"?>
<ds:datastoreItem xmlns:ds="http://schemas.openxmlformats.org/officeDocument/2006/customXml" ds:itemID="{F727817A-4E97-4DDB-A7AB-8CA9EDA60554}"/>
</file>

<file path=customXml/itemProps3.xml><?xml version="1.0" encoding="utf-8"?>
<ds:datastoreItem xmlns:ds="http://schemas.openxmlformats.org/officeDocument/2006/customXml" ds:itemID="{54AEE965-2D9C-4030-BEDB-6610E308E06F}"/>
</file>

<file path=docProps/app.xml><?xml version="1.0" encoding="utf-8"?>
<Properties xmlns="http://schemas.openxmlformats.org/officeDocument/2006/extended-properties" xmlns:vt="http://schemas.openxmlformats.org/officeDocument/2006/docPropsVTypes">
  <Template/>
  <TotalTime>24788</TotalTime>
  <Words>3738</Words>
  <Application>Microsoft Office PowerPoint</Application>
  <PresentationFormat>Presentación en pantalla (16:9)</PresentationFormat>
  <Paragraphs>503</Paragraphs>
  <Slides>91</Slides>
  <Notes>90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91</vt:i4>
      </vt:variant>
    </vt:vector>
  </HeadingPairs>
  <TitlesOfParts>
    <vt:vector size="98" baseType="lpstr">
      <vt:lpstr>Roboto</vt:lpstr>
      <vt:lpstr>Calibri Light</vt:lpstr>
      <vt:lpstr>Blinker SemiBold</vt:lpstr>
      <vt:lpstr>Lato</vt:lpstr>
      <vt:lpstr>Arial</vt:lpstr>
      <vt:lpstr>San Jorge </vt:lpstr>
      <vt:lpstr>NEW SECTION PAGE</vt:lpstr>
      <vt:lpstr>UD2. Preproceso de datos</vt:lpstr>
      <vt:lpstr>Índice</vt:lpstr>
      <vt:lpstr>¿Por qué?</vt:lpstr>
      <vt:lpstr>¿Por qué?</vt:lpstr>
      <vt:lpstr>¿Para qué?</vt:lpstr>
      <vt:lpstr>1.</vt:lpstr>
      <vt:lpstr>Análisis exploratorio</vt:lpstr>
      <vt:lpstr>Dataset de ejemplo</vt:lpstr>
      <vt:lpstr>Análisis exploratorio</vt:lpstr>
      <vt:lpstr>Análisis exploratorio</vt:lpstr>
      <vt:lpstr>Análisis exploratorio</vt:lpstr>
      <vt:lpstr>Análisis exploratorio</vt:lpstr>
      <vt:lpstr>Análisis exploratorio</vt:lpstr>
      <vt:lpstr>Análisis exploratorio</vt:lpstr>
      <vt:lpstr>Análisis exploratorio</vt:lpstr>
      <vt:lpstr>EDA: elementos de datos estructurados</vt:lpstr>
      <vt:lpstr>EDA: datos rectangulares</vt:lpstr>
      <vt:lpstr>EDA: datos rectangulares</vt:lpstr>
      <vt:lpstr>EDA: datos rectangulares</vt:lpstr>
      <vt:lpstr> 2. Missing Values</vt:lpstr>
      <vt:lpstr>Missing values</vt:lpstr>
      <vt:lpstr>Missing values</vt:lpstr>
      <vt:lpstr>Missing values</vt:lpstr>
      <vt:lpstr> 3. Tipos de variables</vt:lpstr>
      <vt:lpstr>Variables categóricas</vt:lpstr>
      <vt:lpstr>Variables categóricas</vt:lpstr>
      <vt:lpstr>Variables categóricas</vt:lpstr>
      <vt:lpstr>Hashing</vt:lpstr>
      <vt:lpstr>Transformación variables</vt:lpstr>
      <vt:lpstr>Transformación variables</vt:lpstr>
      <vt:lpstr> 4. Análisis descriptivo</vt:lpstr>
      <vt:lpstr>Medidas de centralización</vt:lpstr>
      <vt:lpstr>Medidas de centralización</vt:lpstr>
      <vt:lpstr>Medidas de centralización</vt:lpstr>
      <vt:lpstr>Medidas de centralización</vt:lpstr>
      <vt:lpstr>Medidas de posición</vt:lpstr>
      <vt:lpstr>Medidas de posición</vt:lpstr>
      <vt:lpstr>Medidas de posición</vt:lpstr>
      <vt:lpstr>Medidas de posición</vt:lpstr>
      <vt:lpstr>EDA: Medidas de posición</vt:lpstr>
      <vt:lpstr>EDA: Medidas de posición</vt:lpstr>
      <vt:lpstr>EDA: asimetría = problema??</vt:lpstr>
      <vt:lpstr>Medidas de variabilidad</vt:lpstr>
      <vt:lpstr>Medidas de variabilidad</vt:lpstr>
      <vt:lpstr>Medidas de variabilidad</vt:lpstr>
      <vt:lpstr>Medidas de variabilidad</vt:lpstr>
      <vt:lpstr>Medidas de variabilidad</vt:lpstr>
      <vt:lpstr>Medidas de variabilidad</vt:lpstr>
      <vt:lpstr> 5. Outliers (anomalías)</vt:lpstr>
      <vt:lpstr>Outliers</vt:lpstr>
      <vt:lpstr>Outliers</vt:lpstr>
      <vt:lpstr>Outliers vs Noise</vt:lpstr>
      <vt:lpstr>Outliers vs Noise</vt:lpstr>
      <vt:lpstr>¿Por qué tratar los outliers?</vt:lpstr>
      <vt:lpstr>Detección individual - Método del rango intercuartílico</vt:lpstr>
      <vt:lpstr>Detección individual: Método de la desviación típica</vt:lpstr>
      <vt:lpstr>Detección colectiva: ¿por qué?</vt:lpstr>
      <vt:lpstr>Detección colectiva</vt:lpstr>
      <vt:lpstr>¿Qué hacemos con los Outliers?</vt:lpstr>
      <vt:lpstr> 6. Correlación</vt:lpstr>
      <vt:lpstr>Correlación</vt:lpstr>
      <vt:lpstr>Correlación</vt:lpstr>
      <vt:lpstr>Correlación</vt:lpstr>
      <vt:lpstr>Correlación</vt:lpstr>
      <vt:lpstr>Correlación</vt:lpstr>
      <vt:lpstr>Correlación</vt:lpstr>
      <vt:lpstr>Correlación no lineal</vt:lpstr>
      <vt:lpstr>Presentación de PowerPoint</vt:lpstr>
      <vt:lpstr>Presentación de PowerPoint</vt:lpstr>
      <vt:lpstr>Correlación</vt:lpstr>
      <vt:lpstr>Correlación</vt:lpstr>
      <vt:lpstr> 7. Estandarización &amp; normalización</vt:lpstr>
      <vt:lpstr>Escarlar variables: estandarización &amp; normalización</vt:lpstr>
      <vt:lpstr>Estandarización &amp; normalización</vt:lpstr>
      <vt:lpstr>Estandarización &amp; normalización</vt:lpstr>
      <vt:lpstr>Estandarización &amp; normalización</vt:lpstr>
      <vt:lpstr> 8. Discretización</vt:lpstr>
      <vt:lpstr>Discretización</vt:lpstr>
      <vt:lpstr>Discretización - No supervisada</vt:lpstr>
      <vt:lpstr>Discretización - No supervisada</vt:lpstr>
      <vt:lpstr>Discretización - No supervisada</vt:lpstr>
      <vt:lpstr>Discretización - Supervisada</vt:lpstr>
      <vt:lpstr> 9. Reducción de la dimensionalidad</vt:lpstr>
      <vt:lpstr>Selección de variables</vt:lpstr>
      <vt:lpstr>Selección de variables</vt:lpstr>
      <vt:lpstr>Selección de variables</vt:lpstr>
      <vt:lpstr>¿Por qué seleccionar variables?</vt:lpstr>
      <vt:lpstr>Selección de variables</vt:lpstr>
      <vt:lpstr>Feature extraction:  Principal component analysis (PCA)</vt:lpstr>
      <vt:lpstr>PCA: pasos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UD6. JSON en Python</dc:title>
  <dc:creator>ElenaSV</dc:creator>
  <cp:lastModifiedBy>MSI</cp:lastModifiedBy>
  <cp:revision>202</cp:revision>
  <dcterms:modified xsi:type="dcterms:W3CDTF">2025-06-10T10:55:31Z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0x010100B026C5034DEF31469D687DC74110F0C4</vt:lpwstr>
  </property>
</Properties>
</file>