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3" r:id="rId5"/>
  </p:sldMasterIdLst>
  <p:notesMasterIdLst>
    <p:notesMasterId r:id="rId83"/>
  </p:notesMasterIdLst>
  <p:sldIdLst>
    <p:sldId id="256" r:id="rId6"/>
    <p:sldId id="419" r:id="rId7"/>
    <p:sldId id="454" r:id="rId8"/>
    <p:sldId id="420" r:id="rId9"/>
    <p:sldId id="421" r:id="rId10"/>
    <p:sldId id="422" r:id="rId11"/>
    <p:sldId id="423" r:id="rId12"/>
    <p:sldId id="424" r:id="rId13"/>
    <p:sldId id="425" r:id="rId14"/>
    <p:sldId id="426" r:id="rId15"/>
    <p:sldId id="455" r:id="rId16"/>
    <p:sldId id="428" r:id="rId17"/>
    <p:sldId id="429" r:id="rId18"/>
    <p:sldId id="326" r:id="rId19"/>
    <p:sldId id="367" r:id="rId20"/>
    <p:sldId id="327" r:id="rId21"/>
    <p:sldId id="369" r:id="rId22"/>
    <p:sldId id="370" r:id="rId23"/>
    <p:sldId id="430" r:id="rId24"/>
    <p:sldId id="328" r:id="rId25"/>
    <p:sldId id="368" r:id="rId26"/>
    <p:sldId id="456" r:id="rId27"/>
    <p:sldId id="441" r:id="rId28"/>
    <p:sldId id="371" r:id="rId29"/>
    <p:sldId id="453" r:id="rId30"/>
    <p:sldId id="375" r:id="rId31"/>
    <p:sldId id="393" r:id="rId32"/>
    <p:sldId id="401" r:id="rId33"/>
    <p:sldId id="437" r:id="rId34"/>
    <p:sldId id="438" r:id="rId35"/>
    <p:sldId id="439" r:id="rId36"/>
    <p:sldId id="440" r:id="rId37"/>
    <p:sldId id="402" r:id="rId38"/>
    <p:sldId id="403" r:id="rId39"/>
    <p:sldId id="404" r:id="rId40"/>
    <p:sldId id="405" r:id="rId41"/>
    <p:sldId id="431" r:id="rId42"/>
    <p:sldId id="432" r:id="rId43"/>
    <p:sldId id="436" r:id="rId44"/>
    <p:sldId id="377" r:id="rId45"/>
    <p:sldId id="378" r:id="rId46"/>
    <p:sldId id="379" r:id="rId47"/>
    <p:sldId id="374" r:id="rId48"/>
    <p:sldId id="380" r:id="rId49"/>
    <p:sldId id="381" r:id="rId50"/>
    <p:sldId id="406" r:id="rId51"/>
    <p:sldId id="457" r:id="rId52"/>
    <p:sldId id="382" r:id="rId53"/>
    <p:sldId id="384" r:id="rId54"/>
    <p:sldId id="407" r:id="rId55"/>
    <p:sldId id="408" r:id="rId56"/>
    <p:sldId id="409" r:id="rId57"/>
    <p:sldId id="410" r:id="rId58"/>
    <p:sldId id="411" r:id="rId59"/>
    <p:sldId id="458" r:id="rId60"/>
    <p:sldId id="385" r:id="rId61"/>
    <p:sldId id="386" r:id="rId62"/>
    <p:sldId id="387" r:id="rId63"/>
    <p:sldId id="388" r:id="rId64"/>
    <p:sldId id="389" r:id="rId65"/>
    <p:sldId id="412" r:id="rId66"/>
    <p:sldId id="413" r:id="rId67"/>
    <p:sldId id="390" r:id="rId68"/>
    <p:sldId id="459" r:id="rId69"/>
    <p:sldId id="414" r:id="rId70"/>
    <p:sldId id="391" r:id="rId71"/>
    <p:sldId id="415" r:id="rId72"/>
    <p:sldId id="416" r:id="rId73"/>
    <p:sldId id="417" r:id="rId74"/>
    <p:sldId id="392" r:id="rId75"/>
    <p:sldId id="433" r:id="rId76"/>
    <p:sldId id="434" r:id="rId77"/>
    <p:sldId id="435" r:id="rId78"/>
    <p:sldId id="418" r:id="rId79"/>
    <p:sldId id="442" r:id="rId80"/>
    <p:sldId id="443" r:id="rId81"/>
    <p:sldId id="460" r:id="rId82"/>
  </p:sldIdLst>
  <p:sldSz cx="9144000" cy="5143500" type="screen16x9"/>
  <p:notesSz cx="6858000" cy="9144000"/>
  <p:embeddedFontLst>
    <p:embeddedFont>
      <p:font typeface="Consolas" panose="020B0609020204030204" pitchFamily="49" charset="0"/>
      <p:regular r:id="rId84"/>
      <p:bold r:id="rId85"/>
      <p:italic r:id="rId86"/>
      <p:boldItalic r:id="rId87"/>
    </p:embeddedFont>
    <p:embeddedFont>
      <p:font typeface="Lato" panose="020F0502020204030203" pitchFamily="34" charset="0"/>
      <p:regular r:id="rId88"/>
      <p:bold r:id="rId89"/>
      <p:italic r:id="rId90"/>
      <p:boldItalic r:id="rId91"/>
    </p:embeddedFont>
    <p:embeddedFont>
      <p:font typeface="Roboto" panose="02000000000000000000"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g+Nquh/HU8e4IEDmYZiu2x07FlR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0D8E3-4B36-27F9-77F8-D5EE4F777894}" v="16" dt="2025-09-01T10:57:54.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4660"/>
  </p:normalViewPr>
  <p:slideViewPr>
    <p:cSldViewPr snapToGrid="0">
      <p:cViewPr>
        <p:scale>
          <a:sx n="100" d="100"/>
          <a:sy n="100" d="100"/>
        </p:scale>
        <p:origin x="638" y="1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2.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customschemas.google.com/relationships/presentationmetadata" Target="meta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4.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0.fntdata"/><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a Arevshatyan" userId="S::sona.arevshatyan_made-cc.eu#ext#@tknika.onmicrosoft.com::dfbf2ffb-4da4-49fe-9e91-2321ca72628d" providerId="AD" clId="Web-{C840D8E3-4B36-27F9-77F8-D5EE4F777894}"/>
    <pc:docChg chg="modSld">
      <pc:chgData name="Sona Arevshatyan" userId="S::sona.arevshatyan_made-cc.eu#ext#@tknika.onmicrosoft.com::dfbf2ffb-4da4-49fe-9e91-2321ca72628d" providerId="AD" clId="Web-{C840D8E3-4B36-27F9-77F8-D5EE4F777894}" dt="2025-09-01T10:57:54.468" v="12" actId="20577"/>
      <pc:docMkLst>
        <pc:docMk/>
      </pc:docMkLst>
      <pc:sldChg chg="addSp delSp modSp">
        <pc:chgData name="Sona Arevshatyan" userId="S::sona.arevshatyan_made-cc.eu#ext#@tknika.onmicrosoft.com::dfbf2ffb-4da4-49fe-9e91-2321ca72628d" providerId="AD" clId="Web-{C840D8E3-4B36-27F9-77F8-D5EE4F777894}" dt="2025-09-01T10:57:54.468" v="12" actId="20577"/>
        <pc:sldMkLst>
          <pc:docMk/>
          <pc:sldMk cId="2749668249" sldId="425"/>
        </pc:sldMkLst>
        <pc:spChg chg="add del mod">
          <ac:chgData name="Sona Arevshatyan" userId="S::sona.arevshatyan_made-cc.eu#ext#@tknika.onmicrosoft.com::dfbf2ffb-4da4-49fe-9e91-2321ca72628d" providerId="AD" clId="Web-{C840D8E3-4B36-27F9-77F8-D5EE4F777894}" dt="2025-09-01T10:57:51.265" v="8"/>
          <ac:spMkLst>
            <pc:docMk/>
            <pc:sldMk cId="2749668249" sldId="425"/>
            <ac:spMk id="3" creationId="{FE422C13-6440-E54A-7F5B-5464DE3E0DBF}"/>
          </ac:spMkLst>
        </pc:spChg>
        <pc:spChg chg="add del mod">
          <ac:chgData name="Sona Arevshatyan" userId="S::sona.arevshatyan_made-cc.eu#ext#@tknika.onmicrosoft.com::dfbf2ffb-4da4-49fe-9e91-2321ca72628d" providerId="AD" clId="Web-{C840D8E3-4B36-27F9-77F8-D5EE4F777894}" dt="2025-09-01T10:57:54.468" v="12" actId="20577"/>
          <ac:spMkLst>
            <pc:docMk/>
            <pc:sldMk cId="2749668249" sldId="425"/>
            <ac:spMk id="334" creationId="{00000000-0000-0000-0000-000000000000}"/>
          </ac:spMkLst>
        </pc:spChg>
        <pc:spChg chg="add del">
          <ac:chgData name="Sona Arevshatyan" userId="S::sona.arevshatyan_made-cc.eu#ext#@tknika.onmicrosoft.com::dfbf2ffb-4da4-49fe-9e91-2321ca72628d" providerId="AD" clId="Web-{C840D8E3-4B36-27F9-77F8-D5EE4F777894}" dt="2025-09-01T10:57:51.265" v="8"/>
          <ac:spMkLst>
            <pc:docMk/>
            <pc:sldMk cId="2749668249" sldId="425"/>
            <ac:spMk id="335" creationId="{00000000-0000-0000-0000-000000000000}"/>
          </ac:spMkLst>
        </pc:spChg>
        <pc:picChg chg="add del">
          <ac:chgData name="Sona Arevshatyan" userId="S::sona.arevshatyan_made-cc.eu#ext#@tknika.onmicrosoft.com::dfbf2ffb-4da4-49fe-9e91-2321ca72628d" providerId="AD" clId="Web-{C840D8E3-4B36-27F9-77F8-D5EE4F777894}" dt="2025-09-01T10:57:50.921" v="7"/>
          <ac:picMkLst>
            <pc:docMk/>
            <pc:sldMk cId="2749668249" sldId="425"/>
            <ac:picMk id="33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79121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8016fa538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68016fa538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52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8016fa538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68016fa538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33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4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364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75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90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39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68016fa538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68016fa538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54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70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719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61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99022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68016fa538_0_1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68016fa538_0_1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54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810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100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525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773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252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68016fa538_0_1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68016fa538_0_1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86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68016fa538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68016fa538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22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68016fa538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68016fa538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389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68016fa538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68016fa538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180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68016fa538_0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68016fa538_0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856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1583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96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228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291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68016fa538_0_1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68016fa538_0_1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65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68016fa538_0_1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68016fa538_0_1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49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8016fa538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8016fa538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26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48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68016fa538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68016fa538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363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7444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746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25260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5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4445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356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0051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Tarea</a:t>
            </a:r>
            <a:r>
              <a:rPr lang="es-ES" baseline="0" dirty="0"/>
              <a:t> importante ML es generalizar. Hacer predicciones de ejemplos que no has visto antes</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9573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373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233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68016fa538_0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68016fa538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641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77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1030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119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483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32893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938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Ejemplos de sesgo. Elecciones</a:t>
            </a:r>
            <a:r>
              <a:rPr lang="es-ES" baseline="0" dirty="0"/>
              <a:t> de EEUU 1936 </a:t>
            </a:r>
            <a:r>
              <a:rPr lang="es-ES" baseline="0" dirty="0" err="1"/>
              <a:t>Landon</a:t>
            </a:r>
            <a:r>
              <a:rPr lang="es-ES" baseline="0" dirty="0"/>
              <a:t>/Roosevelt. Revista </a:t>
            </a:r>
            <a:r>
              <a:rPr lang="es-ES" baseline="0" dirty="0" err="1"/>
              <a:t>Literaty</a:t>
            </a:r>
            <a:r>
              <a:rPr lang="es-ES" baseline="0" dirty="0"/>
              <a:t> </a:t>
            </a:r>
            <a:r>
              <a:rPr lang="es-ES" baseline="0" dirty="0" err="1"/>
              <a:t>Digest</a:t>
            </a:r>
            <a:r>
              <a:rPr lang="es-ES" baseline="0" dirty="0"/>
              <a:t>. 10.000 personas. Predijo L(57%) R(43%) realidad R(62%).  </a:t>
            </a:r>
          </a:p>
          <a:p>
            <a:pPr marL="0" lvl="0" indent="0" algn="l" rtl="0">
              <a:spcBef>
                <a:spcPts val="0"/>
              </a:spcBef>
              <a:spcAft>
                <a:spcPts val="0"/>
              </a:spcAft>
              <a:buNone/>
            </a:pPr>
            <a:r>
              <a:rPr lang="es-ES" baseline="0" dirty="0"/>
              <a:t>Música funk en </a:t>
            </a:r>
            <a:r>
              <a:rPr lang="es-ES" baseline="0" dirty="0" err="1"/>
              <a:t>youtube</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968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6497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314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Ejemplo del taxista que nos tima en un país extranjero</a:t>
            </a:r>
            <a:r>
              <a:rPr lang="es-ES" baseline="0" dirty="0"/>
              <a:t> y generalizamos: todos los taxistas son unos timadores. </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920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8016fa538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8016fa538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0094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Ejemplo del taxista que nos tima en un país extranjero</a:t>
            </a:r>
            <a:r>
              <a:rPr lang="es-ES" baseline="0" dirty="0"/>
              <a:t> y generalizamos: todos los taxistas son unos timadores. </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072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Ejemplo del taxista que nos tima en un país extranjero</a:t>
            </a:r>
            <a:r>
              <a:rPr lang="es-ES" baseline="0" dirty="0"/>
              <a:t> y generalizamos: todos los taxistas son unos timadores. </a:t>
            </a:r>
            <a:endParaRPr dirty="0"/>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77185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3162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5934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044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129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8057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732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681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88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68016fa538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68016fa538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9705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68016fa538_0_1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68016fa538_0_1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888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68016fa538_0_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68016fa538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6355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68016fa538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68016fa538_0_1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SVM → Support Vector Machine</a:t>
            </a:r>
            <a:endParaRPr/>
          </a:p>
          <a:p>
            <a:pPr marL="0" lvl="0" indent="0" algn="l" rtl="0">
              <a:spcBef>
                <a:spcPts val="0"/>
              </a:spcBef>
              <a:spcAft>
                <a:spcPts val="0"/>
              </a:spcAft>
              <a:buNone/>
            </a:pPr>
            <a:r>
              <a:rPr lang="es"/>
              <a:t>K-NN → K-Nearest-Neighbor</a:t>
            </a:r>
            <a:endParaRPr/>
          </a:p>
        </p:txBody>
      </p:sp>
    </p:spTree>
    <p:extLst>
      <p:ext uri="{BB962C8B-B14F-4D97-AF65-F5344CB8AC3E}">
        <p14:creationId xmlns:p14="http://schemas.microsoft.com/office/powerpoint/2010/main" val="22009041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90583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68016fa538_0_1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68016fa538_0_1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4413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68016fa538_0_1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68016fa538_0_1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04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68016fa538_0_1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68016fa538_0_1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18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68016fa538_0_1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68016fa538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44438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1"/>
      </p:bgRef>
    </p:bg>
    <p:spTree>
      <p:nvGrpSpPr>
        <p:cNvPr id="1" name="Shape 9"/>
        <p:cNvGrpSpPr/>
        <p:nvPr/>
      </p:nvGrpSpPr>
      <p:grpSpPr>
        <a:xfrm>
          <a:off x="0" y="0"/>
          <a:ext cx="0" cy="0"/>
          <a:chOff x="0" y="0"/>
          <a:chExt cx="0" cy="0"/>
        </a:xfrm>
      </p:grpSpPr>
      <p:pic>
        <p:nvPicPr>
          <p:cNvPr id="20" name="Picture 5" descr="A picture containing text, clipart&#10;&#10;Description automatically generated">
            <a:extLst>
              <a:ext uri="{FF2B5EF4-FFF2-40B4-BE49-F238E27FC236}">
                <a16:creationId xmlns:a16="http://schemas.microsoft.com/office/drawing/2014/main" id="{674997E6-7B0C-21AA-CDAE-77F8E007E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723" y="176243"/>
            <a:ext cx="8672279" cy="5051433"/>
          </a:xfrm>
          <a:prstGeom prst="rect">
            <a:avLst/>
          </a:prstGeom>
        </p:spPr>
      </p:pic>
      <p:sp>
        <p:nvSpPr>
          <p:cNvPr id="13" name="Google Shape;13;p20"/>
          <p:cNvSpPr txBox="1">
            <a:spLocks noGrp="1"/>
          </p:cNvSpPr>
          <p:nvPr>
            <p:ph type="ctrTitle"/>
          </p:nvPr>
        </p:nvSpPr>
        <p:spPr>
          <a:xfrm>
            <a:off x="1064912" y="2354350"/>
            <a:ext cx="4373361" cy="1124495"/>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2000">
                <a:solidFill>
                  <a:schemeClr val="accent5">
                    <a:lumMod val="75000"/>
                  </a:schemeClr>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dirty="0"/>
          </a:p>
        </p:txBody>
      </p:sp>
      <p:sp>
        <p:nvSpPr>
          <p:cNvPr id="15" name="Google Shape;15;p2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
        <p:nvSpPr>
          <p:cNvPr id="17" name="Google Shape;17;p20"/>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pic>
        <p:nvPicPr>
          <p:cNvPr id="18" name="Imagen 17" descr="Imagen que contiene Logotipo&#10;&#10;Descripción generada automáticamente">
            <a:extLst>
              <a:ext uri="{FF2B5EF4-FFF2-40B4-BE49-F238E27FC236}">
                <a16:creationId xmlns:a16="http://schemas.microsoft.com/office/drawing/2014/main" id="{B142166C-C906-D20C-B5C0-852CC1CA4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741" y="317550"/>
            <a:ext cx="4082006" cy="153075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STACADOS 1">
  <p:cSld name="SECTION_HEADER_1_1_1">
    <p:spTree>
      <p:nvGrpSpPr>
        <p:cNvPr id="1" name="Shape 99"/>
        <p:cNvGrpSpPr/>
        <p:nvPr/>
      </p:nvGrpSpPr>
      <p:grpSpPr>
        <a:xfrm>
          <a:off x="0" y="0"/>
          <a:ext cx="0" cy="0"/>
          <a:chOff x="0" y="0"/>
          <a:chExt cx="0" cy="0"/>
        </a:xfrm>
      </p:grpSpPr>
      <p:pic>
        <p:nvPicPr>
          <p:cNvPr id="100" name="Google Shape;100;p32"/>
          <p:cNvPicPr preferRelativeResize="0"/>
          <p:nvPr/>
        </p:nvPicPr>
        <p:blipFill rotWithShape="1">
          <a:blip r:embed="rId2">
            <a:alphaModFix amt="30000"/>
          </a:blip>
          <a:srcRect t="40444" b="2591"/>
          <a:stretch/>
        </p:blipFill>
        <p:spPr>
          <a:xfrm>
            <a:off x="-46160" y="-11604"/>
            <a:ext cx="9213300" cy="5152246"/>
          </a:xfrm>
          <a:prstGeom prst="rect">
            <a:avLst/>
          </a:prstGeom>
          <a:noFill/>
          <a:ln>
            <a:noFill/>
          </a:ln>
        </p:spPr>
      </p:pic>
      <p:sp>
        <p:nvSpPr>
          <p:cNvPr id="101" name="Google Shape;101;p32"/>
          <p:cNvSpPr/>
          <p:nvPr/>
        </p:nvSpPr>
        <p:spPr>
          <a:xfrm>
            <a:off x="1680600" y="1009800"/>
            <a:ext cx="5782800" cy="3123900"/>
          </a:xfrm>
          <a:prstGeom prst="rect">
            <a:avLst/>
          </a:prstGeom>
          <a:solidFill>
            <a:srgbClr val="1C355E">
              <a:alpha val="6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2"/>
          <p:cNvSpPr txBox="1">
            <a:spLocks noGrp="1"/>
          </p:cNvSpPr>
          <p:nvPr>
            <p:ph type="title"/>
          </p:nvPr>
        </p:nvSpPr>
        <p:spPr>
          <a:xfrm>
            <a:off x="2022500" y="1462350"/>
            <a:ext cx="5099100" cy="221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Font typeface="Blinker SemiBold"/>
              <a:buNone/>
              <a:defRPr sz="2800" b="0">
                <a:solidFill>
                  <a:schemeClr val="lt1"/>
                </a:solidFill>
                <a:latin typeface="Blinker SemiBold"/>
                <a:ea typeface="Blinker SemiBold"/>
                <a:cs typeface="Blinker SemiBold"/>
                <a:sym typeface="Blinker SemiBold"/>
              </a:defRPr>
            </a:lvl1pPr>
            <a:lvl2pPr lvl="1"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2pPr>
            <a:lvl3pPr lvl="2"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3pPr>
            <a:lvl4pPr lvl="3"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4pPr>
            <a:lvl5pPr lvl="4"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5pPr>
            <a:lvl6pPr lvl="5"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6pPr>
            <a:lvl7pPr lvl="6"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7pPr>
            <a:lvl8pPr lvl="7"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8pPr>
            <a:lvl9pPr lvl="8" algn="ctr">
              <a:lnSpc>
                <a:spcPct val="100000"/>
              </a:lnSpc>
              <a:spcBef>
                <a:spcPts val="0"/>
              </a:spcBef>
              <a:spcAft>
                <a:spcPts val="0"/>
              </a:spcAft>
              <a:buClr>
                <a:srgbClr val="1C355E"/>
              </a:buClr>
              <a:buSzPts val="3000"/>
              <a:buFont typeface="Blinker SemiBold"/>
              <a:buNone/>
              <a:defRPr sz="3000" b="0">
                <a:solidFill>
                  <a:srgbClr val="1C355E"/>
                </a:solidFill>
                <a:latin typeface="Blinker SemiBold"/>
                <a:ea typeface="Blinker SemiBold"/>
                <a:cs typeface="Blinker SemiBold"/>
                <a:sym typeface="Blinker SemiBold"/>
              </a:defRPr>
            </a:lvl9pPr>
          </a:lstStyle>
          <a:p>
            <a:endParaRPr/>
          </a:p>
        </p:txBody>
      </p:sp>
      <p:sp>
        <p:nvSpPr>
          <p:cNvPr id="103" name="Google Shape;103;p32"/>
          <p:cNvSpPr txBox="1">
            <a:spLocks noGrp="1"/>
          </p:cNvSpPr>
          <p:nvPr>
            <p:ph type="subTitle" idx="1"/>
          </p:nvPr>
        </p:nvSpPr>
        <p:spPr>
          <a:xfrm>
            <a:off x="3180925" y="3912075"/>
            <a:ext cx="2782200" cy="436800"/>
          </a:xfrm>
          <a:prstGeom prst="rect">
            <a:avLst/>
          </a:prstGeom>
          <a:solidFill>
            <a:srgbClr val="1C355E"/>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13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3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 texto ancho completo">
  <p:cSld name="Título + texto ancho completo">
    <p:spTree>
      <p:nvGrpSpPr>
        <p:cNvPr id="1" name="Shape 204"/>
        <p:cNvGrpSpPr/>
        <p:nvPr/>
      </p:nvGrpSpPr>
      <p:grpSpPr>
        <a:xfrm>
          <a:off x="0" y="0"/>
          <a:ext cx="0" cy="0"/>
          <a:chOff x="0" y="0"/>
          <a:chExt cx="0" cy="0"/>
        </a:xfrm>
      </p:grpSpPr>
      <p:sp>
        <p:nvSpPr>
          <p:cNvPr id="206" name="Google Shape;206;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207" name="Google Shape;207;p32"/>
          <p:cNvSpPr txBox="1">
            <a:spLocks noGrp="1"/>
          </p:cNvSpPr>
          <p:nvPr>
            <p:ph type="sldNum" idx="2"/>
          </p:nvPr>
        </p:nvSpPr>
        <p:spPr>
          <a:xfrm>
            <a:off x="4542501" y="4852102"/>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
              <a:t>‹#›</a:t>
            </a:fld>
            <a:endParaRPr/>
          </a:p>
        </p:txBody>
      </p:sp>
      <p:sp>
        <p:nvSpPr>
          <p:cNvPr id="208" name="Google Shape;208;p32"/>
          <p:cNvSpPr txBox="1">
            <a:spLocks noGrp="1"/>
          </p:cNvSpPr>
          <p:nvPr>
            <p:ph type="body" idx="1"/>
          </p:nvPr>
        </p:nvSpPr>
        <p:spPr>
          <a:xfrm>
            <a:off x="705725" y="1658525"/>
            <a:ext cx="8048100" cy="2261100"/>
          </a:xfrm>
          <a:prstGeom prst="rect">
            <a:avLst/>
          </a:prstGeom>
        </p:spPr>
        <p:txBody>
          <a:bodyPr spcFirstLastPara="1" wrap="square" lIns="91425" tIns="91425" rIns="91425" bIns="91425" anchor="t" anchorCtr="0">
            <a:noAutofit/>
          </a:bodyPr>
          <a:lstStyle>
            <a:lvl1pPr marL="457200" lvl="0" indent="-311150" algn="just" rtl="0">
              <a:spcBef>
                <a:spcPts val="0"/>
              </a:spcBef>
              <a:spcAft>
                <a:spcPts val="0"/>
              </a:spcAft>
              <a:buClr>
                <a:srgbClr val="1C355E"/>
              </a:buClr>
              <a:buSzPts val="1300"/>
              <a:buChar char="●"/>
              <a:defRPr b="0">
                <a:solidFill>
                  <a:srgbClr val="1C355E"/>
                </a:solidFill>
              </a:defRPr>
            </a:lvl1pPr>
            <a:lvl2pPr marL="914400" lvl="1" indent="-298450" algn="just" rtl="0">
              <a:spcBef>
                <a:spcPts val="1600"/>
              </a:spcBef>
              <a:spcAft>
                <a:spcPts val="0"/>
              </a:spcAft>
              <a:buClr>
                <a:srgbClr val="1C355E"/>
              </a:buClr>
              <a:buSzPts val="1100"/>
              <a:buChar char="○"/>
              <a:defRPr>
                <a:solidFill>
                  <a:srgbClr val="1C355E"/>
                </a:solidFill>
              </a:defRPr>
            </a:lvl2pPr>
            <a:lvl3pPr marL="1371600" lvl="2" indent="-298450" algn="just" rtl="0">
              <a:spcBef>
                <a:spcPts val="1600"/>
              </a:spcBef>
              <a:spcAft>
                <a:spcPts val="0"/>
              </a:spcAft>
              <a:buClr>
                <a:srgbClr val="1C355E"/>
              </a:buClr>
              <a:buSzPts val="1100"/>
              <a:buChar char="■"/>
              <a:defRPr>
                <a:solidFill>
                  <a:srgbClr val="1C355E"/>
                </a:solidFill>
              </a:defRPr>
            </a:lvl3pPr>
            <a:lvl4pPr marL="1828800" lvl="3" indent="-298450" algn="just" rtl="0">
              <a:spcBef>
                <a:spcPts val="1600"/>
              </a:spcBef>
              <a:spcAft>
                <a:spcPts val="0"/>
              </a:spcAft>
              <a:buClr>
                <a:srgbClr val="1C355E"/>
              </a:buClr>
              <a:buSzPts val="1100"/>
              <a:buChar char="●"/>
              <a:defRPr>
                <a:solidFill>
                  <a:srgbClr val="1C355E"/>
                </a:solidFill>
              </a:defRPr>
            </a:lvl4pPr>
            <a:lvl5pPr marL="2286000" lvl="4" indent="-298450" algn="just" rtl="0">
              <a:spcBef>
                <a:spcPts val="1600"/>
              </a:spcBef>
              <a:spcAft>
                <a:spcPts val="0"/>
              </a:spcAft>
              <a:buClr>
                <a:srgbClr val="1C355E"/>
              </a:buClr>
              <a:buSzPts val="1100"/>
              <a:buChar char="○"/>
              <a:defRPr>
                <a:solidFill>
                  <a:srgbClr val="1C355E"/>
                </a:solidFill>
              </a:defRPr>
            </a:lvl5pPr>
            <a:lvl6pPr marL="2743200" lvl="5" indent="-298450" algn="just" rtl="0">
              <a:spcBef>
                <a:spcPts val="1600"/>
              </a:spcBef>
              <a:spcAft>
                <a:spcPts val="0"/>
              </a:spcAft>
              <a:buClr>
                <a:srgbClr val="1C355E"/>
              </a:buClr>
              <a:buSzPts val="1100"/>
              <a:buChar char="■"/>
              <a:defRPr>
                <a:solidFill>
                  <a:srgbClr val="1C355E"/>
                </a:solidFill>
              </a:defRPr>
            </a:lvl6pPr>
            <a:lvl7pPr marL="3200400" lvl="6" indent="-298450" algn="just" rtl="0">
              <a:spcBef>
                <a:spcPts val="1600"/>
              </a:spcBef>
              <a:spcAft>
                <a:spcPts val="0"/>
              </a:spcAft>
              <a:buClr>
                <a:srgbClr val="1C355E"/>
              </a:buClr>
              <a:buSzPts val="1100"/>
              <a:buChar char="●"/>
              <a:defRPr>
                <a:solidFill>
                  <a:srgbClr val="1C355E"/>
                </a:solidFill>
              </a:defRPr>
            </a:lvl7pPr>
            <a:lvl8pPr marL="3657600" lvl="7" indent="-298450" algn="just" rtl="0">
              <a:spcBef>
                <a:spcPts val="1600"/>
              </a:spcBef>
              <a:spcAft>
                <a:spcPts val="0"/>
              </a:spcAft>
              <a:buClr>
                <a:srgbClr val="1C355E"/>
              </a:buClr>
              <a:buSzPts val="1100"/>
              <a:buChar char="○"/>
              <a:defRPr>
                <a:solidFill>
                  <a:srgbClr val="1C355E"/>
                </a:solidFill>
              </a:defRPr>
            </a:lvl8pPr>
            <a:lvl9pPr marL="4114800" lvl="8" indent="-298450" algn="just" rtl="0">
              <a:spcBef>
                <a:spcPts val="1600"/>
              </a:spcBef>
              <a:spcAft>
                <a:spcPts val="1600"/>
              </a:spcAft>
              <a:buClr>
                <a:srgbClr val="1C355E"/>
              </a:buClr>
              <a:buSzPts val="1100"/>
              <a:buChar char="■"/>
              <a:defRPr>
                <a:solidFill>
                  <a:srgbClr val="1C355E"/>
                </a:solidFill>
              </a:defRPr>
            </a:lvl9pPr>
          </a:lstStyle>
          <a:p>
            <a:endParaRPr/>
          </a:p>
        </p:txBody>
      </p:sp>
      <p:sp>
        <p:nvSpPr>
          <p:cNvPr id="211" name="Google Shape;211;p32"/>
          <p:cNvSpPr txBox="1">
            <a:spLocks noGrp="1"/>
          </p:cNvSpPr>
          <p:nvPr>
            <p:ph type="title"/>
          </p:nvPr>
        </p:nvSpPr>
        <p:spPr>
          <a:xfrm>
            <a:off x="1310644" y="161863"/>
            <a:ext cx="4599300" cy="1008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C355E"/>
              </a:buClr>
              <a:buSzPts val="2600"/>
              <a:buNone/>
              <a:defRPr sz="2600">
                <a:solidFill>
                  <a:srgbClr val="1C355E"/>
                </a:solidFill>
              </a:defRPr>
            </a:lvl1pPr>
            <a:lvl2pPr lvl="1"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rtl="0">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dirty="0"/>
          </a:p>
        </p:txBody>
      </p:sp>
      <p:pic>
        <p:nvPicPr>
          <p:cNvPr id="9" name="Imagen 8"/>
          <p:cNvPicPr>
            <a:picLocks noChangeAspect="1"/>
          </p:cNvPicPr>
          <p:nvPr userDrawn="1"/>
        </p:nvPicPr>
        <p:blipFill>
          <a:blip r:embed="rId2"/>
          <a:stretch>
            <a:fillRect/>
          </a:stretch>
        </p:blipFill>
        <p:spPr>
          <a:xfrm>
            <a:off x="-1" y="83623"/>
            <a:ext cx="1095528" cy="1086002"/>
          </a:xfrm>
          <a:prstGeom prst="rect">
            <a:avLst/>
          </a:prstGeom>
        </p:spPr>
      </p:pic>
      <p:pic>
        <p:nvPicPr>
          <p:cNvPr id="10" name="Imagen 9"/>
          <p:cNvPicPr>
            <a:picLocks noChangeAspect="1"/>
          </p:cNvPicPr>
          <p:nvPr userDrawn="1"/>
        </p:nvPicPr>
        <p:blipFill>
          <a:blip r:embed="rId3"/>
          <a:stretch>
            <a:fillRect/>
          </a:stretch>
        </p:blipFill>
        <p:spPr>
          <a:xfrm>
            <a:off x="6619523" y="7695"/>
            <a:ext cx="2524477" cy="1038370"/>
          </a:xfrm>
          <a:prstGeom prst="rect">
            <a:avLst/>
          </a:prstGeom>
        </p:spPr>
      </p:pic>
      <p:pic>
        <p:nvPicPr>
          <p:cNvPr id="11" name="Imagen 10">
            <a:extLst>
              <a:ext uri="{FF2B5EF4-FFF2-40B4-BE49-F238E27FC236}">
                <a16:creationId xmlns:a16="http://schemas.microsoft.com/office/drawing/2014/main" id="{E3BAFD24-457E-FBF5-7029-674574944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0" y="4917442"/>
            <a:ext cx="9144000" cy="376237"/>
          </a:xfrm>
          <a:prstGeom prst="rect">
            <a:avLst/>
          </a:prstGeom>
        </p:spPr>
      </p:pic>
    </p:spTree>
    <p:extLst>
      <p:ext uri="{BB962C8B-B14F-4D97-AF65-F5344CB8AC3E}">
        <p14:creationId xmlns:p14="http://schemas.microsoft.com/office/powerpoint/2010/main" val="417817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57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62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NEW SECTION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0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F4FCB694-9B44-E79B-F287-3A6D9E695837}"/>
              </a:ext>
            </a:extLst>
          </p:cNvPr>
          <p:cNvSpPr>
            <a:spLocks noGrp="1"/>
          </p:cNvSpPr>
          <p:nvPr>
            <p:ph type="dt" sz="half" idx="10"/>
          </p:nvPr>
        </p:nvSpPr>
        <p:spPr>
          <a:xfrm>
            <a:off x="628650" y="4767263"/>
            <a:ext cx="2057400" cy="273844"/>
          </a:xfrm>
          <a:prstGeom prst="rect">
            <a:avLst/>
          </a:prstGeom>
        </p:spPr>
        <p:txBody>
          <a:bodyPr/>
          <a:lstStyle/>
          <a:p>
            <a:fld id="{653067E1-367B-43B1-BC52-72A23951FE6C}" type="datetimeFigureOut">
              <a:rPr lang="es-ES" smtClean="0"/>
              <a:t>01/09/2025</a:t>
            </a:fld>
            <a:endParaRPr lang="es-ES"/>
          </a:p>
        </p:txBody>
      </p:sp>
      <p:sp>
        <p:nvSpPr>
          <p:cNvPr id="5" name="Marcador de pie de página 4">
            <a:extLst>
              <a:ext uri="{FF2B5EF4-FFF2-40B4-BE49-F238E27FC236}">
                <a16:creationId xmlns:a16="http://schemas.microsoft.com/office/drawing/2014/main" id="{CC80A598-A925-5CC6-9B75-FE96A2A8B1E2}"/>
              </a:ext>
            </a:extLst>
          </p:cNvPr>
          <p:cNvSpPr>
            <a:spLocks noGrp="1"/>
          </p:cNvSpPr>
          <p:nvPr>
            <p:ph type="ftr" sz="quarter" idx="11"/>
          </p:nvPr>
        </p:nvSpPr>
        <p:spPr>
          <a:xfrm>
            <a:off x="3028950" y="4767263"/>
            <a:ext cx="3086100" cy="273844"/>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71FF7E8-35E0-0618-59F5-8CD1613D899E}"/>
              </a:ext>
            </a:extLst>
          </p:cNvPr>
          <p:cNvSpPr>
            <a:spLocks noGrp="1"/>
          </p:cNvSpPr>
          <p:nvPr>
            <p:ph type="sldNum" sz="quarter" idx="12"/>
          </p:nvPr>
        </p:nvSpPr>
        <p:spPr>
          <a:xfrm>
            <a:off x="6457950" y="4767263"/>
            <a:ext cx="2057400" cy="273844"/>
          </a:xfrm>
          <a:prstGeom prst="rect">
            <a:avLst/>
          </a:prstGeom>
        </p:spPr>
        <p:txBody>
          <a:bodyPr/>
          <a:lstStyle/>
          <a:p>
            <a:fld id="{628742D4-E242-46EC-9D91-5A5370E679C1}" type="slidenum">
              <a:rPr lang="es-ES" smtClean="0"/>
              <a:t>‹#›</a:t>
            </a:fld>
            <a:endParaRPr lang="es-ES"/>
          </a:p>
        </p:txBody>
      </p:sp>
      <p:sp>
        <p:nvSpPr>
          <p:cNvPr id="7" name="Marcador de título 1">
            <a:extLst>
              <a:ext uri="{FF2B5EF4-FFF2-40B4-BE49-F238E27FC236}">
                <a16:creationId xmlns:a16="http://schemas.microsoft.com/office/drawing/2014/main" id="{A3D401AB-21FD-FE10-5FB0-CE6F150B4C9C}"/>
              </a:ext>
            </a:extLst>
          </p:cNvPr>
          <p:cNvSpPr>
            <a:spLocks noGrp="1"/>
          </p:cNvSpPr>
          <p:nvPr>
            <p:ph type="title"/>
          </p:nvPr>
        </p:nvSpPr>
        <p:spPr>
          <a:xfrm>
            <a:off x="887730" y="11985"/>
            <a:ext cx="6076950" cy="994172"/>
          </a:xfrm>
          <a:prstGeom prst="rect">
            <a:avLst/>
          </a:prstGeom>
        </p:spPr>
        <p:txBody>
          <a:bodyPr vert="horz" lIns="91440" tIns="45720" rIns="91440" bIns="45720" rtlCol="0" anchor="ctr">
            <a:normAutofit/>
          </a:bodyPr>
          <a:lstStyle/>
          <a:p>
            <a:r>
              <a:rPr lang="es-ES" dirty="0"/>
              <a:t>TITTLE</a:t>
            </a:r>
          </a:p>
        </p:txBody>
      </p:sp>
    </p:spTree>
    <p:extLst>
      <p:ext uri="{BB962C8B-B14F-4D97-AF65-F5344CB8AC3E}">
        <p14:creationId xmlns:p14="http://schemas.microsoft.com/office/powerpoint/2010/main" val="244210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 texto 1 columna + foto izq 1 1 1 1 1 1 1 1 1">
  <p:cSld name="TITLE_AND_BODY_2_1_1_1_1_1_1_1_1">
    <p:spTree>
      <p:nvGrpSpPr>
        <p:cNvPr id="1" name="Shape 26"/>
        <p:cNvGrpSpPr/>
        <p:nvPr/>
      </p:nvGrpSpPr>
      <p:grpSpPr>
        <a:xfrm>
          <a:off x="0" y="0"/>
          <a:ext cx="0" cy="0"/>
          <a:chOff x="0" y="0"/>
          <a:chExt cx="0" cy="0"/>
        </a:xfrm>
      </p:grpSpPr>
      <p:sp>
        <p:nvSpPr>
          <p:cNvPr id="27" name="Google Shape;27;p22"/>
          <p:cNvSpPr txBox="1">
            <a:spLocks noGrp="1"/>
          </p:cNvSpPr>
          <p:nvPr>
            <p:ph type="body" idx="1"/>
          </p:nvPr>
        </p:nvSpPr>
        <p:spPr>
          <a:xfrm>
            <a:off x="83082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28" name="Google Shape;28;p22"/>
          <p:cNvSpPr txBox="1">
            <a:spLocks noGrp="1"/>
          </p:cNvSpPr>
          <p:nvPr>
            <p:ph type="body" idx="2"/>
          </p:nvPr>
        </p:nvSpPr>
        <p:spPr>
          <a:xfrm>
            <a:off x="283107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29" name="Google Shape;29;p22"/>
          <p:cNvSpPr txBox="1">
            <a:spLocks noGrp="1"/>
          </p:cNvSpPr>
          <p:nvPr>
            <p:ph type="body" idx="3"/>
          </p:nvPr>
        </p:nvSpPr>
        <p:spPr>
          <a:xfrm>
            <a:off x="477417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30" name="Google Shape;30;p22"/>
          <p:cNvSpPr txBox="1">
            <a:spLocks noGrp="1"/>
          </p:cNvSpPr>
          <p:nvPr>
            <p:ph type="body" idx="4"/>
          </p:nvPr>
        </p:nvSpPr>
        <p:spPr>
          <a:xfrm>
            <a:off x="6774425" y="1704625"/>
            <a:ext cx="1440000" cy="241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rgbClr val="1C355E"/>
              </a:buClr>
              <a:buSzPts val="1300"/>
              <a:buChar char="●"/>
              <a:defRPr b="0">
                <a:solidFill>
                  <a:srgbClr val="1C355E"/>
                </a:solidFill>
              </a:defRPr>
            </a:lvl1pPr>
            <a:lvl2pPr marL="914400" lvl="1" indent="-298450" algn="l">
              <a:lnSpc>
                <a:spcPct val="115000"/>
              </a:lnSpc>
              <a:spcBef>
                <a:spcPts val="1600"/>
              </a:spcBef>
              <a:spcAft>
                <a:spcPts val="0"/>
              </a:spcAft>
              <a:buClr>
                <a:srgbClr val="1C355E"/>
              </a:buClr>
              <a:buSzPts val="1100"/>
              <a:buChar char="○"/>
              <a:defRPr>
                <a:solidFill>
                  <a:srgbClr val="1C355E"/>
                </a:solidFill>
              </a:defRPr>
            </a:lvl2pPr>
            <a:lvl3pPr marL="1371600" lvl="2" indent="-298450" algn="l">
              <a:lnSpc>
                <a:spcPct val="115000"/>
              </a:lnSpc>
              <a:spcBef>
                <a:spcPts val="1600"/>
              </a:spcBef>
              <a:spcAft>
                <a:spcPts val="0"/>
              </a:spcAft>
              <a:buClr>
                <a:srgbClr val="1C355E"/>
              </a:buClr>
              <a:buSzPts val="1100"/>
              <a:buChar char="■"/>
              <a:defRPr>
                <a:solidFill>
                  <a:srgbClr val="1C355E"/>
                </a:solidFill>
              </a:defRPr>
            </a:lvl3pPr>
            <a:lvl4pPr marL="1828800" lvl="3" indent="-298450" algn="l">
              <a:lnSpc>
                <a:spcPct val="115000"/>
              </a:lnSpc>
              <a:spcBef>
                <a:spcPts val="1600"/>
              </a:spcBef>
              <a:spcAft>
                <a:spcPts val="0"/>
              </a:spcAft>
              <a:buClr>
                <a:srgbClr val="1C355E"/>
              </a:buClr>
              <a:buSzPts val="1100"/>
              <a:buChar char="●"/>
              <a:defRPr>
                <a:solidFill>
                  <a:srgbClr val="1C355E"/>
                </a:solidFill>
              </a:defRPr>
            </a:lvl4pPr>
            <a:lvl5pPr marL="2286000" lvl="4" indent="-298450" algn="l">
              <a:lnSpc>
                <a:spcPct val="115000"/>
              </a:lnSpc>
              <a:spcBef>
                <a:spcPts val="1600"/>
              </a:spcBef>
              <a:spcAft>
                <a:spcPts val="0"/>
              </a:spcAft>
              <a:buClr>
                <a:srgbClr val="1C355E"/>
              </a:buClr>
              <a:buSzPts val="1100"/>
              <a:buChar char="○"/>
              <a:defRPr>
                <a:solidFill>
                  <a:srgbClr val="1C355E"/>
                </a:solidFill>
              </a:defRPr>
            </a:lvl5pPr>
            <a:lvl6pPr marL="2743200" lvl="5" indent="-298450" algn="l">
              <a:lnSpc>
                <a:spcPct val="115000"/>
              </a:lnSpc>
              <a:spcBef>
                <a:spcPts val="1600"/>
              </a:spcBef>
              <a:spcAft>
                <a:spcPts val="0"/>
              </a:spcAft>
              <a:buClr>
                <a:srgbClr val="1C355E"/>
              </a:buClr>
              <a:buSzPts val="1100"/>
              <a:buChar char="■"/>
              <a:defRPr>
                <a:solidFill>
                  <a:srgbClr val="1C355E"/>
                </a:solidFill>
              </a:defRPr>
            </a:lvl6pPr>
            <a:lvl7pPr marL="3200400" lvl="6" indent="-298450" algn="l">
              <a:lnSpc>
                <a:spcPct val="115000"/>
              </a:lnSpc>
              <a:spcBef>
                <a:spcPts val="1600"/>
              </a:spcBef>
              <a:spcAft>
                <a:spcPts val="0"/>
              </a:spcAft>
              <a:buClr>
                <a:srgbClr val="1C355E"/>
              </a:buClr>
              <a:buSzPts val="1100"/>
              <a:buChar char="●"/>
              <a:defRPr>
                <a:solidFill>
                  <a:srgbClr val="1C355E"/>
                </a:solidFill>
              </a:defRPr>
            </a:lvl7pPr>
            <a:lvl8pPr marL="3657600" lvl="7" indent="-298450" algn="l">
              <a:lnSpc>
                <a:spcPct val="115000"/>
              </a:lnSpc>
              <a:spcBef>
                <a:spcPts val="1600"/>
              </a:spcBef>
              <a:spcAft>
                <a:spcPts val="0"/>
              </a:spcAft>
              <a:buClr>
                <a:srgbClr val="1C355E"/>
              </a:buClr>
              <a:buSzPts val="1100"/>
              <a:buChar char="○"/>
              <a:defRPr>
                <a:solidFill>
                  <a:srgbClr val="1C355E"/>
                </a:solidFill>
              </a:defRPr>
            </a:lvl8pPr>
            <a:lvl9pPr marL="4114800" lvl="8" indent="-298450" algn="l">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34" name="Google Shape;34;p22"/>
          <p:cNvSpPr txBox="1">
            <a:spLocks noGrp="1"/>
          </p:cNvSpPr>
          <p:nvPr>
            <p:ph type="title"/>
          </p:nvPr>
        </p:nvSpPr>
        <p:spPr>
          <a:xfrm>
            <a:off x="1180015" y="224325"/>
            <a:ext cx="3771300" cy="1003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355E"/>
              </a:buClr>
              <a:buSzPts val="2600"/>
              <a:buNone/>
              <a:defRPr sz="2600">
                <a:solidFill>
                  <a:srgbClr val="1C355E"/>
                </a:solidFill>
              </a:defRPr>
            </a:lvl1pPr>
            <a:lvl2pPr lvl="1"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dirty="0"/>
          </a:p>
        </p:txBody>
      </p:sp>
      <p:sp>
        <p:nvSpPr>
          <p:cNvPr id="35" name="Google Shape;35;p22"/>
          <p:cNvSpPr txBox="1">
            <a:spLocks noGrp="1"/>
          </p:cNvSpPr>
          <p:nvPr>
            <p:ph type="sldNum" idx="12"/>
          </p:nvPr>
        </p:nvSpPr>
        <p:spPr>
          <a:xfrm>
            <a:off x="4542501" y="486675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pic>
        <p:nvPicPr>
          <p:cNvPr id="2" name="Imagen 1"/>
          <p:cNvPicPr>
            <a:picLocks noChangeAspect="1"/>
          </p:cNvPicPr>
          <p:nvPr userDrawn="1"/>
        </p:nvPicPr>
        <p:blipFill>
          <a:blip r:embed="rId2"/>
          <a:stretch>
            <a:fillRect/>
          </a:stretch>
        </p:blipFill>
        <p:spPr>
          <a:xfrm>
            <a:off x="-1" y="83623"/>
            <a:ext cx="1095528" cy="1086002"/>
          </a:xfrm>
          <a:prstGeom prst="rect">
            <a:avLst/>
          </a:prstGeom>
        </p:spPr>
      </p:pic>
      <p:pic>
        <p:nvPicPr>
          <p:cNvPr id="12" name="Imagen 11"/>
          <p:cNvPicPr>
            <a:picLocks noChangeAspect="1"/>
          </p:cNvPicPr>
          <p:nvPr userDrawn="1"/>
        </p:nvPicPr>
        <p:blipFill>
          <a:blip r:embed="rId3"/>
          <a:stretch>
            <a:fillRect/>
          </a:stretch>
        </p:blipFill>
        <p:spPr>
          <a:xfrm>
            <a:off x="6619523" y="7695"/>
            <a:ext cx="2524477" cy="1038370"/>
          </a:xfrm>
          <a:prstGeom prst="rect">
            <a:avLst/>
          </a:prstGeom>
        </p:spPr>
      </p:pic>
      <p:pic>
        <p:nvPicPr>
          <p:cNvPr id="13" name="Imagen 12">
            <a:extLst>
              <a:ext uri="{FF2B5EF4-FFF2-40B4-BE49-F238E27FC236}">
                <a16:creationId xmlns:a16="http://schemas.microsoft.com/office/drawing/2014/main" id="{E3BAFD24-457E-FBF5-7029-6745749444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1" y="4961838"/>
            <a:ext cx="9212752" cy="3633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con título azul oscuro">
  <p:cSld name="TITLE_1">
    <p:bg>
      <p:bgPr>
        <a:solidFill>
          <a:srgbClr val="52BDC3"/>
        </a:solidFill>
        <a:effectLst/>
      </p:bgPr>
    </p:bg>
    <p:spTree>
      <p:nvGrpSpPr>
        <p:cNvPr id="1" name="Shape 51"/>
        <p:cNvGrpSpPr/>
        <p:nvPr/>
      </p:nvGrpSpPr>
      <p:grpSpPr>
        <a:xfrm>
          <a:off x="0" y="0"/>
          <a:ext cx="0" cy="0"/>
          <a:chOff x="0" y="0"/>
          <a:chExt cx="0" cy="0"/>
        </a:xfrm>
      </p:grpSpPr>
      <p:sp>
        <p:nvSpPr>
          <p:cNvPr id="52" name="Google Shape;52;p25"/>
          <p:cNvSpPr/>
          <p:nvPr/>
        </p:nvSpPr>
        <p:spPr>
          <a:xfrm>
            <a:off x="0" y="0"/>
            <a:ext cx="9144000" cy="37140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 name="Google Shape;53;p25"/>
          <p:cNvPicPr preferRelativeResize="0"/>
          <p:nvPr/>
        </p:nvPicPr>
        <p:blipFill rotWithShape="1">
          <a:blip r:embed="rId2">
            <a:alphaModFix/>
          </a:blip>
          <a:srcRect/>
          <a:stretch/>
        </p:blipFill>
        <p:spPr>
          <a:xfrm flipH="1">
            <a:off x="-1" y="3655600"/>
            <a:ext cx="9144001" cy="140175"/>
          </a:xfrm>
          <a:prstGeom prst="rect">
            <a:avLst/>
          </a:prstGeom>
          <a:noFill/>
          <a:ln>
            <a:noFill/>
          </a:ln>
        </p:spPr>
      </p:pic>
      <p:sp>
        <p:nvSpPr>
          <p:cNvPr id="54" name="Google Shape;54;p25"/>
          <p:cNvSpPr/>
          <p:nvPr/>
        </p:nvSpPr>
        <p:spPr>
          <a:xfrm>
            <a:off x="5119200" y="-12150"/>
            <a:ext cx="4024800" cy="516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5"/>
          <p:cNvSpPr txBox="1">
            <a:spLocks noGrp="1"/>
          </p:cNvSpPr>
          <p:nvPr>
            <p:ph type="ctrTitle"/>
          </p:nvPr>
        </p:nvSpPr>
        <p:spPr>
          <a:xfrm>
            <a:off x="729625" y="1090725"/>
            <a:ext cx="3842400" cy="166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200"/>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56" name="Google Shape;56;p25"/>
          <p:cNvSpPr txBox="1">
            <a:spLocks noGrp="1"/>
          </p:cNvSpPr>
          <p:nvPr>
            <p:ph type="subTitle" idx="1"/>
          </p:nvPr>
        </p:nvSpPr>
        <p:spPr>
          <a:xfrm>
            <a:off x="729625" y="3906550"/>
            <a:ext cx="3842400" cy="1101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b="0" i="1">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7" name="Google Shape;57;p2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
        <p:nvSpPr>
          <p:cNvPr id="59" name="Google Shape;59;p25"/>
          <p:cNvSpPr txBox="1">
            <a:spLocks noGrp="1"/>
          </p:cNvSpPr>
          <p:nvPr>
            <p:ph type="sldNum" idx="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 general" type="secHead">
  <p:cSld name="SECTION_HEADER">
    <p:bg>
      <p:bgPr>
        <a:solidFill>
          <a:srgbClr val="52BDC3"/>
        </a:solidFill>
        <a:effectLst/>
      </p:bgPr>
    </p:bg>
    <p:spTree>
      <p:nvGrpSpPr>
        <p:cNvPr id="1" name="Shape 60"/>
        <p:cNvGrpSpPr/>
        <p:nvPr/>
      </p:nvGrpSpPr>
      <p:grpSpPr>
        <a:xfrm>
          <a:off x="0" y="0"/>
          <a:ext cx="0" cy="0"/>
          <a:chOff x="0" y="0"/>
          <a:chExt cx="0" cy="0"/>
        </a:xfrm>
      </p:grpSpPr>
      <p:pic>
        <p:nvPicPr>
          <p:cNvPr id="61" name="Google Shape;61;p26"/>
          <p:cNvPicPr preferRelativeResize="0"/>
          <p:nvPr/>
        </p:nvPicPr>
        <p:blipFill rotWithShape="1">
          <a:blip r:embed="rId2">
            <a:alphaModFix/>
          </a:blip>
          <a:srcRect/>
          <a:stretch/>
        </p:blipFill>
        <p:spPr>
          <a:xfrm flipH="1">
            <a:off x="-1" y="1978650"/>
            <a:ext cx="9144001" cy="140175"/>
          </a:xfrm>
          <a:prstGeom prst="rect">
            <a:avLst/>
          </a:prstGeom>
          <a:noFill/>
          <a:ln>
            <a:noFill/>
          </a:ln>
        </p:spPr>
      </p:pic>
      <p:sp>
        <p:nvSpPr>
          <p:cNvPr id="62" name="Google Shape;62;p26"/>
          <p:cNvSpPr/>
          <p:nvPr/>
        </p:nvSpPr>
        <p:spPr>
          <a:xfrm>
            <a:off x="0" y="2118825"/>
            <a:ext cx="9144000" cy="3036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pic>
        <p:nvPicPr>
          <p:cNvPr id="65" name="Google Shape;65;p26"/>
          <p:cNvPicPr preferRelativeResize="0"/>
          <p:nvPr/>
        </p:nvPicPr>
        <p:blipFill rotWithShape="1">
          <a:blip r:embed="rId3">
            <a:alphaModFix amt="17000"/>
          </a:blip>
          <a:srcRect t="19628" b="383"/>
          <a:stretch/>
        </p:blipFill>
        <p:spPr>
          <a:xfrm>
            <a:off x="5274575" y="2118826"/>
            <a:ext cx="3810425" cy="3024625"/>
          </a:xfrm>
          <a:prstGeom prst="rect">
            <a:avLst/>
          </a:prstGeom>
          <a:noFill/>
          <a:ln>
            <a:noFill/>
          </a:ln>
        </p:spPr>
      </p:pic>
      <p:sp>
        <p:nvSpPr>
          <p:cNvPr id="66" name="Google Shape;66;p26"/>
          <p:cNvSpPr txBox="1">
            <a:spLocks noGrp="1"/>
          </p:cNvSpPr>
          <p:nvPr>
            <p:ph type="title"/>
          </p:nvPr>
        </p:nvSpPr>
        <p:spPr>
          <a:xfrm>
            <a:off x="1954400" y="212825"/>
            <a:ext cx="4641900" cy="1518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7" name="Google Shape;67;p26"/>
          <p:cNvSpPr txBox="1">
            <a:spLocks noGrp="1"/>
          </p:cNvSpPr>
          <p:nvPr>
            <p:ph type="title" idx="2"/>
          </p:nvPr>
        </p:nvSpPr>
        <p:spPr>
          <a:xfrm>
            <a:off x="729450" y="733950"/>
            <a:ext cx="24087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 2 columnas" type="twoColTx">
  <p:cSld name="TITLE_AND_TWO_COLUMNS">
    <p:spTree>
      <p:nvGrpSpPr>
        <p:cNvPr id="1" name="Shape 68"/>
        <p:cNvGrpSpPr/>
        <p:nvPr/>
      </p:nvGrpSpPr>
      <p:grpSpPr>
        <a:xfrm>
          <a:off x="0" y="0"/>
          <a:ext cx="0" cy="0"/>
          <a:chOff x="0" y="0"/>
          <a:chExt cx="0" cy="0"/>
        </a:xfrm>
      </p:grpSpPr>
      <p:sp>
        <p:nvSpPr>
          <p:cNvPr id="70" name="Google Shape;70;p27"/>
          <p:cNvSpPr txBox="1">
            <a:spLocks noGrp="1"/>
          </p:cNvSpPr>
          <p:nvPr>
            <p:ph type="sldNum" idx="12"/>
          </p:nvPr>
        </p:nvSpPr>
        <p:spPr>
          <a:xfrm>
            <a:off x="4347074" y="4866756"/>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
        <p:nvSpPr>
          <p:cNvPr id="71" name="Google Shape;71;p27"/>
          <p:cNvSpPr txBox="1">
            <a:spLocks noGrp="1"/>
          </p:cNvSpPr>
          <p:nvPr>
            <p:ph type="title"/>
          </p:nvPr>
        </p:nvSpPr>
        <p:spPr>
          <a:xfrm>
            <a:off x="1157525" y="171321"/>
            <a:ext cx="5400000" cy="1024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1C355E"/>
              </a:buClr>
              <a:buSzPts val="2600"/>
              <a:buNone/>
              <a:defRPr sz="2600">
                <a:solidFill>
                  <a:srgbClr val="1C355E"/>
                </a:solidFill>
              </a:defRPr>
            </a:lvl1pPr>
            <a:lvl2pPr lvl="1"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2pPr>
            <a:lvl3pPr lvl="2"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3pPr>
            <a:lvl4pPr lvl="3"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4pPr>
            <a:lvl5pPr lvl="4"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5pPr>
            <a:lvl6pPr lvl="5"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6pPr>
            <a:lvl7pPr lvl="6"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7pPr>
            <a:lvl8pPr lvl="7"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8pPr>
            <a:lvl9pPr lvl="8" algn="l">
              <a:lnSpc>
                <a:spcPct val="100000"/>
              </a:lnSpc>
              <a:spcBef>
                <a:spcPts val="0"/>
              </a:spcBef>
              <a:spcAft>
                <a:spcPts val="0"/>
              </a:spcAft>
              <a:buClr>
                <a:srgbClr val="1C355E"/>
              </a:buClr>
              <a:buSzPts val="2600"/>
              <a:buFont typeface="Roboto"/>
              <a:buNone/>
              <a:defRPr sz="2600">
                <a:solidFill>
                  <a:srgbClr val="1C355E"/>
                </a:solidFill>
                <a:latin typeface="Roboto"/>
                <a:ea typeface="Roboto"/>
                <a:cs typeface="Roboto"/>
                <a:sym typeface="Roboto"/>
              </a:defRPr>
            </a:lvl9pPr>
          </a:lstStyle>
          <a:p>
            <a:endParaRPr/>
          </a:p>
        </p:txBody>
      </p:sp>
      <p:sp>
        <p:nvSpPr>
          <p:cNvPr id="72" name="Google Shape;72;p27"/>
          <p:cNvSpPr txBox="1">
            <a:spLocks noGrp="1"/>
          </p:cNvSpPr>
          <p:nvPr>
            <p:ph type="body" idx="1"/>
          </p:nvPr>
        </p:nvSpPr>
        <p:spPr>
          <a:xfrm>
            <a:off x="705725" y="1800000"/>
            <a:ext cx="2880000" cy="22611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1C355E"/>
              </a:buClr>
              <a:buSzPts val="1300"/>
              <a:buChar char="●"/>
              <a:defRPr>
                <a:solidFill>
                  <a:srgbClr val="1C355E"/>
                </a:solidFill>
              </a:defRPr>
            </a:lvl1pPr>
            <a:lvl2pPr marL="914400" lvl="1" indent="-298450" algn="just">
              <a:lnSpc>
                <a:spcPct val="115000"/>
              </a:lnSpc>
              <a:spcBef>
                <a:spcPts val="1600"/>
              </a:spcBef>
              <a:spcAft>
                <a:spcPts val="0"/>
              </a:spcAft>
              <a:buClr>
                <a:srgbClr val="1C355E"/>
              </a:buClr>
              <a:buSzPts val="1100"/>
              <a:buChar char="○"/>
              <a:defRPr>
                <a:solidFill>
                  <a:srgbClr val="1C355E"/>
                </a:solidFill>
              </a:defRPr>
            </a:lvl2pPr>
            <a:lvl3pPr marL="1371600" lvl="2" indent="-298450" algn="just">
              <a:lnSpc>
                <a:spcPct val="115000"/>
              </a:lnSpc>
              <a:spcBef>
                <a:spcPts val="1600"/>
              </a:spcBef>
              <a:spcAft>
                <a:spcPts val="0"/>
              </a:spcAft>
              <a:buClr>
                <a:srgbClr val="1C355E"/>
              </a:buClr>
              <a:buSzPts val="1100"/>
              <a:buChar char="■"/>
              <a:defRPr>
                <a:solidFill>
                  <a:srgbClr val="1C355E"/>
                </a:solidFill>
              </a:defRPr>
            </a:lvl3pPr>
            <a:lvl4pPr marL="1828800" lvl="3" indent="-298450" algn="just">
              <a:lnSpc>
                <a:spcPct val="115000"/>
              </a:lnSpc>
              <a:spcBef>
                <a:spcPts val="1600"/>
              </a:spcBef>
              <a:spcAft>
                <a:spcPts val="0"/>
              </a:spcAft>
              <a:buClr>
                <a:srgbClr val="1C355E"/>
              </a:buClr>
              <a:buSzPts val="1100"/>
              <a:buChar char="●"/>
              <a:defRPr>
                <a:solidFill>
                  <a:srgbClr val="1C355E"/>
                </a:solidFill>
              </a:defRPr>
            </a:lvl4pPr>
            <a:lvl5pPr marL="2286000" lvl="4" indent="-298450" algn="just">
              <a:lnSpc>
                <a:spcPct val="115000"/>
              </a:lnSpc>
              <a:spcBef>
                <a:spcPts val="1600"/>
              </a:spcBef>
              <a:spcAft>
                <a:spcPts val="0"/>
              </a:spcAft>
              <a:buClr>
                <a:srgbClr val="1C355E"/>
              </a:buClr>
              <a:buSzPts val="1100"/>
              <a:buChar char="○"/>
              <a:defRPr>
                <a:solidFill>
                  <a:srgbClr val="1C355E"/>
                </a:solidFill>
              </a:defRPr>
            </a:lvl5pPr>
            <a:lvl6pPr marL="2743200" lvl="5" indent="-298450" algn="just">
              <a:lnSpc>
                <a:spcPct val="115000"/>
              </a:lnSpc>
              <a:spcBef>
                <a:spcPts val="1600"/>
              </a:spcBef>
              <a:spcAft>
                <a:spcPts val="0"/>
              </a:spcAft>
              <a:buClr>
                <a:srgbClr val="1C355E"/>
              </a:buClr>
              <a:buSzPts val="1100"/>
              <a:buChar char="■"/>
              <a:defRPr>
                <a:solidFill>
                  <a:srgbClr val="1C355E"/>
                </a:solidFill>
              </a:defRPr>
            </a:lvl6pPr>
            <a:lvl7pPr marL="3200400" lvl="6" indent="-298450" algn="just">
              <a:lnSpc>
                <a:spcPct val="115000"/>
              </a:lnSpc>
              <a:spcBef>
                <a:spcPts val="1600"/>
              </a:spcBef>
              <a:spcAft>
                <a:spcPts val="0"/>
              </a:spcAft>
              <a:buClr>
                <a:srgbClr val="1C355E"/>
              </a:buClr>
              <a:buSzPts val="1100"/>
              <a:buChar char="●"/>
              <a:defRPr>
                <a:solidFill>
                  <a:srgbClr val="1C355E"/>
                </a:solidFill>
              </a:defRPr>
            </a:lvl7pPr>
            <a:lvl8pPr marL="3657600" lvl="7" indent="-298450" algn="just">
              <a:lnSpc>
                <a:spcPct val="115000"/>
              </a:lnSpc>
              <a:spcBef>
                <a:spcPts val="1600"/>
              </a:spcBef>
              <a:spcAft>
                <a:spcPts val="0"/>
              </a:spcAft>
              <a:buClr>
                <a:srgbClr val="1C355E"/>
              </a:buClr>
              <a:buSzPts val="1100"/>
              <a:buChar char="○"/>
              <a:defRPr>
                <a:solidFill>
                  <a:srgbClr val="1C355E"/>
                </a:solidFill>
              </a:defRPr>
            </a:lvl8pPr>
            <a:lvl9pPr marL="4114800" lvl="8" indent="-298450" algn="just">
              <a:lnSpc>
                <a:spcPct val="115000"/>
              </a:lnSpc>
              <a:spcBef>
                <a:spcPts val="1600"/>
              </a:spcBef>
              <a:spcAft>
                <a:spcPts val="1600"/>
              </a:spcAft>
              <a:buClr>
                <a:srgbClr val="1C355E"/>
              </a:buClr>
              <a:buSzPts val="1100"/>
              <a:buChar char="■"/>
              <a:defRPr>
                <a:solidFill>
                  <a:srgbClr val="1C355E"/>
                </a:solidFill>
              </a:defRPr>
            </a:lvl9pPr>
          </a:lstStyle>
          <a:p>
            <a:endParaRPr/>
          </a:p>
        </p:txBody>
      </p:sp>
      <p:sp>
        <p:nvSpPr>
          <p:cNvPr id="73" name="Google Shape;73;p27"/>
          <p:cNvSpPr txBox="1">
            <a:spLocks noGrp="1"/>
          </p:cNvSpPr>
          <p:nvPr>
            <p:ph type="body" idx="2"/>
          </p:nvPr>
        </p:nvSpPr>
        <p:spPr>
          <a:xfrm>
            <a:off x="4534775" y="1800000"/>
            <a:ext cx="2880000" cy="22611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1C355E"/>
              </a:buClr>
              <a:buSzPts val="1300"/>
              <a:buChar char="●"/>
              <a:defRPr>
                <a:solidFill>
                  <a:srgbClr val="1C355E"/>
                </a:solidFill>
              </a:defRPr>
            </a:lvl1pPr>
            <a:lvl2pPr marL="914400" lvl="1" indent="-298450" algn="just">
              <a:lnSpc>
                <a:spcPct val="115000"/>
              </a:lnSpc>
              <a:spcBef>
                <a:spcPts val="1600"/>
              </a:spcBef>
              <a:spcAft>
                <a:spcPts val="0"/>
              </a:spcAft>
              <a:buClr>
                <a:srgbClr val="1C355E"/>
              </a:buClr>
              <a:buSzPts val="1100"/>
              <a:buChar char="○"/>
              <a:defRPr>
                <a:solidFill>
                  <a:srgbClr val="1C355E"/>
                </a:solidFill>
              </a:defRPr>
            </a:lvl2pPr>
            <a:lvl3pPr marL="1371600" lvl="2" indent="-298450" algn="just">
              <a:lnSpc>
                <a:spcPct val="115000"/>
              </a:lnSpc>
              <a:spcBef>
                <a:spcPts val="1600"/>
              </a:spcBef>
              <a:spcAft>
                <a:spcPts val="0"/>
              </a:spcAft>
              <a:buClr>
                <a:srgbClr val="1C355E"/>
              </a:buClr>
              <a:buSzPts val="1100"/>
              <a:buChar char="■"/>
              <a:defRPr>
                <a:solidFill>
                  <a:srgbClr val="1C355E"/>
                </a:solidFill>
              </a:defRPr>
            </a:lvl3pPr>
            <a:lvl4pPr marL="1828800" lvl="3" indent="-298450" algn="just">
              <a:lnSpc>
                <a:spcPct val="115000"/>
              </a:lnSpc>
              <a:spcBef>
                <a:spcPts val="1600"/>
              </a:spcBef>
              <a:spcAft>
                <a:spcPts val="0"/>
              </a:spcAft>
              <a:buClr>
                <a:srgbClr val="1C355E"/>
              </a:buClr>
              <a:buSzPts val="1100"/>
              <a:buChar char="●"/>
              <a:defRPr>
                <a:solidFill>
                  <a:srgbClr val="1C355E"/>
                </a:solidFill>
              </a:defRPr>
            </a:lvl4pPr>
            <a:lvl5pPr marL="2286000" lvl="4" indent="-298450" algn="just">
              <a:lnSpc>
                <a:spcPct val="115000"/>
              </a:lnSpc>
              <a:spcBef>
                <a:spcPts val="1600"/>
              </a:spcBef>
              <a:spcAft>
                <a:spcPts val="0"/>
              </a:spcAft>
              <a:buClr>
                <a:srgbClr val="1C355E"/>
              </a:buClr>
              <a:buSzPts val="1100"/>
              <a:buChar char="○"/>
              <a:defRPr>
                <a:solidFill>
                  <a:srgbClr val="1C355E"/>
                </a:solidFill>
              </a:defRPr>
            </a:lvl5pPr>
            <a:lvl6pPr marL="2743200" lvl="5" indent="-298450" algn="just">
              <a:lnSpc>
                <a:spcPct val="115000"/>
              </a:lnSpc>
              <a:spcBef>
                <a:spcPts val="1600"/>
              </a:spcBef>
              <a:spcAft>
                <a:spcPts val="0"/>
              </a:spcAft>
              <a:buClr>
                <a:srgbClr val="1C355E"/>
              </a:buClr>
              <a:buSzPts val="1100"/>
              <a:buChar char="■"/>
              <a:defRPr>
                <a:solidFill>
                  <a:srgbClr val="1C355E"/>
                </a:solidFill>
              </a:defRPr>
            </a:lvl6pPr>
            <a:lvl7pPr marL="3200400" lvl="6" indent="-298450" algn="just">
              <a:lnSpc>
                <a:spcPct val="115000"/>
              </a:lnSpc>
              <a:spcBef>
                <a:spcPts val="1600"/>
              </a:spcBef>
              <a:spcAft>
                <a:spcPts val="0"/>
              </a:spcAft>
              <a:buClr>
                <a:srgbClr val="1C355E"/>
              </a:buClr>
              <a:buSzPts val="1100"/>
              <a:buChar char="●"/>
              <a:defRPr>
                <a:solidFill>
                  <a:srgbClr val="1C355E"/>
                </a:solidFill>
              </a:defRPr>
            </a:lvl7pPr>
            <a:lvl8pPr marL="3657600" lvl="7" indent="-298450" algn="just">
              <a:lnSpc>
                <a:spcPct val="115000"/>
              </a:lnSpc>
              <a:spcBef>
                <a:spcPts val="1600"/>
              </a:spcBef>
              <a:spcAft>
                <a:spcPts val="0"/>
              </a:spcAft>
              <a:buClr>
                <a:srgbClr val="1C355E"/>
              </a:buClr>
              <a:buSzPts val="1100"/>
              <a:buChar char="○"/>
              <a:defRPr>
                <a:solidFill>
                  <a:srgbClr val="1C355E"/>
                </a:solidFill>
              </a:defRPr>
            </a:lvl8pPr>
            <a:lvl9pPr marL="4114800" lvl="8" indent="-298450" algn="just">
              <a:lnSpc>
                <a:spcPct val="115000"/>
              </a:lnSpc>
              <a:spcBef>
                <a:spcPts val="1600"/>
              </a:spcBef>
              <a:spcAft>
                <a:spcPts val="1600"/>
              </a:spcAft>
              <a:buClr>
                <a:srgbClr val="1C355E"/>
              </a:buClr>
              <a:buSzPts val="1100"/>
              <a:buChar char="■"/>
              <a:defRPr>
                <a:solidFill>
                  <a:srgbClr val="1C355E"/>
                </a:solidFill>
              </a:defRPr>
            </a:lvl9pPr>
          </a:lstStyle>
          <a:p>
            <a:endParaRPr/>
          </a:p>
        </p:txBody>
      </p:sp>
      <p:pic>
        <p:nvPicPr>
          <p:cNvPr id="8" name="Imagen 7">
            <a:extLst>
              <a:ext uri="{FF2B5EF4-FFF2-40B4-BE49-F238E27FC236}">
                <a16:creationId xmlns:a16="http://schemas.microsoft.com/office/drawing/2014/main" id="{E3BAFD24-457E-FBF5-7029-674574944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960658"/>
            <a:ext cx="9144000" cy="365683"/>
          </a:xfrm>
          <a:prstGeom prst="rect">
            <a:avLst/>
          </a:prstGeom>
        </p:spPr>
      </p:pic>
      <p:pic>
        <p:nvPicPr>
          <p:cNvPr id="2" name="Imagen 1"/>
          <p:cNvPicPr>
            <a:picLocks noChangeAspect="1"/>
          </p:cNvPicPr>
          <p:nvPr userDrawn="1"/>
        </p:nvPicPr>
        <p:blipFill>
          <a:blip r:embed="rId3"/>
          <a:stretch>
            <a:fillRect/>
          </a:stretch>
        </p:blipFill>
        <p:spPr>
          <a:xfrm>
            <a:off x="6619523" y="7695"/>
            <a:ext cx="2524477" cy="1038370"/>
          </a:xfrm>
          <a:prstGeom prst="rect">
            <a:avLst/>
          </a:prstGeom>
        </p:spPr>
      </p:pic>
      <p:pic>
        <p:nvPicPr>
          <p:cNvPr id="3" name="Imagen 2"/>
          <p:cNvPicPr>
            <a:picLocks noChangeAspect="1"/>
          </p:cNvPicPr>
          <p:nvPr userDrawn="1"/>
        </p:nvPicPr>
        <p:blipFill>
          <a:blip r:embed="rId4"/>
          <a:stretch>
            <a:fillRect/>
          </a:stretch>
        </p:blipFill>
        <p:spPr>
          <a:xfrm>
            <a:off x="0" y="45989"/>
            <a:ext cx="1095528" cy="108600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de sección y descripción 1">
  <p:cSld name="SECTION_TITLE_AND_DESCRIPTION_4">
    <p:spTree>
      <p:nvGrpSpPr>
        <p:cNvPr id="1" name="Shape 75"/>
        <p:cNvGrpSpPr/>
        <p:nvPr/>
      </p:nvGrpSpPr>
      <p:grpSpPr>
        <a:xfrm>
          <a:off x="0" y="0"/>
          <a:ext cx="0" cy="0"/>
          <a:chOff x="0" y="0"/>
          <a:chExt cx="0" cy="0"/>
        </a:xfrm>
      </p:grpSpPr>
      <p:sp>
        <p:nvSpPr>
          <p:cNvPr id="76" name="Google Shape;76;p28"/>
          <p:cNvSpPr/>
          <p:nvPr/>
        </p:nvSpPr>
        <p:spPr>
          <a:xfrm>
            <a:off x="4690800" y="-459150"/>
            <a:ext cx="6061800" cy="6061800"/>
          </a:xfrm>
          <a:prstGeom prst="rect">
            <a:avLst/>
          </a:prstGeom>
          <a:solidFill>
            <a:srgbClr val="52BD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7" name="Google Shape;77;p28"/>
          <p:cNvPicPr preferRelativeResize="0"/>
          <p:nvPr/>
        </p:nvPicPr>
        <p:blipFill rotWithShape="1">
          <a:blip r:embed="rId2">
            <a:alphaModFix amt="17000"/>
          </a:blip>
          <a:srcRect t="385" b="386"/>
          <a:stretch/>
        </p:blipFill>
        <p:spPr>
          <a:xfrm>
            <a:off x="5833650" y="286203"/>
            <a:ext cx="3810425" cy="3752101"/>
          </a:xfrm>
          <a:prstGeom prst="rect">
            <a:avLst/>
          </a:prstGeom>
          <a:noFill/>
          <a:ln>
            <a:noFill/>
          </a:ln>
        </p:spPr>
      </p:pic>
      <p:sp>
        <p:nvSpPr>
          <p:cNvPr id="78" name="Google Shape;78;p28"/>
          <p:cNvSpPr txBox="1">
            <a:spLocks noGrp="1"/>
          </p:cNvSpPr>
          <p:nvPr>
            <p:ph type="title"/>
          </p:nvPr>
        </p:nvSpPr>
        <p:spPr>
          <a:xfrm>
            <a:off x="5040000" y="1318650"/>
            <a:ext cx="3300900" cy="168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600"/>
              <a:buNone/>
              <a:defRPr sz="2600">
                <a:solidFill>
                  <a:schemeClr val="lt1"/>
                </a:solidFill>
              </a:defRPr>
            </a:lvl1pPr>
            <a:lvl2pPr lvl="1" algn="l">
              <a:lnSpc>
                <a:spcPct val="100000"/>
              </a:lnSpc>
              <a:spcBef>
                <a:spcPts val="0"/>
              </a:spcBef>
              <a:spcAft>
                <a:spcPts val="0"/>
              </a:spcAft>
              <a:buClr>
                <a:schemeClr val="lt1"/>
              </a:buClr>
              <a:buSzPts val="2600"/>
              <a:buNone/>
              <a:defRPr sz="2600">
                <a:solidFill>
                  <a:schemeClr val="lt1"/>
                </a:solidFill>
              </a:defRPr>
            </a:lvl2pPr>
            <a:lvl3pPr lvl="2" algn="l">
              <a:lnSpc>
                <a:spcPct val="100000"/>
              </a:lnSpc>
              <a:spcBef>
                <a:spcPts val="0"/>
              </a:spcBef>
              <a:spcAft>
                <a:spcPts val="0"/>
              </a:spcAft>
              <a:buClr>
                <a:schemeClr val="lt1"/>
              </a:buClr>
              <a:buSzPts val="2600"/>
              <a:buNone/>
              <a:defRPr sz="2600">
                <a:solidFill>
                  <a:schemeClr val="lt1"/>
                </a:solidFill>
              </a:defRPr>
            </a:lvl3pPr>
            <a:lvl4pPr lvl="3" algn="l">
              <a:lnSpc>
                <a:spcPct val="100000"/>
              </a:lnSpc>
              <a:spcBef>
                <a:spcPts val="0"/>
              </a:spcBef>
              <a:spcAft>
                <a:spcPts val="0"/>
              </a:spcAft>
              <a:buClr>
                <a:schemeClr val="lt1"/>
              </a:buClr>
              <a:buSzPts val="2600"/>
              <a:buNone/>
              <a:defRPr sz="2600">
                <a:solidFill>
                  <a:schemeClr val="lt1"/>
                </a:solidFill>
              </a:defRPr>
            </a:lvl4pPr>
            <a:lvl5pPr lvl="4" algn="l">
              <a:lnSpc>
                <a:spcPct val="100000"/>
              </a:lnSpc>
              <a:spcBef>
                <a:spcPts val="0"/>
              </a:spcBef>
              <a:spcAft>
                <a:spcPts val="0"/>
              </a:spcAft>
              <a:buClr>
                <a:schemeClr val="lt1"/>
              </a:buClr>
              <a:buSzPts val="2600"/>
              <a:buNone/>
              <a:defRPr sz="2600">
                <a:solidFill>
                  <a:schemeClr val="lt1"/>
                </a:solidFill>
              </a:defRPr>
            </a:lvl5pPr>
            <a:lvl6pPr lvl="5" algn="l">
              <a:lnSpc>
                <a:spcPct val="100000"/>
              </a:lnSpc>
              <a:spcBef>
                <a:spcPts val="0"/>
              </a:spcBef>
              <a:spcAft>
                <a:spcPts val="0"/>
              </a:spcAft>
              <a:buClr>
                <a:schemeClr val="lt1"/>
              </a:buClr>
              <a:buSzPts val="2600"/>
              <a:buNone/>
              <a:defRPr sz="2600">
                <a:solidFill>
                  <a:schemeClr val="lt1"/>
                </a:solidFill>
              </a:defRPr>
            </a:lvl6pPr>
            <a:lvl7pPr lvl="6" algn="l">
              <a:lnSpc>
                <a:spcPct val="100000"/>
              </a:lnSpc>
              <a:spcBef>
                <a:spcPts val="0"/>
              </a:spcBef>
              <a:spcAft>
                <a:spcPts val="0"/>
              </a:spcAft>
              <a:buClr>
                <a:schemeClr val="lt1"/>
              </a:buClr>
              <a:buSzPts val="2600"/>
              <a:buNone/>
              <a:defRPr sz="2600">
                <a:solidFill>
                  <a:schemeClr val="lt1"/>
                </a:solidFill>
              </a:defRPr>
            </a:lvl7pPr>
            <a:lvl8pPr lvl="7" algn="l">
              <a:lnSpc>
                <a:spcPct val="100000"/>
              </a:lnSpc>
              <a:spcBef>
                <a:spcPts val="0"/>
              </a:spcBef>
              <a:spcAft>
                <a:spcPts val="0"/>
              </a:spcAft>
              <a:buClr>
                <a:schemeClr val="lt1"/>
              </a:buClr>
              <a:buSzPts val="2600"/>
              <a:buNone/>
              <a:defRPr sz="2600">
                <a:solidFill>
                  <a:schemeClr val="lt1"/>
                </a:solidFill>
              </a:defRPr>
            </a:lvl8pPr>
            <a:lvl9pPr lvl="8" algn="l">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79" name="Google Shape;79;p28"/>
          <p:cNvSpPr txBox="1">
            <a:spLocks noGrp="1"/>
          </p:cNvSpPr>
          <p:nvPr>
            <p:ph type="subTitle" idx="1"/>
          </p:nvPr>
        </p:nvSpPr>
        <p:spPr>
          <a:xfrm>
            <a:off x="5040000" y="3161525"/>
            <a:ext cx="3300900" cy="759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0" name="Google Shape;80;p28"/>
          <p:cNvSpPr txBox="1">
            <a:spLocks noGrp="1"/>
          </p:cNvSpPr>
          <p:nvPr>
            <p:ph type="body" idx="2"/>
          </p:nvPr>
        </p:nvSpPr>
        <p:spPr>
          <a:xfrm>
            <a:off x="602225"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Clr>
                <a:srgbClr val="52BDC3"/>
              </a:buClr>
              <a:buSzPts val="1300"/>
              <a:buChar char="●"/>
              <a:defRPr b="0">
                <a:solidFill>
                  <a:srgbClr val="52BDC3"/>
                </a:solidFill>
              </a:defRPr>
            </a:lvl1pPr>
            <a:lvl2pPr marL="914400" lvl="1" indent="-298450" algn="just">
              <a:lnSpc>
                <a:spcPct val="115000"/>
              </a:lnSpc>
              <a:spcBef>
                <a:spcPts val="1600"/>
              </a:spcBef>
              <a:spcAft>
                <a:spcPts val="0"/>
              </a:spcAft>
              <a:buClr>
                <a:srgbClr val="52BDC3"/>
              </a:buClr>
              <a:buSzPts val="1100"/>
              <a:buChar char="○"/>
              <a:defRPr>
                <a:solidFill>
                  <a:srgbClr val="52BDC3"/>
                </a:solidFill>
              </a:defRPr>
            </a:lvl2pPr>
            <a:lvl3pPr marL="1371600" lvl="2" indent="-298450" algn="just">
              <a:lnSpc>
                <a:spcPct val="115000"/>
              </a:lnSpc>
              <a:spcBef>
                <a:spcPts val="1600"/>
              </a:spcBef>
              <a:spcAft>
                <a:spcPts val="0"/>
              </a:spcAft>
              <a:buClr>
                <a:srgbClr val="52BDC3"/>
              </a:buClr>
              <a:buSzPts val="1100"/>
              <a:buChar char="■"/>
              <a:defRPr>
                <a:solidFill>
                  <a:srgbClr val="52BDC3"/>
                </a:solidFill>
              </a:defRPr>
            </a:lvl3pPr>
            <a:lvl4pPr marL="1828800" lvl="3" indent="-298450" algn="just">
              <a:lnSpc>
                <a:spcPct val="115000"/>
              </a:lnSpc>
              <a:spcBef>
                <a:spcPts val="1600"/>
              </a:spcBef>
              <a:spcAft>
                <a:spcPts val="0"/>
              </a:spcAft>
              <a:buClr>
                <a:srgbClr val="52BDC3"/>
              </a:buClr>
              <a:buSzPts val="1100"/>
              <a:buChar char="●"/>
              <a:defRPr>
                <a:solidFill>
                  <a:srgbClr val="52BDC3"/>
                </a:solidFill>
              </a:defRPr>
            </a:lvl4pPr>
            <a:lvl5pPr marL="2286000" lvl="4" indent="-298450" algn="just">
              <a:lnSpc>
                <a:spcPct val="115000"/>
              </a:lnSpc>
              <a:spcBef>
                <a:spcPts val="1600"/>
              </a:spcBef>
              <a:spcAft>
                <a:spcPts val="0"/>
              </a:spcAft>
              <a:buClr>
                <a:srgbClr val="52BDC3"/>
              </a:buClr>
              <a:buSzPts val="1100"/>
              <a:buChar char="○"/>
              <a:defRPr>
                <a:solidFill>
                  <a:srgbClr val="52BDC3"/>
                </a:solidFill>
              </a:defRPr>
            </a:lvl5pPr>
            <a:lvl6pPr marL="2743200" lvl="5" indent="-298450" algn="just">
              <a:lnSpc>
                <a:spcPct val="115000"/>
              </a:lnSpc>
              <a:spcBef>
                <a:spcPts val="1600"/>
              </a:spcBef>
              <a:spcAft>
                <a:spcPts val="0"/>
              </a:spcAft>
              <a:buClr>
                <a:srgbClr val="52BDC3"/>
              </a:buClr>
              <a:buSzPts val="1100"/>
              <a:buChar char="■"/>
              <a:defRPr>
                <a:solidFill>
                  <a:srgbClr val="52BDC3"/>
                </a:solidFill>
              </a:defRPr>
            </a:lvl6pPr>
            <a:lvl7pPr marL="3200400" lvl="6" indent="-298450" algn="just">
              <a:lnSpc>
                <a:spcPct val="115000"/>
              </a:lnSpc>
              <a:spcBef>
                <a:spcPts val="1600"/>
              </a:spcBef>
              <a:spcAft>
                <a:spcPts val="0"/>
              </a:spcAft>
              <a:buClr>
                <a:srgbClr val="52BDC3"/>
              </a:buClr>
              <a:buSzPts val="1100"/>
              <a:buChar char="●"/>
              <a:defRPr>
                <a:solidFill>
                  <a:srgbClr val="52BDC3"/>
                </a:solidFill>
              </a:defRPr>
            </a:lvl7pPr>
            <a:lvl8pPr marL="3657600" lvl="7" indent="-298450" algn="just">
              <a:lnSpc>
                <a:spcPct val="115000"/>
              </a:lnSpc>
              <a:spcBef>
                <a:spcPts val="1600"/>
              </a:spcBef>
              <a:spcAft>
                <a:spcPts val="0"/>
              </a:spcAft>
              <a:buClr>
                <a:srgbClr val="52BDC3"/>
              </a:buClr>
              <a:buSzPts val="1100"/>
              <a:buChar char="○"/>
              <a:defRPr>
                <a:solidFill>
                  <a:srgbClr val="52BDC3"/>
                </a:solidFill>
              </a:defRPr>
            </a:lvl8pPr>
            <a:lvl9pPr marL="4114800" lvl="8" indent="-298450" algn="just">
              <a:lnSpc>
                <a:spcPct val="115000"/>
              </a:lnSpc>
              <a:spcBef>
                <a:spcPts val="1600"/>
              </a:spcBef>
              <a:spcAft>
                <a:spcPts val="1600"/>
              </a:spcAft>
              <a:buClr>
                <a:srgbClr val="52BDC3"/>
              </a:buClr>
              <a:buSzPts val="1100"/>
              <a:buChar char="■"/>
              <a:defRPr>
                <a:solidFill>
                  <a:srgbClr val="52BDC3"/>
                </a:solidFill>
              </a:defRPr>
            </a:lvl9pPr>
          </a:lstStyle>
          <a:p>
            <a:endParaRPr/>
          </a:p>
        </p:txBody>
      </p:sp>
      <p:sp>
        <p:nvSpPr>
          <p:cNvPr id="81" name="Google Shape;81;p2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de sección y descripción 3">
  <p:cSld name="SECTION_TITLE_AND_DESCRIPTION_3">
    <p:spTree>
      <p:nvGrpSpPr>
        <p:cNvPr id="1" name="Shape 82"/>
        <p:cNvGrpSpPr/>
        <p:nvPr/>
      </p:nvGrpSpPr>
      <p:grpSpPr>
        <a:xfrm>
          <a:off x="0" y="0"/>
          <a:ext cx="0" cy="0"/>
          <a:chOff x="0" y="0"/>
          <a:chExt cx="0" cy="0"/>
        </a:xfrm>
      </p:grpSpPr>
      <p:sp>
        <p:nvSpPr>
          <p:cNvPr id="83" name="Google Shape;83;p29"/>
          <p:cNvSpPr/>
          <p:nvPr/>
        </p:nvSpPr>
        <p:spPr>
          <a:xfrm>
            <a:off x="-1928375" y="-459150"/>
            <a:ext cx="6061800" cy="6061800"/>
          </a:xfrm>
          <a:prstGeom prst="rect">
            <a:avLst/>
          </a:prstGeom>
          <a:solidFill>
            <a:srgbClr val="1C35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84" name="Google Shape;84;p29"/>
          <p:cNvPicPr preferRelativeResize="0"/>
          <p:nvPr/>
        </p:nvPicPr>
        <p:blipFill rotWithShape="1">
          <a:blip r:embed="rId2">
            <a:alphaModFix amt="17000"/>
          </a:blip>
          <a:srcRect t="385" b="386"/>
          <a:stretch/>
        </p:blipFill>
        <p:spPr>
          <a:xfrm>
            <a:off x="-717062" y="286203"/>
            <a:ext cx="3810425" cy="3752101"/>
          </a:xfrm>
          <a:prstGeom prst="rect">
            <a:avLst/>
          </a:prstGeom>
          <a:noFill/>
          <a:ln>
            <a:noFill/>
          </a:ln>
        </p:spPr>
      </p:pic>
      <p:sp>
        <p:nvSpPr>
          <p:cNvPr id="85" name="Google Shape;85;p29"/>
          <p:cNvSpPr txBox="1">
            <a:spLocks noGrp="1"/>
          </p:cNvSpPr>
          <p:nvPr>
            <p:ph type="title"/>
          </p:nvPr>
        </p:nvSpPr>
        <p:spPr>
          <a:xfrm>
            <a:off x="576000" y="1318650"/>
            <a:ext cx="3300900" cy="1687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2600"/>
              <a:buNone/>
              <a:defRPr sz="2600">
                <a:solidFill>
                  <a:schemeClr val="lt1"/>
                </a:solidFill>
              </a:defRPr>
            </a:lvl1pPr>
            <a:lvl2pPr lvl="1" algn="r">
              <a:lnSpc>
                <a:spcPct val="100000"/>
              </a:lnSpc>
              <a:spcBef>
                <a:spcPts val="0"/>
              </a:spcBef>
              <a:spcAft>
                <a:spcPts val="0"/>
              </a:spcAft>
              <a:buClr>
                <a:schemeClr val="lt1"/>
              </a:buClr>
              <a:buSzPts val="2600"/>
              <a:buNone/>
              <a:defRPr sz="2600">
                <a:solidFill>
                  <a:schemeClr val="lt1"/>
                </a:solidFill>
              </a:defRPr>
            </a:lvl2pPr>
            <a:lvl3pPr lvl="2" algn="r">
              <a:lnSpc>
                <a:spcPct val="100000"/>
              </a:lnSpc>
              <a:spcBef>
                <a:spcPts val="0"/>
              </a:spcBef>
              <a:spcAft>
                <a:spcPts val="0"/>
              </a:spcAft>
              <a:buClr>
                <a:schemeClr val="lt1"/>
              </a:buClr>
              <a:buSzPts val="2600"/>
              <a:buNone/>
              <a:defRPr sz="2600">
                <a:solidFill>
                  <a:schemeClr val="lt1"/>
                </a:solidFill>
              </a:defRPr>
            </a:lvl3pPr>
            <a:lvl4pPr lvl="3" algn="r">
              <a:lnSpc>
                <a:spcPct val="100000"/>
              </a:lnSpc>
              <a:spcBef>
                <a:spcPts val="0"/>
              </a:spcBef>
              <a:spcAft>
                <a:spcPts val="0"/>
              </a:spcAft>
              <a:buClr>
                <a:schemeClr val="lt1"/>
              </a:buClr>
              <a:buSzPts val="2600"/>
              <a:buNone/>
              <a:defRPr sz="2600">
                <a:solidFill>
                  <a:schemeClr val="lt1"/>
                </a:solidFill>
              </a:defRPr>
            </a:lvl4pPr>
            <a:lvl5pPr lvl="4" algn="r">
              <a:lnSpc>
                <a:spcPct val="100000"/>
              </a:lnSpc>
              <a:spcBef>
                <a:spcPts val="0"/>
              </a:spcBef>
              <a:spcAft>
                <a:spcPts val="0"/>
              </a:spcAft>
              <a:buClr>
                <a:schemeClr val="lt1"/>
              </a:buClr>
              <a:buSzPts val="2600"/>
              <a:buNone/>
              <a:defRPr sz="2600">
                <a:solidFill>
                  <a:schemeClr val="lt1"/>
                </a:solidFill>
              </a:defRPr>
            </a:lvl5pPr>
            <a:lvl6pPr lvl="5" algn="r">
              <a:lnSpc>
                <a:spcPct val="100000"/>
              </a:lnSpc>
              <a:spcBef>
                <a:spcPts val="0"/>
              </a:spcBef>
              <a:spcAft>
                <a:spcPts val="0"/>
              </a:spcAft>
              <a:buClr>
                <a:schemeClr val="lt1"/>
              </a:buClr>
              <a:buSzPts val="2600"/>
              <a:buNone/>
              <a:defRPr sz="2600">
                <a:solidFill>
                  <a:schemeClr val="lt1"/>
                </a:solidFill>
              </a:defRPr>
            </a:lvl6pPr>
            <a:lvl7pPr lvl="6" algn="r">
              <a:lnSpc>
                <a:spcPct val="100000"/>
              </a:lnSpc>
              <a:spcBef>
                <a:spcPts val="0"/>
              </a:spcBef>
              <a:spcAft>
                <a:spcPts val="0"/>
              </a:spcAft>
              <a:buClr>
                <a:schemeClr val="lt1"/>
              </a:buClr>
              <a:buSzPts val="2600"/>
              <a:buNone/>
              <a:defRPr sz="2600">
                <a:solidFill>
                  <a:schemeClr val="lt1"/>
                </a:solidFill>
              </a:defRPr>
            </a:lvl7pPr>
            <a:lvl8pPr lvl="7" algn="r">
              <a:lnSpc>
                <a:spcPct val="100000"/>
              </a:lnSpc>
              <a:spcBef>
                <a:spcPts val="0"/>
              </a:spcBef>
              <a:spcAft>
                <a:spcPts val="0"/>
              </a:spcAft>
              <a:buClr>
                <a:schemeClr val="lt1"/>
              </a:buClr>
              <a:buSzPts val="2600"/>
              <a:buNone/>
              <a:defRPr sz="2600">
                <a:solidFill>
                  <a:schemeClr val="lt1"/>
                </a:solidFill>
              </a:defRPr>
            </a:lvl8pPr>
            <a:lvl9pPr lvl="8" algn="r">
              <a:lnSpc>
                <a:spcPct val="100000"/>
              </a:lnSpc>
              <a:spcBef>
                <a:spcPts val="0"/>
              </a:spcBef>
              <a:spcAft>
                <a:spcPts val="0"/>
              </a:spcAft>
              <a:buClr>
                <a:schemeClr val="lt1"/>
              </a:buClr>
              <a:buSzPts val="2600"/>
              <a:buNone/>
              <a:defRPr sz="2600">
                <a:solidFill>
                  <a:schemeClr val="lt1"/>
                </a:solidFill>
              </a:defRPr>
            </a:lvl9pPr>
          </a:lstStyle>
          <a:p>
            <a:endParaRPr/>
          </a:p>
        </p:txBody>
      </p:sp>
      <p:sp>
        <p:nvSpPr>
          <p:cNvPr id="86" name="Google Shape;86;p29"/>
          <p:cNvSpPr txBox="1">
            <a:spLocks noGrp="1"/>
          </p:cNvSpPr>
          <p:nvPr>
            <p:ph type="subTitle" idx="1"/>
          </p:nvPr>
        </p:nvSpPr>
        <p:spPr>
          <a:xfrm>
            <a:off x="580950" y="3161525"/>
            <a:ext cx="3300900" cy="759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1600"/>
              <a:buNone/>
              <a:defRPr sz="1600">
                <a:solidFill>
                  <a:schemeClr val="lt1"/>
                </a:solidFill>
              </a:defRPr>
            </a:lvl1pPr>
            <a:lvl2pPr lvl="1" algn="r">
              <a:lnSpc>
                <a:spcPct val="100000"/>
              </a:lnSpc>
              <a:spcBef>
                <a:spcPts val="0"/>
              </a:spcBef>
              <a:spcAft>
                <a:spcPts val="0"/>
              </a:spcAft>
              <a:buClr>
                <a:schemeClr val="lt1"/>
              </a:buClr>
              <a:buSzPts val="1600"/>
              <a:buNone/>
              <a:defRPr sz="1600">
                <a:solidFill>
                  <a:schemeClr val="lt1"/>
                </a:solidFill>
              </a:defRPr>
            </a:lvl2pPr>
            <a:lvl3pPr lvl="2" algn="r">
              <a:lnSpc>
                <a:spcPct val="100000"/>
              </a:lnSpc>
              <a:spcBef>
                <a:spcPts val="0"/>
              </a:spcBef>
              <a:spcAft>
                <a:spcPts val="0"/>
              </a:spcAft>
              <a:buClr>
                <a:schemeClr val="lt1"/>
              </a:buClr>
              <a:buSzPts val="1600"/>
              <a:buNone/>
              <a:defRPr sz="1600">
                <a:solidFill>
                  <a:schemeClr val="lt1"/>
                </a:solidFill>
              </a:defRPr>
            </a:lvl3pPr>
            <a:lvl4pPr lvl="3" algn="r">
              <a:lnSpc>
                <a:spcPct val="100000"/>
              </a:lnSpc>
              <a:spcBef>
                <a:spcPts val="0"/>
              </a:spcBef>
              <a:spcAft>
                <a:spcPts val="0"/>
              </a:spcAft>
              <a:buClr>
                <a:schemeClr val="lt1"/>
              </a:buClr>
              <a:buSzPts val="1600"/>
              <a:buNone/>
              <a:defRPr sz="1600">
                <a:solidFill>
                  <a:schemeClr val="lt1"/>
                </a:solidFill>
              </a:defRPr>
            </a:lvl4pPr>
            <a:lvl5pPr lvl="4" algn="r">
              <a:lnSpc>
                <a:spcPct val="100000"/>
              </a:lnSpc>
              <a:spcBef>
                <a:spcPts val="0"/>
              </a:spcBef>
              <a:spcAft>
                <a:spcPts val="0"/>
              </a:spcAft>
              <a:buClr>
                <a:schemeClr val="lt1"/>
              </a:buClr>
              <a:buSzPts val="1600"/>
              <a:buNone/>
              <a:defRPr sz="1600">
                <a:solidFill>
                  <a:schemeClr val="lt1"/>
                </a:solidFill>
              </a:defRPr>
            </a:lvl5pPr>
            <a:lvl6pPr lvl="5" algn="r">
              <a:lnSpc>
                <a:spcPct val="100000"/>
              </a:lnSpc>
              <a:spcBef>
                <a:spcPts val="0"/>
              </a:spcBef>
              <a:spcAft>
                <a:spcPts val="0"/>
              </a:spcAft>
              <a:buClr>
                <a:schemeClr val="lt1"/>
              </a:buClr>
              <a:buSzPts val="1600"/>
              <a:buNone/>
              <a:defRPr sz="1600">
                <a:solidFill>
                  <a:schemeClr val="lt1"/>
                </a:solidFill>
              </a:defRPr>
            </a:lvl6pPr>
            <a:lvl7pPr lvl="6" algn="r">
              <a:lnSpc>
                <a:spcPct val="100000"/>
              </a:lnSpc>
              <a:spcBef>
                <a:spcPts val="0"/>
              </a:spcBef>
              <a:spcAft>
                <a:spcPts val="0"/>
              </a:spcAft>
              <a:buClr>
                <a:schemeClr val="lt1"/>
              </a:buClr>
              <a:buSzPts val="1600"/>
              <a:buNone/>
              <a:defRPr sz="1600">
                <a:solidFill>
                  <a:schemeClr val="lt1"/>
                </a:solidFill>
              </a:defRPr>
            </a:lvl7pPr>
            <a:lvl8pPr lvl="7" algn="r">
              <a:lnSpc>
                <a:spcPct val="100000"/>
              </a:lnSpc>
              <a:spcBef>
                <a:spcPts val="0"/>
              </a:spcBef>
              <a:spcAft>
                <a:spcPts val="0"/>
              </a:spcAft>
              <a:buClr>
                <a:schemeClr val="lt1"/>
              </a:buClr>
              <a:buSzPts val="1600"/>
              <a:buNone/>
              <a:defRPr sz="1600">
                <a:solidFill>
                  <a:schemeClr val="lt1"/>
                </a:solidFill>
              </a:defRPr>
            </a:lvl8pPr>
            <a:lvl9pPr lvl="8" algn="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7" name="Google Shape;87;p29"/>
          <p:cNvSpPr txBox="1">
            <a:spLocks noGrp="1"/>
          </p:cNvSpPr>
          <p:nvPr>
            <p:ph type="body" idx="2"/>
          </p:nvPr>
        </p:nvSpPr>
        <p:spPr>
          <a:xfrm>
            <a:off x="4680000" y="1352625"/>
            <a:ext cx="3374400" cy="3025500"/>
          </a:xfrm>
          <a:prstGeom prst="rect">
            <a:avLst/>
          </a:prstGeom>
          <a:noFill/>
          <a:ln>
            <a:noFill/>
          </a:ln>
        </p:spPr>
        <p:txBody>
          <a:bodyPr spcFirstLastPara="1" wrap="square" lIns="91425" tIns="91425" rIns="91425" bIns="91425" anchor="t" anchorCtr="0">
            <a:noAutofit/>
          </a:bodyPr>
          <a:lstStyle>
            <a:lvl1pPr marL="457200" lvl="0" indent="-311150" algn="just">
              <a:lnSpc>
                <a:spcPct val="115000"/>
              </a:lnSpc>
              <a:spcBef>
                <a:spcPts val="0"/>
              </a:spcBef>
              <a:spcAft>
                <a:spcPts val="0"/>
              </a:spcAft>
              <a:buSzPts val="1300"/>
              <a:buChar char="●"/>
              <a:defRPr b="0"/>
            </a:lvl1pPr>
            <a:lvl2pPr marL="914400" lvl="1" indent="-298450" algn="just">
              <a:lnSpc>
                <a:spcPct val="115000"/>
              </a:lnSpc>
              <a:spcBef>
                <a:spcPts val="1600"/>
              </a:spcBef>
              <a:spcAft>
                <a:spcPts val="0"/>
              </a:spcAft>
              <a:buSzPts val="1100"/>
              <a:buChar char="○"/>
              <a:defRPr/>
            </a:lvl2pPr>
            <a:lvl3pPr marL="1371600" lvl="2" indent="-298450" algn="just">
              <a:lnSpc>
                <a:spcPct val="115000"/>
              </a:lnSpc>
              <a:spcBef>
                <a:spcPts val="1600"/>
              </a:spcBef>
              <a:spcAft>
                <a:spcPts val="0"/>
              </a:spcAft>
              <a:buSzPts val="1100"/>
              <a:buChar char="■"/>
              <a:defRPr/>
            </a:lvl3pPr>
            <a:lvl4pPr marL="1828800" lvl="3" indent="-298450" algn="just">
              <a:lnSpc>
                <a:spcPct val="115000"/>
              </a:lnSpc>
              <a:spcBef>
                <a:spcPts val="1600"/>
              </a:spcBef>
              <a:spcAft>
                <a:spcPts val="0"/>
              </a:spcAft>
              <a:buSzPts val="1100"/>
              <a:buChar char="●"/>
              <a:defRPr/>
            </a:lvl4pPr>
            <a:lvl5pPr marL="2286000" lvl="4" indent="-298450" algn="just">
              <a:lnSpc>
                <a:spcPct val="115000"/>
              </a:lnSpc>
              <a:spcBef>
                <a:spcPts val="1600"/>
              </a:spcBef>
              <a:spcAft>
                <a:spcPts val="0"/>
              </a:spcAft>
              <a:buSzPts val="1100"/>
              <a:buChar char="○"/>
              <a:defRPr/>
            </a:lvl5pPr>
            <a:lvl6pPr marL="2743200" lvl="5" indent="-298450" algn="just">
              <a:lnSpc>
                <a:spcPct val="115000"/>
              </a:lnSpc>
              <a:spcBef>
                <a:spcPts val="1600"/>
              </a:spcBef>
              <a:spcAft>
                <a:spcPts val="0"/>
              </a:spcAft>
              <a:buSzPts val="1100"/>
              <a:buChar char="■"/>
              <a:defRPr/>
            </a:lvl6pPr>
            <a:lvl7pPr marL="3200400" lvl="6" indent="-298450" algn="just">
              <a:lnSpc>
                <a:spcPct val="115000"/>
              </a:lnSpc>
              <a:spcBef>
                <a:spcPts val="1600"/>
              </a:spcBef>
              <a:spcAft>
                <a:spcPts val="0"/>
              </a:spcAft>
              <a:buSzPts val="1100"/>
              <a:buChar char="●"/>
              <a:defRPr/>
            </a:lvl7pPr>
            <a:lvl8pPr marL="3657600" lvl="7" indent="-298450" algn="just">
              <a:lnSpc>
                <a:spcPct val="115000"/>
              </a:lnSpc>
              <a:spcBef>
                <a:spcPts val="1600"/>
              </a:spcBef>
              <a:spcAft>
                <a:spcPts val="0"/>
              </a:spcAft>
              <a:buSzPts val="1100"/>
              <a:buChar char="○"/>
              <a:defRPr/>
            </a:lvl8pPr>
            <a:lvl9pPr marL="4114800" lvl="8" indent="-298450" algn="just">
              <a:lnSpc>
                <a:spcPct val="115000"/>
              </a:lnSpc>
              <a:spcBef>
                <a:spcPts val="1600"/>
              </a:spcBef>
              <a:spcAft>
                <a:spcPts val="1600"/>
              </a:spcAft>
              <a:buSzPts val="1100"/>
              <a:buChar char="■"/>
              <a:defRPr/>
            </a:lvl9pPr>
          </a:lstStyle>
          <a:p>
            <a:endParaRPr/>
          </a:p>
        </p:txBody>
      </p:sp>
      <p:sp>
        <p:nvSpPr>
          <p:cNvPr id="88" name="Google Shape;88;p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52BDC3"/>
        </a:solidFill>
        <a:effectLst/>
      </p:bgPr>
    </p:bg>
    <p:spTree>
      <p:nvGrpSpPr>
        <p:cNvPr id="1" name="Shape 89"/>
        <p:cNvGrpSpPr/>
        <p:nvPr/>
      </p:nvGrpSpPr>
      <p:grpSpPr>
        <a:xfrm>
          <a:off x="0" y="0"/>
          <a:ext cx="0" cy="0"/>
          <a:chOff x="0" y="0"/>
          <a:chExt cx="0" cy="0"/>
        </a:xfrm>
      </p:grpSpPr>
      <p:sp>
        <p:nvSpPr>
          <p:cNvPr id="90" name="Google Shape;90;p30"/>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91" name="Google Shape;91;p30"/>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2" name="Google Shape;92;p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pic>
        <p:nvPicPr>
          <p:cNvPr id="93" name="Google Shape;93;p30"/>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úmero grande">
  <p:cSld name="BIG_NUMBER_1">
    <p:bg>
      <p:bgPr>
        <a:solidFill>
          <a:srgbClr val="1C355E"/>
        </a:solidFill>
        <a:effectLst/>
      </p:bgPr>
    </p:bg>
    <p:spTree>
      <p:nvGrpSpPr>
        <p:cNvPr id="1" name="Shape 94"/>
        <p:cNvGrpSpPr/>
        <p:nvPr/>
      </p:nvGrpSpPr>
      <p:grpSpPr>
        <a:xfrm>
          <a:off x="0" y="0"/>
          <a:ext cx="0" cy="0"/>
          <a:chOff x="0" y="0"/>
          <a:chExt cx="0" cy="0"/>
        </a:xfrm>
      </p:grpSpPr>
      <p:sp>
        <p:nvSpPr>
          <p:cNvPr id="95" name="Google Shape;95;p31"/>
          <p:cNvSpPr txBox="1">
            <a:spLocks noGrp="1"/>
          </p:cNvSpPr>
          <p:nvPr>
            <p:ph type="title"/>
          </p:nvPr>
        </p:nvSpPr>
        <p:spPr>
          <a:xfrm>
            <a:off x="729450" y="733950"/>
            <a:ext cx="7688400" cy="1244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endParaRPr/>
          </a:p>
        </p:txBody>
      </p:sp>
      <p:sp>
        <p:nvSpPr>
          <p:cNvPr id="96" name="Google Shape;96;p31"/>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1600"/>
              </a:spcBef>
              <a:spcAft>
                <a:spcPts val="0"/>
              </a:spcAft>
              <a:buClr>
                <a:schemeClr val="lt1"/>
              </a:buClr>
              <a:buSzPts val="1100"/>
              <a:buChar char="○"/>
              <a:defRPr>
                <a:solidFill>
                  <a:schemeClr val="lt1"/>
                </a:solidFill>
              </a:defRPr>
            </a:lvl2pPr>
            <a:lvl3pPr marL="1371600" lvl="2" indent="-298450" algn="l">
              <a:lnSpc>
                <a:spcPct val="115000"/>
              </a:lnSpc>
              <a:spcBef>
                <a:spcPts val="1600"/>
              </a:spcBef>
              <a:spcAft>
                <a:spcPts val="0"/>
              </a:spcAft>
              <a:buClr>
                <a:schemeClr val="lt1"/>
              </a:buClr>
              <a:buSzPts val="1100"/>
              <a:buChar char="■"/>
              <a:defRPr>
                <a:solidFill>
                  <a:schemeClr val="lt1"/>
                </a:solidFill>
              </a:defRPr>
            </a:lvl3pPr>
            <a:lvl4pPr marL="1828800" lvl="3" indent="-298450" algn="l">
              <a:lnSpc>
                <a:spcPct val="115000"/>
              </a:lnSpc>
              <a:spcBef>
                <a:spcPts val="1600"/>
              </a:spcBef>
              <a:spcAft>
                <a:spcPts val="0"/>
              </a:spcAft>
              <a:buClr>
                <a:schemeClr val="lt1"/>
              </a:buClr>
              <a:buSzPts val="1100"/>
              <a:buChar char="●"/>
              <a:defRPr>
                <a:solidFill>
                  <a:schemeClr val="lt1"/>
                </a:solidFill>
              </a:defRPr>
            </a:lvl4pPr>
            <a:lvl5pPr marL="2286000" lvl="4" indent="-298450" algn="l">
              <a:lnSpc>
                <a:spcPct val="115000"/>
              </a:lnSpc>
              <a:spcBef>
                <a:spcPts val="1600"/>
              </a:spcBef>
              <a:spcAft>
                <a:spcPts val="0"/>
              </a:spcAft>
              <a:buClr>
                <a:schemeClr val="lt1"/>
              </a:buClr>
              <a:buSzPts val="1100"/>
              <a:buChar char="○"/>
              <a:defRPr>
                <a:solidFill>
                  <a:schemeClr val="lt1"/>
                </a:solidFill>
              </a:defRPr>
            </a:lvl5pPr>
            <a:lvl6pPr marL="2743200" lvl="5" indent="-298450" algn="l">
              <a:lnSpc>
                <a:spcPct val="115000"/>
              </a:lnSpc>
              <a:spcBef>
                <a:spcPts val="1600"/>
              </a:spcBef>
              <a:spcAft>
                <a:spcPts val="0"/>
              </a:spcAft>
              <a:buClr>
                <a:schemeClr val="lt1"/>
              </a:buClr>
              <a:buSzPts val="1100"/>
              <a:buChar char="■"/>
              <a:defRPr>
                <a:solidFill>
                  <a:schemeClr val="lt1"/>
                </a:solidFill>
              </a:defRPr>
            </a:lvl6pPr>
            <a:lvl7pPr marL="3200400" lvl="6" indent="-298450" algn="l">
              <a:lnSpc>
                <a:spcPct val="115000"/>
              </a:lnSpc>
              <a:spcBef>
                <a:spcPts val="1600"/>
              </a:spcBef>
              <a:spcAft>
                <a:spcPts val="0"/>
              </a:spcAft>
              <a:buClr>
                <a:schemeClr val="lt1"/>
              </a:buClr>
              <a:buSzPts val="1100"/>
              <a:buChar char="●"/>
              <a:defRPr>
                <a:solidFill>
                  <a:schemeClr val="lt1"/>
                </a:solidFill>
              </a:defRPr>
            </a:lvl7pPr>
            <a:lvl8pPr marL="3657600" lvl="7" indent="-298450" algn="l">
              <a:lnSpc>
                <a:spcPct val="115000"/>
              </a:lnSpc>
              <a:spcBef>
                <a:spcPts val="1600"/>
              </a:spcBef>
              <a:spcAft>
                <a:spcPts val="0"/>
              </a:spcAft>
              <a:buClr>
                <a:schemeClr val="lt1"/>
              </a:buClr>
              <a:buSzPts val="1100"/>
              <a:buChar char="○"/>
              <a:defRPr>
                <a:solidFill>
                  <a:schemeClr val="lt1"/>
                </a:solidFill>
              </a:defRPr>
            </a:lvl8pPr>
            <a:lvl9pPr marL="4114800" lvl="8" indent="-298450" algn="l">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97" name="Google Shape;97;p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pic>
        <p:nvPicPr>
          <p:cNvPr id="98" name="Google Shape;98;p31"/>
          <p:cNvPicPr preferRelativeResize="0"/>
          <p:nvPr/>
        </p:nvPicPr>
        <p:blipFill rotWithShape="1">
          <a:blip r:embed="rId2">
            <a:alphaModFix/>
          </a:blip>
          <a:srcRect/>
          <a:stretch/>
        </p:blipFill>
        <p:spPr>
          <a:xfrm>
            <a:off x="8102425" y="289025"/>
            <a:ext cx="784452" cy="4899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1C355E"/>
              </a:buClr>
              <a:buSzPts val="2800"/>
              <a:buFont typeface="Roboto"/>
              <a:buNone/>
              <a:defRPr sz="2800" b="1" i="0" u="none" strike="noStrike" cap="none">
                <a:solidFill>
                  <a:srgbClr val="1C355E"/>
                </a:solidFill>
                <a:latin typeface="Roboto"/>
                <a:ea typeface="Roboto"/>
                <a:cs typeface="Roboto"/>
                <a:sym typeface="Roboto"/>
              </a:defRPr>
            </a:lvl1pPr>
            <a:lvl2pPr marR="0" lvl="1"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2pPr>
            <a:lvl3pPr marR="0" lvl="2"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3pPr>
            <a:lvl4pPr marR="0" lvl="3"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4pPr>
            <a:lvl5pPr marR="0" lvl="4"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5pPr>
            <a:lvl6pPr marR="0" lvl="5"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6pPr>
            <a:lvl7pPr marR="0" lvl="6"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7pPr>
            <a:lvl8pPr marR="0" lvl="7"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8pPr>
            <a:lvl9pPr marR="0" lvl="8" algn="l" rtl="0">
              <a:lnSpc>
                <a:spcPct val="100000"/>
              </a:lnSpc>
              <a:spcBef>
                <a:spcPts val="0"/>
              </a:spcBef>
              <a:spcAft>
                <a:spcPts val="0"/>
              </a:spcAft>
              <a:buClr>
                <a:srgbClr val="A2CFB2"/>
              </a:buClr>
              <a:buSzPts val="2800"/>
              <a:buFont typeface="Roboto"/>
              <a:buNone/>
              <a:defRPr sz="2800" b="1" i="0" u="none" strike="noStrike" cap="none">
                <a:solidFill>
                  <a:srgbClr val="A2CFB2"/>
                </a:solidFill>
                <a:latin typeface="Roboto"/>
                <a:ea typeface="Roboto"/>
                <a:cs typeface="Roboto"/>
                <a:sym typeface="Roboto"/>
              </a:defRPr>
            </a:lvl9pPr>
          </a:lstStyle>
          <a:p>
            <a:endParaRPr/>
          </a:p>
        </p:txBody>
      </p:sp>
      <p:sp>
        <p:nvSpPr>
          <p:cNvPr id="7" name="Google Shape;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rgbClr val="1C355E"/>
              </a:buClr>
              <a:buSzPts val="1300"/>
              <a:buFont typeface="Roboto"/>
              <a:buChar char="●"/>
              <a:defRPr sz="1300" b="1" i="0" u="none" strike="noStrike" cap="none">
                <a:solidFill>
                  <a:srgbClr val="1C355E"/>
                </a:solidFill>
                <a:latin typeface="Roboto"/>
                <a:ea typeface="Roboto"/>
                <a:cs typeface="Roboto"/>
                <a:sym typeface="Roboto"/>
              </a:defRPr>
            </a:lvl1pPr>
            <a:lvl2pPr marL="914400" marR="0" lvl="1"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2pPr>
            <a:lvl3pPr marL="1371600" marR="0" lvl="2"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3pPr>
            <a:lvl4pPr marL="1828800" marR="0" lvl="3"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4pPr>
            <a:lvl5pPr marL="2286000" marR="0" lvl="4"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5pPr>
            <a:lvl6pPr marL="2743200" marR="0" lvl="5"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6pPr>
            <a:lvl7pPr marL="3200400" marR="0" lvl="6"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7pPr>
            <a:lvl8pPr marL="3657600" marR="0" lvl="7" indent="-298450" algn="l" rtl="0">
              <a:lnSpc>
                <a:spcPct val="115000"/>
              </a:lnSpc>
              <a:spcBef>
                <a:spcPts val="1600"/>
              </a:spcBef>
              <a:spcAft>
                <a:spcPts val="0"/>
              </a:spcAft>
              <a:buClr>
                <a:srgbClr val="1C355E"/>
              </a:buClr>
              <a:buSzPts val="1100"/>
              <a:buFont typeface="Roboto"/>
              <a:buChar char="○"/>
              <a:defRPr sz="1100" b="0" i="0" u="none" strike="noStrike" cap="none">
                <a:solidFill>
                  <a:srgbClr val="1C355E"/>
                </a:solidFill>
                <a:latin typeface="Roboto"/>
                <a:ea typeface="Roboto"/>
                <a:cs typeface="Roboto"/>
                <a:sym typeface="Roboto"/>
              </a:defRPr>
            </a:lvl8pPr>
            <a:lvl9pPr marL="4114800" marR="0" lvl="8" indent="-298450" algn="l" rtl="0">
              <a:lnSpc>
                <a:spcPct val="115000"/>
              </a:lnSpc>
              <a:spcBef>
                <a:spcPts val="1600"/>
              </a:spcBef>
              <a:spcAft>
                <a:spcPts val="1600"/>
              </a:spcAft>
              <a:buClr>
                <a:srgbClr val="1C355E"/>
              </a:buClr>
              <a:buSzPts val="1100"/>
              <a:buFont typeface="Roboto"/>
              <a:buChar char="■"/>
              <a:defRPr sz="1100" b="0" i="0" u="none" strike="noStrike" cap="none">
                <a:solidFill>
                  <a:srgbClr val="1C355E"/>
                </a:solidFill>
                <a:latin typeface="Roboto"/>
                <a:ea typeface="Roboto"/>
                <a:cs typeface="Roboto"/>
                <a:sym typeface="Roboto"/>
              </a:defRPr>
            </a:lvl9pPr>
          </a:lstStyle>
          <a:p>
            <a:endParaRPr/>
          </a:p>
        </p:txBody>
      </p:sp>
      <p:sp>
        <p:nvSpPr>
          <p:cNvPr id="8" name="Google Shape;8;p1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6"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Imagen que contiene tabla, computer, computadora, escritorio&#10;&#10;Descripción generada automáticamente">
            <a:extLst>
              <a:ext uri="{FF2B5EF4-FFF2-40B4-BE49-F238E27FC236}">
                <a16:creationId xmlns:a16="http://schemas.microsoft.com/office/drawing/2014/main" id="{7386E7D0-DF6C-2F95-29E9-F70D7BE157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2" y="0"/>
            <a:ext cx="9142477" cy="5143500"/>
          </a:xfrm>
          <a:prstGeom prst="rect">
            <a:avLst/>
          </a:prstGeom>
        </p:spPr>
      </p:pic>
    </p:spTree>
    <p:extLst>
      <p:ext uri="{BB962C8B-B14F-4D97-AF65-F5344CB8AC3E}">
        <p14:creationId xmlns:p14="http://schemas.microsoft.com/office/powerpoint/2010/main" val="1702387631"/>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1117372" y="2390764"/>
            <a:ext cx="4287912" cy="10898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s-ES" sz="2400" dirty="0"/>
              <a:t>UD1. Fundamentos Machine </a:t>
            </a:r>
            <a:r>
              <a:rPr lang="es-ES" sz="2400" dirty="0" err="1"/>
              <a:t>Learning</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3"/>
          <p:cNvSpPr txBox="1">
            <a:spLocks noGrp="1"/>
          </p:cNvSpPr>
          <p:nvPr>
            <p:ph type="body" idx="1"/>
          </p:nvPr>
        </p:nvSpPr>
        <p:spPr>
          <a:xfrm>
            <a:off x="3468275" y="1708425"/>
            <a:ext cx="5336400" cy="291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a:t>La cadena de supermercados Target envía publicidad a la carta a sus clientes, basándose en sus compras.</a:t>
            </a:r>
            <a:endParaRPr sz="1400"/>
          </a:p>
          <a:p>
            <a:pPr marL="0" lvl="0" indent="0" algn="l" rtl="0">
              <a:spcBef>
                <a:spcPts val="1600"/>
              </a:spcBef>
              <a:spcAft>
                <a:spcPts val="0"/>
              </a:spcAft>
              <a:buNone/>
            </a:pPr>
            <a:r>
              <a:rPr lang="es" sz="1400"/>
              <a:t>Un padre indignado presentó una queja porque Target incitaba a su hija adolescente a tener relaciones y quedarse embarazada al enviarle publicidad de productos de puericultura y mobiliario para bebés.</a:t>
            </a:r>
            <a:endParaRPr sz="1400"/>
          </a:p>
          <a:p>
            <a:pPr marL="0" lvl="0" indent="0" algn="l" rtl="0">
              <a:spcBef>
                <a:spcPts val="1600"/>
              </a:spcBef>
              <a:spcAft>
                <a:spcPts val="0"/>
              </a:spcAft>
              <a:buNone/>
            </a:pPr>
            <a:r>
              <a:rPr lang="es" sz="1400"/>
              <a:t>Meses más tarde tuvo que disculparse cuando su hija ya no pudo ocultar más su embarazo.</a:t>
            </a:r>
            <a:endParaRPr sz="1400"/>
          </a:p>
          <a:p>
            <a:pPr marL="0" lvl="0" indent="0" algn="ctr" rtl="0">
              <a:spcBef>
                <a:spcPts val="1600"/>
              </a:spcBef>
              <a:spcAft>
                <a:spcPts val="1600"/>
              </a:spcAft>
              <a:buNone/>
            </a:pPr>
            <a:r>
              <a:rPr lang="es" sz="2100" b="1"/>
              <a:t>¿¿¿GRACIAS CIENCIA DE DATOS???</a:t>
            </a:r>
            <a:endParaRPr sz="2100" b="1"/>
          </a:p>
        </p:txBody>
      </p:sp>
      <p:sp>
        <p:nvSpPr>
          <p:cNvPr id="342" name="Google Shape;342;p53"/>
          <p:cNvSpPr txBox="1">
            <a:spLocks noGrp="1"/>
          </p:cNvSpPr>
          <p:nvPr>
            <p:ph type="title"/>
          </p:nvPr>
        </p:nvSpPr>
        <p:spPr>
          <a:xfrm>
            <a:off x="1168625" y="364994"/>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Valor de los datos</a:t>
            </a:r>
            <a:endParaRPr dirty="0"/>
          </a:p>
        </p:txBody>
      </p:sp>
      <p:pic>
        <p:nvPicPr>
          <p:cNvPr id="343" name="Google Shape;343;p53"/>
          <p:cNvPicPr preferRelativeResize="0"/>
          <p:nvPr/>
        </p:nvPicPr>
        <p:blipFill>
          <a:blip r:embed="rId3">
            <a:alphaModFix/>
          </a:blip>
          <a:stretch>
            <a:fillRect/>
          </a:stretch>
        </p:blipFill>
        <p:spPr>
          <a:xfrm>
            <a:off x="396350" y="2209525"/>
            <a:ext cx="2648950" cy="1759075"/>
          </a:xfrm>
          <a:prstGeom prst="rect">
            <a:avLst/>
          </a:prstGeom>
          <a:noFill/>
          <a:ln>
            <a:noFill/>
          </a:ln>
        </p:spPr>
      </p:pic>
    </p:spTree>
    <p:extLst>
      <p:ext uri="{BB962C8B-B14F-4D97-AF65-F5344CB8AC3E}">
        <p14:creationId xmlns:p14="http://schemas.microsoft.com/office/powerpoint/2010/main" val="1473795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335280" y="762318"/>
            <a:ext cx="5500688" cy="1519237"/>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2. Machine </a:t>
            </a:r>
            <a:r>
              <a:rPr lang="es-ES" sz="4000" b="1" dirty="0" err="1">
                <a:solidFill>
                  <a:schemeClr val="bg1"/>
                </a:solidFill>
              </a:rPr>
              <a:t>Learning</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142767"/>
            <a:ext cx="4118986" cy="1200329"/>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Data </a:t>
            </a:r>
            <a:r>
              <a:rPr lang="es-ES" altLang="ko-KR" sz="1800" dirty="0" err="1">
                <a:solidFill>
                  <a:schemeClr val="bg1"/>
                </a:solidFill>
                <a:cs typeface="Arial" pitchFamily="34" charset="0"/>
              </a:rPr>
              <a:t>Science</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¿Qué es el machine </a:t>
            </a:r>
            <a:r>
              <a:rPr lang="es-ES" altLang="ko-KR" sz="1800" dirty="0" err="1">
                <a:solidFill>
                  <a:schemeClr val="bg1"/>
                </a:solidFill>
                <a:cs typeface="Arial" pitchFamily="34" charset="0"/>
              </a:rPr>
              <a:t>learning</a:t>
            </a:r>
            <a:r>
              <a:rPr lang="es-ES" altLang="ko-KR" sz="1800" dirty="0">
                <a:solidFill>
                  <a:schemeClr val="bg1"/>
                </a:solidFill>
                <a:cs typeface="Arial" pitchFamily="34" charset="0"/>
              </a:rPr>
              <a:t>?</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Porqué utilizar ML</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Ejemplos de aplicaciones</a:t>
            </a:r>
          </a:p>
        </p:txBody>
      </p:sp>
    </p:spTree>
    <p:extLst>
      <p:ext uri="{BB962C8B-B14F-4D97-AF65-F5344CB8AC3E}">
        <p14:creationId xmlns:p14="http://schemas.microsoft.com/office/powerpoint/2010/main" val="299416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6"/>
          <p:cNvSpPr txBox="1">
            <a:spLocks noGrp="1"/>
          </p:cNvSpPr>
          <p:nvPr>
            <p:ph type="title"/>
          </p:nvPr>
        </p:nvSpPr>
        <p:spPr>
          <a:xfrm>
            <a:off x="1234684" y="291252"/>
            <a:ext cx="5048129" cy="6895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Data science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59" name="Google Shape;359;p56"/>
          <p:cNvPicPr preferRelativeResize="0"/>
          <p:nvPr/>
        </p:nvPicPr>
        <p:blipFill>
          <a:blip r:embed="rId3">
            <a:alphaModFix/>
          </a:blip>
          <a:stretch>
            <a:fillRect/>
          </a:stretch>
        </p:blipFill>
        <p:spPr>
          <a:xfrm>
            <a:off x="2178231" y="1041921"/>
            <a:ext cx="4044669" cy="3523799"/>
          </a:xfrm>
          <a:prstGeom prst="rect">
            <a:avLst/>
          </a:prstGeom>
          <a:noFill/>
          <a:ln>
            <a:noFill/>
          </a:ln>
        </p:spPr>
      </p:pic>
    </p:spTree>
    <p:extLst>
      <p:ext uri="{BB962C8B-B14F-4D97-AF65-F5344CB8AC3E}">
        <p14:creationId xmlns:p14="http://schemas.microsoft.com/office/powerpoint/2010/main" val="268178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7"/>
          <p:cNvSpPr txBox="1">
            <a:spLocks noGrp="1"/>
          </p:cNvSpPr>
          <p:nvPr>
            <p:ph type="body" idx="1"/>
          </p:nvPr>
        </p:nvSpPr>
        <p:spPr>
          <a:xfrm>
            <a:off x="713100" y="1348809"/>
            <a:ext cx="8048100" cy="7647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s" sz="1600" i="1" dirty="0"/>
              <a:t>Machine Learning (ML) is the field of study that gives computers the ability to learn without being explicitly programmed</a:t>
            </a:r>
            <a:r>
              <a:rPr lang="es" sz="1600" dirty="0"/>
              <a:t>. - Arthur Samuel (1959)</a:t>
            </a:r>
            <a:endParaRPr sz="1600" dirty="0"/>
          </a:p>
        </p:txBody>
      </p:sp>
      <p:sp>
        <p:nvSpPr>
          <p:cNvPr id="365" name="Google Shape;365;p57"/>
          <p:cNvSpPr txBox="1">
            <a:spLocks noGrp="1"/>
          </p:cNvSpPr>
          <p:nvPr>
            <p:ph type="title"/>
          </p:nvPr>
        </p:nvSpPr>
        <p:spPr>
          <a:xfrm>
            <a:off x="1212413" y="276503"/>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a:t>
            </a:r>
            <a:endParaRPr dirty="0"/>
          </a:p>
        </p:txBody>
      </p:sp>
      <p:pic>
        <p:nvPicPr>
          <p:cNvPr id="366" name="Google Shape;366;p57"/>
          <p:cNvPicPr preferRelativeResize="0"/>
          <p:nvPr/>
        </p:nvPicPr>
        <p:blipFill>
          <a:blip r:embed="rId3">
            <a:alphaModFix/>
          </a:blip>
          <a:stretch>
            <a:fillRect/>
          </a:stretch>
        </p:blipFill>
        <p:spPr>
          <a:xfrm>
            <a:off x="3261340" y="2176915"/>
            <a:ext cx="2435437" cy="2415475"/>
          </a:xfrm>
          <a:prstGeom prst="rect">
            <a:avLst/>
          </a:prstGeom>
          <a:noFill/>
          <a:ln>
            <a:noFill/>
          </a:ln>
        </p:spPr>
      </p:pic>
    </p:spTree>
    <p:extLst>
      <p:ext uri="{BB962C8B-B14F-4D97-AF65-F5344CB8AC3E}">
        <p14:creationId xmlns:p14="http://schemas.microsoft.com/office/powerpoint/2010/main" val="276182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dirty="0"/>
              <a:t>Es la ciencia de programar ordenadores para que aprendan a partir de los datos.</a:t>
            </a:r>
          </a:p>
          <a:p>
            <a:r>
              <a:rPr lang="es-ES" dirty="0"/>
              <a:t>Campo de estudio que da a los ordenadores la capacidad de aprender sin ser programados de manera explícita.</a:t>
            </a:r>
          </a:p>
          <a:p>
            <a:r>
              <a:rPr lang="es-ES" dirty="0"/>
              <a:t>Un programa de ordenador aprende de la experiencia E, con respecto a una tarea T y una medida de rendimiento R. Si su rendimiento en el T(tiempo), medido por P(Rendimiento en el tiempo), mejora con al experiencia E.</a:t>
            </a:r>
          </a:p>
        </p:txBody>
      </p:sp>
      <p:sp>
        <p:nvSpPr>
          <p:cNvPr id="133" name="Google Shape;133;p4"/>
          <p:cNvSpPr txBox="1">
            <a:spLocks noGrp="1"/>
          </p:cNvSpPr>
          <p:nvPr>
            <p:ph type="title"/>
          </p:nvPr>
        </p:nvSpPr>
        <p:spPr>
          <a:xfrm>
            <a:off x="1227309" y="232258"/>
            <a:ext cx="3771300" cy="1003800"/>
          </a:xfrm>
          <a:prstGeom prst="rect">
            <a:avLst/>
          </a:prstGeom>
          <a:noFill/>
          <a:ln>
            <a:noFill/>
          </a:ln>
        </p:spPr>
        <p:txBody>
          <a:bodyPr spcFirstLastPara="1" wrap="square" lIns="91425" tIns="91425" rIns="91425" bIns="91425" anchor="t" anchorCtr="0">
            <a:noAutofit/>
          </a:bodyPr>
          <a:lstStyle/>
          <a:p>
            <a:pPr lvl="0"/>
            <a:r>
              <a:rPr lang="es-ES" dirty="0"/>
              <a:t>¿Qué es el machine </a:t>
            </a:r>
            <a:r>
              <a:rPr lang="es-ES" dirty="0" err="1"/>
              <a:t>learning</a:t>
            </a:r>
            <a:r>
              <a:rPr lang="es-ES" dirty="0"/>
              <a:t>?</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25" y="2914650"/>
            <a:ext cx="1809750" cy="1905000"/>
          </a:xfrm>
          <a:prstGeom prst="rect">
            <a:avLst/>
          </a:prstGeom>
        </p:spPr>
      </p:pic>
    </p:spTree>
    <p:extLst>
      <p:ext uri="{BB962C8B-B14F-4D97-AF65-F5344CB8AC3E}">
        <p14:creationId xmlns:p14="http://schemas.microsoft.com/office/powerpoint/2010/main" val="298518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12954" y="1198084"/>
            <a:ext cx="8347587" cy="3156155"/>
          </a:xfrm>
          <a:prstGeom prst="rect">
            <a:avLst/>
          </a:prstGeom>
          <a:noFill/>
          <a:ln>
            <a:noFill/>
          </a:ln>
        </p:spPr>
        <p:txBody>
          <a:bodyPr spcFirstLastPara="1" wrap="square" lIns="91425" tIns="91425" rIns="91425" bIns="91425" anchor="t" anchorCtr="0">
            <a:noAutofit/>
          </a:bodyPr>
          <a:lstStyle/>
          <a:p>
            <a:pPr marL="146050" indent="0">
              <a:buNone/>
            </a:pPr>
            <a:r>
              <a:rPr lang="es-ES" b="1" u="sng" dirty="0"/>
              <a:t>Filtro SPAM: </a:t>
            </a:r>
          </a:p>
          <a:p>
            <a:r>
              <a:rPr lang="es-ES" dirty="0"/>
              <a:t>90: no es un robot consciente de si mismo. Pero técnicamente es ML.</a:t>
            </a:r>
          </a:p>
          <a:p>
            <a:r>
              <a:rPr lang="es-ES" dirty="0"/>
              <a:t>Aplicación que recibe ejemplos de correos basura (marcados por los usuarios) y ejemplos de correos corrientes (</a:t>
            </a:r>
            <a:r>
              <a:rPr lang="es-ES" dirty="0" err="1"/>
              <a:t>jam</a:t>
            </a:r>
            <a:r>
              <a:rPr lang="es-ES" dirty="0"/>
              <a:t>). Aprende a marcar el spam.</a:t>
            </a:r>
          </a:p>
          <a:p>
            <a:r>
              <a:rPr lang="es-ES" b="1" dirty="0"/>
              <a:t>Conjunto de entrenamiento: </a:t>
            </a:r>
            <a:r>
              <a:rPr lang="es-ES" dirty="0"/>
              <a:t>ejemplos que el sistema utiliza para aprender.</a:t>
            </a:r>
          </a:p>
          <a:p>
            <a:r>
              <a:rPr lang="es-ES" b="1" dirty="0"/>
              <a:t>Instancia de entrenamiento o muestra: </a:t>
            </a:r>
            <a:r>
              <a:rPr lang="es-ES" dirty="0"/>
              <a:t>cada ejemplo de entrenamiento.</a:t>
            </a:r>
          </a:p>
          <a:p>
            <a:r>
              <a:rPr lang="es-ES" b="1" dirty="0"/>
              <a:t>Modelo:</a:t>
            </a:r>
            <a:r>
              <a:rPr lang="es-ES" dirty="0"/>
              <a:t> parte del sistema de ML que aprende y realiza predicciones.</a:t>
            </a:r>
          </a:p>
          <a:p>
            <a:r>
              <a:rPr lang="es-ES" dirty="0"/>
              <a:t>La tarea T es marcar el spam para los correos nuevos, la experiencia E son los datos de entrenamiento, la medida de rendimiento R (exactitud) es la proporción de correos clasificados correctamente.</a:t>
            </a:r>
          </a:p>
        </p:txBody>
      </p:sp>
      <p:sp>
        <p:nvSpPr>
          <p:cNvPr id="133" name="Google Shape;133;p4"/>
          <p:cNvSpPr txBox="1">
            <a:spLocks noGrp="1"/>
          </p:cNvSpPr>
          <p:nvPr>
            <p:ph type="title"/>
          </p:nvPr>
        </p:nvSpPr>
        <p:spPr>
          <a:xfrm>
            <a:off x="1308426" y="194284"/>
            <a:ext cx="3771300" cy="1003800"/>
          </a:xfrm>
          <a:prstGeom prst="rect">
            <a:avLst/>
          </a:prstGeom>
          <a:noFill/>
          <a:ln>
            <a:noFill/>
          </a:ln>
        </p:spPr>
        <p:txBody>
          <a:bodyPr spcFirstLastPara="1" wrap="square" lIns="91425" tIns="91425" rIns="91425" bIns="91425" anchor="t" anchorCtr="0">
            <a:noAutofit/>
          </a:bodyPr>
          <a:lstStyle/>
          <a:p>
            <a:pPr lvl="0"/>
            <a:r>
              <a:rPr lang="es-ES" dirty="0"/>
              <a:t>¿Qué es el machine </a:t>
            </a:r>
            <a:r>
              <a:rPr lang="es-ES" dirty="0" err="1"/>
              <a:t>learning</a:t>
            </a:r>
            <a:r>
              <a:rPr lang="es-ES" dirty="0"/>
              <a:t>? Ejemplo</a:t>
            </a:r>
            <a:endParaRPr dirty="0"/>
          </a:p>
        </p:txBody>
      </p:sp>
      <p:pic>
        <p:nvPicPr>
          <p:cNvPr id="1026" name="Picture 2" descr="https://miro.medium.com/v2/resize:fit:875/0*j1wMZQ2je5P5DH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630" y="3483019"/>
            <a:ext cx="3188855" cy="127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7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752546" y="2001981"/>
            <a:ext cx="4437900" cy="2009465"/>
          </a:xfrm>
          <a:prstGeom prst="rect">
            <a:avLst/>
          </a:prstGeom>
          <a:noFill/>
          <a:ln>
            <a:noFill/>
          </a:ln>
        </p:spPr>
        <p:txBody>
          <a:bodyPr spcFirstLastPara="1" wrap="square" lIns="91425" tIns="91425" rIns="91425" bIns="91425" anchor="t" anchorCtr="0">
            <a:noAutofit/>
          </a:bodyPr>
          <a:lstStyle/>
          <a:p>
            <a:pPr marL="488950" indent="-342900">
              <a:buFont typeface="+mj-lt"/>
              <a:buAutoNum type="arabicPeriod"/>
            </a:pPr>
            <a:r>
              <a:rPr lang="es-ES" sz="1200" dirty="0"/>
              <a:t>Estudiar problema: examinar aspecto típico del spam. Palabras o frases que aparecen en el asunto, patrones en el remitente, en el cuerpo del correo…</a:t>
            </a:r>
          </a:p>
          <a:p>
            <a:pPr marL="488950" indent="-342900">
              <a:buFont typeface="+mj-lt"/>
              <a:buAutoNum type="arabicPeriod"/>
            </a:pPr>
            <a:r>
              <a:rPr lang="es-ES" sz="1200" dirty="0"/>
              <a:t>Escribir algoritmo de detección para cada patrón identificado.</a:t>
            </a:r>
          </a:p>
          <a:p>
            <a:pPr marL="488950" indent="-342900">
              <a:buFont typeface="+mj-lt"/>
              <a:buAutoNum type="arabicPeriod"/>
            </a:pPr>
            <a:r>
              <a:rPr lang="es-ES" sz="1200" dirty="0"/>
              <a:t>Probar programa. Si esta ok lanzar sino ir a paso 4</a:t>
            </a:r>
          </a:p>
          <a:p>
            <a:pPr marL="488950" indent="-342900">
              <a:buFont typeface="+mj-lt"/>
              <a:buAutoNum type="arabicPeriod"/>
            </a:pPr>
            <a:r>
              <a:rPr lang="es-ES" sz="1200" dirty="0"/>
              <a:t>repetir paso 1 y 2 hasta que esté listo.</a:t>
            </a:r>
          </a:p>
        </p:txBody>
      </p:sp>
      <p:sp>
        <p:nvSpPr>
          <p:cNvPr id="133" name="Google Shape;133;p4"/>
          <p:cNvSpPr txBox="1">
            <a:spLocks noGrp="1"/>
          </p:cNvSpPr>
          <p:nvPr>
            <p:ph type="title"/>
          </p:nvPr>
        </p:nvSpPr>
        <p:spPr>
          <a:xfrm>
            <a:off x="1197813" y="20276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Porqué utilizar machine </a:t>
            </a:r>
            <a:r>
              <a:rPr lang="es-ES" dirty="0" err="1"/>
              <a:t>learning</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64" y="2045554"/>
            <a:ext cx="3122546" cy="1922317"/>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6" name="Google Shape;132;p4"/>
          <p:cNvSpPr txBox="1">
            <a:spLocks noGrp="1"/>
          </p:cNvSpPr>
          <p:nvPr>
            <p:ph type="body" idx="1"/>
          </p:nvPr>
        </p:nvSpPr>
        <p:spPr>
          <a:xfrm>
            <a:off x="715990" y="4073236"/>
            <a:ext cx="7513609" cy="789709"/>
          </a:xfrm>
          <a:prstGeom prst="rect">
            <a:avLst/>
          </a:prstGeom>
          <a:noFill/>
          <a:ln>
            <a:noFill/>
          </a:ln>
        </p:spPr>
        <p:txBody>
          <a:bodyPr spcFirstLastPara="1" wrap="square" lIns="91425" tIns="91425" rIns="91425" bIns="91425" anchor="t" anchorCtr="0">
            <a:noAutofit/>
          </a:bodyPr>
          <a:lstStyle/>
          <a:p>
            <a:r>
              <a:rPr lang="es-ES" sz="1200" dirty="0"/>
              <a:t>Lista de reglas muy compleja</a:t>
            </a:r>
          </a:p>
          <a:p>
            <a:r>
              <a:rPr lang="es-ES" sz="1200" dirty="0"/>
              <a:t>Difícil de mantener</a:t>
            </a:r>
          </a:p>
        </p:txBody>
      </p:sp>
      <p:sp>
        <p:nvSpPr>
          <p:cNvPr id="7" name="Google Shape;132;p4"/>
          <p:cNvSpPr txBox="1">
            <a:spLocks noGrp="1"/>
          </p:cNvSpPr>
          <p:nvPr>
            <p:ph type="body" idx="1"/>
          </p:nvPr>
        </p:nvSpPr>
        <p:spPr>
          <a:xfrm>
            <a:off x="355772" y="1545334"/>
            <a:ext cx="7513609" cy="3948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Filtro de SPAM con enfoque tradicional:</a:t>
            </a:r>
          </a:p>
        </p:txBody>
      </p:sp>
    </p:spTree>
    <p:extLst>
      <p:ext uri="{BB962C8B-B14F-4D97-AF65-F5344CB8AC3E}">
        <p14:creationId xmlns:p14="http://schemas.microsoft.com/office/powerpoint/2010/main" val="41950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752546" y="2001981"/>
            <a:ext cx="4437900" cy="2579877"/>
          </a:xfrm>
          <a:prstGeom prst="rect">
            <a:avLst/>
          </a:prstGeom>
          <a:noFill/>
          <a:ln>
            <a:noFill/>
          </a:ln>
        </p:spPr>
        <p:txBody>
          <a:bodyPr spcFirstLastPara="1" wrap="square" lIns="91425" tIns="91425" rIns="91425" bIns="91425" anchor="t" anchorCtr="0">
            <a:noAutofit/>
          </a:bodyPr>
          <a:lstStyle/>
          <a:p>
            <a:r>
              <a:rPr lang="es-ES" sz="1200" dirty="0"/>
              <a:t>Detección de palabras atípicamente frecuentes en spam/</a:t>
            </a:r>
            <a:r>
              <a:rPr lang="es-ES" sz="1200" dirty="0" err="1"/>
              <a:t>jam</a:t>
            </a:r>
            <a:r>
              <a:rPr lang="es-ES" sz="1200" dirty="0"/>
              <a:t>.</a:t>
            </a:r>
          </a:p>
          <a:p>
            <a:r>
              <a:rPr lang="es-ES" sz="1200" dirty="0"/>
              <a:t>Programa más corto, más fácil de mantener.</a:t>
            </a:r>
          </a:p>
          <a:p>
            <a:r>
              <a:rPr lang="es-ES" sz="1200" dirty="0"/>
              <a:t>Más exacto.</a:t>
            </a:r>
          </a:p>
          <a:p>
            <a:r>
              <a:rPr lang="es-ES" sz="1200" dirty="0"/>
              <a:t>Aprende, se adapta al cambio de manera automática.</a:t>
            </a:r>
          </a:p>
          <a:p>
            <a:r>
              <a:rPr lang="es-ES" sz="1200" dirty="0"/>
              <a:t>Modelo entrenado: revela listas de palabras y combinación de palabras </a:t>
            </a:r>
            <a:r>
              <a:rPr lang="es-ES" sz="1200" dirty="0" err="1"/>
              <a:t>predictoras</a:t>
            </a:r>
            <a:r>
              <a:rPr lang="es-ES" sz="1200" dirty="0"/>
              <a:t> de spam.</a:t>
            </a:r>
          </a:p>
          <a:p>
            <a:r>
              <a:rPr lang="es-ES" sz="1200" dirty="0"/>
              <a:t>Revela correlaciones insospechadas</a:t>
            </a:r>
          </a:p>
          <a:p>
            <a:r>
              <a:rPr lang="es-ES" sz="1200" dirty="0"/>
              <a:t>Revela tendencias nuevas.</a:t>
            </a:r>
          </a:p>
          <a:p>
            <a:r>
              <a:rPr lang="es-ES" sz="1200" dirty="0"/>
              <a:t>Comprensión del problema.</a:t>
            </a:r>
          </a:p>
        </p:txBody>
      </p:sp>
      <p:sp>
        <p:nvSpPr>
          <p:cNvPr id="133" name="Google Shape;133;p4"/>
          <p:cNvSpPr txBox="1">
            <a:spLocks noGrp="1"/>
          </p:cNvSpPr>
          <p:nvPr>
            <p:ph type="title"/>
          </p:nvPr>
        </p:nvSpPr>
        <p:spPr>
          <a:xfrm>
            <a:off x="1315800" y="19014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Porqué utilizar machine </a:t>
            </a:r>
            <a:r>
              <a:rPr lang="es-ES" dirty="0" err="1"/>
              <a:t>learning</a:t>
            </a:r>
            <a:endParaRPr dirty="0"/>
          </a:p>
        </p:txBody>
      </p:sp>
      <p:sp>
        <p:nvSpPr>
          <p:cNvPr id="7" name="Google Shape;132;p4"/>
          <p:cNvSpPr txBox="1">
            <a:spLocks noGrp="1"/>
          </p:cNvSpPr>
          <p:nvPr>
            <p:ph type="body" idx="1"/>
          </p:nvPr>
        </p:nvSpPr>
        <p:spPr>
          <a:xfrm>
            <a:off x="355772" y="1545334"/>
            <a:ext cx="7513609" cy="3948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Filtro de SPAM con machine </a:t>
            </a:r>
            <a:r>
              <a:rPr lang="es-ES" sz="1200" b="1" dirty="0" err="1"/>
              <a:t>learning</a:t>
            </a:r>
            <a:r>
              <a:rPr lang="es-ES" sz="1200" b="1" dirty="0"/>
              <a:t>:</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79" y="1846348"/>
            <a:ext cx="2550666" cy="1646812"/>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79" y="3570454"/>
            <a:ext cx="2639053" cy="1313273"/>
          </a:xfrm>
          <a:prstGeom prst="rect">
            <a:avLst/>
          </a:prstGeom>
        </p:spPr>
      </p:pic>
    </p:spTree>
    <p:extLst>
      <p:ext uri="{BB962C8B-B14F-4D97-AF65-F5344CB8AC3E}">
        <p14:creationId xmlns:p14="http://schemas.microsoft.com/office/powerpoint/2010/main" val="335358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589712" y="1241993"/>
            <a:ext cx="7615482" cy="2459737"/>
          </a:xfrm>
          <a:prstGeom prst="rect">
            <a:avLst/>
          </a:prstGeom>
          <a:noFill/>
          <a:ln>
            <a:noFill/>
          </a:ln>
        </p:spPr>
        <p:txBody>
          <a:bodyPr spcFirstLastPara="1" wrap="square" lIns="91425" tIns="91425" rIns="91425" bIns="91425" anchor="t" anchorCtr="0">
            <a:noAutofit/>
          </a:bodyPr>
          <a:lstStyle/>
          <a:p>
            <a:r>
              <a:rPr lang="es-ES" sz="1200" dirty="0"/>
              <a:t>Solución de problemas demasiado complejos para enfoques tradicionales. </a:t>
            </a:r>
          </a:p>
          <a:p>
            <a:r>
              <a:rPr lang="es-ES" sz="1200" dirty="0"/>
              <a:t>Resolución de problemas que no tienen un algoritmo conocido (reconocimiento discurso)</a:t>
            </a:r>
          </a:p>
          <a:p>
            <a:r>
              <a:rPr lang="es-ES" sz="1200" dirty="0"/>
              <a:t>Problemas con soluciones que requieren muchos ajustes.</a:t>
            </a:r>
          </a:p>
          <a:p>
            <a:r>
              <a:rPr lang="es-ES" sz="1200" dirty="0"/>
              <a:t>Entornos cambiantes.</a:t>
            </a:r>
          </a:p>
          <a:p>
            <a:r>
              <a:rPr lang="es-ES" sz="1200" dirty="0"/>
              <a:t>Obtener un entendimiento de problemas complejos y grandes cantidades de datos (minería datos).</a:t>
            </a:r>
          </a:p>
          <a:p>
            <a:endParaRPr lang="es-ES" sz="1200" dirty="0"/>
          </a:p>
        </p:txBody>
      </p:sp>
      <p:sp>
        <p:nvSpPr>
          <p:cNvPr id="133" name="Google Shape;133;p4"/>
          <p:cNvSpPr txBox="1">
            <a:spLocks noGrp="1"/>
          </p:cNvSpPr>
          <p:nvPr>
            <p:ph type="title"/>
          </p:nvPr>
        </p:nvSpPr>
        <p:spPr>
          <a:xfrm>
            <a:off x="1197813" y="151142"/>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Porqué utilizar machine </a:t>
            </a:r>
            <a:r>
              <a:rPr lang="es-ES" dirty="0" err="1"/>
              <a:t>learning</a:t>
            </a:r>
            <a:endParaRPr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612" y="2471861"/>
            <a:ext cx="3335745" cy="2271724"/>
          </a:xfrm>
          <a:prstGeom prst="rect">
            <a:avLst/>
          </a:prstGeom>
        </p:spPr>
      </p:pic>
    </p:spTree>
    <p:extLst>
      <p:ext uri="{BB962C8B-B14F-4D97-AF65-F5344CB8AC3E}">
        <p14:creationId xmlns:p14="http://schemas.microsoft.com/office/powerpoint/2010/main" val="38932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8"/>
          <p:cNvSpPr txBox="1">
            <a:spLocks noGrp="1"/>
          </p:cNvSpPr>
          <p:nvPr>
            <p:ph type="body" idx="1"/>
          </p:nvPr>
        </p:nvSpPr>
        <p:spPr>
          <a:xfrm>
            <a:off x="456300" y="1648350"/>
            <a:ext cx="8231400" cy="5013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s" sz="1600" b="1"/>
              <a:t>Computer vision</a:t>
            </a:r>
            <a:r>
              <a:rPr lang="es" sz="1600"/>
              <a:t>: desde reconocimiento de dígitos escritos a mano al coche autónomo.</a:t>
            </a:r>
            <a:endParaRPr sz="1600"/>
          </a:p>
        </p:txBody>
      </p:sp>
      <p:sp>
        <p:nvSpPr>
          <p:cNvPr id="372" name="Google Shape;372;p58"/>
          <p:cNvSpPr txBox="1">
            <a:spLocks noGrp="1"/>
          </p:cNvSpPr>
          <p:nvPr>
            <p:ph type="title"/>
          </p:nvPr>
        </p:nvSpPr>
        <p:spPr>
          <a:xfrm>
            <a:off x="1183064" y="355769"/>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 Ejemplos</a:t>
            </a:r>
            <a:endParaRPr dirty="0"/>
          </a:p>
        </p:txBody>
      </p:sp>
      <p:pic>
        <p:nvPicPr>
          <p:cNvPr id="373" name="Google Shape;373;p58"/>
          <p:cNvPicPr preferRelativeResize="0"/>
          <p:nvPr/>
        </p:nvPicPr>
        <p:blipFill>
          <a:blip r:embed="rId3">
            <a:alphaModFix/>
          </a:blip>
          <a:stretch>
            <a:fillRect/>
          </a:stretch>
        </p:blipFill>
        <p:spPr>
          <a:xfrm>
            <a:off x="456300" y="2571750"/>
            <a:ext cx="3344299" cy="1971575"/>
          </a:xfrm>
          <a:prstGeom prst="rect">
            <a:avLst/>
          </a:prstGeom>
          <a:noFill/>
          <a:ln>
            <a:noFill/>
          </a:ln>
        </p:spPr>
      </p:pic>
      <p:pic>
        <p:nvPicPr>
          <p:cNvPr id="374" name="Google Shape;374;p58"/>
          <p:cNvPicPr preferRelativeResize="0"/>
          <p:nvPr/>
        </p:nvPicPr>
        <p:blipFill>
          <a:blip r:embed="rId4">
            <a:alphaModFix/>
          </a:blip>
          <a:stretch>
            <a:fillRect/>
          </a:stretch>
        </p:blipFill>
        <p:spPr>
          <a:xfrm>
            <a:off x="4027375" y="2717012"/>
            <a:ext cx="4878176" cy="1681050"/>
          </a:xfrm>
          <a:prstGeom prst="rect">
            <a:avLst/>
          </a:prstGeom>
          <a:noFill/>
          <a:ln>
            <a:noFill/>
          </a:ln>
        </p:spPr>
      </p:pic>
    </p:spTree>
    <p:extLst>
      <p:ext uri="{BB962C8B-B14F-4D97-AF65-F5344CB8AC3E}">
        <p14:creationId xmlns:p14="http://schemas.microsoft.com/office/powerpoint/2010/main" val="377915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F06B10-F2B9-45AE-BAEE-3A25BDC40F60}"/>
              </a:ext>
            </a:extLst>
          </p:cNvPr>
          <p:cNvGrpSpPr/>
          <p:nvPr/>
        </p:nvGrpSpPr>
        <p:grpSpPr>
          <a:xfrm>
            <a:off x="348156" y="891086"/>
            <a:ext cx="4037991" cy="709316"/>
            <a:chOff x="1848112" y="1575921"/>
            <a:chExt cx="5383988" cy="945755"/>
          </a:xfrm>
        </p:grpSpPr>
        <p:sp>
          <p:nvSpPr>
            <p:cNvPr id="8"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9" name="TextBox 8"/>
            <p:cNvSpPr txBox="1"/>
            <p:nvPr/>
          </p:nvSpPr>
          <p:spPr>
            <a:xfrm>
              <a:off x="2699080" y="1743244"/>
              <a:ext cx="3806920" cy="538610"/>
            </a:xfrm>
            <a:prstGeom prst="rect">
              <a:avLst/>
            </a:prstGeom>
            <a:noFill/>
          </p:spPr>
          <p:txBody>
            <a:bodyPr wrap="square" lIns="81000" rIns="81000" rtlCol="0">
              <a:spAutoFit/>
            </a:bodyPr>
            <a:lstStyle/>
            <a:p>
              <a:r>
                <a:rPr lang="es-ES" altLang="ko-KR" sz="2025" b="1" dirty="0">
                  <a:solidFill>
                    <a:schemeClr val="bg2"/>
                  </a:solidFill>
                  <a:cs typeface="Arial" pitchFamily="34" charset="0"/>
                </a:rPr>
                <a:t>La era de los datos</a:t>
              </a:r>
              <a:endParaRPr lang="ko-KR" altLang="en-US" sz="2025" b="1" dirty="0">
                <a:solidFill>
                  <a:schemeClr val="bg2"/>
                </a:solidFill>
                <a:cs typeface="Arial" pitchFamily="34" charset="0"/>
              </a:endParaRPr>
            </a:p>
          </p:txBody>
        </p:sp>
        <p:sp>
          <p:nvSpPr>
            <p:cNvPr id="7"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1</a:t>
              </a:r>
              <a:endParaRPr lang="ko-KR" altLang="en-US" sz="3300" b="1" dirty="0">
                <a:solidFill>
                  <a:schemeClr val="bg2"/>
                </a:solidFill>
                <a:cs typeface="Arial" pitchFamily="34" charset="0"/>
              </a:endParaRPr>
            </a:p>
          </p:txBody>
        </p:sp>
      </p:grpSp>
      <p:grpSp>
        <p:nvGrpSpPr>
          <p:cNvPr id="17" name="Group 16">
            <a:extLst>
              <a:ext uri="{FF2B5EF4-FFF2-40B4-BE49-F238E27FC236}">
                <a16:creationId xmlns:a16="http://schemas.microsoft.com/office/drawing/2014/main" id="{48C572D2-FF82-4F09-A87C-3D3A60EF1C3D}"/>
              </a:ext>
            </a:extLst>
          </p:cNvPr>
          <p:cNvGrpSpPr/>
          <p:nvPr/>
        </p:nvGrpSpPr>
        <p:grpSpPr>
          <a:xfrm>
            <a:off x="260992" y="1862863"/>
            <a:ext cx="5141303" cy="693545"/>
            <a:chOff x="1772730" y="1586208"/>
            <a:chExt cx="5559656" cy="924727"/>
          </a:xfrm>
        </p:grpSpPr>
        <p:sp>
          <p:nvSpPr>
            <p:cNvPr id="18" name="TextBox 17">
              <a:extLst>
                <a:ext uri="{FF2B5EF4-FFF2-40B4-BE49-F238E27FC236}">
                  <a16:creationId xmlns:a16="http://schemas.microsoft.com/office/drawing/2014/main" id="{4C6F8FA6-DB08-4060-9832-77D337D2BF55}"/>
                </a:ext>
              </a:extLst>
            </p:cNvPr>
            <p:cNvSpPr txBox="1"/>
            <p:nvPr/>
          </p:nvSpPr>
          <p:spPr>
            <a:xfrm>
              <a:off x="2559589" y="2203159"/>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9" name="TextBox 18">
              <a:extLst>
                <a:ext uri="{FF2B5EF4-FFF2-40B4-BE49-F238E27FC236}">
                  <a16:creationId xmlns:a16="http://schemas.microsoft.com/office/drawing/2014/main" id="{4FCF8A9D-7E22-4279-8535-9C4F0258D7B9}"/>
                </a:ext>
              </a:extLst>
            </p:cNvPr>
            <p:cNvSpPr txBox="1"/>
            <p:nvPr/>
          </p:nvSpPr>
          <p:spPr>
            <a:xfrm>
              <a:off x="2563918" y="1752837"/>
              <a:ext cx="4768468" cy="538610"/>
            </a:xfrm>
            <a:prstGeom prst="rect">
              <a:avLst/>
            </a:prstGeom>
            <a:noFill/>
          </p:spPr>
          <p:txBody>
            <a:bodyPr wrap="square" lIns="81000" rIns="81000" rtlCol="0">
              <a:spAutoFit/>
            </a:bodyPr>
            <a:lstStyle/>
            <a:p>
              <a:r>
                <a:rPr lang="es-ES" altLang="ko-KR" sz="2025" b="1" dirty="0">
                  <a:solidFill>
                    <a:schemeClr val="bg2"/>
                  </a:solidFill>
                  <a:cs typeface="Arial" pitchFamily="34" charset="0"/>
                </a:rPr>
                <a:t>Machine </a:t>
              </a:r>
              <a:r>
                <a:rPr lang="es-ES" altLang="ko-KR" sz="2025" b="1" dirty="0" err="1">
                  <a:solidFill>
                    <a:schemeClr val="bg2"/>
                  </a:solidFill>
                  <a:cs typeface="Arial" pitchFamily="34" charset="0"/>
                </a:rPr>
                <a:t>Learning</a:t>
              </a:r>
              <a:endParaRPr lang="ko-KR" altLang="en-US" sz="2025" b="1" dirty="0">
                <a:solidFill>
                  <a:schemeClr val="bg2"/>
                </a:solidFill>
                <a:cs typeface="Arial" pitchFamily="34" charset="0"/>
              </a:endParaRPr>
            </a:p>
          </p:txBody>
        </p:sp>
        <p:sp>
          <p:nvSpPr>
            <p:cNvPr id="20" name="TextBox 19">
              <a:extLst>
                <a:ext uri="{FF2B5EF4-FFF2-40B4-BE49-F238E27FC236}">
                  <a16:creationId xmlns:a16="http://schemas.microsoft.com/office/drawing/2014/main" id="{3E6D74D0-F347-4E58-A9D8-7E9536FAAEC3}"/>
                </a:ext>
              </a:extLst>
            </p:cNvPr>
            <p:cNvSpPr txBox="1"/>
            <p:nvPr/>
          </p:nvSpPr>
          <p:spPr>
            <a:xfrm>
              <a:off x="1772730" y="1586208"/>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2</a:t>
              </a:r>
              <a:endParaRPr lang="ko-KR" altLang="en-US" sz="3300" b="1" dirty="0">
                <a:solidFill>
                  <a:schemeClr val="bg2"/>
                </a:solidFill>
                <a:cs typeface="Arial" pitchFamily="34" charset="0"/>
              </a:endParaRPr>
            </a:p>
          </p:txBody>
        </p:sp>
      </p:grpSp>
      <p:grpSp>
        <p:nvGrpSpPr>
          <p:cNvPr id="21" name="Group 20">
            <a:extLst>
              <a:ext uri="{FF2B5EF4-FFF2-40B4-BE49-F238E27FC236}">
                <a16:creationId xmlns:a16="http://schemas.microsoft.com/office/drawing/2014/main" id="{C66517ED-D341-498B-BF06-476933A43F6B}"/>
              </a:ext>
            </a:extLst>
          </p:cNvPr>
          <p:cNvGrpSpPr/>
          <p:nvPr/>
        </p:nvGrpSpPr>
        <p:grpSpPr>
          <a:xfrm>
            <a:off x="348156" y="2960749"/>
            <a:ext cx="4037991" cy="709316"/>
            <a:chOff x="1848112" y="1575921"/>
            <a:chExt cx="5383988" cy="945755"/>
          </a:xfrm>
        </p:grpSpPr>
        <p:sp>
          <p:nvSpPr>
            <p:cNvPr id="22" name="TextBox 21">
              <a:extLst>
                <a:ext uri="{FF2B5EF4-FFF2-40B4-BE49-F238E27FC236}">
                  <a16:creationId xmlns:a16="http://schemas.microsoft.com/office/drawing/2014/main" id="{7DDE46A4-1F4F-419B-85C6-1ABD9A677D50}"/>
                </a:ext>
              </a:extLst>
            </p:cNvPr>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23" name="TextBox 22">
              <a:extLst>
                <a:ext uri="{FF2B5EF4-FFF2-40B4-BE49-F238E27FC236}">
                  <a16:creationId xmlns:a16="http://schemas.microsoft.com/office/drawing/2014/main" id="{190EC436-1B46-49D9-A7E4-ADECB5E929DF}"/>
                </a:ext>
              </a:extLst>
            </p:cNvPr>
            <p:cNvSpPr txBox="1"/>
            <p:nvPr/>
          </p:nvSpPr>
          <p:spPr>
            <a:xfrm>
              <a:off x="2705937" y="1727062"/>
              <a:ext cx="3793400" cy="538610"/>
            </a:xfrm>
            <a:prstGeom prst="rect">
              <a:avLst/>
            </a:prstGeom>
            <a:noFill/>
          </p:spPr>
          <p:txBody>
            <a:bodyPr wrap="square" lIns="81000" rIns="81000" rtlCol="0">
              <a:spAutoFit/>
            </a:bodyPr>
            <a:lstStyle/>
            <a:p>
              <a:r>
                <a:rPr lang="eu-ES" altLang="ko-KR" sz="2025" b="1" dirty="0" err="1">
                  <a:solidFill>
                    <a:schemeClr val="bg2"/>
                  </a:solidFill>
                  <a:cs typeface="Arial" pitchFamily="34" charset="0"/>
                </a:rPr>
                <a:t>Tipos</a:t>
              </a:r>
              <a:r>
                <a:rPr lang="eu-ES" altLang="ko-KR" sz="2025" b="1" dirty="0">
                  <a:solidFill>
                    <a:schemeClr val="bg2"/>
                  </a:solidFill>
                  <a:cs typeface="Arial" pitchFamily="34" charset="0"/>
                </a:rPr>
                <a:t> </a:t>
              </a:r>
              <a:r>
                <a:rPr lang="eu-ES" altLang="ko-KR" sz="2025" b="1" dirty="0" err="1">
                  <a:solidFill>
                    <a:schemeClr val="bg2"/>
                  </a:solidFill>
                  <a:cs typeface="Arial" pitchFamily="34" charset="0"/>
                </a:rPr>
                <a:t>sistemas</a:t>
              </a:r>
              <a:r>
                <a:rPr lang="eu-ES" altLang="ko-KR" sz="2025" b="1" dirty="0">
                  <a:solidFill>
                    <a:schemeClr val="bg2"/>
                  </a:solidFill>
                  <a:cs typeface="Arial" pitchFamily="34" charset="0"/>
                </a:rPr>
                <a:t> ML</a:t>
              </a:r>
              <a:endParaRPr lang="ko-KR" altLang="en-US" sz="2025" b="1" dirty="0">
                <a:solidFill>
                  <a:schemeClr val="bg2"/>
                </a:solidFill>
                <a:cs typeface="Arial" pitchFamily="34" charset="0"/>
              </a:endParaRPr>
            </a:p>
          </p:txBody>
        </p:sp>
        <p:sp>
          <p:nvSpPr>
            <p:cNvPr id="24" name="TextBox 23">
              <a:extLst>
                <a:ext uri="{FF2B5EF4-FFF2-40B4-BE49-F238E27FC236}">
                  <a16:creationId xmlns:a16="http://schemas.microsoft.com/office/drawing/2014/main" id="{CF831A6C-272F-4BDD-8F88-4227AAB90FB2}"/>
                </a:ext>
              </a:extLst>
            </p:cNvPr>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3</a:t>
              </a:r>
              <a:endParaRPr lang="ko-KR" altLang="en-US" sz="3300" b="1" dirty="0">
                <a:solidFill>
                  <a:schemeClr val="bg2"/>
                </a:solidFill>
                <a:cs typeface="Arial" pitchFamily="34" charset="0"/>
              </a:endParaRPr>
            </a:p>
          </p:txBody>
        </p:sp>
      </p:grpSp>
      <p:sp>
        <p:nvSpPr>
          <p:cNvPr id="3" name="Título 2"/>
          <p:cNvSpPr>
            <a:spLocks noGrp="1"/>
          </p:cNvSpPr>
          <p:nvPr>
            <p:ph type="title"/>
          </p:nvPr>
        </p:nvSpPr>
        <p:spPr>
          <a:xfrm>
            <a:off x="1201639" y="285952"/>
            <a:ext cx="5400000" cy="1024500"/>
          </a:xfrm>
        </p:spPr>
        <p:txBody>
          <a:bodyPr/>
          <a:lstStyle/>
          <a:p>
            <a:r>
              <a:rPr lang="es-ES" dirty="0"/>
              <a:t>Índice</a:t>
            </a:r>
          </a:p>
        </p:txBody>
      </p:sp>
      <p:sp>
        <p:nvSpPr>
          <p:cNvPr id="2" name="Rectángulo 1"/>
          <p:cNvSpPr/>
          <p:nvPr/>
        </p:nvSpPr>
        <p:spPr>
          <a:xfrm>
            <a:off x="543206" y="2373880"/>
            <a:ext cx="3063582" cy="923330"/>
          </a:xfrm>
          <a:prstGeom prst="rect">
            <a:avLst/>
          </a:prstGeom>
        </p:spPr>
        <p:txBody>
          <a:bodyPr wrap="square">
            <a:spAutoFit/>
          </a:bodyPr>
          <a:lstStyle/>
          <a:p>
            <a:pPr marL="567214" indent="-215265">
              <a:buSzPct val="73333"/>
              <a:buFont typeface="Arial"/>
              <a:buChar char="•"/>
              <a:tabLst>
                <a:tab pos="567214" algn="l"/>
                <a:tab pos="567690" algn="l"/>
              </a:tabLst>
            </a:pPr>
            <a:r>
              <a:rPr lang="es-ES" sz="900" dirty="0">
                <a:solidFill>
                  <a:schemeClr val="bg2"/>
                </a:solidFill>
                <a:cs typeface="Arial" pitchFamily="34" charset="0"/>
              </a:rPr>
              <a:t>Data </a:t>
            </a:r>
            <a:r>
              <a:rPr lang="es-ES" sz="900" dirty="0" err="1">
                <a:solidFill>
                  <a:schemeClr val="bg2"/>
                </a:solidFill>
                <a:cs typeface="Arial" pitchFamily="34" charset="0"/>
              </a:rPr>
              <a:t>Science</a:t>
            </a:r>
            <a:endParaRPr lang="es-ES" sz="900" dirty="0">
              <a:solidFill>
                <a:schemeClr val="bg2"/>
              </a:solidFill>
              <a:cs typeface="Arial" pitchFamily="34" charset="0"/>
            </a:endParaRPr>
          </a:p>
          <a:p>
            <a:pPr marL="567214" indent="-215265">
              <a:buSzPct val="73333"/>
              <a:buFont typeface="Arial"/>
              <a:buChar char="•"/>
              <a:tabLst>
                <a:tab pos="567214" algn="l"/>
                <a:tab pos="567690" algn="l"/>
              </a:tabLst>
            </a:pPr>
            <a:r>
              <a:rPr lang="es-ES" sz="900" dirty="0">
                <a:solidFill>
                  <a:schemeClr val="bg2"/>
                </a:solidFill>
                <a:cs typeface="Arial" pitchFamily="34" charset="0"/>
              </a:rPr>
              <a:t>¿Qué es el machine </a:t>
            </a:r>
            <a:r>
              <a:rPr lang="es-ES" sz="900" dirty="0" err="1">
                <a:solidFill>
                  <a:schemeClr val="bg2"/>
                </a:solidFill>
                <a:cs typeface="Arial" pitchFamily="34" charset="0"/>
              </a:rPr>
              <a:t>learning</a:t>
            </a:r>
            <a:r>
              <a:rPr lang="es-ES" sz="900" dirty="0">
                <a:solidFill>
                  <a:schemeClr val="bg2"/>
                </a:solidFill>
                <a:cs typeface="Arial" pitchFamily="34" charset="0"/>
              </a:rPr>
              <a:t>?</a:t>
            </a:r>
          </a:p>
          <a:p>
            <a:pPr marL="567214" indent="-215265">
              <a:buSzPct val="73333"/>
              <a:buFont typeface="Arial"/>
              <a:buChar char="•"/>
              <a:tabLst>
                <a:tab pos="567214" algn="l"/>
                <a:tab pos="567690" algn="l"/>
              </a:tabLst>
            </a:pPr>
            <a:r>
              <a:rPr lang="es-ES" sz="900" dirty="0">
                <a:solidFill>
                  <a:schemeClr val="bg2"/>
                </a:solidFill>
                <a:cs typeface="Arial" pitchFamily="34" charset="0"/>
              </a:rPr>
              <a:t>Porqué utilizar ML</a:t>
            </a:r>
          </a:p>
          <a:p>
            <a:pPr marL="567214" indent="-215265">
              <a:buSzPct val="73333"/>
              <a:buFont typeface="Arial"/>
              <a:buChar char="•"/>
              <a:tabLst>
                <a:tab pos="567214" algn="l"/>
                <a:tab pos="567690" algn="l"/>
              </a:tabLst>
            </a:pPr>
            <a:r>
              <a:rPr lang="es-ES" sz="900" dirty="0">
                <a:solidFill>
                  <a:schemeClr val="bg2"/>
                </a:solidFill>
                <a:cs typeface="Arial" pitchFamily="34" charset="0"/>
              </a:rPr>
              <a:t>Ejemplos de aplicaciones</a:t>
            </a:r>
          </a:p>
          <a:p>
            <a:endParaRPr lang="es-ES" sz="900" dirty="0">
              <a:solidFill>
                <a:schemeClr val="bg2"/>
              </a:solidFill>
              <a:cs typeface="Arial" pitchFamily="34" charset="0"/>
            </a:endParaRPr>
          </a:p>
          <a:p>
            <a:endParaRPr lang="eu-ES" sz="900" dirty="0">
              <a:solidFill>
                <a:schemeClr val="bg2"/>
              </a:solidFill>
              <a:cs typeface="Arial" pitchFamily="34" charset="0"/>
            </a:endParaRPr>
          </a:p>
        </p:txBody>
      </p:sp>
      <p:sp>
        <p:nvSpPr>
          <p:cNvPr id="5" name="Rectángulo 4"/>
          <p:cNvSpPr/>
          <p:nvPr/>
        </p:nvSpPr>
        <p:spPr>
          <a:xfrm>
            <a:off x="887424" y="1489837"/>
            <a:ext cx="3178011" cy="369332"/>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La nueva revolución de los datos</a:t>
            </a:r>
          </a:p>
          <a:p>
            <a:pPr marL="171450" indent="-171450">
              <a:buFont typeface="Arial" panose="020B0604020202020204" pitchFamily="34" charset="0"/>
              <a:buChar char="•"/>
            </a:pPr>
            <a:r>
              <a:rPr lang="es-ES" sz="900" dirty="0">
                <a:solidFill>
                  <a:schemeClr val="bg2"/>
                </a:solidFill>
                <a:cs typeface="Arial" pitchFamily="34" charset="0"/>
              </a:rPr>
              <a:t>El valor del dato</a:t>
            </a:r>
            <a:endParaRPr lang="pt-BR" sz="900" dirty="0">
              <a:solidFill>
                <a:schemeClr val="bg2"/>
              </a:solidFill>
              <a:cs typeface="Arial" pitchFamily="34" charset="0"/>
            </a:endParaRPr>
          </a:p>
        </p:txBody>
      </p:sp>
      <p:sp>
        <p:nvSpPr>
          <p:cNvPr id="6" name="Rectángulo 5"/>
          <p:cNvSpPr/>
          <p:nvPr/>
        </p:nvSpPr>
        <p:spPr>
          <a:xfrm>
            <a:off x="460953" y="3439233"/>
            <a:ext cx="4572000" cy="1477328"/>
          </a:xfrm>
          <a:prstGeom prst="rect">
            <a:avLst/>
          </a:prstGeom>
        </p:spPr>
        <p:txBody>
          <a:bodyPr>
            <a:spAutoFit/>
          </a:bodyPr>
          <a:lstStyle/>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supervisado</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no supervisado</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a:t>
            </a:r>
            <a:r>
              <a:rPr lang="es-ES" sz="900" dirty="0" err="1">
                <a:solidFill>
                  <a:schemeClr val="bg2"/>
                </a:solidFill>
                <a:cs typeface="Arial" pitchFamily="34" charset="0"/>
              </a:rPr>
              <a:t>semisupervisado</a:t>
            </a:r>
            <a:endParaRPr lang="es-ES" sz="900" dirty="0">
              <a:solidFill>
                <a:schemeClr val="bg2"/>
              </a:solidFill>
              <a:cs typeface="Arial" pitchFamily="34" charset="0"/>
            </a:endParaRP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a:t>
            </a:r>
            <a:r>
              <a:rPr lang="es-ES" sz="900" dirty="0" err="1">
                <a:solidFill>
                  <a:schemeClr val="bg2"/>
                </a:solidFill>
                <a:cs typeface="Arial" pitchFamily="34" charset="0"/>
              </a:rPr>
              <a:t>autosupervisado</a:t>
            </a:r>
            <a:endParaRPr lang="es-ES" sz="900" dirty="0">
              <a:solidFill>
                <a:schemeClr val="bg2"/>
              </a:solidFill>
              <a:cs typeface="Arial" pitchFamily="34" charset="0"/>
            </a:endParaRP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por refuerzo</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por lotes</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online</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a:t>
            </a:r>
            <a:r>
              <a:rPr lang="es-ES" sz="900" dirty="0" err="1">
                <a:solidFill>
                  <a:schemeClr val="bg2"/>
                </a:solidFill>
                <a:cs typeface="Arial" pitchFamily="34" charset="0"/>
              </a:rPr>
              <a:t>out</a:t>
            </a:r>
            <a:r>
              <a:rPr lang="es-ES" sz="900" dirty="0">
                <a:solidFill>
                  <a:schemeClr val="bg2"/>
                </a:solidFill>
                <a:cs typeface="Arial" pitchFamily="34" charset="0"/>
              </a:rPr>
              <a:t> of </a:t>
            </a:r>
            <a:r>
              <a:rPr lang="es-ES" sz="900" dirty="0" err="1">
                <a:solidFill>
                  <a:schemeClr val="bg2"/>
                </a:solidFill>
                <a:cs typeface="Arial" pitchFamily="34" charset="0"/>
              </a:rPr>
              <a:t>core</a:t>
            </a:r>
            <a:endParaRPr lang="es-ES" sz="900" dirty="0">
              <a:solidFill>
                <a:schemeClr val="bg2"/>
              </a:solidFill>
              <a:cs typeface="Arial" pitchFamily="34" charset="0"/>
            </a:endParaRP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basado en instancias</a:t>
            </a:r>
          </a:p>
          <a:p>
            <a:pPr marL="567214" lvl="1" indent="-215265">
              <a:buSzPct val="73333"/>
              <a:buFont typeface="Arial"/>
              <a:buChar char="•"/>
              <a:tabLst>
                <a:tab pos="567214" algn="l"/>
                <a:tab pos="567690" algn="l"/>
              </a:tabLst>
            </a:pPr>
            <a:r>
              <a:rPr lang="es-ES" sz="900" dirty="0">
                <a:solidFill>
                  <a:schemeClr val="bg2"/>
                </a:solidFill>
                <a:cs typeface="Arial" pitchFamily="34" charset="0"/>
              </a:rPr>
              <a:t>Aprendizaje basado en modelos</a:t>
            </a:r>
          </a:p>
        </p:txBody>
      </p:sp>
      <p:grpSp>
        <p:nvGrpSpPr>
          <p:cNvPr id="176" name="Group 3">
            <a:extLst>
              <a:ext uri="{FF2B5EF4-FFF2-40B4-BE49-F238E27FC236}">
                <a16:creationId xmlns:a16="http://schemas.microsoft.com/office/drawing/2014/main" id="{37F06B10-F2B9-45AE-BAEE-3A25BDC40F60}"/>
              </a:ext>
            </a:extLst>
          </p:cNvPr>
          <p:cNvGrpSpPr/>
          <p:nvPr/>
        </p:nvGrpSpPr>
        <p:grpSpPr>
          <a:xfrm>
            <a:off x="3889002" y="955794"/>
            <a:ext cx="4037991" cy="709316"/>
            <a:chOff x="1848112" y="1575921"/>
            <a:chExt cx="5383988" cy="945755"/>
          </a:xfrm>
        </p:grpSpPr>
        <p:sp>
          <p:nvSpPr>
            <p:cNvPr id="177" name="TextBox 7"/>
            <p:cNvSpPr txBox="1"/>
            <p:nvPr/>
          </p:nvSpPr>
          <p:spPr>
            <a:xfrm>
              <a:off x="2724408" y="2213900"/>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78" name="TextBox 8"/>
            <p:cNvSpPr txBox="1"/>
            <p:nvPr/>
          </p:nvSpPr>
          <p:spPr>
            <a:xfrm>
              <a:off x="2699080" y="1743244"/>
              <a:ext cx="4187536" cy="538609"/>
            </a:xfrm>
            <a:prstGeom prst="rect">
              <a:avLst/>
            </a:prstGeom>
            <a:noFill/>
          </p:spPr>
          <p:txBody>
            <a:bodyPr wrap="square" lIns="81000" rIns="81000" rtlCol="0">
              <a:spAutoFit/>
            </a:bodyPr>
            <a:lstStyle/>
            <a:p>
              <a:r>
                <a:rPr lang="es-ES" altLang="ko-KR" sz="2025" b="1" dirty="0">
                  <a:solidFill>
                    <a:schemeClr val="bg2"/>
                  </a:solidFill>
                  <a:cs typeface="Arial" pitchFamily="34" charset="0"/>
                </a:rPr>
                <a:t>Principales retos del ML</a:t>
              </a:r>
              <a:endParaRPr lang="ko-KR" altLang="en-US" sz="2025" b="1" dirty="0">
                <a:solidFill>
                  <a:schemeClr val="bg2"/>
                </a:solidFill>
                <a:cs typeface="Arial" pitchFamily="34" charset="0"/>
              </a:endParaRPr>
            </a:p>
          </p:txBody>
        </p:sp>
        <p:sp>
          <p:nvSpPr>
            <p:cNvPr id="179" name="TextBox 6"/>
            <p:cNvSpPr txBox="1"/>
            <p:nvPr/>
          </p:nvSpPr>
          <p:spPr>
            <a:xfrm>
              <a:off x="1848112" y="1575921"/>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4</a:t>
              </a:r>
              <a:endParaRPr lang="ko-KR" altLang="en-US" sz="3300" b="1" dirty="0">
                <a:solidFill>
                  <a:schemeClr val="bg2"/>
                </a:solidFill>
                <a:cs typeface="Arial" pitchFamily="34" charset="0"/>
              </a:endParaRPr>
            </a:p>
          </p:txBody>
        </p:sp>
      </p:grpSp>
      <p:grpSp>
        <p:nvGrpSpPr>
          <p:cNvPr id="180" name="Group 16">
            <a:extLst>
              <a:ext uri="{FF2B5EF4-FFF2-40B4-BE49-F238E27FC236}">
                <a16:creationId xmlns:a16="http://schemas.microsoft.com/office/drawing/2014/main" id="{48C572D2-FF82-4F09-A87C-3D3A60EF1C3D}"/>
              </a:ext>
            </a:extLst>
          </p:cNvPr>
          <p:cNvGrpSpPr/>
          <p:nvPr/>
        </p:nvGrpSpPr>
        <p:grpSpPr>
          <a:xfrm>
            <a:off x="3828074" y="2507817"/>
            <a:ext cx="5141303" cy="693545"/>
            <a:chOff x="1772730" y="1586208"/>
            <a:chExt cx="5559656" cy="924727"/>
          </a:xfrm>
        </p:grpSpPr>
        <p:sp>
          <p:nvSpPr>
            <p:cNvPr id="181" name="TextBox 17">
              <a:extLst>
                <a:ext uri="{FF2B5EF4-FFF2-40B4-BE49-F238E27FC236}">
                  <a16:creationId xmlns:a16="http://schemas.microsoft.com/office/drawing/2014/main" id="{4C6F8FA6-DB08-4060-9832-77D337D2BF55}"/>
                </a:ext>
              </a:extLst>
            </p:cNvPr>
            <p:cNvSpPr txBox="1"/>
            <p:nvPr/>
          </p:nvSpPr>
          <p:spPr>
            <a:xfrm>
              <a:off x="2559589" y="2203159"/>
              <a:ext cx="4507692" cy="307776"/>
            </a:xfrm>
            <a:prstGeom prst="rect">
              <a:avLst/>
            </a:prstGeom>
            <a:noFill/>
          </p:spPr>
          <p:txBody>
            <a:bodyPr wrap="square" rtlCol="0">
              <a:spAutoFit/>
            </a:bodyPr>
            <a:lstStyle/>
            <a:p>
              <a:endParaRPr lang="en-US" altLang="ko-KR" sz="900" dirty="0">
                <a:solidFill>
                  <a:schemeClr val="bg2"/>
                </a:solidFill>
                <a:cs typeface="Arial" pitchFamily="34" charset="0"/>
              </a:endParaRPr>
            </a:p>
          </p:txBody>
        </p:sp>
        <p:sp>
          <p:nvSpPr>
            <p:cNvPr id="182" name="TextBox 18">
              <a:extLst>
                <a:ext uri="{FF2B5EF4-FFF2-40B4-BE49-F238E27FC236}">
                  <a16:creationId xmlns:a16="http://schemas.microsoft.com/office/drawing/2014/main" id="{4FCF8A9D-7E22-4279-8535-9C4F0258D7B9}"/>
                </a:ext>
              </a:extLst>
            </p:cNvPr>
            <p:cNvSpPr txBox="1"/>
            <p:nvPr/>
          </p:nvSpPr>
          <p:spPr>
            <a:xfrm>
              <a:off x="2563918" y="1752837"/>
              <a:ext cx="4768468" cy="538610"/>
            </a:xfrm>
            <a:prstGeom prst="rect">
              <a:avLst/>
            </a:prstGeom>
            <a:noFill/>
          </p:spPr>
          <p:txBody>
            <a:bodyPr wrap="square" lIns="81000" rIns="81000" rtlCol="0">
              <a:spAutoFit/>
            </a:bodyPr>
            <a:lstStyle/>
            <a:p>
              <a:r>
                <a:rPr lang="eu-ES" altLang="ko-KR" sz="2025" b="1" dirty="0" err="1">
                  <a:solidFill>
                    <a:schemeClr val="bg2"/>
                  </a:solidFill>
                  <a:cs typeface="Arial" pitchFamily="34" charset="0"/>
                </a:rPr>
                <a:t>Probar</a:t>
              </a:r>
              <a:r>
                <a:rPr lang="eu-ES" altLang="ko-KR" sz="2025" b="1" dirty="0">
                  <a:solidFill>
                    <a:schemeClr val="bg2"/>
                  </a:solidFill>
                  <a:cs typeface="Arial" pitchFamily="34" charset="0"/>
                </a:rPr>
                <a:t> y </a:t>
              </a:r>
              <a:r>
                <a:rPr lang="eu-ES" altLang="ko-KR" sz="2025" b="1" dirty="0" err="1">
                  <a:solidFill>
                    <a:schemeClr val="bg2"/>
                  </a:solidFill>
                  <a:cs typeface="Arial" pitchFamily="34" charset="0"/>
                </a:rPr>
                <a:t>validar</a:t>
              </a:r>
              <a:endParaRPr lang="ko-KR" altLang="en-US" sz="2025" b="1" dirty="0">
                <a:solidFill>
                  <a:schemeClr val="bg2"/>
                </a:solidFill>
                <a:cs typeface="Arial" pitchFamily="34" charset="0"/>
              </a:endParaRPr>
            </a:p>
          </p:txBody>
        </p:sp>
        <p:sp>
          <p:nvSpPr>
            <p:cNvPr id="183" name="TextBox 19">
              <a:extLst>
                <a:ext uri="{FF2B5EF4-FFF2-40B4-BE49-F238E27FC236}">
                  <a16:creationId xmlns:a16="http://schemas.microsoft.com/office/drawing/2014/main" id="{3E6D74D0-F347-4E58-A9D8-7E9536FAAEC3}"/>
                </a:ext>
              </a:extLst>
            </p:cNvPr>
            <p:cNvSpPr txBox="1"/>
            <p:nvPr/>
          </p:nvSpPr>
          <p:spPr>
            <a:xfrm>
              <a:off x="1772730" y="1586208"/>
              <a:ext cx="958096" cy="800219"/>
            </a:xfrm>
            <a:prstGeom prst="rect">
              <a:avLst/>
            </a:prstGeom>
            <a:noFill/>
          </p:spPr>
          <p:txBody>
            <a:bodyPr wrap="square" lIns="81000" rIns="81000" rtlCol="0">
              <a:spAutoFit/>
            </a:bodyPr>
            <a:lstStyle/>
            <a:p>
              <a:pPr algn="ctr"/>
              <a:r>
                <a:rPr lang="en-US" altLang="ko-KR" sz="3300" b="1" dirty="0">
                  <a:solidFill>
                    <a:schemeClr val="bg2"/>
                  </a:solidFill>
                  <a:cs typeface="Arial" pitchFamily="34" charset="0"/>
                </a:rPr>
                <a:t>5</a:t>
              </a:r>
              <a:endParaRPr lang="ko-KR" altLang="en-US" sz="3300" b="1" dirty="0">
                <a:solidFill>
                  <a:schemeClr val="bg2"/>
                </a:solidFill>
                <a:cs typeface="Arial" pitchFamily="34" charset="0"/>
              </a:endParaRPr>
            </a:p>
          </p:txBody>
        </p:sp>
      </p:grpSp>
      <p:sp>
        <p:nvSpPr>
          <p:cNvPr id="189" name="Rectángulo 188"/>
          <p:cNvSpPr/>
          <p:nvPr/>
        </p:nvSpPr>
        <p:spPr>
          <a:xfrm>
            <a:off x="4446254" y="1461909"/>
            <a:ext cx="3178011" cy="923330"/>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Cantidad insuficiente de datos</a:t>
            </a:r>
          </a:p>
          <a:p>
            <a:pPr marL="171450" indent="-171450">
              <a:buFont typeface="Arial" panose="020B0604020202020204" pitchFamily="34" charset="0"/>
              <a:buChar char="•"/>
            </a:pPr>
            <a:r>
              <a:rPr lang="es-ES" sz="900" dirty="0">
                <a:solidFill>
                  <a:schemeClr val="bg2"/>
                </a:solidFill>
                <a:cs typeface="Arial" pitchFamily="34" charset="0"/>
              </a:rPr>
              <a:t>Datos no representativos</a:t>
            </a:r>
          </a:p>
          <a:p>
            <a:pPr marL="171450" indent="-171450">
              <a:buFont typeface="Arial" panose="020B0604020202020204" pitchFamily="34" charset="0"/>
              <a:buChar char="•"/>
            </a:pPr>
            <a:r>
              <a:rPr lang="es-ES" sz="900" dirty="0">
                <a:solidFill>
                  <a:schemeClr val="bg2"/>
                </a:solidFill>
                <a:cs typeface="Arial" pitchFamily="34" charset="0"/>
              </a:rPr>
              <a:t>Datos de mala calidad</a:t>
            </a:r>
          </a:p>
          <a:p>
            <a:pPr marL="171450" indent="-171450">
              <a:buFont typeface="Arial" panose="020B0604020202020204" pitchFamily="34" charset="0"/>
              <a:buChar char="•"/>
            </a:pPr>
            <a:r>
              <a:rPr lang="es-ES" sz="900" dirty="0">
                <a:solidFill>
                  <a:schemeClr val="bg2"/>
                </a:solidFill>
                <a:cs typeface="Arial" pitchFamily="34" charset="0"/>
              </a:rPr>
              <a:t>Características irrelevantes</a:t>
            </a:r>
          </a:p>
          <a:p>
            <a:pPr marL="171450" indent="-171450">
              <a:buFont typeface="Arial" panose="020B0604020202020204" pitchFamily="34" charset="0"/>
              <a:buChar char="•"/>
            </a:pPr>
            <a:r>
              <a:rPr lang="es-ES" sz="900" dirty="0">
                <a:solidFill>
                  <a:schemeClr val="bg2"/>
                </a:solidFill>
                <a:cs typeface="Arial" pitchFamily="34" charset="0"/>
              </a:rPr>
              <a:t>Sobreajuste (</a:t>
            </a:r>
            <a:r>
              <a:rPr lang="es-ES" sz="900" dirty="0" err="1">
                <a:solidFill>
                  <a:schemeClr val="bg2"/>
                </a:solidFill>
                <a:cs typeface="Arial" pitchFamily="34" charset="0"/>
              </a:rPr>
              <a:t>overfitting</a:t>
            </a:r>
            <a:r>
              <a:rPr lang="es-ES" sz="900" dirty="0">
                <a:solidFill>
                  <a:schemeClr val="bg2"/>
                </a:solidFill>
                <a:cs typeface="Arial" pitchFamily="34" charset="0"/>
              </a:rPr>
              <a:t>)</a:t>
            </a:r>
          </a:p>
          <a:p>
            <a:pPr marL="171450" indent="-171450">
              <a:buFont typeface="Arial" panose="020B0604020202020204" pitchFamily="34" charset="0"/>
              <a:buChar char="•"/>
            </a:pPr>
            <a:r>
              <a:rPr lang="es-ES" sz="900" dirty="0" err="1">
                <a:solidFill>
                  <a:schemeClr val="bg2"/>
                </a:solidFill>
                <a:cs typeface="Arial" pitchFamily="34" charset="0"/>
              </a:rPr>
              <a:t>Subajuste</a:t>
            </a:r>
            <a:r>
              <a:rPr lang="es-ES" sz="900" dirty="0">
                <a:solidFill>
                  <a:schemeClr val="bg2"/>
                </a:solidFill>
                <a:cs typeface="Arial" pitchFamily="34" charset="0"/>
              </a:rPr>
              <a:t> (</a:t>
            </a:r>
            <a:r>
              <a:rPr lang="es-ES" sz="900" dirty="0" err="1">
                <a:solidFill>
                  <a:schemeClr val="bg2"/>
                </a:solidFill>
                <a:cs typeface="Arial" pitchFamily="34" charset="0"/>
              </a:rPr>
              <a:t>underfitting</a:t>
            </a:r>
            <a:r>
              <a:rPr lang="es-ES" sz="900" dirty="0">
                <a:solidFill>
                  <a:schemeClr val="bg2"/>
                </a:solidFill>
                <a:cs typeface="Arial" pitchFamily="34" charset="0"/>
              </a:rPr>
              <a:t>)</a:t>
            </a:r>
          </a:p>
        </p:txBody>
      </p:sp>
      <p:sp>
        <p:nvSpPr>
          <p:cNvPr id="191" name="Rectángulo 190"/>
          <p:cNvSpPr/>
          <p:nvPr/>
        </p:nvSpPr>
        <p:spPr>
          <a:xfrm>
            <a:off x="4424579" y="3112230"/>
            <a:ext cx="3178011" cy="1061829"/>
          </a:xfrm>
          <a:prstGeom prst="rect">
            <a:avLst/>
          </a:prstGeom>
        </p:spPr>
        <p:txBody>
          <a:bodyPr wrap="square">
            <a:spAutoFit/>
          </a:bodyPr>
          <a:lstStyle/>
          <a:p>
            <a:pPr marL="171450" indent="-171450">
              <a:buFont typeface="Arial" panose="020B0604020202020204" pitchFamily="34" charset="0"/>
              <a:buChar char="•"/>
            </a:pPr>
            <a:r>
              <a:rPr lang="es-ES" sz="900" dirty="0">
                <a:solidFill>
                  <a:schemeClr val="bg2"/>
                </a:solidFill>
                <a:cs typeface="Arial" pitchFamily="34" charset="0"/>
              </a:rPr>
              <a:t>Probar y validad</a:t>
            </a:r>
          </a:p>
          <a:p>
            <a:pPr marL="171450" indent="-171450">
              <a:buFont typeface="Arial" panose="020B0604020202020204" pitchFamily="34" charset="0"/>
              <a:buChar char="•"/>
            </a:pPr>
            <a:r>
              <a:rPr lang="es-ES" sz="900" dirty="0">
                <a:solidFill>
                  <a:schemeClr val="bg2"/>
                </a:solidFill>
                <a:cs typeface="Arial" pitchFamily="34" charset="0"/>
              </a:rPr>
              <a:t>Ajuste de </a:t>
            </a:r>
            <a:r>
              <a:rPr lang="es-ES" sz="900" dirty="0" err="1">
                <a:solidFill>
                  <a:schemeClr val="bg2"/>
                </a:solidFill>
                <a:cs typeface="Arial" pitchFamily="34" charset="0"/>
              </a:rPr>
              <a:t>hiperparámetros</a:t>
            </a:r>
            <a:endParaRPr lang="es-ES" sz="900" dirty="0">
              <a:solidFill>
                <a:schemeClr val="bg2"/>
              </a:solidFill>
              <a:cs typeface="Arial" pitchFamily="34" charset="0"/>
            </a:endParaRPr>
          </a:p>
          <a:p>
            <a:pPr marL="171450" indent="-171450">
              <a:buFont typeface="Arial" panose="020B0604020202020204" pitchFamily="34" charset="0"/>
              <a:buChar char="•"/>
            </a:pPr>
            <a:r>
              <a:rPr lang="es-ES" sz="900" dirty="0">
                <a:solidFill>
                  <a:schemeClr val="bg2"/>
                </a:solidFill>
                <a:cs typeface="Arial" pitchFamily="34" charset="0"/>
              </a:rPr>
              <a:t>Selección de modelo</a:t>
            </a:r>
          </a:p>
          <a:p>
            <a:pPr marL="171450" indent="-171450">
              <a:buFont typeface="Arial" panose="020B0604020202020204" pitchFamily="34" charset="0"/>
              <a:buChar char="•"/>
            </a:pPr>
            <a:r>
              <a:rPr lang="es-ES" sz="900" dirty="0">
                <a:solidFill>
                  <a:schemeClr val="bg2"/>
                </a:solidFill>
                <a:cs typeface="Arial" pitchFamily="34" charset="0"/>
              </a:rPr>
              <a:t>Discrepancia de datos</a:t>
            </a:r>
          </a:p>
          <a:p>
            <a:pPr marL="171450" indent="-171450">
              <a:buFont typeface="Arial" panose="020B0604020202020204" pitchFamily="34" charset="0"/>
              <a:buChar char="•"/>
            </a:pPr>
            <a:r>
              <a:rPr lang="es-ES" sz="900" dirty="0">
                <a:solidFill>
                  <a:schemeClr val="bg2"/>
                </a:solidFill>
                <a:cs typeface="Arial" pitchFamily="34" charset="0"/>
              </a:rPr>
              <a:t>Solución ML</a:t>
            </a:r>
          </a:p>
          <a:p>
            <a:pPr marL="171450" indent="-171450">
              <a:buFont typeface="Arial" panose="020B0604020202020204" pitchFamily="34" charset="0"/>
              <a:buChar char="•"/>
            </a:pPr>
            <a:r>
              <a:rPr lang="es-ES" sz="900" dirty="0">
                <a:solidFill>
                  <a:schemeClr val="bg2"/>
                </a:solidFill>
                <a:cs typeface="Arial" pitchFamily="34" charset="0"/>
              </a:rPr>
              <a:t>Teorema no hay almuerzo gratis</a:t>
            </a:r>
          </a:p>
          <a:p>
            <a:pPr marL="171450" indent="-171450">
              <a:buFont typeface="Arial" panose="020B0604020202020204" pitchFamily="34" charset="0"/>
              <a:buChar char="•"/>
            </a:pPr>
            <a:r>
              <a:rPr lang="es-ES" sz="900" dirty="0">
                <a:solidFill>
                  <a:schemeClr val="bg2"/>
                </a:solidFill>
                <a:cs typeface="Arial" pitchFamily="34" charset="0"/>
              </a:rPr>
              <a:t>Machine </a:t>
            </a:r>
            <a:r>
              <a:rPr lang="es-ES" sz="900" dirty="0" err="1">
                <a:solidFill>
                  <a:schemeClr val="bg2"/>
                </a:solidFill>
                <a:cs typeface="Arial" pitchFamily="34" charset="0"/>
              </a:rPr>
              <a:t>Learning</a:t>
            </a:r>
            <a:r>
              <a:rPr lang="es-ES" sz="900" dirty="0">
                <a:solidFill>
                  <a:schemeClr val="bg2"/>
                </a:solidFill>
                <a:cs typeface="Arial" pitchFamily="34" charset="0"/>
              </a:rPr>
              <a:t> </a:t>
            </a:r>
            <a:r>
              <a:rPr lang="es-ES" sz="900" dirty="0" err="1">
                <a:solidFill>
                  <a:schemeClr val="bg2"/>
                </a:solidFill>
                <a:cs typeface="Arial" pitchFamily="34" charset="0"/>
              </a:rPr>
              <a:t>Workflow</a:t>
            </a:r>
            <a:endParaRPr lang="es-ES" sz="900" dirty="0">
              <a:solidFill>
                <a:schemeClr val="bg2"/>
              </a:solidFill>
              <a:cs typeface="Arial" pitchFamily="34" charset="0"/>
            </a:endParaRPr>
          </a:p>
        </p:txBody>
      </p:sp>
    </p:spTree>
    <p:extLst>
      <p:ext uri="{BB962C8B-B14F-4D97-AF65-F5344CB8AC3E}">
        <p14:creationId xmlns:p14="http://schemas.microsoft.com/office/powerpoint/2010/main" val="428608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b="1" dirty="0"/>
              <a:t>Analizar imágenes de productos en una cadena de producción para clasificarlas de manera automática: </a:t>
            </a:r>
            <a:r>
              <a:rPr lang="es-ES" sz="1200" dirty="0"/>
              <a:t>clasificación de imágenes. RNC (redes </a:t>
            </a:r>
            <a:r>
              <a:rPr lang="es-ES" sz="1200" dirty="0" err="1"/>
              <a:t>convolucionales</a:t>
            </a:r>
            <a:r>
              <a:rPr lang="es-ES" sz="1200" dirty="0"/>
              <a:t>), transformadores.</a:t>
            </a:r>
          </a:p>
          <a:p>
            <a:r>
              <a:rPr lang="es-ES" sz="1200" b="1" dirty="0"/>
              <a:t>Detectar tumores en escáneres:</a:t>
            </a:r>
            <a:r>
              <a:rPr lang="es-ES" sz="1200" dirty="0"/>
              <a:t> segmentación semántica de imágenes. Clasificar cada pixel de la imagen. RNC (redes </a:t>
            </a:r>
            <a:r>
              <a:rPr lang="es-ES" sz="1200" dirty="0" err="1"/>
              <a:t>convolucionales</a:t>
            </a:r>
            <a:r>
              <a:rPr lang="es-ES" sz="1200" dirty="0"/>
              <a:t>), transformadores.</a:t>
            </a:r>
          </a:p>
          <a:p>
            <a:r>
              <a:rPr lang="es-ES" sz="1200" b="1" dirty="0"/>
              <a:t>Clasificar artículos de noticias:</a:t>
            </a:r>
            <a:r>
              <a:rPr lang="es-ES" sz="1200" dirty="0"/>
              <a:t> procesamiento del lenguaje natural -&gt; clasificación de texto. RNR (redes neuronales recurrentes), RNC (redes </a:t>
            </a:r>
            <a:r>
              <a:rPr lang="es-ES" sz="1200" dirty="0" err="1"/>
              <a:t>convolucionales</a:t>
            </a:r>
            <a:r>
              <a:rPr lang="es-ES" sz="1200" dirty="0"/>
              <a:t>), Transformadores (mejor resultado).</a:t>
            </a:r>
          </a:p>
          <a:p>
            <a:r>
              <a:rPr lang="es-ES" sz="1200" b="1" dirty="0"/>
              <a:t>Marcar comentarios ofensivos en foros: </a:t>
            </a:r>
            <a:r>
              <a:rPr lang="es-ES" sz="1200" dirty="0"/>
              <a:t>clasificación de texto. RNR, RNC, transformadores.</a:t>
            </a:r>
          </a:p>
          <a:p>
            <a:r>
              <a:rPr lang="es-ES" sz="1200" b="1" dirty="0"/>
              <a:t>Resumir documentos:</a:t>
            </a:r>
            <a:r>
              <a:rPr lang="es-ES" sz="1200" dirty="0"/>
              <a:t> procesamiento lenguaje natural -&gt; resumen de texto. RNR, RNC, transformadores.</a:t>
            </a:r>
          </a:p>
          <a:p>
            <a:r>
              <a:rPr lang="es-ES" sz="1200" b="1" dirty="0" err="1"/>
              <a:t>Chatbot</a:t>
            </a:r>
            <a:r>
              <a:rPr lang="es-ES" sz="1200" b="1" dirty="0"/>
              <a:t> o asistente personal:</a:t>
            </a:r>
            <a:r>
              <a:rPr lang="es-ES" sz="1200" dirty="0"/>
              <a:t> varios componentes de procesamiento del lenguaje natural (comprensión, preguntas respuesta).</a:t>
            </a:r>
          </a:p>
          <a:p>
            <a:r>
              <a:rPr lang="es-ES" sz="1200" b="1" dirty="0"/>
              <a:t>Predecir ingresos empresa en función de n métricas rendimiento:</a:t>
            </a:r>
            <a:r>
              <a:rPr lang="es-ES" sz="1200" dirty="0"/>
              <a:t> tarea de regresión. Regresión lineal, regresión </a:t>
            </a:r>
            <a:r>
              <a:rPr lang="es-ES" sz="1200" dirty="0" err="1"/>
              <a:t>polinomial</a:t>
            </a:r>
            <a:r>
              <a:rPr lang="es-ES" sz="1200" dirty="0"/>
              <a:t>, SVM(máquina de vector soporte), </a:t>
            </a:r>
            <a:r>
              <a:rPr lang="es-ES" sz="1200" dirty="0" err="1"/>
              <a:t>Random</a:t>
            </a:r>
            <a:r>
              <a:rPr lang="es-ES" sz="1200" dirty="0"/>
              <a:t> </a:t>
            </a:r>
            <a:r>
              <a:rPr lang="es-ES" sz="1200" dirty="0" err="1"/>
              <a:t>Forest</a:t>
            </a:r>
            <a:r>
              <a:rPr lang="es-ES" sz="1200" dirty="0"/>
              <a:t>…</a:t>
            </a:r>
          </a:p>
          <a:p>
            <a:r>
              <a:rPr lang="es-ES" sz="1200" b="1" dirty="0"/>
              <a:t>Aplicación reacciona ordenes de voz:</a:t>
            </a:r>
            <a:r>
              <a:rPr lang="es-ES" sz="1200" dirty="0"/>
              <a:t> reconocimiento de discurso, procesamiento de muestras de audio. RNR, RNC, transformadores.</a:t>
            </a:r>
          </a:p>
          <a:p>
            <a:endParaRPr lang="es-ES" sz="1200" dirty="0"/>
          </a:p>
          <a:p>
            <a:endParaRPr lang="es-ES" sz="1200" dirty="0"/>
          </a:p>
          <a:p>
            <a:endParaRPr lang="es-ES" dirty="0"/>
          </a:p>
        </p:txBody>
      </p:sp>
      <p:sp>
        <p:nvSpPr>
          <p:cNvPr id="133" name="Google Shape;133;p4"/>
          <p:cNvSpPr txBox="1">
            <a:spLocks noGrp="1"/>
          </p:cNvSpPr>
          <p:nvPr>
            <p:ph type="title"/>
          </p:nvPr>
        </p:nvSpPr>
        <p:spPr>
          <a:xfrm>
            <a:off x="1197813" y="1806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Ejemplos de aplicaciones</a:t>
            </a:r>
            <a:endParaRPr dirty="0"/>
          </a:p>
        </p:txBody>
      </p:sp>
    </p:spTree>
    <p:extLst>
      <p:ext uri="{BB962C8B-B14F-4D97-AF65-F5344CB8AC3E}">
        <p14:creationId xmlns:p14="http://schemas.microsoft.com/office/powerpoint/2010/main" val="113980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545689" y="1143000"/>
            <a:ext cx="8347587" cy="3156155"/>
          </a:xfrm>
          <a:prstGeom prst="rect">
            <a:avLst/>
          </a:prstGeom>
          <a:noFill/>
          <a:ln>
            <a:noFill/>
          </a:ln>
        </p:spPr>
        <p:txBody>
          <a:bodyPr spcFirstLastPara="1" wrap="square" lIns="91425" tIns="91425" rIns="91425" bIns="91425" anchor="t" anchorCtr="0">
            <a:noAutofit/>
          </a:bodyPr>
          <a:lstStyle/>
          <a:p>
            <a:r>
              <a:rPr lang="es-ES" sz="1200" b="1" dirty="0"/>
              <a:t>Detectar fraude tarjeta de crédito: </a:t>
            </a:r>
            <a:r>
              <a:rPr lang="es-ES" sz="1200" dirty="0"/>
              <a:t>detección de anomalías. </a:t>
            </a:r>
            <a:r>
              <a:rPr lang="es-ES" sz="1200" dirty="0" err="1"/>
              <a:t>Isolation</a:t>
            </a:r>
            <a:r>
              <a:rPr lang="es-ES" sz="1200" dirty="0"/>
              <a:t> </a:t>
            </a:r>
            <a:r>
              <a:rPr lang="es-ES" sz="1200" dirty="0" err="1"/>
              <a:t>forests</a:t>
            </a:r>
            <a:r>
              <a:rPr lang="es-ES" sz="1200" dirty="0"/>
              <a:t>, modelos de mezclas gaussianas y autocodificadores.</a:t>
            </a:r>
          </a:p>
          <a:p>
            <a:r>
              <a:rPr lang="es-ES" sz="1200" b="1" dirty="0"/>
              <a:t>Segmentar clientes en función de sus compras:</a:t>
            </a:r>
            <a:r>
              <a:rPr lang="es-ES" sz="1200" dirty="0"/>
              <a:t> Agrupamiento. K-medias, DBSCAN.</a:t>
            </a:r>
          </a:p>
          <a:p>
            <a:r>
              <a:rPr lang="es-ES" sz="1200" b="1" dirty="0"/>
              <a:t>Representar un conjunto de datos de alta dimensión, complejo en un diagrama claro y detallado:</a:t>
            </a:r>
            <a:r>
              <a:rPr lang="es-ES" sz="1200" dirty="0"/>
              <a:t> visualización de datos con reducción de la </a:t>
            </a:r>
            <a:r>
              <a:rPr lang="es-ES" sz="1200" dirty="0" err="1"/>
              <a:t>dimensionalidad</a:t>
            </a:r>
            <a:r>
              <a:rPr lang="es-ES" sz="1200" dirty="0"/>
              <a:t>.</a:t>
            </a:r>
          </a:p>
          <a:p>
            <a:r>
              <a:rPr lang="es-ES" sz="1200" b="1" dirty="0"/>
              <a:t>Recomendar producto en función de compras anteriores: </a:t>
            </a:r>
            <a:r>
              <a:rPr lang="es-ES" sz="1200" dirty="0"/>
              <a:t>sistema de recomendación. Red neuronal artificial (RNA) que se entrena con datos de compras anteriores y predice la siguiente compra más probable.</a:t>
            </a:r>
          </a:p>
          <a:p>
            <a:r>
              <a:rPr lang="es-ES" sz="1200" b="1" dirty="0"/>
              <a:t>Crear un </a:t>
            </a:r>
            <a:r>
              <a:rPr lang="es-ES" sz="1200" b="1" dirty="0" err="1"/>
              <a:t>bot</a:t>
            </a:r>
            <a:r>
              <a:rPr lang="es-ES" sz="1200" b="1" dirty="0"/>
              <a:t> inteligente para un juego: </a:t>
            </a:r>
            <a:r>
              <a:rPr lang="es-ES" sz="1200" dirty="0"/>
              <a:t>aprendizaje por refuerzo.</a:t>
            </a:r>
          </a:p>
          <a:p>
            <a:endParaRPr lang="es-ES" sz="1200" dirty="0"/>
          </a:p>
          <a:p>
            <a:endParaRPr lang="es-ES" sz="1200" dirty="0"/>
          </a:p>
          <a:p>
            <a:pPr marL="146050" indent="0">
              <a:buNone/>
            </a:pPr>
            <a:endParaRPr lang="es-ES" u="sng" dirty="0"/>
          </a:p>
        </p:txBody>
      </p:sp>
      <p:sp>
        <p:nvSpPr>
          <p:cNvPr id="133" name="Google Shape;133;p4"/>
          <p:cNvSpPr txBox="1">
            <a:spLocks noGrp="1"/>
          </p:cNvSpPr>
          <p:nvPr>
            <p:ph type="title"/>
          </p:nvPr>
        </p:nvSpPr>
        <p:spPr>
          <a:xfrm>
            <a:off x="1234684" y="20503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Ejemplos de aplicaciones</a:t>
            </a:r>
            <a:endParaRPr dirty="0"/>
          </a:p>
        </p:txBody>
      </p:sp>
      <p:pic>
        <p:nvPicPr>
          <p:cNvPr id="4" name="Google Shape;381;p59"/>
          <p:cNvPicPr preferRelativeResize="0"/>
          <p:nvPr/>
        </p:nvPicPr>
        <p:blipFill>
          <a:blip r:embed="rId3">
            <a:alphaModFix/>
          </a:blip>
          <a:stretch>
            <a:fillRect/>
          </a:stretch>
        </p:blipFill>
        <p:spPr>
          <a:xfrm>
            <a:off x="4544604" y="3074870"/>
            <a:ext cx="2778750" cy="1637775"/>
          </a:xfrm>
          <a:prstGeom prst="rect">
            <a:avLst/>
          </a:prstGeom>
          <a:noFill/>
          <a:ln>
            <a:noFill/>
          </a:ln>
        </p:spPr>
      </p:pic>
      <p:pic>
        <p:nvPicPr>
          <p:cNvPr id="5" name="Google Shape;383;p59"/>
          <p:cNvPicPr preferRelativeResize="0"/>
          <p:nvPr/>
        </p:nvPicPr>
        <p:blipFill>
          <a:blip r:embed="rId4">
            <a:alphaModFix/>
          </a:blip>
          <a:stretch>
            <a:fillRect/>
          </a:stretch>
        </p:blipFill>
        <p:spPr>
          <a:xfrm>
            <a:off x="1380746" y="3034421"/>
            <a:ext cx="2328801" cy="1718675"/>
          </a:xfrm>
          <a:prstGeom prst="rect">
            <a:avLst/>
          </a:prstGeom>
          <a:noFill/>
          <a:ln>
            <a:noFill/>
          </a:ln>
        </p:spPr>
      </p:pic>
    </p:spTree>
    <p:extLst>
      <p:ext uri="{BB962C8B-B14F-4D97-AF65-F5344CB8AC3E}">
        <p14:creationId xmlns:p14="http://schemas.microsoft.com/office/powerpoint/2010/main" val="4019780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
          <p:cNvSpPr txBox="1">
            <a:spLocks noGrp="1"/>
          </p:cNvSpPr>
          <p:nvPr>
            <p:ph type="title" idx="4294967295"/>
          </p:nvPr>
        </p:nvSpPr>
        <p:spPr>
          <a:xfrm>
            <a:off x="0" y="762000"/>
            <a:ext cx="5500688" cy="1519238"/>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3. Tipos de sistemas ML</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459942" y="1959471"/>
            <a:ext cx="4118986" cy="2862322"/>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supervisado</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no supervisado</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a:t>
            </a:r>
            <a:r>
              <a:rPr lang="es-ES" altLang="ko-KR" sz="1800" dirty="0" err="1">
                <a:solidFill>
                  <a:schemeClr val="bg1"/>
                </a:solidFill>
                <a:cs typeface="Arial" pitchFamily="34" charset="0"/>
              </a:rPr>
              <a:t>semisupervisado</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a:t>
            </a:r>
            <a:r>
              <a:rPr lang="es-ES" altLang="ko-KR" sz="1800" dirty="0" err="1">
                <a:solidFill>
                  <a:schemeClr val="bg1"/>
                </a:solidFill>
                <a:cs typeface="Arial" pitchFamily="34" charset="0"/>
              </a:rPr>
              <a:t>autosupervisado</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por refuerzo</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por lotes</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online</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a:t>
            </a:r>
            <a:r>
              <a:rPr lang="es-ES" altLang="ko-KR" sz="1800" dirty="0" err="1">
                <a:solidFill>
                  <a:schemeClr val="bg1"/>
                </a:solidFill>
                <a:cs typeface="Arial" pitchFamily="34" charset="0"/>
              </a:rPr>
              <a:t>out</a:t>
            </a:r>
            <a:r>
              <a:rPr lang="es-ES" altLang="ko-KR" sz="1800" dirty="0">
                <a:solidFill>
                  <a:schemeClr val="bg1"/>
                </a:solidFill>
                <a:cs typeface="Arial" pitchFamily="34" charset="0"/>
              </a:rPr>
              <a:t> of </a:t>
            </a:r>
            <a:r>
              <a:rPr lang="es-ES" altLang="ko-KR" sz="1800" dirty="0" err="1">
                <a:solidFill>
                  <a:schemeClr val="bg1"/>
                </a:solidFill>
                <a:cs typeface="Arial" pitchFamily="34" charset="0"/>
              </a:rPr>
              <a:t>core</a:t>
            </a:r>
            <a:endParaRPr lang="es-ES" altLang="ko-KR" sz="1800" dirty="0">
              <a:solidFill>
                <a:schemeClr val="bg1"/>
              </a:solidFill>
              <a:cs typeface="Arial" pitchFamily="34" charset="0"/>
            </a:endParaRP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basado en instancias</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Aprendizaje basado en modelos</a:t>
            </a:r>
          </a:p>
        </p:txBody>
      </p:sp>
    </p:spTree>
    <p:extLst>
      <p:ext uri="{BB962C8B-B14F-4D97-AF65-F5344CB8AC3E}">
        <p14:creationId xmlns:p14="http://schemas.microsoft.com/office/powerpoint/2010/main" val="258305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Machine learning - Algoritmos</a:t>
            </a:r>
            <a:endParaRPr/>
          </a:p>
        </p:txBody>
      </p:sp>
      <p:sp>
        <p:nvSpPr>
          <p:cNvPr id="7" name="Marcador de texto 6"/>
          <p:cNvSpPr>
            <a:spLocks noGrp="1"/>
          </p:cNvSpPr>
          <p:nvPr>
            <p:ph type="body" idx="2"/>
          </p:nvPr>
        </p:nvSpPr>
        <p:spPr/>
        <p:txBody>
          <a:bodyPr/>
          <a:lstStyle/>
          <a:p>
            <a:endParaRPr lang="eu-ES"/>
          </a:p>
        </p:txBody>
      </p:sp>
      <p:pic>
        <p:nvPicPr>
          <p:cNvPr id="486" name="Google Shape;486;p75"/>
          <p:cNvPicPr preferRelativeResize="0"/>
          <p:nvPr/>
        </p:nvPicPr>
        <p:blipFill>
          <a:blip r:embed="rId3">
            <a:alphaModFix/>
          </a:blip>
          <a:stretch>
            <a:fillRect/>
          </a:stretch>
        </p:blipFill>
        <p:spPr>
          <a:xfrm>
            <a:off x="737419" y="1055711"/>
            <a:ext cx="6926704" cy="3775903"/>
          </a:xfrm>
          <a:prstGeom prst="rect">
            <a:avLst/>
          </a:prstGeom>
          <a:noFill/>
          <a:ln>
            <a:noFill/>
          </a:ln>
        </p:spPr>
      </p:pic>
    </p:spTree>
    <p:extLst>
      <p:ext uri="{BB962C8B-B14F-4D97-AF65-F5344CB8AC3E}">
        <p14:creationId xmlns:p14="http://schemas.microsoft.com/office/powerpoint/2010/main" val="132655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Tres grandes categorías: </a:t>
            </a:r>
            <a:r>
              <a:rPr lang="es-ES" sz="1200" dirty="0"/>
              <a:t>no son excluyentes, podemos combinarlos como queramos.</a:t>
            </a:r>
            <a:endParaRPr lang="es-ES" sz="1200" b="1" dirty="0"/>
          </a:p>
          <a:p>
            <a:pPr>
              <a:buFont typeface="+mj-lt"/>
              <a:buAutoNum type="arabicPeriod"/>
            </a:pPr>
            <a:r>
              <a:rPr lang="es-ES" sz="1200" b="1" dirty="0"/>
              <a:t>Supervisión del entrenamiento: </a:t>
            </a:r>
            <a:r>
              <a:rPr lang="es-ES" sz="1200" dirty="0"/>
              <a:t>como se supervisan durante el entrenamiento. Aprendizaje supervisado, aprendizaje no supervisado, aprendizaje </a:t>
            </a:r>
            <a:r>
              <a:rPr lang="es-ES" sz="1200" dirty="0" err="1"/>
              <a:t>semisupervisado</a:t>
            </a:r>
            <a:r>
              <a:rPr lang="es-ES" sz="1200" dirty="0"/>
              <a:t>, aprendizaje </a:t>
            </a:r>
            <a:r>
              <a:rPr lang="es-ES" sz="1200" dirty="0" err="1"/>
              <a:t>autosupervisado</a:t>
            </a:r>
            <a:r>
              <a:rPr lang="es-ES" sz="1200" dirty="0"/>
              <a:t>, aprendizaje por refuerzo.</a:t>
            </a:r>
          </a:p>
          <a:p>
            <a:pPr>
              <a:buFont typeface="+mj-lt"/>
              <a:buAutoNum type="arabicPeriod"/>
            </a:pPr>
            <a:r>
              <a:rPr lang="es-ES" sz="1200" b="1" dirty="0"/>
              <a:t>Aprendizaje online frente a aprendizaje por lotes: </a:t>
            </a:r>
            <a:r>
              <a:rPr lang="es-ES" sz="1200" dirty="0"/>
              <a:t>pueden aprender o no de forma gradual sobre la marcha.</a:t>
            </a:r>
          </a:p>
          <a:p>
            <a:pPr>
              <a:buFont typeface="+mj-lt"/>
              <a:buAutoNum type="arabicPeriod"/>
            </a:pPr>
            <a:r>
              <a:rPr lang="es-ES" sz="1200" b="1" dirty="0"/>
              <a:t>Aprendizaje basado en instancias frente aprendizaje basado en modelos:</a:t>
            </a:r>
            <a:r>
              <a:rPr lang="es-ES" sz="1200" dirty="0"/>
              <a:t> si funcionan comparando simplemente puntos de datos nuevos con puntos de datos conocidos o si detectan patrones en los datos de entrenamiento y crean un modelo predictivo como hacen los científicos.</a:t>
            </a:r>
          </a:p>
          <a:p>
            <a:pPr marL="146050" indent="0">
              <a:buNone/>
            </a:pPr>
            <a:endParaRPr lang="es-ES" sz="1200" dirty="0"/>
          </a:p>
          <a:p>
            <a:pPr marL="146050" indent="0">
              <a:buNone/>
            </a:pPr>
            <a:endParaRPr lang="es-ES" sz="1200" dirty="0"/>
          </a:p>
          <a:p>
            <a:pPr marL="146050" indent="0">
              <a:buNone/>
            </a:pPr>
            <a:r>
              <a:rPr lang="es-ES" sz="1200" i="1" dirty="0"/>
              <a:t>“Ejemplo: filtro spam que aprende sobre la marcha usando un modelo red neuronal profunda entrenado con ejemplos de spam y </a:t>
            </a:r>
            <a:r>
              <a:rPr lang="es-ES" sz="1200" i="1" dirty="0" err="1"/>
              <a:t>ham</a:t>
            </a:r>
            <a:r>
              <a:rPr lang="es-ES" sz="1200" i="1" dirty="0"/>
              <a:t> (proporcionados por humanos): </a:t>
            </a:r>
            <a:r>
              <a:rPr lang="es-ES" sz="1200" b="1" i="1" dirty="0"/>
              <a:t>Sistema de aprendizaje supervisado online basado en modelos</a:t>
            </a:r>
            <a:r>
              <a:rPr lang="es-ES" sz="1200" i="1" dirty="0"/>
              <a:t>.”</a:t>
            </a:r>
          </a:p>
        </p:txBody>
      </p:sp>
      <p:sp>
        <p:nvSpPr>
          <p:cNvPr id="133" name="Google Shape;133;p4"/>
          <p:cNvSpPr txBox="1">
            <a:spLocks noGrp="1"/>
          </p:cNvSpPr>
          <p:nvPr>
            <p:ph type="title"/>
          </p:nvPr>
        </p:nvSpPr>
        <p:spPr>
          <a:xfrm>
            <a:off x="1168316" y="224884"/>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Tipos de sistemas de Machine </a:t>
            </a:r>
            <a:r>
              <a:rPr lang="es-ES" dirty="0" err="1"/>
              <a:t>Learning</a:t>
            </a:r>
            <a:endParaRPr dirty="0"/>
          </a:p>
        </p:txBody>
      </p:sp>
    </p:spTree>
    <p:extLst>
      <p:ext uri="{BB962C8B-B14F-4D97-AF65-F5344CB8AC3E}">
        <p14:creationId xmlns:p14="http://schemas.microsoft.com/office/powerpoint/2010/main" val="3761260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0" y="125730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3.1</a:t>
            </a:r>
            <a:endParaRPr sz="4000" b="1" dirty="0">
              <a:solidFill>
                <a:schemeClr val="bg1"/>
              </a:solidFill>
            </a:endParaRPr>
          </a:p>
        </p:txBody>
      </p:sp>
      <p:sp>
        <p:nvSpPr>
          <p:cNvPr id="117" name="Google Shape;117;p2"/>
          <p:cNvSpPr txBox="1">
            <a:spLocks noGrp="1"/>
          </p:cNvSpPr>
          <p:nvPr>
            <p:ph type="title" idx="4294967295"/>
          </p:nvPr>
        </p:nvSpPr>
        <p:spPr>
          <a:xfrm>
            <a:off x="967740" y="556260"/>
            <a:ext cx="5500688" cy="1007428"/>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Supervisión del entrenamiento</a:t>
            </a:r>
            <a:br>
              <a:rPr lang="es-ES" sz="4000" b="1" dirty="0">
                <a:solidFill>
                  <a:schemeClr val="bg1"/>
                </a:solidFill>
              </a:rPr>
            </a:br>
            <a:endParaRPr sz="4000" b="1" dirty="0">
              <a:solidFill>
                <a:schemeClr val="bg1"/>
              </a:solidFill>
            </a:endParaRPr>
          </a:p>
        </p:txBody>
      </p:sp>
    </p:spTree>
    <p:extLst>
      <p:ext uri="{BB962C8B-B14F-4D97-AF65-F5344CB8AC3E}">
        <p14:creationId xmlns:p14="http://schemas.microsoft.com/office/powerpoint/2010/main" val="3165555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spcBef>
                <a:spcPts val="600"/>
              </a:spcBef>
              <a:buNone/>
            </a:pPr>
            <a:r>
              <a:rPr lang="es-ES" sz="1200" dirty="0"/>
              <a:t>El conjunto de entrenamiento que incluimos en el algoritmo incluye las soluciones deseadas: etiquetas.</a:t>
            </a:r>
          </a:p>
          <a:p>
            <a:pPr>
              <a:spcBef>
                <a:spcPts val="600"/>
              </a:spcBef>
            </a:pPr>
            <a:r>
              <a:rPr lang="es-ES" sz="1200" dirty="0"/>
              <a:t>Clasificación: </a:t>
            </a:r>
          </a:p>
          <a:p>
            <a:pPr marL="146050" indent="0">
              <a:buNone/>
            </a:pPr>
            <a:endParaRPr lang="es-ES" sz="1200" i="1" dirty="0"/>
          </a:p>
          <a:p>
            <a:pPr marL="146050" indent="0">
              <a:buNone/>
            </a:pPr>
            <a:r>
              <a:rPr lang="es-ES" sz="1200" i="1" dirty="0"/>
              <a:t>Ejemplo 1: filtro spam</a:t>
            </a:r>
          </a:p>
        </p:txBody>
      </p:sp>
      <p:sp>
        <p:nvSpPr>
          <p:cNvPr id="133" name="Google Shape;133;p4"/>
          <p:cNvSpPr txBox="1">
            <a:spLocks noGrp="1"/>
          </p:cNvSpPr>
          <p:nvPr>
            <p:ph type="title"/>
          </p:nvPr>
        </p:nvSpPr>
        <p:spPr>
          <a:xfrm>
            <a:off x="1264180" y="24759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supervisado</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00" y="2592120"/>
            <a:ext cx="4105901" cy="1815434"/>
          </a:xfrm>
          <a:prstGeom prst="rect">
            <a:avLst/>
          </a:prstGeom>
        </p:spPr>
      </p:pic>
    </p:spTree>
    <p:extLst>
      <p:ext uri="{BB962C8B-B14F-4D97-AF65-F5344CB8AC3E}">
        <p14:creationId xmlns:p14="http://schemas.microsoft.com/office/powerpoint/2010/main" val="140857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Regresión: Predecir un valor numérico objetivo</a:t>
            </a:r>
          </a:p>
          <a:p>
            <a:endParaRPr lang="es-ES" sz="1200" i="1" dirty="0"/>
          </a:p>
          <a:p>
            <a:pPr marL="146050" indent="0">
              <a:buNone/>
            </a:pPr>
            <a:r>
              <a:rPr lang="es-ES" sz="1200" i="1" dirty="0"/>
              <a:t>Predecir el precio de un coche dado un conjunto de características (km, marca, modelo…)</a:t>
            </a:r>
          </a:p>
        </p:txBody>
      </p:sp>
      <p:sp>
        <p:nvSpPr>
          <p:cNvPr id="133" name="Google Shape;133;p4"/>
          <p:cNvSpPr txBox="1">
            <a:spLocks noGrp="1"/>
          </p:cNvSpPr>
          <p:nvPr>
            <p:ph type="title"/>
          </p:nvPr>
        </p:nvSpPr>
        <p:spPr>
          <a:xfrm>
            <a:off x="1212561" y="195387"/>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supervisado</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83" y="2513807"/>
            <a:ext cx="3337789" cy="1528713"/>
          </a:xfrm>
          <a:prstGeom prst="rect">
            <a:avLst/>
          </a:prstGeom>
        </p:spPr>
      </p:pic>
    </p:spTree>
    <p:extLst>
      <p:ext uri="{BB962C8B-B14F-4D97-AF65-F5344CB8AC3E}">
        <p14:creationId xmlns:p14="http://schemas.microsoft.com/office/powerpoint/2010/main" val="299458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buNone/>
            </a:pPr>
            <a:r>
              <a:rPr lang="es-ES" sz="1200" dirty="0"/>
              <a:t>Los datos de entrenamiento no están etiquetados. El sistema aprende sin profesor.</a:t>
            </a:r>
          </a:p>
          <a:p>
            <a:r>
              <a:rPr lang="es-ES" sz="1200" b="1" dirty="0"/>
              <a:t>Algoritmo de agrupamiento:</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pPr marL="146050" indent="0">
              <a:buNone/>
            </a:pPr>
            <a:r>
              <a:rPr lang="es-ES" sz="1200" i="1" dirty="0"/>
              <a:t>Visitantes blog: detectar visitantes similares. 2 grupo: 40% adolescentes que les gustan los comics, 20% adultos…  </a:t>
            </a:r>
          </a:p>
        </p:txBody>
      </p:sp>
      <p:sp>
        <p:nvSpPr>
          <p:cNvPr id="133" name="Google Shape;133;p4"/>
          <p:cNvSpPr txBox="1">
            <a:spLocks noGrp="1"/>
          </p:cNvSpPr>
          <p:nvPr>
            <p:ph type="title"/>
          </p:nvPr>
        </p:nvSpPr>
        <p:spPr>
          <a:xfrm>
            <a:off x="1293677" y="21784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no supervisado</a:t>
            </a:r>
            <a:endParaRPr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4" y="2158211"/>
            <a:ext cx="3200400" cy="1378807"/>
          </a:xfrm>
          <a:prstGeom prst="rect">
            <a:avLst/>
          </a:prstGeom>
        </p:spPr>
      </p:pic>
    </p:spTree>
    <p:extLst>
      <p:ext uri="{BB962C8B-B14F-4D97-AF65-F5344CB8AC3E}">
        <p14:creationId xmlns:p14="http://schemas.microsoft.com/office/powerpoint/2010/main" val="2149112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1"/>
          <p:cNvSpPr txBox="1">
            <a:spLocks noGrp="1"/>
          </p:cNvSpPr>
          <p:nvPr>
            <p:ph type="title"/>
          </p:nvPr>
        </p:nvSpPr>
        <p:spPr>
          <a:xfrm>
            <a:off x="1256806" y="180638"/>
            <a:ext cx="5267700" cy="1008900"/>
          </a:xfrm>
          <a:prstGeom prst="rect">
            <a:avLst/>
          </a:prstGeom>
        </p:spPr>
        <p:txBody>
          <a:bodyPr spcFirstLastPara="1" wrap="square" lIns="91425" tIns="91425" rIns="91425" bIns="91425" anchor="t" anchorCtr="0">
            <a:noAutofit/>
          </a:bodyPr>
          <a:lstStyle/>
          <a:p>
            <a:pPr lvl="0"/>
            <a:r>
              <a:rPr lang="es-ES" dirty="0"/>
              <a:t>Aprendizaje no supervisado</a:t>
            </a:r>
            <a:r>
              <a:rPr lang="es" dirty="0"/>
              <a:t> - Clustering</a:t>
            </a:r>
            <a:endParaRPr dirty="0"/>
          </a:p>
        </p:txBody>
      </p:sp>
      <p:pic>
        <p:nvPicPr>
          <p:cNvPr id="459" name="Google Shape;459;p71"/>
          <p:cNvPicPr preferRelativeResize="0"/>
          <p:nvPr/>
        </p:nvPicPr>
        <p:blipFill>
          <a:blip r:embed="rId3">
            <a:alphaModFix/>
          </a:blip>
          <a:stretch>
            <a:fillRect/>
          </a:stretch>
        </p:blipFill>
        <p:spPr>
          <a:xfrm>
            <a:off x="1739177" y="1189538"/>
            <a:ext cx="5164190" cy="3523800"/>
          </a:xfrm>
          <a:prstGeom prst="rect">
            <a:avLst/>
          </a:prstGeom>
          <a:noFill/>
          <a:ln>
            <a:noFill/>
          </a:ln>
        </p:spPr>
      </p:pic>
    </p:spTree>
    <p:extLst>
      <p:ext uri="{BB962C8B-B14F-4D97-AF65-F5344CB8AC3E}">
        <p14:creationId xmlns:p14="http://schemas.microsoft.com/office/powerpoint/2010/main" val="295779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505662" y="1175166"/>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1.</a:t>
            </a:r>
            <a:endParaRPr sz="4000" b="1" dirty="0">
              <a:solidFill>
                <a:schemeClr val="bg1"/>
              </a:solidFill>
            </a:endParaRPr>
          </a:p>
        </p:txBody>
      </p:sp>
      <p:sp>
        <p:nvSpPr>
          <p:cNvPr id="117" name="Google Shape;117;p2"/>
          <p:cNvSpPr txBox="1">
            <a:spLocks noGrp="1"/>
          </p:cNvSpPr>
          <p:nvPr>
            <p:ph type="title" idx="4294967295"/>
          </p:nvPr>
        </p:nvSpPr>
        <p:spPr>
          <a:xfrm>
            <a:off x="975360" y="693103"/>
            <a:ext cx="5500688" cy="1519237"/>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La era de los datos</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505662" y="2419766"/>
            <a:ext cx="4118986" cy="646331"/>
          </a:xfrm>
          <a:prstGeom prst="rect">
            <a:avLst/>
          </a:prstGeom>
          <a:noFill/>
        </p:spPr>
        <p:txBody>
          <a:bodyPr wrap="square" rtlCol="0" anchor="ctr">
            <a:spAutoFit/>
          </a:bodyPr>
          <a:lstStyle/>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La nueva revolución de los datos</a:t>
            </a:r>
          </a:p>
          <a:p>
            <a:pPr marL="285750" indent="-285750">
              <a:buClr>
                <a:schemeClr val="bg1"/>
              </a:buClr>
              <a:buFont typeface="Arial" panose="020B0604020202020204" pitchFamily="34" charset="0"/>
              <a:buChar char="•"/>
            </a:pPr>
            <a:r>
              <a:rPr lang="es-ES" altLang="ko-KR" sz="1800" dirty="0">
                <a:solidFill>
                  <a:schemeClr val="bg1"/>
                </a:solidFill>
                <a:cs typeface="Arial" pitchFamily="34" charset="0"/>
              </a:rPr>
              <a:t>El valor del dato</a:t>
            </a:r>
          </a:p>
        </p:txBody>
      </p:sp>
    </p:spTree>
    <p:extLst>
      <p:ext uri="{BB962C8B-B14F-4D97-AF65-F5344CB8AC3E}">
        <p14:creationId xmlns:p14="http://schemas.microsoft.com/office/powerpoint/2010/main" val="2925153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2"/>
          <p:cNvSpPr txBox="1">
            <a:spLocks noGrp="1"/>
          </p:cNvSpPr>
          <p:nvPr>
            <p:ph type="title"/>
          </p:nvPr>
        </p:nvSpPr>
        <p:spPr>
          <a:xfrm>
            <a:off x="1160942" y="188013"/>
            <a:ext cx="5267700" cy="1008900"/>
          </a:xfrm>
          <a:prstGeom prst="rect">
            <a:avLst/>
          </a:prstGeom>
        </p:spPr>
        <p:txBody>
          <a:bodyPr spcFirstLastPara="1" wrap="square" lIns="91425" tIns="91425" rIns="91425" bIns="91425" anchor="t" anchorCtr="0">
            <a:noAutofit/>
          </a:bodyPr>
          <a:lstStyle/>
          <a:p>
            <a:pPr lvl="0"/>
            <a:r>
              <a:rPr lang="es-ES" dirty="0"/>
              <a:t>Aprendizaje no supervisado</a:t>
            </a:r>
            <a:r>
              <a:rPr lang="es" dirty="0"/>
              <a:t>- Clustering</a:t>
            </a:r>
            <a:endParaRPr dirty="0"/>
          </a:p>
        </p:txBody>
      </p:sp>
      <p:pic>
        <p:nvPicPr>
          <p:cNvPr id="465" name="Google Shape;465;p72"/>
          <p:cNvPicPr preferRelativeResize="0"/>
          <p:nvPr/>
        </p:nvPicPr>
        <p:blipFill>
          <a:blip r:embed="rId3">
            <a:alphaModFix/>
          </a:blip>
          <a:stretch>
            <a:fillRect/>
          </a:stretch>
        </p:blipFill>
        <p:spPr>
          <a:xfrm>
            <a:off x="2467791" y="1543650"/>
            <a:ext cx="4149426" cy="2831374"/>
          </a:xfrm>
          <a:prstGeom prst="rect">
            <a:avLst/>
          </a:prstGeom>
          <a:noFill/>
          <a:ln>
            <a:noFill/>
          </a:ln>
        </p:spPr>
      </p:pic>
    </p:spTree>
    <p:extLst>
      <p:ext uri="{BB962C8B-B14F-4D97-AF65-F5344CB8AC3E}">
        <p14:creationId xmlns:p14="http://schemas.microsoft.com/office/powerpoint/2010/main" val="174523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3"/>
          <p:cNvSpPr txBox="1">
            <a:spLocks noGrp="1"/>
          </p:cNvSpPr>
          <p:nvPr>
            <p:ph type="title"/>
          </p:nvPr>
        </p:nvSpPr>
        <p:spPr>
          <a:xfrm>
            <a:off x="1205187" y="158516"/>
            <a:ext cx="5267700" cy="1008900"/>
          </a:xfrm>
          <a:prstGeom prst="rect">
            <a:avLst/>
          </a:prstGeom>
        </p:spPr>
        <p:txBody>
          <a:bodyPr spcFirstLastPara="1" wrap="square" lIns="91425" tIns="91425" rIns="91425" bIns="91425" anchor="t" anchorCtr="0">
            <a:noAutofit/>
          </a:bodyPr>
          <a:lstStyle/>
          <a:p>
            <a:pPr lvl="0"/>
            <a:r>
              <a:rPr lang="es-ES" dirty="0"/>
              <a:t>Aprendizaje no supervisado</a:t>
            </a:r>
            <a:r>
              <a:rPr lang="es" dirty="0"/>
              <a:t> - Clustering</a:t>
            </a:r>
            <a:endParaRPr dirty="0"/>
          </a:p>
        </p:txBody>
      </p:sp>
      <p:pic>
        <p:nvPicPr>
          <p:cNvPr id="471" name="Google Shape;471;p73"/>
          <p:cNvPicPr preferRelativeResize="0"/>
          <p:nvPr/>
        </p:nvPicPr>
        <p:blipFill>
          <a:blip r:embed="rId3">
            <a:alphaModFix/>
          </a:blip>
          <a:stretch>
            <a:fillRect/>
          </a:stretch>
        </p:blipFill>
        <p:spPr>
          <a:xfrm>
            <a:off x="782625" y="1609600"/>
            <a:ext cx="2604349" cy="1777100"/>
          </a:xfrm>
          <a:prstGeom prst="rect">
            <a:avLst/>
          </a:prstGeom>
          <a:noFill/>
          <a:ln>
            <a:noFill/>
          </a:ln>
        </p:spPr>
      </p:pic>
      <p:pic>
        <p:nvPicPr>
          <p:cNvPr id="472" name="Google Shape;472;p73"/>
          <p:cNvPicPr preferRelativeResize="0"/>
          <p:nvPr/>
        </p:nvPicPr>
        <p:blipFill>
          <a:blip r:embed="rId4">
            <a:alphaModFix/>
          </a:blip>
          <a:stretch>
            <a:fillRect/>
          </a:stretch>
        </p:blipFill>
        <p:spPr>
          <a:xfrm>
            <a:off x="3958426" y="1904425"/>
            <a:ext cx="4216599" cy="2877200"/>
          </a:xfrm>
          <a:prstGeom prst="rect">
            <a:avLst/>
          </a:prstGeom>
          <a:noFill/>
          <a:ln>
            <a:noFill/>
          </a:ln>
        </p:spPr>
      </p:pic>
    </p:spTree>
    <p:extLst>
      <p:ext uri="{BB962C8B-B14F-4D97-AF65-F5344CB8AC3E}">
        <p14:creationId xmlns:p14="http://schemas.microsoft.com/office/powerpoint/2010/main" val="420517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4"/>
          <p:cNvSpPr txBox="1">
            <a:spLocks noGrp="1"/>
          </p:cNvSpPr>
          <p:nvPr>
            <p:ph type="title"/>
          </p:nvPr>
        </p:nvSpPr>
        <p:spPr>
          <a:xfrm>
            <a:off x="630000" y="306000"/>
            <a:ext cx="5267700" cy="1008900"/>
          </a:xfrm>
          <a:prstGeom prst="rect">
            <a:avLst/>
          </a:prstGeom>
        </p:spPr>
        <p:txBody>
          <a:bodyPr spcFirstLastPara="1" wrap="square" lIns="91425" tIns="91425" rIns="91425" bIns="91425" anchor="t" anchorCtr="0">
            <a:noAutofit/>
          </a:bodyPr>
          <a:lstStyle/>
          <a:p>
            <a:pPr lvl="0"/>
            <a:r>
              <a:rPr lang="es-ES" dirty="0"/>
              <a:t>Aprendizaje no supervisado</a:t>
            </a:r>
            <a:r>
              <a:rPr lang="es" dirty="0"/>
              <a:t>- Clustering</a:t>
            </a:r>
            <a:endParaRPr dirty="0"/>
          </a:p>
        </p:txBody>
      </p:sp>
      <p:pic>
        <p:nvPicPr>
          <p:cNvPr id="478" name="Google Shape;478;p74"/>
          <p:cNvPicPr preferRelativeResize="0"/>
          <p:nvPr/>
        </p:nvPicPr>
        <p:blipFill>
          <a:blip r:embed="rId3">
            <a:alphaModFix/>
          </a:blip>
          <a:stretch>
            <a:fillRect/>
          </a:stretch>
        </p:blipFill>
        <p:spPr>
          <a:xfrm>
            <a:off x="630000" y="1624163"/>
            <a:ext cx="1760675" cy="1201400"/>
          </a:xfrm>
          <a:prstGeom prst="rect">
            <a:avLst/>
          </a:prstGeom>
          <a:noFill/>
          <a:ln>
            <a:noFill/>
          </a:ln>
        </p:spPr>
      </p:pic>
      <p:pic>
        <p:nvPicPr>
          <p:cNvPr id="479" name="Google Shape;479;p74"/>
          <p:cNvPicPr preferRelativeResize="0"/>
          <p:nvPr/>
        </p:nvPicPr>
        <p:blipFill>
          <a:blip r:embed="rId4">
            <a:alphaModFix/>
          </a:blip>
          <a:stretch>
            <a:fillRect/>
          </a:stretch>
        </p:blipFill>
        <p:spPr>
          <a:xfrm>
            <a:off x="6285150" y="1538475"/>
            <a:ext cx="2011850" cy="1372774"/>
          </a:xfrm>
          <a:prstGeom prst="rect">
            <a:avLst/>
          </a:prstGeom>
          <a:noFill/>
          <a:ln>
            <a:noFill/>
          </a:ln>
        </p:spPr>
      </p:pic>
      <p:pic>
        <p:nvPicPr>
          <p:cNvPr id="480" name="Google Shape;480;p74"/>
          <p:cNvPicPr preferRelativeResize="0"/>
          <p:nvPr/>
        </p:nvPicPr>
        <p:blipFill>
          <a:blip r:embed="rId5">
            <a:alphaModFix/>
          </a:blip>
          <a:stretch>
            <a:fillRect/>
          </a:stretch>
        </p:blipFill>
        <p:spPr>
          <a:xfrm>
            <a:off x="2542275" y="2387650"/>
            <a:ext cx="3692049" cy="2519272"/>
          </a:xfrm>
          <a:prstGeom prst="rect">
            <a:avLst/>
          </a:prstGeom>
          <a:noFill/>
          <a:ln>
            <a:noFill/>
          </a:ln>
        </p:spPr>
      </p:pic>
    </p:spTree>
    <p:extLst>
      <p:ext uri="{BB962C8B-B14F-4D97-AF65-F5344CB8AC3E}">
        <p14:creationId xmlns:p14="http://schemas.microsoft.com/office/powerpoint/2010/main" val="4283664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33832"/>
            <a:ext cx="3497604" cy="3156155"/>
          </a:xfrm>
          <a:prstGeom prst="rect">
            <a:avLst/>
          </a:prstGeom>
          <a:noFill/>
          <a:ln>
            <a:noFill/>
          </a:ln>
        </p:spPr>
        <p:txBody>
          <a:bodyPr spcFirstLastPara="1" wrap="square" lIns="91425" tIns="91425" rIns="91425" bIns="91425" anchor="t" anchorCtr="0">
            <a:noAutofit/>
          </a:bodyPr>
          <a:lstStyle/>
          <a:p>
            <a:r>
              <a:rPr lang="es-ES" sz="1200" b="1" dirty="0"/>
              <a:t>Algoritmo de visualización:</a:t>
            </a:r>
          </a:p>
          <a:p>
            <a:pPr lvl="1">
              <a:spcBef>
                <a:spcPts val="0"/>
              </a:spcBef>
            </a:pPr>
            <a:r>
              <a:rPr lang="es-ES" sz="1000" dirty="0"/>
              <a:t>Introduces muchos datos complejos sin etiquetar</a:t>
            </a:r>
          </a:p>
          <a:p>
            <a:pPr lvl="1">
              <a:spcBef>
                <a:spcPts val="0"/>
              </a:spcBef>
            </a:pPr>
            <a:r>
              <a:rPr lang="es-ES" sz="1000" dirty="0"/>
              <a:t>Genera representaciones 2D, 3D</a:t>
            </a:r>
          </a:p>
          <a:p>
            <a:pPr lvl="1">
              <a:spcBef>
                <a:spcPts val="0"/>
              </a:spcBef>
            </a:pPr>
            <a:r>
              <a:rPr lang="es-ES" sz="1000" dirty="0"/>
              <a:t>Se pueden trazar con facilidad</a:t>
            </a:r>
          </a:p>
          <a:p>
            <a:pPr lvl="1">
              <a:spcBef>
                <a:spcPts val="0"/>
              </a:spcBef>
            </a:pPr>
            <a:r>
              <a:rPr lang="es-ES" sz="1000" dirty="0"/>
              <a:t>Preservar la estructura en la medida de lo posible</a:t>
            </a:r>
          </a:p>
          <a:p>
            <a:pPr lvl="1">
              <a:spcBef>
                <a:spcPts val="0"/>
              </a:spcBef>
            </a:pPr>
            <a:r>
              <a:rPr lang="es-ES" sz="1000" dirty="0"/>
              <a:t>Identificar patrones insospechados</a:t>
            </a:r>
          </a:p>
          <a:p>
            <a:pPr lvl="1">
              <a:spcBef>
                <a:spcPts val="0"/>
              </a:spcBef>
            </a:pPr>
            <a:r>
              <a:rPr lang="es-ES" sz="1000" dirty="0"/>
              <a:t>Entender organización información</a:t>
            </a:r>
            <a:endParaRPr lang="es-ES" sz="1200" dirty="0"/>
          </a:p>
          <a:p>
            <a:endParaRPr lang="es-ES" sz="1200" dirty="0"/>
          </a:p>
          <a:p>
            <a:endParaRPr lang="es-ES" sz="1200" dirty="0"/>
          </a:p>
          <a:p>
            <a:pPr marL="146050" indent="0">
              <a:buNone/>
            </a:pPr>
            <a:r>
              <a:rPr lang="es-ES" sz="1200" i="1" dirty="0"/>
              <a:t>Ejemplo visualización: animales separados de vehículos. Caballo y ciervo juntos lejos pájaros…</a:t>
            </a:r>
          </a:p>
        </p:txBody>
      </p:sp>
      <p:sp>
        <p:nvSpPr>
          <p:cNvPr id="133" name="Google Shape;133;p4"/>
          <p:cNvSpPr txBox="1">
            <a:spLocks noGrp="1"/>
          </p:cNvSpPr>
          <p:nvPr>
            <p:ph type="title"/>
          </p:nvPr>
        </p:nvSpPr>
        <p:spPr>
          <a:xfrm>
            <a:off x="1271555" y="158516"/>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no supervisado</a:t>
            </a:r>
            <a:endParaRPr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553" y="1482436"/>
            <a:ext cx="5164447" cy="3328554"/>
          </a:xfrm>
          <a:prstGeom prst="rect">
            <a:avLst/>
          </a:prstGeom>
        </p:spPr>
      </p:pic>
    </p:spTree>
    <p:extLst>
      <p:ext uri="{BB962C8B-B14F-4D97-AF65-F5344CB8AC3E}">
        <p14:creationId xmlns:p14="http://schemas.microsoft.com/office/powerpoint/2010/main" val="1386689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r>
              <a:rPr lang="es-ES" sz="1200" b="1" dirty="0"/>
              <a:t>Reducción de la </a:t>
            </a:r>
            <a:r>
              <a:rPr lang="es-ES" sz="1200" b="1" dirty="0" err="1"/>
              <a:t>dimensionalidad</a:t>
            </a:r>
            <a:r>
              <a:rPr lang="es-ES" sz="1200" b="1" dirty="0"/>
              <a:t>:</a:t>
            </a:r>
          </a:p>
          <a:p>
            <a:pPr lvl="1">
              <a:spcBef>
                <a:spcPts val="0"/>
              </a:spcBef>
            </a:pPr>
            <a:r>
              <a:rPr lang="es-ES" sz="1000" dirty="0"/>
              <a:t>Objetivo: simplificar los datos sin perder información.</a:t>
            </a:r>
          </a:p>
          <a:p>
            <a:pPr lvl="1">
              <a:spcBef>
                <a:spcPts val="0"/>
              </a:spcBef>
            </a:pPr>
            <a:r>
              <a:rPr lang="es-ES" sz="1000" dirty="0"/>
              <a:t>Fusionar varias características correlacionadas en 1.</a:t>
            </a:r>
          </a:p>
          <a:p>
            <a:pPr lvl="1">
              <a:spcBef>
                <a:spcPts val="0"/>
              </a:spcBef>
            </a:pPr>
            <a:r>
              <a:rPr lang="es-ES" sz="1000" dirty="0"/>
              <a:t>Ejemplo: km coche + edad coche = deterioro de coche -&gt; extracción de características.</a:t>
            </a:r>
            <a:endParaRPr lang="es-ES" sz="1200" dirty="0"/>
          </a:p>
          <a:p>
            <a:endParaRPr lang="es-ES" sz="1200" dirty="0"/>
          </a:p>
          <a:p>
            <a:pPr marL="146050" indent="0">
              <a:buNone/>
            </a:pPr>
            <a:endParaRPr lang="es-ES" sz="1200" dirty="0"/>
          </a:p>
        </p:txBody>
      </p:sp>
      <p:sp>
        <p:nvSpPr>
          <p:cNvPr id="133" name="Google Shape;133;p4"/>
          <p:cNvSpPr txBox="1">
            <a:spLocks noGrp="1"/>
          </p:cNvSpPr>
          <p:nvPr>
            <p:ph type="title"/>
          </p:nvPr>
        </p:nvSpPr>
        <p:spPr>
          <a:xfrm>
            <a:off x="1190438" y="158516"/>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no supervisado: tareas</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61" y="2705542"/>
            <a:ext cx="3699400" cy="150622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218" y="2661142"/>
            <a:ext cx="4100714" cy="1550629"/>
          </a:xfrm>
          <a:prstGeom prst="rect">
            <a:avLst/>
          </a:prstGeom>
        </p:spPr>
      </p:pic>
    </p:spTree>
    <p:extLst>
      <p:ext uri="{BB962C8B-B14F-4D97-AF65-F5344CB8AC3E}">
        <p14:creationId xmlns:p14="http://schemas.microsoft.com/office/powerpoint/2010/main" val="15911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r>
              <a:rPr lang="es-ES" sz="1200" b="1" dirty="0"/>
              <a:t>Detección de anomalías:</a:t>
            </a:r>
          </a:p>
          <a:p>
            <a:pPr lvl="1">
              <a:spcBef>
                <a:spcPts val="0"/>
              </a:spcBef>
            </a:pPr>
            <a:r>
              <a:rPr lang="es-ES" sz="1000" dirty="0"/>
              <a:t>Objetivo: detectar valores atípicos de un conjunto de datos.</a:t>
            </a:r>
          </a:p>
          <a:p>
            <a:pPr lvl="1">
              <a:spcBef>
                <a:spcPts val="0"/>
              </a:spcBef>
            </a:pPr>
            <a:r>
              <a:rPr lang="es-ES" sz="1000" dirty="0"/>
              <a:t>Usos: detección fraude,  detección de transacciones inusuales tarjeta de crédito, detección de defectos de fábrica, eliminación de valores atípicos conjunto datos.</a:t>
            </a:r>
          </a:p>
          <a:p>
            <a:pPr lvl="1">
              <a:spcBef>
                <a:spcPts val="0"/>
              </a:spcBef>
            </a:pPr>
            <a:r>
              <a:rPr lang="es-ES" sz="1000" dirty="0"/>
              <a:t>Se muestran al sistema n instancias normales durante su entrenamiento, aprende a conocerlas, cuando se ve una nueva instancia puede decir si es normal o no. </a:t>
            </a:r>
          </a:p>
          <a:p>
            <a:pPr marL="146050" indent="0">
              <a:buNone/>
            </a:pPr>
            <a:endParaRPr lang="es-ES" sz="1200" dirty="0"/>
          </a:p>
          <a:p>
            <a:pPr marL="146050" indent="0">
              <a:buNone/>
            </a:pPr>
            <a:endParaRPr lang="es-ES" sz="1200" dirty="0"/>
          </a:p>
        </p:txBody>
      </p:sp>
      <p:sp>
        <p:nvSpPr>
          <p:cNvPr id="133" name="Google Shape;133;p4"/>
          <p:cNvSpPr txBox="1">
            <a:spLocks noGrp="1"/>
          </p:cNvSpPr>
          <p:nvPr>
            <p:ph type="title"/>
          </p:nvPr>
        </p:nvSpPr>
        <p:spPr>
          <a:xfrm>
            <a:off x="1264181" y="1806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no supervisado: tareas</a:t>
            </a:r>
            <a:endParaRPr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564" y="3098055"/>
            <a:ext cx="4135582" cy="1735728"/>
          </a:xfrm>
          <a:prstGeom prst="rect">
            <a:avLst/>
          </a:prstGeom>
        </p:spPr>
      </p:pic>
    </p:spTree>
    <p:extLst>
      <p:ext uri="{BB962C8B-B14F-4D97-AF65-F5344CB8AC3E}">
        <p14:creationId xmlns:p14="http://schemas.microsoft.com/office/powerpoint/2010/main" val="1766204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1" y="1589250"/>
            <a:ext cx="8499094" cy="3156155"/>
          </a:xfrm>
          <a:prstGeom prst="rect">
            <a:avLst/>
          </a:prstGeom>
          <a:noFill/>
          <a:ln>
            <a:noFill/>
          </a:ln>
        </p:spPr>
        <p:txBody>
          <a:bodyPr spcFirstLastPara="1" wrap="square" lIns="91425" tIns="91425" rIns="91425" bIns="91425" anchor="t" anchorCtr="0">
            <a:noAutofit/>
          </a:bodyPr>
          <a:lstStyle/>
          <a:p>
            <a:r>
              <a:rPr lang="es-ES" sz="1200" b="1" dirty="0"/>
              <a:t>Detección de novedades:</a:t>
            </a:r>
          </a:p>
          <a:p>
            <a:pPr lvl="1">
              <a:spcBef>
                <a:spcPts val="0"/>
              </a:spcBef>
            </a:pPr>
            <a:r>
              <a:rPr lang="es-ES" sz="1000" dirty="0"/>
              <a:t>Objetivo: detectar instancias nuevas que parezcan diferente de todas las instancias del conjunto de entrenamiento.</a:t>
            </a:r>
          </a:p>
          <a:p>
            <a:pPr lvl="1">
              <a:spcBef>
                <a:spcPts val="0"/>
              </a:spcBef>
            </a:pPr>
            <a:r>
              <a:rPr lang="es-ES" sz="1000" dirty="0"/>
              <a:t>Ejemplo: chihuahua. Tenemos miles de imágenes de perros y hay un 1% que son chihuahuas el algoritmo debería detectar como novedad. Con un algoritmo de detección de anomalías nos podría clasificar como anomalía.</a:t>
            </a:r>
          </a:p>
          <a:p>
            <a:r>
              <a:rPr lang="es-ES" sz="1200" b="1" dirty="0"/>
              <a:t>Aprendizaje de reglas de asociación:</a:t>
            </a:r>
          </a:p>
          <a:p>
            <a:pPr lvl="1">
              <a:spcBef>
                <a:spcPts val="0"/>
              </a:spcBef>
            </a:pPr>
            <a:r>
              <a:rPr lang="es-ES" sz="1000" dirty="0"/>
              <a:t>Explorar cantidades enormes de datos y descubrir relaciones interesantes entre los atributos.</a:t>
            </a:r>
          </a:p>
          <a:p>
            <a:pPr lvl="1">
              <a:spcBef>
                <a:spcPts val="0"/>
              </a:spcBef>
            </a:pPr>
            <a:r>
              <a:rPr lang="es-ES" sz="1000" dirty="0"/>
              <a:t>Ejemplo: ventas supermercado</a:t>
            </a:r>
          </a:p>
          <a:p>
            <a:pPr marL="146050" indent="0">
              <a:buNone/>
            </a:pPr>
            <a:endParaRPr lang="es-ES" sz="1200" dirty="0"/>
          </a:p>
          <a:p>
            <a:pPr marL="146050" indent="0">
              <a:buNone/>
            </a:pPr>
            <a:endParaRPr lang="es-ES" sz="1200" dirty="0"/>
          </a:p>
        </p:txBody>
      </p:sp>
      <p:sp>
        <p:nvSpPr>
          <p:cNvPr id="133" name="Google Shape;133;p4"/>
          <p:cNvSpPr txBox="1">
            <a:spLocks noGrp="1"/>
          </p:cNvSpPr>
          <p:nvPr>
            <p:ph type="title"/>
          </p:nvPr>
        </p:nvSpPr>
        <p:spPr>
          <a:xfrm>
            <a:off x="1301052" y="18801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no supervisado: tareas</a:t>
            </a:r>
            <a:endParaRPr dirty="0"/>
          </a:p>
        </p:txBody>
      </p:sp>
    </p:spTree>
    <p:extLst>
      <p:ext uri="{BB962C8B-B14F-4D97-AF65-F5344CB8AC3E}">
        <p14:creationId xmlns:p14="http://schemas.microsoft.com/office/powerpoint/2010/main" val="4222374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8"/>
          <p:cNvSpPr txBox="1">
            <a:spLocks noGrp="1"/>
          </p:cNvSpPr>
          <p:nvPr>
            <p:ph type="title"/>
          </p:nvPr>
        </p:nvSpPr>
        <p:spPr>
          <a:xfrm>
            <a:off x="1256806" y="151142"/>
            <a:ext cx="54711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Aprendizaje supervisado - Clasificación</a:t>
            </a:r>
            <a:endParaRPr dirty="0"/>
          </a:p>
        </p:txBody>
      </p:sp>
      <p:pic>
        <p:nvPicPr>
          <p:cNvPr id="439" name="Google Shape;439;p68"/>
          <p:cNvPicPr preferRelativeResize="0"/>
          <p:nvPr/>
        </p:nvPicPr>
        <p:blipFill>
          <a:blip r:embed="rId3">
            <a:alphaModFix/>
          </a:blip>
          <a:stretch>
            <a:fillRect/>
          </a:stretch>
        </p:blipFill>
        <p:spPr>
          <a:xfrm>
            <a:off x="1608267" y="1160042"/>
            <a:ext cx="5853715" cy="3523800"/>
          </a:xfrm>
          <a:prstGeom prst="rect">
            <a:avLst/>
          </a:prstGeom>
          <a:noFill/>
          <a:ln>
            <a:noFill/>
          </a:ln>
        </p:spPr>
      </p:pic>
    </p:spTree>
    <p:extLst>
      <p:ext uri="{BB962C8B-B14F-4D97-AF65-F5344CB8AC3E}">
        <p14:creationId xmlns:p14="http://schemas.microsoft.com/office/powerpoint/2010/main" val="427134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9"/>
          <p:cNvSpPr txBox="1">
            <a:spLocks noGrp="1"/>
          </p:cNvSpPr>
          <p:nvPr>
            <p:ph type="title"/>
          </p:nvPr>
        </p:nvSpPr>
        <p:spPr>
          <a:xfrm>
            <a:off x="1205187" y="158516"/>
            <a:ext cx="5471100" cy="1008900"/>
          </a:xfrm>
          <a:prstGeom prst="rect">
            <a:avLst/>
          </a:prstGeom>
        </p:spPr>
        <p:txBody>
          <a:bodyPr spcFirstLastPara="1" wrap="square" lIns="91425" tIns="91425" rIns="91425" bIns="91425" anchor="t" anchorCtr="0">
            <a:noAutofit/>
          </a:bodyPr>
          <a:lstStyle/>
          <a:p>
            <a:pPr lvl="0"/>
            <a:r>
              <a:rPr lang="es" dirty="0"/>
              <a:t>Aprendizaje supervisado - Clasificación</a:t>
            </a:r>
            <a:endParaRPr dirty="0"/>
          </a:p>
        </p:txBody>
      </p:sp>
      <p:pic>
        <p:nvPicPr>
          <p:cNvPr id="445" name="Google Shape;445;p69"/>
          <p:cNvPicPr preferRelativeResize="0"/>
          <p:nvPr/>
        </p:nvPicPr>
        <p:blipFill>
          <a:blip r:embed="rId3">
            <a:alphaModFix/>
          </a:blip>
          <a:stretch>
            <a:fillRect/>
          </a:stretch>
        </p:blipFill>
        <p:spPr>
          <a:xfrm>
            <a:off x="855352" y="1167416"/>
            <a:ext cx="7403797" cy="3523800"/>
          </a:xfrm>
          <a:prstGeom prst="rect">
            <a:avLst/>
          </a:prstGeom>
          <a:noFill/>
          <a:ln>
            <a:noFill/>
          </a:ln>
        </p:spPr>
      </p:pic>
    </p:spTree>
    <p:extLst>
      <p:ext uri="{BB962C8B-B14F-4D97-AF65-F5344CB8AC3E}">
        <p14:creationId xmlns:p14="http://schemas.microsoft.com/office/powerpoint/2010/main" val="2490387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0"/>
          <p:cNvSpPr txBox="1">
            <a:spLocks noGrp="1"/>
          </p:cNvSpPr>
          <p:nvPr>
            <p:ph type="title"/>
          </p:nvPr>
        </p:nvSpPr>
        <p:spPr>
          <a:xfrm>
            <a:off x="1146194" y="217510"/>
            <a:ext cx="5471100" cy="1008900"/>
          </a:xfrm>
          <a:prstGeom prst="rect">
            <a:avLst/>
          </a:prstGeom>
        </p:spPr>
        <p:txBody>
          <a:bodyPr spcFirstLastPara="1" wrap="square" lIns="91425" tIns="91425" rIns="91425" bIns="91425" anchor="t" anchorCtr="0">
            <a:noAutofit/>
          </a:bodyPr>
          <a:lstStyle/>
          <a:p>
            <a:pPr lvl="0"/>
            <a:r>
              <a:rPr lang="es" dirty="0"/>
              <a:t>Aprendizaje supervisado - Regresión</a:t>
            </a:r>
            <a:endParaRPr dirty="0"/>
          </a:p>
        </p:txBody>
      </p:sp>
      <p:sp>
        <p:nvSpPr>
          <p:cNvPr id="451" name="Google Shape;451;p70"/>
          <p:cNvSpPr txBox="1"/>
          <p:nvPr/>
        </p:nvSpPr>
        <p:spPr>
          <a:xfrm>
            <a:off x="367975" y="1640625"/>
            <a:ext cx="8376000" cy="45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1C355E"/>
                </a:solidFill>
                <a:latin typeface="Roboto"/>
                <a:ea typeface="Roboto"/>
                <a:cs typeface="Roboto"/>
                <a:sym typeface="Roboto"/>
              </a:rPr>
              <a:t>Predice valores contínuos (un número).</a:t>
            </a:r>
            <a:endParaRPr sz="1600">
              <a:solidFill>
                <a:srgbClr val="1C355E"/>
              </a:solidFill>
              <a:latin typeface="Roboto"/>
              <a:ea typeface="Roboto"/>
              <a:cs typeface="Roboto"/>
              <a:sym typeface="Roboto"/>
            </a:endParaRPr>
          </a:p>
        </p:txBody>
      </p:sp>
      <p:pic>
        <p:nvPicPr>
          <p:cNvPr id="452" name="Google Shape;452;p70"/>
          <p:cNvPicPr preferRelativeResize="0"/>
          <p:nvPr/>
        </p:nvPicPr>
        <p:blipFill>
          <a:blip r:embed="rId3">
            <a:alphaModFix/>
          </a:blip>
          <a:stretch>
            <a:fillRect/>
          </a:stretch>
        </p:blipFill>
        <p:spPr>
          <a:xfrm>
            <a:off x="560177" y="2372500"/>
            <a:ext cx="4011826" cy="2256649"/>
          </a:xfrm>
          <a:prstGeom prst="rect">
            <a:avLst/>
          </a:prstGeom>
          <a:noFill/>
          <a:ln>
            <a:noFill/>
          </a:ln>
        </p:spPr>
      </p:pic>
      <p:sp>
        <p:nvSpPr>
          <p:cNvPr id="453" name="Google Shape;453;p70"/>
          <p:cNvSpPr txBox="1"/>
          <p:nvPr/>
        </p:nvSpPr>
        <p:spPr>
          <a:xfrm>
            <a:off x="4881250" y="2382675"/>
            <a:ext cx="3771300" cy="2165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a:solidFill>
                  <a:srgbClr val="1C355E"/>
                </a:solidFill>
                <a:latin typeface="Roboto"/>
                <a:ea typeface="Roboto"/>
                <a:cs typeface="Roboto"/>
                <a:sym typeface="Roboto"/>
              </a:rPr>
              <a:t>Por ejemplo:</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Predecir las ventas dependiendo de la inversión en publicidad.</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Predecir el precio de venta de una casa dependiendo de sus características.</a:t>
            </a:r>
            <a:endParaRPr>
              <a:solidFill>
                <a:srgbClr val="1C355E"/>
              </a:solidFill>
              <a:latin typeface="Roboto"/>
              <a:ea typeface="Roboto"/>
              <a:cs typeface="Roboto"/>
              <a:sym typeface="Roboto"/>
            </a:endParaRPr>
          </a:p>
          <a:p>
            <a:pPr marL="457200" lvl="0" indent="-317500" algn="l" rtl="0">
              <a:lnSpc>
                <a:spcPct val="150000"/>
              </a:lnSpc>
              <a:spcBef>
                <a:spcPts val="0"/>
              </a:spcBef>
              <a:spcAft>
                <a:spcPts val="0"/>
              </a:spcAft>
              <a:buClr>
                <a:srgbClr val="1C355E"/>
              </a:buClr>
              <a:buSzPts val="1400"/>
              <a:buFont typeface="Roboto"/>
              <a:buChar char="●"/>
            </a:pPr>
            <a:r>
              <a:rPr lang="es">
                <a:solidFill>
                  <a:srgbClr val="1C355E"/>
                </a:solidFill>
                <a:latin typeface="Roboto"/>
                <a:ea typeface="Roboto"/>
                <a:cs typeface="Roboto"/>
                <a:sym typeface="Roboto"/>
              </a:rPr>
              <a:t>Predecir la edad de una persona dependiendo de su altura, complexión…</a:t>
            </a:r>
            <a:endParaRPr>
              <a:solidFill>
                <a:srgbClr val="1C355E"/>
              </a:solidFill>
              <a:latin typeface="Roboto"/>
              <a:ea typeface="Roboto"/>
              <a:cs typeface="Roboto"/>
              <a:sym typeface="Roboto"/>
            </a:endParaRPr>
          </a:p>
        </p:txBody>
      </p:sp>
    </p:spTree>
    <p:extLst>
      <p:ext uri="{BB962C8B-B14F-4D97-AF65-F5344CB8AC3E}">
        <p14:creationId xmlns:p14="http://schemas.microsoft.com/office/powerpoint/2010/main" val="1972825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7"/>
          <p:cNvSpPr txBox="1">
            <a:spLocks noGrp="1"/>
          </p:cNvSpPr>
          <p:nvPr>
            <p:ph type="title"/>
          </p:nvPr>
        </p:nvSpPr>
        <p:spPr>
          <a:xfrm>
            <a:off x="1175691" y="283877"/>
            <a:ext cx="55929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La nueva revolución de los datos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05" name="Google Shape;305;p47"/>
          <p:cNvPicPr preferRelativeResize="0"/>
          <p:nvPr/>
        </p:nvPicPr>
        <p:blipFill>
          <a:blip r:embed="rId3">
            <a:alphaModFix/>
          </a:blip>
          <a:stretch>
            <a:fillRect/>
          </a:stretch>
        </p:blipFill>
        <p:spPr>
          <a:xfrm>
            <a:off x="1545629" y="1042581"/>
            <a:ext cx="5079352" cy="3523800"/>
          </a:xfrm>
          <a:prstGeom prst="rect">
            <a:avLst/>
          </a:prstGeom>
          <a:noFill/>
          <a:ln>
            <a:noFill/>
          </a:ln>
        </p:spPr>
      </p:pic>
    </p:spTree>
    <p:extLst>
      <p:ext uri="{BB962C8B-B14F-4D97-AF65-F5344CB8AC3E}">
        <p14:creationId xmlns:p14="http://schemas.microsoft.com/office/powerpoint/2010/main" val="135033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Algoritmos que se ocupan de datos que están etiquetados en parte. </a:t>
            </a:r>
          </a:p>
          <a:p>
            <a:r>
              <a:rPr lang="es-ES" sz="1200" dirty="0"/>
              <a:t>Son combinación de algoritmos supervisados y no supervisados. Un algoritmo de agrupamiento para agrupar instancias similares y cada instancia no etiquetada toma la etiqueta más común de su grupo.</a:t>
            </a:r>
          </a:p>
          <a:p>
            <a:r>
              <a:rPr lang="es-ES" sz="1200" dirty="0"/>
              <a:t>Etiquetar requiero mucho tiempo y gasto.</a:t>
            </a:r>
          </a:p>
          <a:p>
            <a:r>
              <a:rPr lang="es-ES" sz="1200" dirty="0"/>
              <a:t>Ejemplo Google Fotos.</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r>
              <a:rPr lang="es-ES" sz="1200" i="1" dirty="0"/>
              <a:t>Agrupamos en 2 grupos: triángulos y cuadrados. Clasificamos la nueva instancia (x) como un triángulo.</a:t>
            </a:r>
          </a:p>
          <a:p>
            <a:endParaRPr lang="es-ES" sz="1200" i="1" dirty="0"/>
          </a:p>
        </p:txBody>
      </p:sp>
      <p:sp>
        <p:nvSpPr>
          <p:cNvPr id="133" name="Google Shape;133;p4"/>
          <p:cNvSpPr txBox="1">
            <a:spLocks noGrp="1"/>
          </p:cNvSpPr>
          <p:nvPr>
            <p:ph type="title"/>
          </p:nvPr>
        </p:nvSpPr>
        <p:spPr>
          <a:xfrm>
            <a:off x="1183065" y="254381"/>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a:t>
            </a:r>
            <a:r>
              <a:rPr lang="es-ES" dirty="0" err="1"/>
              <a:t>semisupervisado</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89" y="2820963"/>
            <a:ext cx="3546764" cy="1477214"/>
          </a:xfrm>
          <a:prstGeom prst="rect">
            <a:avLst/>
          </a:prstGeom>
        </p:spPr>
      </p:pic>
    </p:spTree>
    <p:extLst>
      <p:ext uri="{BB962C8B-B14F-4D97-AF65-F5344CB8AC3E}">
        <p14:creationId xmlns:p14="http://schemas.microsoft.com/office/powerpoint/2010/main" val="1236328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Genera un conjunto de datos totalmente etiquetado a partir de un conjunto de datos totalmente sin etiquetar.</a:t>
            </a:r>
          </a:p>
          <a:p>
            <a:r>
              <a:rPr lang="es-ES" sz="1200" dirty="0"/>
              <a:t>Ejemplo: modelo de clasificación de mascotas</a:t>
            </a:r>
          </a:p>
          <a:p>
            <a:pPr lvl="1">
              <a:spcBef>
                <a:spcPts val="0"/>
              </a:spcBef>
            </a:pPr>
            <a:r>
              <a:rPr lang="es-ES" sz="1200" dirty="0"/>
              <a:t>Conjunto de imágenes grande.</a:t>
            </a:r>
          </a:p>
          <a:p>
            <a:pPr lvl="1">
              <a:spcBef>
                <a:spcPts val="0"/>
              </a:spcBef>
            </a:pPr>
            <a:r>
              <a:rPr lang="es-ES" sz="1200" dirty="0"/>
              <a:t>Enmascarar de forma aleatoria una pequeña parte de la imagen.</a:t>
            </a:r>
          </a:p>
          <a:p>
            <a:pPr lvl="1">
              <a:spcBef>
                <a:spcPts val="0"/>
              </a:spcBef>
            </a:pPr>
            <a:r>
              <a:rPr lang="es-ES" sz="1200" dirty="0"/>
              <a:t>Entrenar el modelo para recuperar imagen original: Reparar imágenes.</a:t>
            </a:r>
          </a:p>
          <a:p>
            <a:pPr lvl="1">
              <a:spcBef>
                <a:spcPts val="0"/>
              </a:spcBef>
            </a:pPr>
            <a:r>
              <a:rPr lang="es-ES" sz="1200" dirty="0"/>
              <a:t>Una vez entrenado el modelo lo ajustamos en un conjunto de datos etiquetado.</a:t>
            </a:r>
          </a:p>
          <a:p>
            <a:pPr lvl="1">
              <a:spcBef>
                <a:spcPts val="0"/>
              </a:spcBef>
            </a:pPr>
            <a:r>
              <a:rPr lang="es-ES" sz="1200" dirty="0"/>
              <a:t>Usamos para clasificar imágenes.</a:t>
            </a:r>
          </a:p>
        </p:txBody>
      </p:sp>
      <p:sp>
        <p:nvSpPr>
          <p:cNvPr id="133" name="Google Shape;133;p4"/>
          <p:cNvSpPr txBox="1">
            <a:spLocks noGrp="1"/>
          </p:cNvSpPr>
          <p:nvPr>
            <p:ph type="title"/>
          </p:nvPr>
        </p:nvSpPr>
        <p:spPr>
          <a:xfrm>
            <a:off x="1205187" y="218272"/>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a:t>
            </a:r>
            <a:r>
              <a:rPr lang="es-ES" dirty="0" err="1"/>
              <a:t>autosupervisado</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935" y="3197428"/>
            <a:ext cx="3177665" cy="1642849"/>
          </a:xfrm>
          <a:prstGeom prst="rect">
            <a:avLst/>
          </a:prstGeom>
        </p:spPr>
      </p:pic>
    </p:spTree>
    <p:extLst>
      <p:ext uri="{BB962C8B-B14F-4D97-AF65-F5344CB8AC3E}">
        <p14:creationId xmlns:p14="http://schemas.microsoft.com/office/powerpoint/2010/main" val="183905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nSpc>
                <a:spcPct val="150000"/>
              </a:lnSpc>
            </a:pPr>
            <a:r>
              <a:rPr lang="es-ES" sz="1200" dirty="0"/>
              <a:t>Agente:  sistema de aprendizaje</a:t>
            </a:r>
          </a:p>
          <a:p>
            <a:pPr lvl="1">
              <a:lnSpc>
                <a:spcPct val="150000"/>
              </a:lnSpc>
              <a:spcBef>
                <a:spcPts val="0"/>
              </a:spcBef>
            </a:pPr>
            <a:r>
              <a:rPr lang="es-ES" sz="1200" dirty="0"/>
              <a:t>Puede observar el entorno, seleccionar y realizar acciones</a:t>
            </a:r>
          </a:p>
          <a:p>
            <a:pPr lvl="1">
              <a:lnSpc>
                <a:spcPct val="150000"/>
              </a:lnSpc>
              <a:spcBef>
                <a:spcPts val="0"/>
              </a:spcBef>
            </a:pPr>
            <a:r>
              <a:rPr lang="es-ES" sz="1200" dirty="0"/>
              <a:t>Recibe recompensas positivas o negativas</a:t>
            </a:r>
          </a:p>
          <a:p>
            <a:pPr>
              <a:lnSpc>
                <a:spcPct val="150000"/>
              </a:lnSpc>
            </a:pPr>
            <a:r>
              <a:rPr lang="es-ES" sz="1200" dirty="0"/>
              <a:t>Política: mejor estrategia para obtener la mayor recompensa en el menor tiempo.</a:t>
            </a:r>
          </a:p>
          <a:p>
            <a:pPr lvl="1">
              <a:lnSpc>
                <a:spcPct val="150000"/>
              </a:lnSpc>
              <a:spcBef>
                <a:spcPts val="0"/>
              </a:spcBef>
            </a:pPr>
            <a:r>
              <a:rPr lang="es-ES" sz="1200" dirty="0"/>
              <a:t>Acción que debe elegir un agente cuando se encuentra en una situación determinada. </a:t>
            </a:r>
          </a:p>
          <a:p>
            <a:pPr>
              <a:lnSpc>
                <a:spcPct val="150000"/>
              </a:lnSpc>
            </a:pPr>
            <a:r>
              <a:rPr lang="es-ES" sz="1200" dirty="0"/>
              <a:t>Robots: aprender a andar</a:t>
            </a:r>
          </a:p>
          <a:p>
            <a:pPr>
              <a:lnSpc>
                <a:spcPct val="150000"/>
              </a:lnSpc>
            </a:pPr>
            <a:r>
              <a:rPr lang="es-ES" sz="1200" dirty="0" err="1"/>
              <a:t>AlphaGo</a:t>
            </a:r>
            <a:endParaRPr lang="es-ES" sz="1200" dirty="0"/>
          </a:p>
        </p:txBody>
      </p:sp>
      <p:sp>
        <p:nvSpPr>
          <p:cNvPr id="133" name="Google Shape;133;p4"/>
          <p:cNvSpPr txBox="1">
            <a:spLocks noGrp="1"/>
          </p:cNvSpPr>
          <p:nvPr>
            <p:ph type="title"/>
          </p:nvPr>
        </p:nvSpPr>
        <p:spPr>
          <a:xfrm>
            <a:off x="1138820" y="239633"/>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por refuerzo</a:t>
            </a:r>
            <a:endParaRPr dirty="0"/>
          </a:p>
        </p:txBody>
      </p:sp>
      <p:pic>
        <p:nvPicPr>
          <p:cNvPr id="1026" name="Picture 2" descr="Aprendizaje por Refuerzo | Aprende Machine Learning"/>
          <p:cNvPicPr>
            <a:picLocks noChangeAspect="1" noChangeArrowheads="1"/>
          </p:cNvPicPr>
          <p:nvPr/>
        </p:nvPicPr>
        <p:blipFill rotWithShape="1">
          <a:blip r:embed="rId3">
            <a:extLst>
              <a:ext uri="{28A0092B-C50C-407E-A947-70E740481C1C}">
                <a14:useLocalDpi xmlns:a14="http://schemas.microsoft.com/office/drawing/2010/main" val="0"/>
              </a:ext>
            </a:extLst>
          </a:blip>
          <a:srcRect t="27392" b="24136"/>
          <a:stretch/>
        </p:blipFill>
        <p:spPr bwMode="auto">
          <a:xfrm>
            <a:off x="2954669" y="3258401"/>
            <a:ext cx="4074421" cy="1655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4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390831" y="1256994"/>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3.2</a:t>
            </a:r>
            <a:endParaRPr sz="4000" b="1" dirty="0">
              <a:solidFill>
                <a:schemeClr val="bg1"/>
              </a:solidFill>
            </a:endParaRPr>
          </a:p>
        </p:txBody>
      </p:sp>
      <p:sp>
        <p:nvSpPr>
          <p:cNvPr id="117" name="Google Shape;117;p2"/>
          <p:cNvSpPr txBox="1">
            <a:spLocks noGrp="1"/>
          </p:cNvSpPr>
          <p:nvPr>
            <p:ph type="title" idx="4294967295"/>
          </p:nvPr>
        </p:nvSpPr>
        <p:spPr>
          <a:xfrm>
            <a:off x="1143247" y="677141"/>
            <a:ext cx="5500687" cy="1519237"/>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Aprendizaje online frente a aprendizaje por lotes</a:t>
            </a:r>
            <a:endParaRPr sz="4000" b="1" dirty="0">
              <a:solidFill>
                <a:schemeClr val="bg1"/>
              </a:solidFill>
            </a:endParaRPr>
          </a:p>
        </p:txBody>
      </p:sp>
    </p:spTree>
    <p:extLst>
      <p:ext uri="{BB962C8B-B14F-4D97-AF65-F5344CB8AC3E}">
        <p14:creationId xmlns:p14="http://schemas.microsoft.com/office/powerpoint/2010/main" val="670184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El sistema necesita aprender con todos los datos disponible. No puede aprender de manera gradual.</a:t>
            </a:r>
          </a:p>
          <a:p>
            <a:r>
              <a:rPr lang="es-ES" sz="1200" dirty="0"/>
              <a:t>Requiere mucho tiempo y muchos recursos computacionales</a:t>
            </a:r>
          </a:p>
          <a:p>
            <a:r>
              <a:rPr lang="es-ES" sz="1200" dirty="0"/>
              <a:t>Se suele hacer offline.</a:t>
            </a:r>
          </a:p>
          <a:p>
            <a:r>
              <a:rPr lang="es-ES" sz="1200" dirty="0"/>
              <a:t>Se entrena el sistema, se lanza a producción y se ejecuta sin seguir aprendiendo.</a:t>
            </a:r>
          </a:p>
          <a:p>
            <a:r>
              <a:rPr lang="es-ES" sz="1200" dirty="0"/>
              <a:t>Data </a:t>
            </a:r>
            <a:r>
              <a:rPr lang="es-ES" sz="1200" dirty="0" err="1"/>
              <a:t>drift</a:t>
            </a:r>
            <a:r>
              <a:rPr lang="es-ES" sz="1200" dirty="0"/>
              <a:t>: </a:t>
            </a:r>
          </a:p>
          <a:p>
            <a:pPr lvl="1">
              <a:spcBef>
                <a:spcPts val="0"/>
              </a:spcBef>
            </a:pPr>
            <a:r>
              <a:rPr lang="es-ES" sz="1000" dirty="0"/>
              <a:t>El mundo sigue evolucionando. El modelo permanece inalterado</a:t>
            </a:r>
          </a:p>
          <a:p>
            <a:pPr lvl="1">
              <a:spcBef>
                <a:spcPts val="0"/>
              </a:spcBef>
            </a:pPr>
            <a:r>
              <a:rPr lang="es-ES" sz="1000" dirty="0"/>
              <a:t>El modelo tiende a deteriorarse en el tiempo poco a poco (sobre todo en entornos cambiantes).</a:t>
            </a:r>
          </a:p>
          <a:p>
            <a:pPr lvl="1">
              <a:spcBef>
                <a:spcPts val="0"/>
              </a:spcBef>
            </a:pPr>
            <a:r>
              <a:rPr lang="es-ES" sz="1000" dirty="0"/>
              <a:t>Reentrenarlo con regularidad para tener datos actualizados. Datos viejos + datos nuevos.</a:t>
            </a:r>
          </a:p>
          <a:p>
            <a:r>
              <a:rPr lang="es-ES" sz="1200" dirty="0"/>
              <a:t>Ejemplos: </a:t>
            </a:r>
          </a:p>
          <a:p>
            <a:pPr lvl="1">
              <a:spcBef>
                <a:spcPts val="0"/>
              </a:spcBef>
            </a:pPr>
            <a:r>
              <a:rPr lang="es-ES" sz="1000" dirty="0"/>
              <a:t>Predicción sistema financiero </a:t>
            </a:r>
          </a:p>
          <a:p>
            <a:pPr lvl="1">
              <a:spcBef>
                <a:spcPts val="0"/>
              </a:spcBef>
            </a:pPr>
            <a:r>
              <a:rPr lang="es-ES" sz="1000" dirty="0"/>
              <a:t>Clasificación gatos y perros (cambian cámaras, formato imagen, brillo…)</a:t>
            </a:r>
          </a:p>
          <a:p>
            <a:r>
              <a:rPr lang="es-ES" sz="1200" dirty="0"/>
              <a:t>Desventaja: </a:t>
            </a:r>
          </a:p>
          <a:p>
            <a:pPr lvl="1">
              <a:spcBef>
                <a:spcPts val="0"/>
              </a:spcBef>
            </a:pPr>
            <a:r>
              <a:rPr lang="es-ES" sz="1000" dirty="0"/>
              <a:t>Reentrenar de nuevo: mucho tiempo y recursos</a:t>
            </a:r>
          </a:p>
          <a:p>
            <a:pPr lvl="1">
              <a:spcBef>
                <a:spcPts val="0"/>
              </a:spcBef>
            </a:pPr>
            <a:r>
              <a:rPr lang="es-ES" sz="1000" dirty="0"/>
              <a:t>No aceptable para soluciones cambiantes (predicción de acciones) o recursos limitados (dispositivos móviles)</a:t>
            </a:r>
          </a:p>
        </p:txBody>
      </p:sp>
      <p:sp>
        <p:nvSpPr>
          <p:cNvPr id="133" name="Google Shape;133;p4"/>
          <p:cNvSpPr txBox="1">
            <a:spLocks noGrp="1"/>
          </p:cNvSpPr>
          <p:nvPr>
            <p:ph type="title"/>
          </p:nvPr>
        </p:nvSpPr>
        <p:spPr>
          <a:xfrm>
            <a:off x="1163400" y="3212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por lotes</a:t>
            </a:r>
            <a:endParaRPr dirty="0"/>
          </a:p>
        </p:txBody>
      </p:sp>
    </p:spTree>
    <p:extLst>
      <p:ext uri="{BB962C8B-B14F-4D97-AF65-F5344CB8AC3E}">
        <p14:creationId xmlns:p14="http://schemas.microsoft.com/office/powerpoint/2010/main" val="860663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El sistema aprende de forma gradual introduciendo datos individuales o </a:t>
            </a:r>
            <a:r>
              <a:rPr lang="es-ES" sz="1200" dirty="0" err="1"/>
              <a:t>minilotes</a:t>
            </a:r>
            <a:r>
              <a:rPr lang="es-ES" sz="1200" dirty="0"/>
              <a:t> de datos.</a:t>
            </a:r>
          </a:p>
          <a:p>
            <a:r>
              <a:rPr lang="es-ES" sz="1200" dirty="0"/>
              <a:t>Cada paso de aprendizaje es rápido y barato.</a:t>
            </a:r>
          </a:p>
          <a:p>
            <a:r>
              <a:rPr lang="es-ES" sz="1200" dirty="0"/>
              <a:t>El sistema aprende de los nuevos datos sobre la marcha según llegan.</a:t>
            </a:r>
          </a:p>
          <a:p>
            <a:r>
              <a:rPr lang="es-ES" sz="1200" dirty="0"/>
              <a:t>Sistemas que necesitan adaptarse al cambio (mercado bursátil).</a:t>
            </a:r>
          </a:p>
          <a:p>
            <a:r>
              <a:rPr lang="es-ES" sz="1200" dirty="0"/>
              <a:t>Recursos limitados (dispositivos móviles).</a:t>
            </a:r>
          </a:p>
          <a:p>
            <a:endParaRPr lang="es-ES" sz="1200" i="1" dirty="0"/>
          </a:p>
        </p:txBody>
      </p:sp>
      <p:sp>
        <p:nvSpPr>
          <p:cNvPr id="133" name="Google Shape;133;p4"/>
          <p:cNvSpPr txBox="1">
            <a:spLocks noGrp="1"/>
          </p:cNvSpPr>
          <p:nvPr>
            <p:ph type="title"/>
          </p:nvPr>
        </p:nvSpPr>
        <p:spPr>
          <a:xfrm>
            <a:off x="1163400" y="30600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online</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613" y="2988600"/>
            <a:ext cx="3518005" cy="1925419"/>
          </a:xfrm>
          <a:prstGeom prst="rect">
            <a:avLst/>
          </a:prstGeom>
        </p:spPr>
      </p:pic>
    </p:spTree>
    <p:extLst>
      <p:ext uri="{BB962C8B-B14F-4D97-AF65-F5344CB8AC3E}">
        <p14:creationId xmlns:p14="http://schemas.microsoft.com/office/powerpoint/2010/main" val="3186709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04686" y="1108498"/>
            <a:ext cx="8347587" cy="3156155"/>
          </a:xfrm>
          <a:prstGeom prst="rect">
            <a:avLst/>
          </a:prstGeom>
          <a:noFill/>
          <a:ln>
            <a:noFill/>
          </a:ln>
        </p:spPr>
        <p:txBody>
          <a:bodyPr spcFirstLastPara="1" wrap="square" lIns="91425" tIns="91425" rIns="91425" bIns="91425" anchor="t" anchorCtr="0">
            <a:noAutofit/>
          </a:bodyPr>
          <a:lstStyle/>
          <a:p>
            <a:r>
              <a:rPr lang="es-ES" sz="1200" dirty="0"/>
              <a:t>Aprendizaje fuera del núcleo. Offline.</a:t>
            </a:r>
          </a:p>
          <a:p>
            <a:r>
              <a:rPr lang="es-ES" sz="1200" dirty="0"/>
              <a:t>Conjuntos de datos enormes que no caben en memoria</a:t>
            </a:r>
          </a:p>
          <a:p>
            <a:r>
              <a:rPr lang="es-ES" sz="1200" dirty="0"/>
              <a:t>Divide los datos en trozos y ejecuta un paso de entrenamiento en esos pasos y repite el proceso.</a:t>
            </a:r>
          </a:p>
          <a:p>
            <a:r>
              <a:rPr lang="es-ES" sz="1200" dirty="0"/>
              <a:t>Tasa aprendizaje:</a:t>
            </a:r>
          </a:p>
          <a:p>
            <a:pPr lvl="1">
              <a:spcBef>
                <a:spcPts val="0"/>
              </a:spcBef>
            </a:pPr>
            <a:r>
              <a:rPr lang="es-ES" sz="1000" dirty="0"/>
              <a:t>Alta: Se adapta rápido a datos nuevos. Olvida los viejos. Más sensible a datos no representativos.</a:t>
            </a:r>
          </a:p>
          <a:p>
            <a:pPr lvl="1">
              <a:spcBef>
                <a:spcPts val="0"/>
              </a:spcBef>
            </a:pPr>
            <a:r>
              <a:rPr lang="es-ES" sz="1000" dirty="0"/>
              <a:t>Baja: aprende más despacio. Menos sensible. </a:t>
            </a:r>
          </a:p>
          <a:p>
            <a:r>
              <a:rPr lang="es-ES" sz="1200" dirty="0"/>
              <a:t>Reto: datos malos rendimiento baja rápidamente. Monitorizar rendimiento sistema y datos de entrada. Desactivar el aprendizaje.</a:t>
            </a:r>
          </a:p>
          <a:p>
            <a:endParaRPr lang="es-ES" sz="1200" i="1" dirty="0"/>
          </a:p>
        </p:txBody>
      </p:sp>
      <p:sp>
        <p:nvSpPr>
          <p:cNvPr id="133" name="Google Shape;133;p4"/>
          <p:cNvSpPr txBox="1">
            <a:spLocks noGrp="1"/>
          </p:cNvSpPr>
          <p:nvPr>
            <p:ph type="title"/>
          </p:nvPr>
        </p:nvSpPr>
        <p:spPr>
          <a:xfrm>
            <a:off x="1171020" y="329039"/>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a:t>
            </a:r>
            <a:r>
              <a:rPr lang="es-ES" dirty="0" err="1"/>
              <a:t>out</a:t>
            </a:r>
            <a:r>
              <a:rPr lang="es-ES" dirty="0"/>
              <a:t> of </a:t>
            </a:r>
            <a:r>
              <a:rPr lang="es-ES" dirty="0" err="1"/>
              <a:t>core</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24" y="2808148"/>
            <a:ext cx="2999509" cy="2061724"/>
          </a:xfrm>
          <a:prstGeom prst="rect">
            <a:avLst/>
          </a:prstGeom>
        </p:spPr>
      </p:pic>
    </p:spTree>
    <p:extLst>
      <p:ext uri="{BB962C8B-B14F-4D97-AF65-F5344CB8AC3E}">
        <p14:creationId xmlns:p14="http://schemas.microsoft.com/office/powerpoint/2010/main" val="1362168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0" y="125730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3.3</a:t>
            </a:r>
            <a:endParaRPr sz="4000" b="1" dirty="0">
              <a:solidFill>
                <a:schemeClr val="bg1"/>
              </a:solidFill>
            </a:endParaRPr>
          </a:p>
        </p:txBody>
      </p:sp>
      <p:sp>
        <p:nvSpPr>
          <p:cNvPr id="117" name="Google Shape;117;p2"/>
          <p:cNvSpPr txBox="1">
            <a:spLocks noGrp="1"/>
          </p:cNvSpPr>
          <p:nvPr>
            <p:ph type="title" idx="4294967295"/>
          </p:nvPr>
        </p:nvSpPr>
        <p:spPr>
          <a:xfrm>
            <a:off x="792480" y="685483"/>
            <a:ext cx="5500688" cy="1519237"/>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Aprendizaje basado en instancias frente basado en modelos</a:t>
            </a:r>
            <a:br>
              <a:rPr lang="es-ES" sz="4000" b="1" dirty="0">
                <a:solidFill>
                  <a:schemeClr val="bg1"/>
                </a:solidFill>
              </a:rPr>
            </a:br>
            <a:endParaRPr sz="4000" b="1" dirty="0">
              <a:solidFill>
                <a:schemeClr val="bg1"/>
              </a:solidFill>
            </a:endParaRPr>
          </a:p>
        </p:txBody>
      </p:sp>
    </p:spTree>
    <p:extLst>
      <p:ext uri="{BB962C8B-B14F-4D97-AF65-F5344CB8AC3E}">
        <p14:creationId xmlns:p14="http://schemas.microsoft.com/office/powerpoint/2010/main" val="1765688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El sistema aprende los ejemplos de memoria y generaliza a nuevos casos utilizando una medida de similitud para compararlos con los ejemplos aprendidos.</a:t>
            </a:r>
            <a:endParaRPr lang="es-ES" sz="1200" i="1" dirty="0"/>
          </a:p>
        </p:txBody>
      </p:sp>
      <p:sp>
        <p:nvSpPr>
          <p:cNvPr id="133" name="Google Shape;133;p4"/>
          <p:cNvSpPr txBox="1">
            <a:spLocks noGrp="1"/>
          </p:cNvSpPr>
          <p:nvPr>
            <p:ph type="title"/>
          </p:nvPr>
        </p:nvSpPr>
        <p:spPr>
          <a:xfrm>
            <a:off x="1208274" y="2450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instancias</a:t>
            </a:r>
            <a:endParaRPr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74" y="2243285"/>
            <a:ext cx="5716094" cy="2446702"/>
          </a:xfrm>
          <a:prstGeom prst="rect">
            <a:avLst/>
          </a:prstGeom>
        </p:spPr>
      </p:pic>
    </p:spTree>
    <p:extLst>
      <p:ext uri="{BB962C8B-B14F-4D97-AF65-F5344CB8AC3E}">
        <p14:creationId xmlns:p14="http://schemas.microsoft.com/office/powerpoint/2010/main" val="704975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Dado un conjunto de ejemplos, crear un modelo y utilizarlo para hacer predicciones.</a:t>
            </a:r>
            <a:endParaRPr lang="es-ES" sz="1200" i="1" dirty="0"/>
          </a:p>
        </p:txBody>
      </p:sp>
      <p:sp>
        <p:nvSpPr>
          <p:cNvPr id="133" name="Google Shape;133;p4"/>
          <p:cNvSpPr txBox="1">
            <a:spLocks noGrp="1"/>
          </p:cNvSpPr>
          <p:nvPr>
            <p:ph type="title"/>
          </p:nvPr>
        </p:nvSpPr>
        <p:spPr>
          <a:xfrm>
            <a:off x="1163400" y="196007"/>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83" y="2201882"/>
            <a:ext cx="5545394" cy="2457390"/>
          </a:xfrm>
          <a:prstGeom prst="rect">
            <a:avLst/>
          </a:prstGeom>
        </p:spPr>
      </p:pic>
    </p:spTree>
    <p:extLst>
      <p:ext uri="{BB962C8B-B14F-4D97-AF65-F5344CB8AC3E}">
        <p14:creationId xmlns:p14="http://schemas.microsoft.com/office/powerpoint/2010/main" val="305355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title"/>
          </p:nvPr>
        </p:nvSpPr>
        <p:spPr>
          <a:xfrm>
            <a:off x="1138820" y="320748"/>
            <a:ext cx="55929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La nueva revolución de los datos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311" name="Google Shape;311;p48"/>
          <p:cNvPicPr preferRelativeResize="0"/>
          <p:nvPr/>
        </p:nvPicPr>
        <p:blipFill>
          <a:blip r:embed="rId3">
            <a:alphaModFix/>
          </a:blip>
          <a:stretch>
            <a:fillRect/>
          </a:stretch>
        </p:blipFill>
        <p:spPr>
          <a:xfrm>
            <a:off x="2566752" y="1081066"/>
            <a:ext cx="3523800" cy="3523800"/>
          </a:xfrm>
          <a:prstGeom prst="rect">
            <a:avLst/>
          </a:prstGeom>
          <a:noFill/>
          <a:ln>
            <a:noFill/>
          </a:ln>
        </p:spPr>
      </p:pic>
    </p:spTree>
    <p:extLst>
      <p:ext uri="{BB962C8B-B14F-4D97-AF65-F5344CB8AC3E}">
        <p14:creationId xmlns:p14="http://schemas.microsoft.com/office/powerpoint/2010/main" val="1280350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¿El dinero hace más feliz a la gente? </a:t>
            </a:r>
          </a:p>
          <a:p>
            <a:r>
              <a:rPr lang="es-ES" sz="1200" dirty="0"/>
              <a:t>Web OECD + Web Banco Mundial = </a:t>
            </a:r>
            <a:r>
              <a:rPr lang="es-ES" sz="1200" dirty="0" err="1"/>
              <a:t>DataSet</a:t>
            </a:r>
            <a:r>
              <a:rPr lang="es-ES" sz="1200" dirty="0"/>
              <a:t> lifesat.csv</a:t>
            </a:r>
          </a:p>
          <a:p>
            <a:r>
              <a:rPr lang="es-ES" sz="1200" dirty="0"/>
              <a:t>Analizamos:</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pPr marL="146050" indent="0">
              <a:buNone/>
            </a:pPr>
            <a:r>
              <a:rPr lang="es-ES" sz="1200" i="1" dirty="0"/>
              <a:t>Parece haber una tendencias. Los datos son ruidosos. Hay algunos datos aleatorios (EEUU). Pero en general el nivel de satisfacción crece de forma lineal a medida que aumenta el PIB.</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133" name="Google Shape;133;p4"/>
          <p:cNvSpPr txBox="1">
            <a:spLocks noGrp="1"/>
          </p:cNvSpPr>
          <p:nvPr>
            <p:ph type="title"/>
          </p:nvPr>
        </p:nvSpPr>
        <p:spPr>
          <a:xfrm>
            <a:off x="1224360" y="19496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 ejemplo</a:t>
            </a:r>
            <a:endParaRPr dirty="0"/>
          </a:p>
        </p:txBody>
      </p:sp>
      <p:pic>
        <p:nvPicPr>
          <p:cNvPr id="2" name="Imagen 1"/>
          <p:cNvPicPr>
            <a:picLocks noChangeAspect="1"/>
          </p:cNvPicPr>
          <p:nvPr/>
        </p:nvPicPr>
        <p:blipFill>
          <a:blip r:embed="rId3"/>
          <a:stretch>
            <a:fillRect/>
          </a:stretch>
        </p:blipFill>
        <p:spPr>
          <a:xfrm>
            <a:off x="816693" y="2370802"/>
            <a:ext cx="3247613" cy="1482213"/>
          </a:xfrm>
          <a:prstGeom prst="rect">
            <a:avLst/>
          </a:prstGeom>
        </p:spPr>
      </p:pic>
      <p:pic>
        <p:nvPicPr>
          <p:cNvPr id="4" name="Imagen 3"/>
          <p:cNvPicPr>
            <a:picLocks noChangeAspect="1"/>
          </p:cNvPicPr>
          <p:nvPr/>
        </p:nvPicPr>
        <p:blipFill>
          <a:blip r:embed="rId4"/>
          <a:stretch>
            <a:fillRect/>
          </a:stretch>
        </p:blipFill>
        <p:spPr>
          <a:xfrm>
            <a:off x="4769105" y="1637316"/>
            <a:ext cx="3932442" cy="2215699"/>
          </a:xfrm>
          <a:prstGeom prst="rect">
            <a:avLst/>
          </a:prstGeom>
        </p:spPr>
      </p:pic>
    </p:spTree>
    <p:extLst>
      <p:ext uri="{BB962C8B-B14F-4D97-AF65-F5344CB8AC3E}">
        <p14:creationId xmlns:p14="http://schemas.microsoft.com/office/powerpoint/2010/main" val="2427954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35078" y="1175692"/>
            <a:ext cx="8620434" cy="3156155"/>
          </a:xfrm>
          <a:prstGeom prst="rect">
            <a:avLst/>
          </a:prstGeom>
          <a:noFill/>
          <a:ln>
            <a:noFill/>
          </a:ln>
        </p:spPr>
        <p:txBody>
          <a:bodyPr spcFirstLastPara="1" wrap="square" lIns="91425" tIns="91425" rIns="91425" bIns="91425" anchor="t" anchorCtr="0">
            <a:noAutofit/>
          </a:bodyPr>
          <a:lstStyle/>
          <a:p>
            <a:endParaRPr lang="es-ES" sz="1200" dirty="0"/>
          </a:p>
          <a:p>
            <a:r>
              <a:rPr lang="es-ES" sz="1200" b="1" dirty="0"/>
              <a:t>y</a:t>
            </a:r>
            <a:r>
              <a:rPr lang="es-ES" sz="1200" dirty="0"/>
              <a:t>: variable dependiente (nivel de satisfacción)</a:t>
            </a:r>
          </a:p>
          <a:p>
            <a:r>
              <a:rPr lang="es-ES" sz="1200" b="1" dirty="0"/>
              <a:t>x</a:t>
            </a:r>
            <a:r>
              <a:rPr lang="es-ES" sz="1200" dirty="0"/>
              <a:t>: es la variable independiente (</a:t>
            </a:r>
            <a:r>
              <a:rPr lang="es-ES" sz="1200" dirty="0" err="1"/>
              <a:t>PIB_per_capita</a:t>
            </a:r>
            <a:r>
              <a:rPr lang="es-ES" sz="1200" dirty="0"/>
              <a:t>)</a:t>
            </a:r>
          </a:p>
          <a:p>
            <a:r>
              <a:rPr lang="el-GR" sz="1200" b="1" dirty="0"/>
              <a:t>β</a:t>
            </a:r>
            <a:r>
              <a:rPr lang="es-ES" sz="1200" b="1" baseline="-25000" dirty="0"/>
              <a:t>0</a:t>
            </a:r>
            <a:r>
              <a:rPr lang="es-ES" sz="1200" dirty="0"/>
              <a:t>: </a:t>
            </a:r>
            <a:r>
              <a:rPr lang="es-ES" dirty="0"/>
              <a:t>es la ordenada al origen (también conocida como intercepto).</a:t>
            </a:r>
            <a:endParaRPr lang="es-ES" sz="1200" dirty="0"/>
          </a:p>
          <a:p>
            <a:r>
              <a:rPr lang="el-GR" sz="1200" b="1" dirty="0"/>
              <a:t>β</a:t>
            </a:r>
            <a:r>
              <a:rPr lang="es-ES" sz="1200" b="1" baseline="-25000" dirty="0"/>
              <a:t>1</a:t>
            </a:r>
            <a:r>
              <a:rPr lang="es-ES" sz="1200" dirty="0"/>
              <a:t>: es la pendiente de la línea, que representa la tasa de cambio de </a:t>
            </a:r>
            <a:r>
              <a:rPr lang="es-ES" sz="1200" i="1" dirty="0"/>
              <a:t>y</a:t>
            </a:r>
            <a:r>
              <a:rPr lang="es-ES" sz="1200" dirty="0"/>
              <a:t> con respecto a </a:t>
            </a:r>
            <a:r>
              <a:rPr lang="es-ES" sz="1200" i="1" dirty="0"/>
              <a:t>x</a:t>
            </a:r>
            <a:r>
              <a:rPr lang="es-ES" sz="1200" dirty="0"/>
              <a:t>.</a:t>
            </a:r>
          </a:p>
          <a:p>
            <a:r>
              <a:rPr lang="es-ES" b="1" i="1" dirty="0"/>
              <a:t>ϵ</a:t>
            </a:r>
            <a:r>
              <a:rPr lang="es-ES" dirty="0"/>
              <a:t>:es el término de error, que captura las variaciones no explicadas por la relación lineal y representa el ruido o la variabilidad no sistemática en los datos.</a:t>
            </a:r>
          </a:p>
          <a:p>
            <a:pPr marL="146050" indent="0">
              <a:buNone/>
            </a:pPr>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133" name="Google Shape;133;p4"/>
          <p:cNvSpPr txBox="1">
            <a:spLocks noGrp="1"/>
          </p:cNvSpPr>
          <p:nvPr>
            <p:ph type="title"/>
          </p:nvPr>
        </p:nvSpPr>
        <p:spPr>
          <a:xfrm>
            <a:off x="1285320" y="98664"/>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 ejemplo</a:t>
            </a:r>
            <a:endParaRPr dirty="0"/>
          </a:p>
        </p:txBody>
      </p:sp>
      <p:pic>
        <p:nvPicPr>
          <p:cNvPr id="5" name="Imagen 4"/>
          <p:cNvPicPr>
            <a:picLocks noChangeAspect="1"/>
          </p:cNvPicPr>
          <p:nvPr/>
        </p:nvPicPr>
        <p:blipFill>
          <a:blip r:embed="rId3"/>
          <a:stretch>
            <a:fillRect/>
          </a:stretch>
        </p:blipFill>
        <p:spPr>
          <a:xfrm>
            <a:off x="651829" y="1175692"/>
            <a:ext cx="1188823" cy="236240"/>
          </a:xfrm>
          <a:prstGeom prst="rect">
            <a:avLst/>
          </a:prstGeom>
        </p:spPr>
      </p:pic>
      <p:sp>
        <p:nvSpPr>
          <p:cNvPr id="8" name="CuadroTexto 7"/>
          <p:cNvSpPr txBox="1"/>
          <p:nvPr/>
        </p:nvSpPr>
        <p:spPr>
          <a:xfrm>
            <a:off x="4136924" y="2881318"/>
            <a:ext cx="5007076" cy="1844351"/>
          </a:xfrm>
          <a:prstGeom prst="rect">
            <a:avLst/>
          </a:prstGeom>
          <a:noFill/>
        </p:spPr>
        <p:txBody>
          <a:bodyPr wrap="square" rtlCol="0">
            <a:spAutoFit/>
          </a:bodyPr>
          <a:lstStyle/>
          <a:p>
            <a:pPr marL="457200" indent="-311150">
              <a:lnSpc>
                <a:spcPct val="115000"/>
              </a:lnSpc>
              <a:buClr>
                <a:srgbClr val="1C355E"/>
              </a:buClr>
              <a:buSzPts val="1300"/>
              <a:buFont typeface="Roboto"/>
              <a:buChar char="●"/>
            </a:pPr>
            <a:r>
              <a:rPr lang="es-ES" sz="1300" dirty="0">
                <a:solidFill>
                  <a:srgbClr val="1C355E"/>
                </a:solidFill>
                <a:latin typeface="Roboto"/>
                <a:ea typeface="Roboto"/>
                <a:cs typeface="Roboto"/>
                <a:sym typeface="Roboto"/>
              </a:rPr>
              <a:t>Ajustar los parámetros: definir valores de</a:t>
            </a:r>
            <a:r>
              <a:rPr lang="el-GR" sz="1300" dirty="0">
                <a:solidFill>
                  <a:srgbClr val="1C355E"/>
                </a:solidFill>
                <a:latin typeface="Roboto"/>
                <a:ea typeface="Roboto"/>
                <a:cs typeface="Roboto"/>
                <a:sym typeface="Roboto"/>
              </a:rPr>
              <a:t> β</a:t>
            </a:r>
            <a:r>
              <a:rPr lang="es-ES" sz="1300" baseline="-25000" dirty="0">
                <a:solidFill>
                  <a:srgbClr val="1C355E"/>
                </a:solidFill>
                <a:latin typeface="Roboto"/>
                <a:ea typeface="Roboto"/>
                <a:cs typeface="Roboto"/>
                <a:sym typeface="Roboto"/>
              </a:rPr>
              <a:t>0</a:t>
            </a:r>
            <a:r>
              <a:rPr lang="es-ES" sz="1300" dirty="0">
                <a:solidFill>
                  <a:srgbClr val="1C355E"/>
                </a:solidFill>
                <a:latin typeface="Roboto"/>
                <a:ea typeface="Roboto"/>
                <a:cs typeface="Roboto"/>
                <a:sym typeface="Roboto"/>
              </a:rPr>
              <a:t> y </a:t>
            </a:r>
            <a:r>
              <a:rPr lang="el-GR" sz="13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1</a:t>
            </a:r>
            <a:r>
              <a:rPr lang="es-ES" sz="1300" dirty="0">
                <a:solidFill>
                  <a:srgbClr val="1C355E"/>
                </a:solidFill>
                <a:latin typeface="Roboto"/>
                <a:ea typeface="Roboto"/>
                <a:cs typeface="Roboto"/>
                <a:sym typeface="Roboto"/>
              </a:rPr>
              <a:t> para que tengan el mejor rendimiento</a:t>
            </a:r>
          </a:p>
          <a:p>
            <a:pPr marL="914400" lvl="1" indent="-29845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Función de adecuación </a:t>
            </a:r>
          </a:p>
          <a:p>
            <a:pPr marL="914400" lvl="1" indent="-29845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Función de pérdida: minimizar la distancia entre las predicciones del modelo y los ejemplos de entrenamiento.</a:t>
            </a:r>
          </a:p>
          <a:p>
            <a:pPr marL="457200" indent="-311150">
              <a:lnSpc>
                <a:spcPct val="115000"/>
              </a:lnSpc>
              <a:buClr>
                <a:srgbClr val="1C355E"/>
              </a:buClr>
              <a:buSzPts val="1300"/>
              <a:buFont typeface="Roboto"/>
              <a:buChar char="●"/>
            </a:pPr>
            <a:r>
              <a:rPr lang="es-ES" sz="1300" dirty="0">
                <a:solidFill>
                  <a:srgbClr val="1C355E"/>
                </a:solidFill>
                <a:latin typeface="Roboto"/>
                <a:ea typeface="Roboto"/>
                <a:cs typeface="Roboto"/>
                <a:sym typeface="Roboto"/>
              </a:rPr>
              <a:t> Algoritmo de regresión lineal: </a:t>
            </a:r>
          </a:p>
          <a:p>
            <a:pPr marL="914400" lvl="1" indent="-29845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Metemos los datos de entrenamiento</a:t>
            </a:r>
          </a:p>
          <a:p>
            <a:pPr marL="914400" lvl="1" indent="-29845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Encuentra los parámetros que se ajustan mejor </a:t>
            </a:r>
          </a:p>
          <a:p>
            <a:pPr marL="914400" lvl="1" indent="-298450">
              <a:lnSpc>
                <a:spcPct val="115000"/>
              </a:lnSpc>
              <a:buClr>
                <a:srgbClr val="1C355E"/>
              </a:buClr>
              <a:buSzPts val="1100"/>
              <a:buFont typeface="Roboto"/>
              <a:buChar char="○"/>
            </a:pPr>
            <a:r>
              <a:rPr lang="es-ES" sz="1000" dirty="0">
                <a:solidFill>
                  <a:srgbClr val="1C355E"/>
                </a:solidFill>
                <a:latin typeface="Roboto"/>
                <a:ea typeface="Roboto"/>
                <a:cs typeface="Roboto"/>
                <a:sym typeface="Roboto"/>
              </a:rPr>
              <a:t>Valores óptimos: </a:t>
            </a:r>
            <a:r>
              <a:rPr lang="el-GR" sz="10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0</a:t>
            </a:r>
            <a:r>
              <a:rPr lang="es-ES" sz="1000" dirty="0">
                <a:solidFill>
                  <a:srgbClr val="1C355E"/>
                </a:solidFill>
                <a:latin typeface="Roboto"/>
                <a:ea typeface="Roboto"/>
                <a:cs typeface="Roboto"/>
                <a:sym typeface="Roboto"/>
              </a:rPr>
              <a:t>= 3,75 y </a:t>
            </a:r>
            <a:r>
              <a:rPr lang="el-GR" sz="1000" dirty="0">
                <a:solidFill>
                  <a:srgbClr val="1C355E"/>
                </a:solidFill>
                <a:latin typeface="Roboto"/>
                <a:ea typeface="Roboto"/>
                <a:cs typeface="Roboto"/>
                <a:sym typeface="Roboto"/>
              </a:rPr>
              <a:t>β</a:t>
            </a:r>
            <a:r>
              <a:rPr lang="es-ES" sz="1300" baseline="-25000" dirty="0">
                <a:solidFill>
                  <a:srgbClr val="1C355E"/>
                </a:solidFill>
                <a:latin typeface="Roboto"/>
                <a:ea typeface="Roboto"/>
                <a:cs typeface="Roboto"/>
                <a:sym typeface="Roboto"/>
              </a:rPr>
              <a:t>1</a:t>
            </a:r>
            <a:r>
              <a:rPr lang="es-ES" sz="1000" dirty="0">
                <a:solidFill>
                  <a:srgbClr val="1C355E"/>
                </a:solidFill>
                <a:latin typeface="Roboto"/>
                <a:ea typeface="Roboto"/>
                <a:cs typeface="Roboto"/>
                <a:sym typeface="Roboto"/>
              </a:rPr>
              <a:t>= 6,78x10-5</a:t>
            </a:r>
          </a:p>
        </p:txBody>
      </p:sp>
      <p:pic>
        <p:nvPicPr>
          <p:cNvPr id="2" name="Imagen 1"/>
          <p:cNvPicPr>
            <a:picLocks noChangeAspect="1"/>
          </p:cNvPicPr>
          <p:nvPr/>
        </p:nvPicPr>
        <p:blipFill>
          <a:blip r:embed="rId4"/>
          <a:stretch>
            <a:fillRect/>
          </a:stretch>
        </p:blipFill>
        <p:spPr>
          <a:xfrm>
            <a:off x="555214" y="2847100"/>
            <a:ext cx="3581710" cy="1912786"/>
          </a:xfrm>
          <a:prstGeom prst="rect">
            <a:avLst/>
          </a:prstGeom>
        </p:spPr>
      </p:pic>
    </p:spTree>
    <p:extLst>
      <p:ext uri="{BB962C8B-B14F-4D97-AF65-F5344CB8AC3E}">
        <p14:creationId xmlns:p14="http://schemas.microsoft.com/office/powerpoint/2010/main" val="1126717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23480" y="1267132"/>
            <a:ext cx="8620434" cy="31561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Modelo Regresión Lineal:</a:t>
            </a:r>
          </a:p>
          <a:p>
            <a:r>
              <a:rPr lang="es-ES" sz="1200" dirty="0"/>
              <a:t>Predicción Chile: buscamos su PIB = 37.655$ -&gt;    3,75 x 37.566 x 6,78 x 10</a:t>
            </a:r>
            <a:r>
              <a:rPr lang="es-ES" sz="1200" baseline="30000" dirty="0"/>
              <a:t>-5  </a:t>
            </a:r>
            <a:r>
              <a:rPr lang="es-ES" sz="1200" dirty="0"/>
              <a:t>= 6,30</a:t>
            </a:r>
          </a:p>
          <a:p>
            <a:pPr marL="146050" indent="0">
              <a:buNone/>
            </a:pPr>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133" name="Google Shape;133;p4"/>
          <p:cNvSpPr txBox="1">
            <a:spLocks noGrp="1"/>
          </p:cNvSpPr>
          <p:nvPr>
            <p:ph type="title"/>
          </p:nvPr>
        </p:nvSpPr>
        <p:spPr>
          <a:xfrm>
            <a:off x="1171020" y="16122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 ejemplo</a:t>
            </a:r>
            <a:endParaRPr dirty="0"/>
          </a:p>
        </p:txBody>
      </p:sp>
      <p:sp>
        <p:nvSpPr>
          <p:cNvPr id="2" name="Rectángulo 1"/>
          <p:cNvSpPr/>
          <p:nvPr/>
        </p:nvSpPr>
        <p:spPr>
          <a:xfrm>
            <a:off x="1605730" y="1901897"/>
            <a:ext cx="3892480" cy="29238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matplotlib</a:t>
            </a:r>
            <a:r>
              <a:rPr lang="es-ES" sz="800" dirty="0" err="1">
                <a:solidFill>
                  <a:srgbClr val="3B3B3B"/>
                </a:solidFill>
                <a:latin typeface="Consolas" panose="020B0609020204030204" pitchFamily="49" charset="0"/>
              </a:rPr>
              <a:t>.</a:t>
            </a:r>
            <a:r>
              <a:rPr lang="es-ES" sz="800" dirty="0" err="1">
                <a:solidFill>
                  <a:srgbClr val="267F99"/>
                </a:solidFill>
                <a:latin typeface="Consolas" panose="020B0609020204030204" pitchFamily="49" charset="0"/>
              </a:rPr>
              <a:t>pyplot</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as</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plt</a:t>
            </a:r>
            <a:endParaRPr lang="es-ES" sz="800" dirty="0">
              <a:solidFill>
                <a:srgbClr val="3B3B3B"/>
              </a:solidFill>
              <a:latin typeface="Consolas" panose="020B0609020204030204" pitchFamily="49" charset="0"/>
            </a:endParaRPr>
          </a:p>
          <a:p>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3B3B3B"/>
                </a:solidFill>
                <a:latin typeface="Consolas" panose="020B0609020204030204" pitchFamily="49" charset="0"/>
              </a:rPr>
              <a:t>numpy</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as</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np</a:t>
            </a:r>
            <a:endParaRPr lang="es-ES" sz="800" dirty="0">
              <a:solidFill>
                <a:srgbClr val="3B3B3B"/>
              </a:solidFill>
              <a:latin typeface="Consolas" panose="020B0609020204030204" pitchFamily="49" charset="0"/>
            </a:endParaRPr>
          </a:p>
          <a:p>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a:solidFill>
                  <a:srgbClr val="267F99"/>
                </a:solidFill>
                <a:latin typeface="Consolas" panose="020B0609020204030204" pitchFamily="49" charset="0"/>
              </a:rPr>
              <a:t>pandas</a:t>
            </a:r>
            <a:r>
              <a:rPr lang="es-ES" sz="800" dirty="0">
                <a:solidFill>
                  <a:srgbClr val="3B3B3B"/>
                </a:solidFill>
                <a:latin typeface="Consolas" panose="020B0609020204030204" pitchFamily="49" charset="0"/>
              </a:rPr>
              <a:t> </a:t>
            </a:r>
            <a:r>
              <a:rPr lang="es-ES" sz="800" dirty="0">
                <a:solidFill>
                  <a:srgbClr val="AF00DB"/>
                </a:solidFill>
                <a:latin typeface="Consolas" panose="020B0609020204030204" pitchFamily="49" charset="0"/>
              </a:rPr>
              <a:t>as</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pd</a:t>
            </a:r>
            <a:endParaRPr lang="es-ES" sz="800" dirty="0">
              <a:solidFill>
                <a:srgbClr val="3B3B3B"/>
              </a:solidFill>
              <a:latin typeface="Consolas" panose="020B0609020204030204" pitchFamily="49" charset="0"/>
            </a:endParaRPr>
          </a:p>
          <a:p>
            <a:r>
              <a:rPr lang="es-ES" sz="800" dirty="0" err="1">
                <a:solidFill>
                  <a:srgbClr val="AF00DB"/>
                </a:solidFill>
                <a:latin typeface="Consolas" panose="020B0609020204030204" pitchFamily="49" charset="0"/>
              </a:rPr>
              <a:t>from</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sklearn</a:t>
            </a:r>
            <a:r>
              <a:rPr lang="es-ES" sz="800" dirty="0" err="1">
                <a:solidFill>
                  <a:srgbClr val="3B3B3B"/>
                </a:solidFill>
                <a:latin typeface="Consolas" panose="020B0609020204030204" pitchFamily="49" charset="0"/>
              </a:rPr>
              <a:t>.</a:t>
            </a:r>
            <a:r>
              <a:rPr lang="es-ES" sz="800" dirty="0" err="1">
                <a:solidFill>
                  <a:srgbClr val="267F99"/>
                </a:solidFill>
                <a:latin typeface="Consolas" panose="020B0609020204030204" pitchFamily="49" charset="0"/>
              </a:rPr>
              <a:t>linear_model</a:t>
            </a:r>
            <a:r>
              <a:rPr lang="es-ES" sz="800" dirty="0">
                <a:solidFill>
                  <a:srgbClr val="3B3B3B"/>
                </a:solidFill>
                <a:latin typeface="Consolas" panose="020B0609020204030204" pitchFamily="49" charset="0"/>
              </a:rPr>
              <a:t> </a:t>
            </a:r>
            <a:r>
              <a:rPr lang="es-ES" sz="800" dirty="0" err="1">
                <a:solidFill>
                  <a:srgbClr val="AF00DB"/>
                </a:solidFill>
                <a:latin typeface="Consolas" panose="020B0609020204030204" pitchFamily="49" charset="0"/>
              </a:rPr>
              <a:t>import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LinearRegression</a:t>
            </a:r>
            <a:endParaRPr lang="es-ES" sz="800" dirty="0">
              <a:solidFill>
                <a:srgbClr val="3B3B3B"/>
              </a:solidFill>
              <a:latin typeface="Consolas" panose="020B0609020204030204" pitchFamily="49" charset="0"/>
            </a:endParaRPr>
          </a:p>
          <a:p>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Leer los datos</a:t>
            </a:r>
            <a:endParaRPr lang="es-ES" sz="800" dirty="0">
              <a:solidFill>
                <a:srgbClr val="3B3B3B"/>
              </a:solidFill>
              <a:latin typeface="Consolas" panose="020B0609020204030204" pitchFamily="49" charset="0"/>
            </a:endParaRPr>
          </a:p>
          <a:p>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pd</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read_csv</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"lifesat.csv"</a:t>
            </a:r>
            <a:r>
              <a:rPr lang="es-ES" sz="800" dirty="0">
                <a:solidFill>
                  <a:srgbClr val="3B3B3B"/>
                </a:solidFill>
                <a:latin typeface="Consolas" panose="020B0609020204030204" pitchFamily="49" charset="0"/>
              </a:rPr>
              <a:t>)</a:t>
            </a:r>
          </a:p>
          <a:p>
            <a:r>
              <a:rPr lang="es-ES" sz="800" dirty="0">
                <a:solidFill>
                  <a:srgbClr val="0070C1"/>
                </a:solidFill>
                <a:latin typeface="Consolas" panose="020B0609020204030204" pitchFamily="49" charset="0"/>
              </a:rPr>
              <a:t>X</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"GDP per </a:t>
            </a:r>
            <a:r>
              <a:rPr lang="es-ES" sz="800" dirty="0" err="1">
                <a:solidFill>
                  <a:srgbClr val="A31515"/>
                </a:solidFill>
                <a:latin typeface="Consolas" panose="020B0609020204030204" pitchFamily="49" charset="0"/>
              </a:rPr>
              <a:t>capita</a:t>
            </a:r>
            <a:r>
              <a:rPr lang="es-ES" sz="800" dirty="0">
                <a:solidFill>
                  <a:srgbClr val="A31515"/>
                </a:solidFill>
                <a:latin typeface="Consolas" panose="020B0609020204030204" pitchFamily="49" charset="0"/>
              </a:rPr>
              <a:t> (USD)"</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values</a:t>
            </a:r>
            <a:endParaRPr lang="es-ES" sz="800" dirty="0">
              <a:solidFill>
                <a:srgbClr val="3B3B3B"/>
              </a:solidFill>
              <a:latin typeface="Consolas" panose="020B0609020204030204" pitchFamily="49" charset="0"/>
            </a:endParaRPr>
          </a:p>
          <a:p>
            <a:r>
              <a:rPr lang="es-ES" sz="800" dirty="0">
                <a:solidFill>
                  <a:srgbClr val="001080"/>
                </a:solidFill>
                <a:latin typeface="Consolas" panose="020B0609020204030204" pitchFamily="49" charset="0"/>
              </a:rPr>
              <a:t>y</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001080"/>
                </a:solidFill>
                <a:latin typeface="Consolas" panose="020B0609020204030204" pitchFamily="49" charset="0"/>
              </a:rPr>
              <a:t>lifesat</a:t>
            </a:r>
            <a:r>
              <a:rPr lang="es-ES" sz="800" dirty="0">
                <a:solidFill>
                  <a:srgbClr val="3B3B3B"/>
                </a:solidFill>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Life</a:t>
            </a:r>
            <a:r>
              <a:rPr lang="es-ES" sz="800" dirty="0">
                <a:solidFill>
                  <a:srgbClr val="A31515"/>
                </a:solidFill>
                <a:latin typeface="Consolas" panose="020B0609020204030204" pitchFamily="49" charset="0"/>
              </a:rPr>
              <a:t> </a:t>
            </a:r>
            <a:r>
              <a:rPr lang="es-ES" sz="800" dirty="0" err="1">
                <a:solidFill>
                  <a:srgbClr val="A31515"/>
                </a:solidFill>
                <a:latin typeface="Consolas" panose="020B0609020204030204" pitchFamily="49" charset="0"/>
              </a:rPr>
              <a:t>satisfaction</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values</a:t>
            </a:r>
            <a:endParaRPr lang="es-ES" sz="800" dirty="0">
              <a:solidFill>
                <a:srgbClr val="3B3B3B"/>
              </a:solidFill>
              <a:latin typeface="Consolas" panose="020B0609020204030204" pitchFamily="49" charset="0"/>
            </a:endParaRPr>
          </a:p>
          <a:p>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Visualizar los datos</a:t>
            </a:r>
            <a:endParaRPr lang="es-ES" sz="800" dirty="0">
              <a:solidFill>
                <a:srgbClr val="3B3B3B"/>
              </a:solidFill>
              <a:latin typeface="Consolas" panose="020B0609020204030204" pitchFamily="49" charset="0"/>
            </a:endParaRPr>
          </a:p>
          <a:p>
            <a:r>
              <a:rPr lang="es-ES" sz="800" dirty="0" err="1">
                <a:solidFill>
                  <a:srgbClr val="001080"/>
                </a:solidFill>
                <a:latin typeface="Consolas" panose="020B0609020204030204" pitchFamily="49" charset="0"/>
              </a:rPr>
              <a:t>lifesat</a:t>
            </a:r>
            <a:r>
              <a:rPr lang="es-ES" sz="800" dirty="0" err="1">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plot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kind</a:t>
            </a:r>
            <a:r>
              <a:rPr lang="es-ES" sz="800" dirty="0">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scatter</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001080"/>
                </a:solidFill>
                <a:latin typeface="Consolas" panose="020B0609020204030204" pitchFamily="49" charset="0"/>
              </a:rPr>
              <a:t>grid</a:t>
            </a:r>
            <a:r>
              <a:rPr lang="es-ES" sz="800" dirty="0">
                <a:latin typeface="Consolas" panose="020B0609020204030204" pitchFamily="49" charset="0"/>
              </a:rPr>
              <a:t>=</a:t>
            </a:r>
            <a:r>
              <a:rPr lang="es-ES" sz="800" dirty="0">
                <a:solidFill>
                  <a:srgbClr val="0000FF"/>
                </a:solidFill>
                <a:latin typeface="Consolas" panose="020B0609020204030204" pitchFamily="49" charset="0"/>
              </a:rPr>
              <a:t>True</a:t>
            </a:r>
            <a:r>
              <a:rPr lang="es-ES" sz="800" dirty="0">
                <a:solidFill>
                  <a:srgbClr val="3B3B3B"/>
                </a:solidFill>
                <a:latin typeface="Consolas" panose="020B0609020204030204" pitchFamily="49" charset="0"/>
              </a:rPr>
              <a:t>,</a:t>
            </a:r>
          </a:p>
          <a:p>
            <a:r>
              <a:rPr lang="es-ES" sz="800" dirty="0">
                <a:solidFill>
                  <a:srgbClr val="3B3B3B"/>
                </a:solidFill>
                <a:latin typeface="Consolas" panose="020B0609020204030204" pitchFamily="49" charset="0"/>
              </a:rPr>
              <a:t>             </a:t>
            </a:r>
            <a:r>
              <a:rPr lang="es-ES" sz="800" dirty="0">
                <a:solidFill>
                  <a:srgbClr val="001080"/>
                </a:solidFill>
                <a:latin typeface="Consolas" panose="020B0609020204030204" pitchFamily="49" charset="0"/>
              </a:rPr>
              <a:t>x</a:t>
            </a:r>
            <a:r>
              <a:rPr lang="es-ES" sz="800" dirty="0">
                <a:latin typeface="Consolas" panose="020B0609020204030204" pitchFamily="49" charset="0"/>
              </a:rPr>
              <a:t>=</a:t>
            </a:r>
            <a:r>
              <a:rPr lang="es-ES" sz="800" dirty="0">
                <a:solidFill>
                  <a:srgbClr val="A31515"/>
                </a:solidFill>
                <a:latin typeface="Consolas" panose="020B0609020204030204" pitchFamily="49" charset="0"/>
              </a:rPr>
              <a:t>"GDP per </a:t>
            </a:r>
            <a:r>
              <a:rPr lang="es-ES" sz="800" dirty="0" err="1">
                <a:solidFill>
                  <a:srgbClr val="A31515"/>
                </a:solidFill>
                <a:latin typeface="Consolas" panose="020B0609020204030204" pitchFamily="49" charset="0"/>
              </a:rPr>
              <a:t>capita</a:t>
            </a:r>
            <a:r>
              <a:rPr lang="es-ES" sz="800" dirty="0">
                <a:solidFill>
                  <a:srgbClr val="A31515"/>
                </a:solidFill>
                <a:latin typeface="Consolas" panose="020B0609020204030204" pitchFamily="49" charset="0"/>
              </a:rPr>
              <a:t> (USD)"</a:t>
            </a:r>
            <a:r>
              <a:rPr lang="es-ES" sz="800" dirty="0">
                <a:solidFill>
                  <a:srgbClr val="3B3B3B"/>
                </a:solidFill>
                <a:latin typeface="Consolas" panose="020B0609020204030204" pitchFamily="49" charset="0"/>
              </a:rPr>
              <a:t>, </a:t>
            </a:r>
            <a:r>
              <a:rPr lang="es-ES" sz="800" dirty="0">
                <a:solidFill>
                  <a:srgbClr val="001080"/>
                </a:solidFill>
                <a:latin typeface="Consolas" panose="020B0609020204030204" pitchFamily="49" charset="0"/>
              </a:rPr>
              <a:t>y</a:t>
            </a:r>
            <a:r>
              <a:rPr lang="es-ES" sz="800" dirty="0">
                <a:latin typeface="Consolas" panose="020B0609020204030204" pitchFamily="49" charset="0"/>
              </a:rPr>
              <a:t>=</a:t>
            </a:r>
            <a:r>
              <a:rPr lang="es-ES" sz="800" dirty="0">
                <a:solidFill>
                  <a:srgbClr val="A31515"/>
                </a:solidFill>
                <a:latin typeface="Consolas" panose="020B0609020204030204" pitchFamily="49" charset="0"/>
              </a:rPr>
              <a:t>"</a:t>
            </a:r>
            <a:r>
              <a:rPr lang="es-ES" sz="800" dirty="0" err="1">
                <a:solidFill>
                  <a:srgbClr val="A31515"/>
                </a:solidFill>
                <a:latin typeface="Consolas" panose="020B0609020204030204" pitchFamily="49" charset="0"/>
              </a:rPr>
              <a:t>Life</a:t>
            </a:r>
            <a:r>
              <a:rPr lang="es-ES" sz="800" dirty="0">
                <a:solidFill>
                  <a:srgbClr val="A31515"/>
                </a:solidFill>
                <a:latin typeface="Consolas" panose="020B0609020204030204" pitchFamily="49" charset="0"/>
              </a:rPr>
              <a:t> </a:t>
            </a:r>
            <a:r>
              <a:rPr lang="es-ES" sz="800" dirty="0" err="1">
                <a:solidFill>
                  <a:srgbClr val="A31515"/>
                </a:solidFill>
                <a:latin typeface="Consolas" panose="020B0609020204030204" pitchFamily="49" charset="0"/>
              </a:rPr>
              <a:t>satisfaction</a:t>
            </a:r>
            <a:r>
              <a:rPr lang="es-ES" sz="800" dirty="0">
                <a:solidFill>
                  <a:srgbClr val="A31515"/>
                </a:solidFill>
                <a:latin typeface="Consolas" panose="020B0609020204030204" pitchFamily="49" charset="0"/>
              </a:rPr>
              <a:t>"</a:t>
            </a:r>
            <a:r>
              <a:rPr lang="es-ES" sz="800" dirty="0">
                <a:solidFill>
                  <a:srgbClr val="3B3B3B"/>
                </a:solidFill>
                <a:latin typeface="Consolas" panose="020B0609020204030204" pitchFamily="49" charset="0"/>
              </a:rPr>
              <a:t>)</a:t>
            </a:r>
          </a:p>
          <a:p>
            <a:r>
              <a:rPr lang="es-ES" sz="800" dirty="0" err="1">
                <a:solidFill>
                  <a:srgbClr val="267F99"/>
                </a:solidFill>
                <a:latin typeface="Consolas" panose="020B0609020204030204" pitchFamily="49" charset="0"/>
              </a:rPr>
              <a:t>plt</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axis</a:t>
            </a:r>
            <a:r>
              <a:rPr lang="es-ES" sz="800" dirty="0">
                <a:solidFill>
                  <a:srgbClr val="3B3B3B"/>
                </a:solidFill>
                <a:latin typeface="Consolas" panose="020B0609020204030204" pitchFamily="49" charset="0"/>
              </a:rPr>
              <a:t>([</a:t>
            </a:r>
            <a:r>
              <a:rPr lang="es-ES" sz="800" dirty="0">
                <a:solidFill>
                  <a:srgbClr val="098658"/>
                </a:solidFill>
                <a:latin typeface="Consolas" panose="020B0609020204030204" pitchFamily="49" charset="0"/>
              </a:rPr>
              <a:t>23_500</a:t>
            </a:r>
            <a:r>
              <a:rPr lang="es-ES" sz="800" dirty="0">
                <a:solidFill>
                  <a:srgbClr val="3B3B3B"/>
                </a:solidFill>
                <a:latin typeface="Consolas" panose="020B0609020204030204" pitchFamily="49" charset="0"/>
              </a:rPr>
              <a:t>, </a:t>
            </a:r>
            <a:r>
              <a:rPr lang="es-ES" sz="800" dirty="0">
                <a:solidFill>
                  <a:srgbClr val="098658"/>
                </a:solidFill>
                <a:latin typeface="Consolas" panose="020B0609020204030204" pitchFamily="49" charset="0"/>
              </a:rPr>
              <a:t>62_500</a:t>
            </a:r>
            <a:r>
              <a:rPr lang="es-ES" sz="800" dirty="0">
                <a:solidFill>
                  <a:srgbClr val="3B3B3B"/>
                </a:solidFill>
                <a:latin typeface="Consolas" panose="020B0609020204030204" pitchFamily="49" charset="0"/>
              </a:rPr>
              <a:t>, </a:t>
            </a:r>
            <a:r>
              <a:rPr lang="es-ES" sz="800" dirty="0">
                <a:solidFill>
                  <a:srgbClr val="098658"/>
                </a:solidFill>
                <a:latin typeface="Consolas" panose="020B0609020204030204" pitchFamily="49" charset="0"/>
              </a:rPr>
              <a:t>4</a:t>
            </a:r>
            <a:r>
              <a:rPr lang="es-ES" sz="800" dirty="0">
                <a:solidFill>
                  <a:srgbClr val="3B3B3B"/>
                </a:solidFill>
                <a:latin typeface="Consolas" panose="020B0609020204030204" pitchFamily="49" charset="0"/>
              </a:rPr>
              <a:t>, </a:t>
            </a:r>
            <a:r>
              <a:rPr lang="es-ES" sz="800" dirty="0">
                <a:solidFill>
                  <a:srgbClr val="098658"/>
                </a:solidFill>
                <a:latin typeface="Consolas" panose="020B0609020204030204" pitchFamily="49" charset="0"/>
              </a:rPr>
              <a:t>9</a:t>
            </a:r>
            <a:r>
              <a:rPr lang="es-ES" sz="800" dirty="0">
                <a:solidFill>
                  <a:srgbClr val="3B3B3B"/>
                </a:solidFill>
                <a:latin typeface="Consolas" panose="020B0609020204030204" pitchFamily="49" charset="0"/>
              </a:rPr>
              <a:t>])</a:t>
            </a:r>
          </a:p>
          <a:p>
            <a:r>
              <a:rPr lang="es-ES" sz="800" dirty="0" err="1">
                <a:solidFill>
                  <a:srgbClr val="267F99"/>
                </a:solidFill>
                <a:latin typeface="Consolas" panose="020B0609020204030204" pitchFamily="49" charset="0"/>
              </a:rPr>
              <a:t>plt</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show</a:t>
            </a:r>
            <a:r>
              <a:rPr lang="es-ES" sz="800" dirty="0">
                <a:solidFill>
                  <a:srgbClr val="3B3B3B"/>
                </a:solidFill>
                <a:latin typeface="Consolas" panose="020B0609020204030204" pitchFamily="49" charset="0"/>
              </a:rPr>
              <a:t>()</a:t>
            </a:r>
          </a:p>
          <a:p>
            <a:br>
              <a:rPr lang="es-ES" sz="800" dirty="0">
                <a:solidFill>
                  <a:srgbClr val="3B3B3B"/>
                </a:solidFill>
                <a:latin typeface="Consolas" panose="020B0609020204030204" pitchFamily="49" charset="0"/>
              </a:rPr>
            </a:br>
            <a:r>
              <a:rPr lang="es-ES" sz="800" dirty="0">
                <a:solidFill>
                  <a:srgbClr val="008000"/>
                </a:solidFill>
                <a:latin typeface="Consolas" panose="020B0609020204030204" pitchFamily="49" charset="0"/>
              </a:rPr>
              <a:t># seleccionar un modelo: regresión lineal</a:t>
            </a:r>
            <a:endParaRPr lang="es-ES" sz="800" dirty="0">
              <a:solidFill>
                <a:srgbClr val="3B3B3B"/>
              </a:solidFill>
              <a:latin typeface="Consolas" panose="020B0609020204030204" pitchFamily="49" charset="0"/>
            </a:endParaRPr>
          </a:p>
          <a:p>
            <a:r>
              <a:rPr lang="es-ES" sz="800" dirty="0" err="1">
                <a:solidFill>
                  <a:srgbClr val="001080"/>
                </a:solidFill>
                <a:latin typeface="Consolas" panose="020B0609020204030204" pitchFamily="49" charset="0"/>
              </a:rPr>
              <a:t>model</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err="1">
                <a:solidFill>
                  <a:srgbClr val="267F99"/>
                </a:solidFill>
                <a:latin typeface="Consolas" panose="020B0609020204030204" pitchFamily="49" charset="0"/>
              </a:rPr>
              <a:t>LinearRegression</a:t>
            </a:r>
            <a:r>
              <a:rPr lang="es-ES" sz="800" dirty="0">
                <a:solidFill>
                  <a:srgbClr val="3B3B3B"/>
                </a:solidFill>
                <a:latin typeface="Consolas" panose="020B0609020204030204" pitchFamily="49" charset="0"/>
              </a:rPr>
              <a:t>()</a:t>
            </a:r>
          </a:p>
          <a:p>
            <a:r>
              <a:rPr lang="es-ES" sz="800" dirty="0">
                <a:solidFill>
                  <a:srgbClr val="008000"/>
                </a:solidFill>
                <a:latin typeface="Consolas" panose="020B0609020204030204" pitchFamily="49" charset="0"/>
              </a:rPr>
              <a:t># Entrenar el modelo</a:t>
            </a:r>
            <a:endParaRPr lang="es-ES" sz="800" dirty="0">
              <a:solidFill>
                <a:srgbClr val="3B3B3B"/>
              </a:solidFill>
              <a:latin typeface="Consolas" panose="020B0609020204030204" pitchFamily="49" charset="0"/>
            </a:endParaRPr>
          </a:p>
          <a:p>
            <a:r>
              <a:rPr lang="es-ES" sz="800" dirty="0" err="1">
                <a:solidFill>
                  <a:srgbClr val="001080"/>
                </a:solidFill>
                <a:latin typeface="Consolas" panose="020B0609020204030204" pitchFamily="49" charset="0"/>
              </a:rPr>
              <a:t>model</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fit</a:t>
            </a:r>
            <a:r>
              <a:rPr lang="es-ES" sz="800" dirty="0">
                <a:solidFill>
                  <a:srgbClr val="3B3B3B"/>
                </a:solidFill>
                <a:latin typeface="Consolas" panose="020B0609020204030204" pitchFamily="49" charset="0"/>
              </a:rPr>
              <a:t>(</a:t>
            </a:r>
            <a:r>
              <a:rPr lang="es-ES" sz="800" dirty="0">
                <a:solidFill>
                  <a:srgbClr val="0070C1"/>
                </a:solidFill>
                <a:latin typeface="Consolas" panose="020B0609020204030204" pitchFamily="49" charset="0"/>
              </a:rPr>
              <a:t>X</a:t>
            </a:r>
            <a:r>
              <a:rPr lang="es-ES" sz="800" dirty="0">
                <a:solidFill>
                  <a:srgbClr val="3B3B3B"/>
                </a:solidFill>
                <a:latin typeface="Consolas" panose="020B0609020204030204" pitchFamily="49" charset="0"/>
              </a:rPr>
              <a:t>, </a:t>
            </a:r>
            <a:r>
              <a:rPr lang="es-ES" sz="800" dirty="0">
                <a:solidFill>
                  <a:srgbClr val="001080"/>
                </a:solidFill>
                <a:latin typeface="Consolas" panose="020B0609020204030204" pitchFamily="49" charset="0"/>
              </a:rPr>
              <a:t>y</a:t>
            </a:r>
            <a:r>
              <a:rPr lang="es-ES" sz="800" dirty="0">
                <a:solidFill>
                  <a:srgbClr val="3B3B3B"/>
                </a:solidFill>
                <a:latin typeface="Consolas" panose="020B0609020204030204" pitchFamily="49" charset="0"/>
              </a:rPr>
              <a:t>)</a:t>
            </a:r>
          </a:p>
          <a:p>
            <a:r>
              <a:rPr lang="es-ES" sz="800" dirty="0">
                <a:solidFill>
                  <a:srgbClr val="008000"/>
                </a:solidFill>
                <a:latin typeface="Consolas" panose="020B0609020204030204" pitchFamily="49" charset="0"/>
              </a:rPr>
              <a:t># Hacer una predicción para Chipre</a:t>
            </a:r>
            <a:endParaRPr lang="es-ES" sz="800" dirty="0">
              <a:solidFill>
                <a:srgbClr val="3B3B3B"/>
              </a:solidFill>
              <a:latin typeface="Consolas" panose="020B0609020204030204" pitchFamily="49" charset="0"/>
            </a:endParaRPr>
          </a:p>
          <a:p>
            <a:r>
              <a:rPr lang="es-ES" sz="800" dirty="0" err="1">
                <a:solidFill>
                  <a:srgbClr val="001080"/>
                </a:solidFill>
                <a:latin typeface="Consolas" panose="020B0609020204030204" pitchFamily="49" charset="0"/>
              </a:rPr>
              <a:t>X_new</a:t>
            </a:r>
            <a:r>
              <a:rPr lang="es-ES" sz="800" dirty="0">
                <a:solidFill>
                  <a:srgbClr val="3B3B3B"/>
                </a:solidFill>
                <a:latin typeface="Consolas" panose="020B0609020204030204" pitchFamily="49" charset="0"/>
              </a:rPr>
              <a:t> </a:t>
            </a:r>
            <a:r>
              <a:rPr lang="es-ES" sz="800" dirty="0">
                <a:latin typeface="Consolas" panose="020B0609020204030204" pitchFamily="49" charset="0"/>
              </a:rPr>
              <a:t>=</a:t>
            </a:r>
            <a:r>
              <a:rPr lang="es-ES" sz="800" dirty="0">
                <a:solidFill>
                  <a:srgbClr val="3B3B3B"/>
                </a:solidFill>
                <a:latin typeface="Consolas" panose="020B0609020204030204" pitchFamily="49" charset="0"/>
              </a:rPr>
              <a:t> [[</a:t>
            </a:r>
            <a:r>
              <a:rPr lang="es-ES" sz="800" dirty="0">
                <a:solidFill>
                  <a:srgbClr val="098658"/>
                </a:solidFill>
                <a:latin typeface="Consolas" panose="020B0609020204030204" pitchFamily="49" charset="0"/>
              </a:rPr>
              <a:t>37655.2</a:t>
            </a:r>
            <a:r>
              <a:rPr lang="es-ES" sz="800" dirty="0">
                <a:solidFill>
                  <a:srgbClr val="3B3B3B"/>
                </a:solidFill>
                <a:latin typeface="Consolas" panose="020B0609020204030204" pitchFamily="49" charset="0"/>
              </a:rPr>
              <a:t>]]  </a:t>
            </a:r>
            <a:r>
              <a:rPr lang="es-ES" sz="800" dirty="0">
                <a:solidFill>
                  <a:srgbClr val="008000"/>
                </a:solidFill>
                <a:latin typeface="Consolas" panose="020B0609020204030204" pitchFamily="49" charset="0"/>
              </a:rPr>
              <a:t># Chipre' GDP per </a:t>
            </a:r>
            <a:r>
              <a:rPr lang="es-ES" sz="800" dirty="0" err="1">
                <a:solidFill>
                  <a:srgbClr val="008000"/>
                </a:solidFill>
                <a:latin typeface="Consolas" panose="020B0609020204030204" pitchFamily="49" charset="0"/>
              </a:rPr>
              <a:t>capita</a:t>
            </a:r>
            <a:r>
              <a:rPr lang="es-ES" sz="800" dirty="0">
                <a:solidFill>
                  <a:srgbClr val="008000"/>
                </a:solidFill>
                <a:latin typeface="Consolas" panose="020B0609020204030204" pitchFamily="49" charset="0"/>
              </a:rPr>
              <a:t> in 2020</a:t>
            </a:r>
            <a:endParaRPr lang="es-ES" sz="800" dirty="0">
              <a:solidFill>
                <a:srgbClr val="3B3B3B"/>
              </a:solidFill>
              <a:latin typeface="Consolas" panose="020B0609020204030204" pitchFamily="49" charset="0"/>
            </a:endParaRPr>
          </a:p>
          <a:p>
            <a:r>
              <a:rPr lang="es-ES" sz="800" dirty="0" err="1">
                <a:solidFill>
                  <a:srgbClr val="795E26"/>
                </a:solidFill>
                <a:latin typeface="Consolas" panose="020B0609020204030204" pitchFamily="49" charset="0"/>
              </a:rPr>
              <a:t>print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model</a:t>
            </a:r>
            <a:r>
              <a:rPr lang="es-ES" sz="800" dirty="0" err="1">
                <a:solidFill>
                  <a:srgbClr val="3B3B3B"/>
                </a:solidFill>
                <a:latin typeface="Consolas" panose="020B0609020204030204" pitchFamily="49" charset="0"/>
              </a:rPr>
              <a:t>.</a:t>
            </a:r>
            <a:r>
              <a:rPr lang="es-ES" sz="800" dirty="0" err="1">
                <a:solidFill>
                  <a:srgbClr val="795E26"/>
                </a:solidFill>
                <a:latin typeface="Consolas" panose="020B0609020204030204" pitchFamily="49" charset="0"/>
              </a:rPr>
              <a:t>predict</a:t>
            </a:r>
            <a:r>
              <a:rPr lang="es-ES" sz="800" dirty="0">
                <a:solidFill>
                  <a:srgbClr val="3B3B3B"/>
                </a:solidFill>
                <a:latin typeface="Consolas" panose="020B0609020204030204" pitchFamily="49" charset="0"/>
              </a:rPr>
              <a:t>(</a:t>
            </a:r>
            <a:r>
              <a:rPr lang="es-ES" sz="800" dirty="0" err="1">
                <a:solidFill>
                  <a:srgbClr val="001080"/>
                </a:solidFill>
                <a:latin typeface="Consolas" panose="020B0609020204030204" pitchFamily="49" charset="0"/>
              </a:rPr>
              <a:t>X_new</a:t>
            </a:r>
            <a:r>
              <a:rPr lang="es-ES" sz="800" dirty="0">
                <a:solidFill>
                  <a:srgbClr val="3B3B3B"/>
                </a:solidFill>
                <a:latin typeface="Consolas" panose="020B0609020204030204" pitchFamily="49" charset="0"/>
              </a:rPr>
              <a:t>)) </a:t>
            </a:r>
            <a:r>
              <a:rPr lang="es-ES" sz="800" dirty="0">
                <a:solidFill>
                  <a:srgbClr val="008000"/>
                </a:solidFill>
                <a:latin typeface="Consolas" panose="020B0609020204030204" pitchFamily="49" charset="0"/>
              </a:rPr>
              <a:t># outputs [[6.30165767]]</a:t>
            </a:r>
            <a:endParaRPr lang="es-ES" sz="800" dirty="0">
              <a:solidFill>
                <a:srgbClr val="3B3B3B"/>
              </a:solidFill>
              <a:latin typeface="Consolas" panose="020B0609020204030204" pitchFamily="49" charset="0"/>
            </a:endParaRPr>
          </a:p>
        </p:txBody>
      </p:sp>
    </p:spTree>
    <p:extLst>
      <p:ext uri="{BB962C8B-B14F-4D97-AF65-F5344CB8AC3E}">
        <p14:creationId xmlns:p14="http://schemas.microsoft.com/office/powerpoint/2010/main" val="116371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07300" y="1274752"/>
            <a:ext cx="8620434" cy="31561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Algoritmo aprendizaje basado en instancias:</a:t>
            </a:r>
          </a:p>
          <a:p>
            <a:r>
              <a:rPr lang="es-ES" sz="1200" dirty="0"/>
              <a:t>Israel tiene el PIB más cercano a Chipre (38.341$)</a:t>
            </a:r>
          </a:p>
          <a:p>
            <a:r>
              <a:rPr lang="es-ES" sz="1200" dirty="0"/>
              <a:t>Predicción habría sido de 7,2</a:t>
            </a:r>
          </a:p>
          <a:p>
            <a:endParaRPr lang="es-ES" sz="1200" dirty="0"/>
          </a:p>
          <a:p>
            <a:pPr marL="146050" indent="0">
              <a:buNone/>
            </a:pPr>
            <a:r>
              <a:rPr lang="es-ES" sz="1200" b="1" dirty="0"/>
              <a:t>Algoritmo de k vecinos más cercanos:</a:t>
            </a:r>
          </a:p>
          <a:p>
            <a:r>
              <a:rPr lang="es-ES" sz="1200" dirty="0"/>
              <a:t>Israel, Lituania y Eslovenia.</a:t>
            </a:r>
          </a:p>
          <a:p>
            <a:r>
              <a:rPr lang="es-ES" sz="1200" dirty="0"/>
              <a:t>Media de los 3: 6,33</a:t>
            </a:r>
          </a:p>
          <a:p>
            <a:pPr marL="146050" indent="0">
              <a:buNone/>
            </a:pPr>
            <a:endParaRPr lang="es-ES" sz="1000" dirty="0">
              <a:solidFill>
                <a:srgbClr val="008000"/>
              </a:solidFill>
              <a:latin typeface="Consolas" panose="020B0609020204030204" pitchFamily="49" charset="0"/>
              <a:ea typeface="Arial"/>
              <a:cs typeface="Arial"/>
              <a:sym typeface="Arial"/>
            </a:endParaRP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133" name="Google Shape;133;p4"/>
          <p:cNvSpPr txBox="1">
            <a:spLocks noGrp="1"/>
          </p:cNvSpPr>
          <p:nvPr>
            <p:ph type="title"/>
          </p:nvPr>
        </p:nvSpPr>
        <p:spPr>
          <a:xfrm>
            <a:off x="1247220" y="9264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 ejemplo</a:t>
            </a:r>
            <a:endParaRPr dirty="0"/>
          </a:p>
        </p:txBody>
      </p:sp>
      <p:sp>
        <p:nvSpPr>
          <p:cNvPr id="3" name="Rectángulo 2"/>
          <p:cNvSpPr/>
          <p:nvPr/>
        </p:nvSpPr>
        <p:spPr>
          <a:xfrm>
            <a:off x="510540" y="2962168"/>
            <a:ext cx="3944100"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S" sz="1000" dirty="0">
                <a:solidFill>
                  <a:srgbClr val="008000"/>
                </a:solidFill>
                <a:latin typeface="Consolas" panose="020B0609020204030204" pitchFamily="49" charset="0"/>
              </a:rPr>
              <a:t># Modelo de regresión de K vecinos más cercanos:</a:t>
            </a:r>
            <a:endParaRPr lang="es-ES" sz="1000" dirty="0">
              <a:solidFill>
                <a:srgbClr val="3B3B3B"/>
              </a:solidFill>
              <a:latin typeface="Consolas" panose="020B0609020204030204" pitchFamily="49" charset="0"/>
            </a:endParaRPr>
          </a:p>
          <a:p>
            <a:r>
              <a:rPr lang="es-ES" sz="1000" dirty="0" err="1">
                <a:solidFill>
                  <a:srgbClr val="AF00DB"/>
                </a:solidFill>
                <a:latin typeface="Consolas" panose="020B0609020204030204" pitchFamily="49" charset="0"/>
              </a:rPr>
              <a:t>from</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sklearn</a:t>
            </a:r>
            <a:r>
              <a:rPr lang="es-ES" sz="1000" dirty="0" err="1">
                <a:solidFill>
                  <a:srgbClr val="3B3B3B"/>
                </a:solidFill>
                <a:latin typeface="Consolas" panose="020B0609020204030204" pitchFamily="49" charset="0"/>
              </a:rPr>
              <a:t>.</a:t>
            </a:r>
            <a:r>
              <a:rPr lang="es-ES" sz="1000" dirty="0" err="1">
                <a:solidFill>
                  <a:srgbClr val="267F99"/>
                </a:solidFill>
                <a:latin typeface="Consolas" panose="020B0609020204030204" pitchFamily="49" charset="0"/>
              </a:rPr>
              <a:t>neighbors</a:t>
            </a:r>
            <a:r>
              <a:rPr lang="es-ES" sz="1000" dirty="0">
                <a:solidFill>
                  <a:srgbClr val="3B3B3B"/>
                </a:solidFill>
                <a:latin typeface="Consolas" panose="020B0609020204030204" pitchFamily="49" charset="0"/>
              </a:rPr>
              <a:t> </a:t>
            </a:r>
            <a:r>
              <a:rPr lang="es-ES" sz="1000" dirty="0" err="1">
                <a:solidFill>
                  <a:srgbClr val="AF00DB"/>
                </a:solidFill>
                <a:latin typeface="Consolas" panose="020B0609020204030204" pitchFamily="49" charset="0"/>
              </a:rPr>
              <a:t>import</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KNeighborsRegressor</a:t>
            </a:r>
            <a:endParaRPr lang="es-ES" sz="1000" dirty="0">
              <a:solidFill>
                <a:srgbClr val="3B3B3B"/>
              </a:solidFill>
              <a:latin typeface="Consolas" panose="020B0609020204030204" pitchFamily="49" charset="0"/>
            </a:endParaRPr>
          </a:p>
          <a:p>
            <a:r>
              <a:rPr lang="es-ES" sz="1000" dirty="0" err="1">
                <a:solidFill>
                  <a:srgbClr val="001080"/>
                </a:solidFill>
                <a:latin typeface="Consolas" panose="020B0609020204030204" pitchFamily="49" charset="0"/>
              </a:rPr>
              <a:t>model</a:t>
            </a:r>
            <a:r>
              <a:rPr lang="es-ES" sz="1000" dirty="0">
                <a:solidFill>
                  <a:srgbClr val="3B3B3B"/>
                </a:solidFill>
                <a:latin typeface="Consolas" panose="020B0609020204030204" pitchFamily="49" charset="0"/>
              </a:rPr>
              <a:t> </a:t>
            </a:r>
            <a:r>
              <a:rPr lang="es-ES" sz="1000" dirty="0">
                <a:latin typeface="Consolas" panose="020B0609020204030204" pitchFamily="49" charset="0"/>
              </a:rPr>
              <a:t>=</a:t>
            </a:r>
            <a:r>
              <a:rPr lang="es-ES" sz="1000" dirty="0">
                <a:solidFill>
                  <a:srgbClr val="3B3B3B"/>
                </a:solidFill>
                <a:latin typeface="Consolas" panose="020B0609020204030204" pitchFamily="49" charset="0"/>
              </a:rPr>
              <a:t> </a:t>
            </a:r>
            <a:r>
              <a:rPr lang="es-ES" sz="1000" dirty="0" err="1">
                <a:solidFill>
                  <a:srgbClr val="267F99"/>
                </a:solidFill>
                <a:latin typeface="Consolas" panose="020B0609020204030204" pitchFamily="49" charset="0"/>
              </a:rPr>
              <a:t>KNeighborsRegressor</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n_neighbors</a:t>
            </a:r>
            <a:r>
              <a:rPr lang="es-ES" sz="1000" dirty="0">
                <a:latin typeface="Consolas" panose="020B0609020204030204" pitchFamily="49" charset="0"/>
              </a:rPr>
              <a:t>=</a:t>
            </a:r>
            <a:r>
              <a:rPr lang="es-ES" sz="1000" dirty="0">
                <a:solidFill>
                  <a:srgbClr val="098658"/>
                </a:solidFill>
                <a:latin typeface="Consolas" panose="020B0609020204030204" pitchFamily="49" charset="0"/>
              </a:rPr>
              <a:t>3</a:t>
            </a:r>
            <a:r>
              <a:rPr lang="es-ES" sz="1000" dirty="0">
                <a:solidFill>
                  <a:srgbClr val="3B3B3B"/>
                </a:solidFill>
                <a:latin typeface="Consolas" panose="020B0609020204030204" pitchFamily="49" charset="0"/>
              </a:rPr>
              <a:t>)</a:t>
            </a:r>
          </a:p>
          <a:p>
            <a:br>
              <a:rPr lang="es-ES" sz="1000" dirty="0">
                <a:solidFill>
                  <a:srgbClr val="3B3B3B"/>
                </a:solidFill>
                <a:latin typeface="Consolas" panose="020B0609020204030204" pitchFamily="49" charset="0"/>
              </a:rPr>
            </a:br>
            <a:r>
              <a:rPr lang="es-ES" sz="1000" dirty="0">
                <a:solidFill>
                  <a:srgbClr val="008000"/>
                </a:solidFill>
                <a:latin typeface="Consolas" panose="020B0609020204030204" pitchFamily="49" charset="0"/>
              </a:rPr>
              <a:t># Train </a:t>
            </a:r>
            <a:r>
              <a:rPr lang="es-ES" sz="1000" dirty="0" err="1">
                <a:solidFill>
                  <a:srgbClr val="008000"/>
                </a:solidFill>
                <a:latin typeface="Consolas" panose="020B0609020204030204" pitchFamily="49" charset="0"/>
              </a:rPr>
              <a:t>the</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model</a:t>
            </a:r>
            <a:endParaRPr lang="es-ES" sz="1000" dirty="0">
              <a:solidFill>
                <a:srgbClr val="3B3B3B"/>
              </a:solidFill>
              <a:latin typeface="Consolas" panose="020B0609020204030204" pitchFamily="49" charset="0"/>
            </a:endParaRPr>
          </a:p>
          <a:p>
            <a:r>
              <a:rPr lang="es-ES" sz="1000" dirty="0" err="1">
                <a:solidFill>
                  <a:srgbClr val="001080"/>
                </a:solidFill>
                <a:latin typeface="Consolas" panose="020B0609020204030204" pitchFamily="49" charset="0"/>
              </a:rPr>
              <a:t>model</a:t>
            </a:r>
            <a:r>
              <a:rPr lang="es-ES" sz="1000" dirty="0" err="1">
                <a:solidFill>
                  <a:srgbClr val="3B3B3B"/>
                </a:solidFill>
                <a:latin typeface="Consolas" panose="020B0609020204030204" pitchFamily="49" charset="0"/>
              </a:rPr>
              <a:t>.</a:t>
            </a:r>
            <a:r>
              <a:rPr lang="es-ES" sz="1000" dirty="0" err="1">
                <a:solidFill>
                  <a:srgbClr val="795E26"/>
                </a:solidFill>
                <a:latin typeface="Consolas" panose="020B0609020204030204" pitchFamily="49" charset="0"/>
              </a:rPr>
              <a:t>fit</a:t>
            </a:r>
            <a:r>
              <a:rPr lang="es-ES" sz="1000" dirty="0">
                <a:solidFill>
                  <a:srgbClr val="3B3B3B"/>
                </a:solidFill>
                <a:latin typeface="Consolas" panose="020B0609020204030204" pitchFamily="49" charset="0"/>
              </a:rPr>
              <a:t>(</a:t>
            </a:r>
            <a:r>
              <a:rPr lang="es-ES" sz="1000" dirty="0">
                <a:solidFill>
                  <a:srgbClr val="0070C1"/>
                </a:solidFill>
                <a:latin typeface="Consolas" panose="020B0609020204030204" pitchFamily="49" charset="0"/>
              </a:rPr>
              <a:t>X</a:t>
            </a:r>
            <a:r>
              <a:rPr lang="es-ES" sz="1000" dirty="0">
                <a:solidFill>
                  <a:srgbClr val="3B3B3B"/>
                </a:solidFill>
                <a:latin typeface="Consolas" panose="020B0609020204030204" pitchFamily="49" charset="0"/>
              </a:rPr>
              <a:t>, </a:t>
            </a:r>
            <a:r>
              <a:rPr lang="es-ES" sz="1000" dirty="0">
                <a:solidFill>
                  <a:srgbClr val="001080"/>
                </a:solidFill>
                <a:latin typeface="Consolas" panose="020B0609020204030204" pitchFamily="49" charset="0"/>
              </a:rPr>
              <a:t>y</a:t>
            </a:r>
            <a:r>
              <a:rPr lang="es-ES" sz="1000" dirty="0">
                <a:solidFill>
                  <a:srgbClr val="3B3B3B"/>
                </a:solidFill>
                <a:latin typeface="Consolas" panose="020B0609020204030204" pitchFamily="49" charset="0"/>
              </a:rPr>
              <a:t>)</a:t>
            </a:r>
          </a:p>
          <a:p>
            <a:br>
              <a:rPr lang="es-ES" sz="1000" dirty="0">
                <a:solidFill>
                  <a:srgbClr val="3B3B3B"/>
                </a:solidFill>
                <a:latin typeface="Consolas" panose="020B0609020204030204" pitchFamily="49" charset="0"/>
              </a:rPr>
            </a:b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Make</a:t>
            </a:r>
            <a:r>
              <a:rPr lang="es-ES" sz="1000" dirty="0">
                <a:solidFill>
                  <a:srgbClr val="008000"/>
                </a:solidFill>
                <a:latin typeface="Consolas" panose="020B0609020204030204" pitchFamily="49" charset="0"/>
              </a:rPr>
              <a:t> a </a:t>
            </a:r>
            <a:r>
              <a:rPr lang="es-ES" sz="1000" dirty="0" err="1">
                <a:solidFill>
                  <a:srgbClr val="008000"/>
                </a:solidFill>
                <a:latin typeface="Consolas" panose="020B0609020204030204" pitchFamily="49" charset="0"/>
              </a:rPr>
              <a:t>prediction</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for</a:t>
            </a:r>
            <a:r>
              <a:rPr lang="es-ES" sz="1000" dirty="0">
                <a:solidFill>
                  <a:srgbClr val="008000"/>
                </a:solidFill>
                <a:latin typeface="Consolas" panose="020B0609020204030204" pitchFamily="49" charset="0"/>
              </a:rPr>
              <a:t> </a:t>
            </a:r>
            <a:r>
              <a:rPr lang="es-ES" sz="1000" dirty="0" err="1">
                <a:solidFill>
                  <a:srgbClr val="008000"/>
                </a:solidFill>
                <a:latin typeface="Consolas" panose="020B0609020204030204" pitchFamily="49" charset="0"/>
              </a:rPr>
              <a:t>Cyprus</a:t>
            </a:r>
            <a:endParaRPr lang="es-ES" sz="1000" dirty="0">
              <a:solidFill>
                <a:srgbClr val="3B3B3B"/>
              </a:solidFill>
              <a:latin typeface="Consolas" panose="020B0609020204030204" pitchFamily="49" charset="0"/>
            </a:endParaRPr>
          </a:p>
          <a:p>
            <a:r>
              <a:rPr lang="es-ES" sz="1000" dirty="0" err="1">
                <a:solidFill>
                  <a:srgbClr val="795E26"/>
                </a:solidFill>
                <a:latin typeface="Consolas" panose="020B0609020204030204" pitchFamily="49" charset="0"/>
              </a:rPr>
              <a:t>print</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model</a:t>
            </a:r>
            <a:r>
              <a:rPr lang="es-ES" sz="1000" dirty="0" err="1">
                <a:solidFill>
                  <a:srgbClr val="3B3B3B"/>
                </a:solidFill>
                <a:latin typeface="Consolas" panose="020B0609020204030204" pitchFamily="49" charset="0"/>
              </a:rPr>
              <a:t>.</a:t>
            </a:r>
            <a:r>
              <a:rPr lang="es-ES" sz="1000" dirty="0" err="1">
                <a:solidFill>
                  <a:srgbClr val="795E26"/>
                </a:solidFill>
                <a:latin typeface="Consolas" panose="020B0609020204030204" pitchFamily="49" charset="0"/>
              </a:rPr>
              <a:t>predict</a:t>
            </a:r>
            <a:r>
              <a:rPr lang="es-ES" sz="1000" dirty="0">
                <a:solidFill>
                  <a:srgbClr val="3B3B3B"/>
                </a:solidFill>
                <a:latin typeface="Consolas" panose="020B0609020204030204" pitchFamily="49" charset="0"/>
              </a:rPr>
              <a:t>(</a:t>
            </a:r>
            <a:r>
              <a:rPr lang="es-ES" sz="1000" dirty="0" err="1">
                <a:solidFill>
                  <a:srgbClr val="001080"/>
                </a:solidFill>
                <a:latin typeface="Consolas" panose="020B0609020204030204" pitchFamily="49" charset="0"/>
              </a:rPr>
              <a:t>X_new</a:t>
            </a:r>
            <a:r>
              <a:rPr lang="es-ES" sz="1000" dirty="0">
                <a:solidFill>
                  <a:srgbClr val="3B3B3B"/>
                </a:solidFill>
                <a:latin typeface="Consolas" panose="020B0609020204030204" pitchFamily="49" charset="0"/>
              </a:rPr>
              <a:t>)) </a:t>
            </a:r>
            <a:r>
              <a:rPr lang="es-ES" sz="1000" dirty="0">
                <a:solidFill>
                  <a:srgbClr val="008000"/>
                </a:solidFill>
                <a:latin typeface="Consolas" panose="020B0609020204030204" pitchFamily="49" charset="0"/>
              </a:rPr>
              <a:t># outputs [[6.33333333]]</a:t>
            </a:r>
            <a:endParaRPr lang="es-ES" sz="1000" dirty="0">
              <a:solidFill>
                <a:srgbClr val="3B3B3B"/>
              </a:solidFill>
              <a:latin typeface="Consolas" panose="020B0609020204030204" pitchFamily="49"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365" y="1266163"/>
            <a:ext cx="2624049" cy="1937678"/>
          </a:xfrm>
          <a:prstGeom prst="rect">
            <a:avLst/>
          </a:prstGeom>
        </p:spPr>
      </p:pic>
      <p:pic>
        <p:nvPicPr>
          <p:cNvPr id="2" name="Imagen 1"/>
          <p:cNvPicPr>
            <a:picLocks noChangeAspect="1"/>
          </p:cNvPicPr>
          <p:nvPr/>
        </p:nvPicPr>
        <p:blipFill>
          <a:blip r:embed="rId4"/>
          <a:stretch>
            <a:fillRect/>
          </a:stretch>
        </p:blipFill>
        <p:spPr>
          <a:xfrm>
            <a:off x="5247365" y="3272994"/>
            <a:ext cx="2456199" cy="1528801"/>
          </a:xfrm>
          <a:prstGeom prst="rect">
            <a:avLst/>
          </a:prstGeom>
        </p:spPr>
      </p:pic>
    </p:spTree>
    <p:extLst>
      <p:ext uri="{BB962C8B-B14F-4D97-AF65-F5344CB8AC3E}">
        <p14:creationId xmlns:p14="http://schemas.microsoft.com/office/powerpoint/2010/main" val="7673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620434" cy="3156155"/>
          </a:xfrm>
          <a:prstGeom prst="rect">
            <a:avLst/>
          </a:prstGeom>
          <a:noFill/>
          <a:ln>
            <a:noFill/>
          </a:ln>
        </p:spPr>
        <p:txBody>
          <a:bodyPr spcFirstLastPara="1" wrap="square" lIns="91425" tIns="91425" rIns="91425" bIns="91425" anchor="t" anchorCtr="0">
            <a:noAutofit/>
          </a:bodyPr>
          <a:lstStyle/>
          <a:p>
            <a:r>
              <a:rPr lang="es-ES" sz="1200" dirty="0"/>
              <a:t>Estudiamos los datos.</a:t>
            </a:r>
          </a:p>
          <a:p>
            <a:r>
              <a:rPr lang="es-ES" sz="1200" dirty="0"/>
              <a:t>Seleccionamos un modelo.</a:t>
            </a:r>
          </a:p>
          <a:p>
            <a:r>
              <a:rPr lang="es-ES" sz="1200" dirty="0"/>
              <a:t>Entrenamos el modelo con los datos de entrenamiento (es decir el algoritmo buscado para los valores de los parámetros que minimizan la función de pérdida).</a:t>
            </a:r>
          </a:p>
          <a:p>
            <a:r>
              <a:rPr lang="es-ES" sz="1200" dirty="0"/>
              <a:t>Aplicamos el modelo para hacer predicciones en casos nuevos. Con la esperanza de que el modelo generalice bien.</a:t>
            </a:r>
          </a:p>
          <a:p>
            <a:endParaRPr lang="es-ES" sz="1200" dirty="0"/>
          </a:p>
          <a:p>
            <a:pPr marL="146050" indent="0">
              <a:buNone/>
            </a:pPr>
            <a:endParaRPr lang="es-ES" sz="1000" dirty="0">
              <a:solidFill>
                <a:srgbClr val="008000"/>
              </a:solidFill>
              <a:latin typeface="Consolas" panose="020B0609020204030204" pitchFamily="49" charset="0"/>
              <a:ea typeface="Arial"/>
              <a:cs typeface="Arial"/>
              <a:sym typeface="Arial"/>
            </a:endParaRP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p:txBody>
      </p:sp>
      <p:sp>
        <p:nvSpPr>
          <p:cNvPr id="133" name="Google Shape;133;p4"/>
          <p:cNvSpPr txBox="1">
            <a:spLocks noGrp="1"/>
          </p:cNvSpPr>
          <p:nvPr>
            <p:ph type="title"/>
          </p:nvPr>
        </p:nvSpPr>
        <p:spPr>
          <a:xfrm>
            <a:off x="1178640" y="176460"/>
            <a:ext cx="3771300"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Aprendizaje basado en modelos: resumen</a:t>
            </a:r>
            <a:endParaRPr dirty="0"/>
          </a:p>
        </p:txBody>
      </p:sp>
    </p:spTree>
    <p:extLst>
      <p:ext uri="{BB962C8B-B14F-4D97-AF65-F5344CB8AC3E}">
        <p14:creationId xmlns:p14="http://schemas.microsoft.com/office/powerpoint/2010/main" val="28432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228600" y="1249680"/>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4.</a:t>
            </a:r>
            <a:endParaRPr sz="4000" b="1" dirty="0">
              <a:solidFill>
                <a:schemeClr val="bg1"/>
              </a:solidFill>
            </a:endParaRPr>
          </a:p>
        </p:txBody>
      </p:sp>
      <p:sp>
        <p:nvSpPr>
          <p:cNvPr id="117" name="Google Shape;117;p2"/>
          <p:cNvSpPr txBox="1">
            <a:spLocks noGrp="1"/>
          </p:cNvSpPr>
          <p:nvPr>
            <p:ph type="title" idx="4294967295"/>
          </p:nvPr>
        </p:nvSpPr>
        <p:spPr>
          <a:xfrm>
            <a:off x="731520" y="739140"/>
            <a:ext cx="5500688" cy="1519238"/>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Principales retos del ML</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1081852" y="2258378"/>
            <a:ext cx="4118986" cy="1754326"/>
          </a:xfrm>
          <a:prstGeom prst="rect">
            <a:avLst/>
          </a:prstGeom>
          <a:noFill/>
        </p:spPr>
        <p:txBody>
          <a:bodyPr wrap="square" rtlCol="0" anchor="ctr">
            <a:spAutoFit/>
          </a:bodyPr>
          <a:lstStyle/>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Cantidad insuficiente de datos</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Datos no representativos</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Datos de mala calidad</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Características irrelevantes</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Sobreajuste (</a:t>
            </a:r>
            <a:r>
              <a:rPr lang="es-ES" altLang="ko-KR" sz="1800" dirty="0" err="1">
                <a:solidFill>
                  <a:schemeClr val="bg2"/>
                </a:solidFill>
                <a:cs typeface="Arial" pitchFamily="34" charset="0"/>
              </a:rPr>
              <a:t>overfitting</a:t>
            </a:r>
            <a:r>
              <a:rPr lang="es-ES" altLang="ko-KR" sz="1800" dirty="0">
                <a:solidFill>
                  <a:schemeClr val="bg2"/>
                </a:solidFill>
                <a:cs typeface="Arial" pitchFamily="34" charset="0"/>
              </a:rPr>
              <a:t>)</a:t>
            </a:r>
          </a:p>
          <a:p>
            <a:pPr marL="342900" indent="-342900">
              <a:buClr>
                <a:schemeClr val="bg1"/>
              </a:buClr>
              <a:buFont typeface="Arial" panose="020B0604020202020204" pitchFamily="34" charset="0"/>
              <a:buChar char="•"/>
            </a:pPr>
            <a:r>
              <a:rPr lang="es-ES" altLang="ko-KR" sz="1800" dirty="0" err="1">
                <a:solidFill>
                  <a:schemeClr val="bg2"/>
                </a:solidFill>
                <a:cs typeface="Arial" pitchFamily="34" charset="0"/>
              </a:rPr>
              <a:t>Subajuste</a:t>
            </a:r>
            <a:r>
              <a:rPr lang="es-ES" altLang="ko-KR" sz="1800" dirty="0">
                <a:solidFill>
                  <a:schemeClr val="bg2"/>
                </a:solidFill>
                <a:cs typeface="Arial" pitchFamily="34" charset="0"/>
              </a:rPr>
              <a:t> (</a:t>
            </a:r>
            <a:r>
              <a:rPr lang="es-ES" altLang="ko-KR" sz="1800" dirty="0" err="1">
                <a:solidFill>
                  <a:schemeClr val="bg2"/>
                </a:solidFill>
                <a:cs typeface="Arial" pitchFamily="34" charset="0"/>
              </a:rPr>
              <a:t>underfitting</a:t>
            </a:r>
            <a:r>
              <a:rPr lang="es-ES" altLang="ko-KR" sz="1800" dirty="0">
                <a:solidFill>
                  <a:schemeClr val="bg2"/>
                </a:solidFill>
                <a:cs typeface="Arial" pitchFamily="34" charset="0"/>
              </a:rPr>
              <a:t>)</a:t>
            </a:r>
          </a:p>
        </p:txBody>
      </p:sp>
    </p:spTree>
    <p:extLst>
      <p:ext uri="{BB962C8B-B14F-4D97-AF65-F5344CB8AC3E}">
        <p14:creationId xmlns:p14="http://schemas.microsoft.com/office/powerpoint/2010/main" val="2389153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92060" y="1259512"/>
            <a:ext cx="8347587" cy="3156155"/>
          </a:xfrm>
          <a:prstGeom prst="rect">
            <a:avLst/>
          </a:prstGeom>
          <a:noFill/>
          <a:ln>
            <a:noFill/>
          </a:ln>
        </p:spPr>
        <p:txBody>
          <a:bodyPr spcFirstLastPara="1" wrap="square" lIns="91425" tIns="91425" rIns="91425" bIns="91425" anchor="t" anchorCtr="0">
            <a:noAutofit/>
          </a:bodyPr>
          <a:lstStyle/>
          <a:p>
            <a:r>
              <a:rPr lang="es-ES" sz="1200" dirty="0"/>
              <a:t>La mayoría de algoritmos requieren muchos datos para funcionar bien.</a:t>
            </a:r>
          </a:p>
          <a:p>
            <a:r>
              <a:rPr lang="es-ES" sz="1200" dirty="0"/>
              <a:t>Problemas sencillos: miles de ejemplos.</a:t>
            </a:r>
          </a:p>
          <a:p>
            <a:r>
              <a:rPr lang="es-ES" sz="1200" dirty="0"/>
              <a:t>Problemas complejos: millones de ejemplos.</a:t>
            </a:r>
          </a:p>
        </p:txBody>
      </p:sp>
      <p:sp>
        <p:nvSpPr>
          <p:cNvPr id="133" name="Google Shape;133;p4"/>
          <p:cNvSpPr txBox="1">
            <a:spLocks noGrp="1"/>
          </p:cNvSpPr>
          <p:nvPr>
            <p:ph type="title"/>
          </p:nvPr>
        </p:nvSpPr>
        <p:spPr>
          <a:xfrm>
            <a:off x="1113536" y="102329"/>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Cantidad insuficiente de datos de entrenamiento</a:t>
            </a:r>
            <a:endParaRPr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636" y="2114919"/>
            <a:ext cx="2712225" cy="2628900"/>
          </a:xfrm>
          <a:prstGeom prst="rect">
            <a:avLst/>
          </a:prstGeom>
        </p:spPr>
      </p:pic>
      <p:sp>
        <p:nvSpPr>
          <p:cNvPr id="5" name="CuadroTexto 4"/>
          <p:cNvSpPr txBox="1"/>
          <p:nvPr/>
        </p:nvSpPr>
        <p:spPr>
          <a:xfrm>
            <a:off x="4270216" y="2529951"/>
            <a:ext cx="4690658" cy="941796"/>
          </a:xfrm>
          <a:prstGeom prst="rect">
            <a:avLst/>
          </a:prstGeom>
          <a:noFill/>
        </p:spPr>
        <p:txBody>
          <a:bodyPr wrap="square" rtlCol="0">
            <a:spAutoFit/>
          </a:bodyPr>
          <a:lstStyle/>
          <a:p>
            <a:pPr marL="457200" indent="-31115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Problema de desambiguación del lenguaje natural.</a:t>
            </a:r>
          </a:p>
          <a:p>
            <a:pPr marL="457200" indent="-31115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Estudio </a:t>
            </a:r>
            <a:r>
              <a:rPr lang="es-ES" sz="1200" dirty="0" err="1">
                <a:solidFill>
                  <a:srgbClr val="1C355E"/>
                </a:solidFill>
                <a:latin typeface="Roboto"/>
                <a:ea typeface="Roboto"/>
                <a:cs typeface="Roboto"/>
                <a:sym typeface="Roboto"/>
              </a:rPr>
              <a:t>Michele</a:t>
            </a:r>
            <a:r>
              <a:rPr lang="es-ES" sz="1200" dirty="0">
                <a:solidFill>
                  <a:srgbClr val="1C355E"/>
                </a:solidFill>
                <a:latin typeface="Roboto"/>
                <a:ea typeface="Roboto"/>
                <a:cs typeface="Roboto"/>
                <a:sym typeface="Roboto"/>
              </a:rPr>
              <a:t> </a:t>
            </a:r>
            <a:r>
              <a:rPr lang="es-ES" sz="1200" dirty="0" err="1">
                <a:solidFill>
                  <a:srgbClr val="1C355E"/>
                </a:solidFill>
                <a:latin typeface="Roboto"/>
                <a:ea typeface="Roboto"/>
                <a:cs typeface="Roboto"/>
                <a:sym typeface="Roboto"/>
              </a:rPr>
              <a:t>Banko</a:t>
            </a:r>
            <a:r>
              <a:rPr lang="es-ES" sz="1200" dirty="0">
                <a:solidFill>
                  <a:srgbClr val="1C355E"/>
                </a:solidFill>
                <a:latin typeface="Roboto"/>
                <a:ea typeface="Roboto"/>
                <a:cs typeface="Roboto"/>
                <a:sym typeface="Roboto"/>
              </a:rPr>
              <a:t> y Eric </a:t>
            </a:r>
            <a:r>
              <a:rPr lang="es-ES" sz="1200" dirty="0" err="1">
                <a:solidFill>
                  <a:srgbClr val="1C355E"/>
                </a:solidFill>
                <a:latin typeface="Roboto"/>
                <a:ea typeface="Roboto"/>
                <a:cs typeface="Roboto"/>
                <a:sym typeface="Roboto"/>
              </a:rPr>
              <a:t>Brill</a:t>
            </a:r>
            <a:endParaRPr lang="es-ES" sz="1200" dirty="0">
              <a:solidFill>
                <a:srgbClr val="1C355E"/>
              </a:solidFill>
              <a:latin typeface="Roboto"/>
              <a:ea typeface="Roboto"/>
              <a:cs typeface="Roboto"/>
              <a:sym typeface="Roboto"/>
            </a:endParaRPr>
          </a:p>
          <a:p>
            <a:pPr marL="457200" indent="-311150">
              <a:lnSpc>
                <a:spcPct val="115000"/>
              </a:lnSpc>
              <a:buClr>
                <a:srgbClr val="1C355E"/>
              </a:buClr>
              <a:buSzPts val="1300"/>
              <a:buFont typeface="Roboto"/>
              <a:buChar char="●"/>
            </a:pPr>
            <a:r>
              <a:rPr lang="es-ES" sz="1200" dirty="0">
                <a:solidFill>
                  <a:srgbClr val="1C355E"/>
                </a:solidFill>
                <a:latin typeface="Roboto"/>
                <a:ea typeface="Roboto"/>
                <a:cs typeface="Roboto"/>
                <a:sym typeface="Roboto"/>
              </a:rPr>
              <a:t>Casi todos los </a:t>
            </a:r>
            <a:r>
              <a:rPr lang="es-ES" sz="1200" dirty="0" err="1">
                <a:solidFill>
                  <a:srgbClr val="1C355E"/>
                </a:solidFill>
                <a:latin typeface="Roboto"/>
                <a:ea typeface="Roboto"/>
                <a:cs typeface="Roboto"/>
                <a:sym typeface="Roboto"/>
              </a:rPr>
              <a:t>los</a:t>
            </a:r>
            <a:r>
              <a:rPr lang="es-ES" sz="1200" dirty="0">
                <a:solidFill>
                  <a:srgbClr val="1C355E"/>
                </a:solidFill>
                <a:latin typeface="Roboto"/>
                <a:ea typeface="Roboto"/>
                <a:cs typeface="Roboto"/>
                <a:sym typeface="Roboto"/>
              </a:rPr>
              <a:t> algoritmos tienen un rendimiento similar una vez que se les alimenta con suficientes datos.</a:t>
            </a:r>
          </a:p>
        </p:txBody>
      </p:sp>
    </p:spTree>
    <p:extLst>
      <p:ext uri="{BB962C8B-B14F-4D97-AF65-F5344CB8AC3E}">
        <p14:creationId xmlns:p14="http://schemas.microsoft.com/office/powerpoint/2010/main" val="120348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414920" y="1282372"/>
            <a:ext cx="8347587" cy="3609668"/>
          </a:xfrm>
          <a:prstGeom prst="rect">
            <a:avLst/>
          </a:prstGeom>
          <a:noFill/>
          <a:ln>
            <a:noFill/>
          </a:ln>
        </p:spPr>
        <p:txBody>
          <a:bodyPr spcFirstLastPara="1" wrap="square" lIns="91425" tIns="91425" rIns="91425" bIns="91425" anchor="t" anchorCtr="0">
            <a:noAutofit/>
          </a:bodyPr>
          <a:lstStyle/>
          <a:p>
            <a:r>
              <a:rPr lang="es-ES" sz="1200" dirty="0"/>
              <a:t>Es crucial usar un conjunto de datos representativo de los casos a los que queremos generalizar. </a:t>
            </a:r>
          </a:p>
          <a:p>
            <a:r>
              <a:rPr lang="es-ES" sz="1200" dirty="0"/>
              <a:t>Tanto en aprendizaje basado en instancias como en el basado en modelos.</a:t>
            </a:r>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endParaRPr lang="es-ES" sz="1200" dirty="0"/>
          </a:p>
          <a:p>
            <a:pPr marL="146050" indent="0">
              <a:buNone/>
            </a:pPr>
            <a:r>
              <a:rPr lang="es-ES" sz="1200" i="1" dirty="0"/>
              <a:t>En el caso anterior los datos que hemos usado para el entrenamiento del modelo no eran representativos el PIB estaba en un rango de 23.500 a 62.500$. Al añadir datos representativos. Vemos que los países más ricos no parecen más felices, de hecho parecen un poco más infelices. El modelo no hace predicciones exactas, sobre todo para los países más ricos y más pobres. </a:t>
            </a:r>
          </a:p>
        </p:txBody>
      </p:sp>
      <p:sp>
        <p:nvSpPr>
          <p:cNvPr id="133" name="Google Shape;133;p4"/>
          <p:cNvSpPr txBox="1">
            <a:spLocks noGrp="1"/>
          </p:cNvSpPr>
          <p:nvPr>
            <p:ph type="title"/>
          </p:nvPr>
        </p:nvSpPr>
        <p:spPr>
          <a:xfrm>
            <a:off x="1178639" y="17551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Datos de entrenamiento no representativos</a:t>
            </a:r>
            <a:endParaRPr dirty="0"/>
          </a:p>
        </p:txBody>
      </p:sp>
      <p:pic>
        <p:nvPicPr>
          <p:cNvPr id="3" name="Imagen 2"/>
          <p:cNvPicPr>
            <a:picLocks noChangeAspect="1"/>
          </p:cNvPicPr>
          <p:nvPr/>
        </p:nvPicPr>
        <p:blipFill>
          <a:blip r:embed="rId3"/>
          <a:stretch>
            <a:fillRect/>
          </a:stretch>
        </p:blipFill>
        <p:spPr>
          <a:xfrm>
            <a:off x="690959" y="1892587"/>
            <a:ext cx="5585944" cy="2034716"/>
          </a:xfrm>
          <a:prstGeom prst="rect">
            <a:avLst/>
          </a:prstGeom>
        </p:spPr>
      </p:pic>
    </p:spTree>
    <p:extLst>
      <p:ext uri="{BB962C8B-B14F-4D97-AF65-F5344CB8AC3E}">
        <p14:creationId xmlns:p14="http://schemas.microsoft.com/office/powerpoint/2010/main" val="3654380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Si los datos tienen muchos errores, valores atípicos o ruido será difícil que el sistema detecte patrones subyacentes. </a:t>
            </a:r>
          </a:p>
          <a:p>
            <a:r>
              <a:rPr lang="es-ES" sz="1200" dirty="0"/>
              <a:t>Con datos de mala calidad el sistema tiene menos probabilidades de funcionar bien.</a:t>
            </a:r>
          </a:p>
          <a:p>
            <a:r>
              <a:rPr lang="es-ES" sz="1200" dirty="0"/>
              <a:t>Merece la pena el esfuerzo de limpiar los datos. </a:t>
            </a:r>
          </a:p>
          <a:p>
            <a:r>
              <a:rPr lang="es-ES" sz="1200" dirty="0"/>
              <a:t>Los científicos de datos invierten tiempo considerable de su tiempo en limpiar datos.</a:t>
            </a:r>
          </a:p>
          <a:p>
            <a:r>
              <a:rPr lang="es-ES" sz="1200" dirty="0"/>
              <a:t>Cuándo limpiar los datos:</a:t>
            </a:r>
          </a:p>
          <a:p>
            <a:pPr marL="914400" lvl="2" indent="-311150">
              <a:spcBef>
                <a:spcPts val="0"/>
              </a:spcBef>
              <a:buSzPts val="1300"/>
              <a:buFont typeface="Roboto"/>
              <a:buChar char="●"/>
            </a:pPr>
            <a:r>
              <a:rPr lang="es-ES" sz="1200" dirty="0"/>
              <a:t>Instancias con valores atípicos: Descartarlas o intentar limpiar los datos.</a:t>
            </a:r>
          </a:p>
          <a:p>
            <a:pPr marL="914400" lvl="2" indent="-311150">
              <a:spcBef>
                <a:spcPts val="0"/>
              </a:spcBef>
              <a:buSzPts val="1300"/>
              <a:buFont typeface="Roboto"/>
              <a:buChar char="●"/>
            </a:pPr>
            <a:r>
              <a:rPr lang="es-ES" sz="1200" dirty="0"/>
              <a:t>Instancias que faltan características: </a:t>
            </a:r>
            <a:r>
              <a:rPr lang="es-ES" sz="1200" dirty="0" err="1"/>
              <a:t>ejem</a:t>
            </a:r>
            <a:r>
              <a:rPr lang="es-ES" sz="1200" dirty="0"/>
              <a:t>. 50% clientes no da su edad.</a:t>
            </a:r>
          </a:p>
          <a:p>
            <a:pPr marL="1371600" lvl="4" indent="-311150">
              <a:spcBef>
                <a:spcPts val="0"/>
              </a:spcBef>
              <a:buSzPts val="1300"/>
            </a:pPr>
            <a:r>
              <a:rPr lang="es-ES" sz="1200" dirty="0"/>
              <a:t>Ignorar atributo.</a:t>
            </a:r>
          </a:p>
          <a:p>
            <a:pPr marL="1371600" lvl="4" indent="-311150">
              <a:spcBef>
                <a:spcPts val="0"/>
              </a:spcBef>
              <a:buSzPts val="1300"/>
            </a:pPr>
            <a:r>
              <a:rPr lang="es-ES" sz="1200" dirty="0"/>
              <a:t>Ignorar instancias</a:t>
            </a:r>
          </a:p>
          <a:p>
            <a:pPr marL="1371600" lvl="4" indent="-311150">
              <a:spcBef>
                <a:spcPts val="0"/>
              </a:spcBef>
              <a:buSzPts val="1300"/>
            </a:pPr>
            <a:r>
              <a:rPr lang="es-ES" sz="1200" dirty="0"/>
              <a:t>Rellenar los valores faltantes con la media </a:t>
            </a:r>
          </a:p>
          <a:p>
            <a:pPr marL="1371600" lvl="4" indent="-311150">
              <a:spcBef>
                <a:spcPts val="0"/>
              </a:spcBef>
              <a:buSzPts val="1300"/>
            </a:pPr>
            <a:r>
              <a:rPr lang="es-ES" sz="1200" dirty="0"/>
              <a:t>Entrenar el modelo con y sin la característica y comparar resultados</a:t>
            </a:r>
          </a:p>
          <a:p>
            <a:pPr lvl="2"/>
            <a:endParaRPr lang="es-ES" sz="1000" i="1" dirty="0"/>
          </a:p>
        </p:txBody>
      </p:sp>
      <p:sp>
        <p:nvSpPr>
          <p:cNvPr id="133" name="Google Shape;133;p4"/>
          <p:cNvSpPr txBox="1">
            <a:spLocks noGrp="1"/>
          </p:cNvSpPr>
          <p:nvPr>
            <p:ph type="title"/>
          </p:nvPr>
        </p:nvSpPr>
        <p:spPr>
          <a:xfrm>
            <a:off x="1186259" y="32124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Datos de mala calidad</a:t>
            </a:r>
            <a:endParaRPr dirty="0"/>
          </a:p>
        </p:txBody>
      </p:sp>
    </p:spTree>
    <p:extLst>
      <p:ext uri="{BB962C8B-B14F-4D97-AF65-F5344CB8AC3E}">
        <p14:creationId xmlns:p14="http://schemas.microsoft.com/office/powerpoint/2010/main" val="4085274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El sistema podrá aprender si tenemos suficientes características relevantes y no demasiadas características no relevantes.</a:t>
            </a:r>
          </a:p>
          <a:p>
            <a:r>
              <a:rPr lang="es-ES" sz="1200" dirty="0"/>
              <a:t>El éxito de un proyecto de ML radica en conseguir un buen conjunto de características.</a:t>
            </a:r>
          </a:p>
          <a:p>
            <a:r>
              <a:rPr lang="es-ES" sz="1200" b="1" dirty="0"/>
              <a:t>Ingeniería de características: </a:t>
            </a:r>
          </a:p>
          <a:p>
            <a:pPr lvl="1">
              <a:spcBef>
                <a:spcPts val="0"/>
              </a:spcBef>
            </a:pPr>
            <a:r>
              <a:rPr lang="es-ES" sz="1200" dirty="0"/>
              <a:t>Selección de características: seleccionar las más útiles entre un conjunto.</a:t>
            </a:r>
          </a:p>
          <a:p>
            <a:pPr lvl="1">
              <a:spcBef>
                <a:spcPts val="0"/>
              </a:spcBef>
            </a:pPr>
            <a:r>
              <a:rPr lang="es-ES" sz="1200" dirty="0"/>
              <a:t>Extracción de características: combinar características para producir una más útil (reducción de la </a:t>
            </a:r>
            <a:r>
              <a:rPr lang="es-ES" sz="1200" dirty="0" err="1"/>
              <a:t>dimensionalidad</a:t>
            </a:r>
            <a:r>
              <a:rPr lang="es-ES" sz="1200" dirty="0"/>
              <a:t>).</a:t>
            </a:r>
          </a:p>
          <a:p>
            <a:pPr lvl="1">
              <a:spcBef>
                <a:spcPts val="0"/>
              </a:spcBef>
            </a:pPr>
            <a:r>
              <a:rPr lang="es-ES" sz="1200" dirty="0"/>
              <a:t>Creación nuevas características reuniendo datos nuevos.</a:t>
            </a:r>
          </a:p>
        </p:txBody>
      </p:sp>
      <p:sp>
        <p:nvSpPr>
          <p:cNvPr id="133" name="Google Shape;133;p4"/>
          <p:cNvSpPr txBox="1">
            <a:spLocks noGrp="1"/>
          </p:cNvSpPr>
          <p:nvPr>
            <p:ph type="title"/>
          </p:nvPr>
        </p:nvSpPr>
        <p:spPr>
          <a:xfrm>
            <a:off x="1178639" y="35172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Características irrelevantes</a:t>
            </a:r>
            <a:endParaRPr dirty="0"/>
          </a:p>
        </p:txBody>
      </p:sp>
    </p:spTree>
    <p:extLst>
      <p:ext uri="{BB962C8B-B14F-4D97-AF65-F5344CB8AC3E}">
        <p14:creationId xmlns:p14="http://schemas.microsoft.com/office/powerpoint/2010/main" val="425298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1215941" y="313374"/>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El valor del dato</a:t>
            </a:r>
            <a:endParaRPr dirty="0"/>
          </a:p>
        </p:txBody>
      </p:sp>
      <p:pic>
        <p:nvPicPr>
          <p:cNvPr id="317" name="Google Shape;317;p49"/>
          <p:cNvPicPr preferRelativeResize="0"/>
          <p:nvPr/>
        </p:nvPicPr>
        <p:blipFill>
          <a:blip r:embed="rId3">
            <a:alphaModFix/>
          </a:blip>
          <a:stretch>
            <a:fillRect/>
          </a:stretch>
        </p:blipFill>
        <p:spPr>
          <a:xfrm>
            <a:off x="1215941" y="1001137"/>
            <a:ext cx="6417143" cy="3523799"/>
          </a:xfrm>
          <a:prstGeom prst="rect">
            <a:avLst/>
          </a:prstGeom>
          <a:noFill/>
          <a:ln>
            <a:noFill/>
          </a:ln>
        </p:spPr>
      </p:pic>
    </p:spTree>
    <p:extLst>
      <p:ext uri="{BB962C8B-B14F-4D97-AF65-F5344CB8AC3E}">
        <p14:creationId xmlns:p14="http://schemas.microsoft.com/office/powerpoint/2010/main" val="3633764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nSpc>
                <a:spcPct val="150000"/>
              </a:lnSpc>
            </a:pPr>
            <a:r>
              <a:rPr lang="es-ES" sz="1200" b="1" dirty="0"/>
              <a:t>Sobreajuste:</a:t>
            </a:r>
            <a:r>
              <a:rPr lang="es-ES" sz="1200" dirty="0"/>
              <a:t> el modelo tiene un buen rendimiento con los datos de entrenamiento pero no generaliza bien. Se produce cuando el modelo es demasiado complejo en relación a la cantidad y el ruido de los datos de entrenamiento.</a:t>
            </a:r>
          </a:p>
          <a:p>
            <a:pPr>
              <a:lnSpc>
                <a:spcPct val="150000"/>
              </a:lnSpc>
            </a:pPr>
            <a:r>
              <a:rPr lang="es-ES" sz="1200" dirty="0"/>
              <a:t>Modelos complejos (redes neuronales profundas): </a:t>
            </a:r>
          </a:p>
          <a:p>
            <a:pPr lvl="1">
              <a:lnSpc>
                <a:spcPct val="150000"/>
              </a:lnSpc>
              <a:spcBef>
                <a:spcPts val="0"/>
              </a:spcBef>
            </a:pPr>
            <a:r>
              <a:rPr lang="es-ES" sz="1000" dirty="0"/>
              <a:t>Pueden detectar patrones sutiles en los datos. </a:t>
            </a:r>
          </a:p>
          <a:p>
            <a:pPr lvl="1">
              <a:lnSpc>
                <a:spcPct val="150000"/>
              </a:lnSpc>
              <a:spcBef>
                <a:spcPts val="0"/>
              </a:spcBef>
            </a:pPr>
            <a:r>
              <a:rPr lang="es-ES" sz="1000" dirty="0"/>
              <a:t>Conjunto de entrenamiento pequeño o muy ruidoso.</a:t>
            </a:r>
          </a:p>
          <a:p>
            <a:pPr lvl="1">
              <a:lnSpc>
                <a:spcPct val="150000"/>
              </a:lnSpc>
              <a:spcBef>
                <a:spcPts val="0"/>
              </a:spcBef>
            </a:pPr>
            <a:r>
              <a:rPr lang="es-ES" sz="1000" dirty="0"/>
              <a:t>Detectar patrones en el propio ruido.</a:t>
            </a:r>
          </a:p>
          <a:p>
            <a:pPr lvl="1">
              <a:lnSpc>
                <a:spcPct val="150000"/>
              </a:lnSpc>
              <a:spcBef>
                <a:spcPts val="0"/>
              </a:spcBef>
            </a:pPr>
            <a:r>
              <a:rPr lang="es-ES" sz="1000" dirty="0"/>
              <a:t>Modelo no tiene forma de saber si un patrón es real o es resultado de la presencia de ruido.</a:t>
            </a:r>
          </a:p>
          <a:p>
            <a:pPr>
              <a:lnSpc>
                <a:spcPct val="150000"/>
              </a:lnSpc>
            </a:pPr>
            <a:r>
              <a:rPr lang="es-ES" sz="1200" dirty="0"/>
              <a:t>Soluciones:</a:t>
            </a:r>
          </a:p>
          <a:p>
            <a:pPr lvl="1">
              <a:lnSpc>
                <a:spcPct val="150000"/>
              </a:lnSpc>
              <a:spcBef>
                <a:spcPts val="0"/>
              </a:spcBef>
            </a:pPr>
            <a:r>
              <a:rPr lang="es-ES" sz="1000" dirty="0"/>
              <a:t>Simplificar el modelo: menos parámetros, pasar de uno </a:t>
            </a:r>
            <a:r>
              <a:rPr lang="es-ES" sz="1000" dirty="0" err="1"/>
              <a:t>polinomial</a:t>
            </a:r>
            <a:r>
              <a:rPr lang="es-ES" sz="1000" dirty="0"/>
              <a:t> a uno lineal, reducir atributos, restringir el modelo.</a:t>
            </a:r>
          </a:p>
          <a:p>
            <a:pPr lvl="1">
              <a:lnSpc>
                <a:spcPct val="150000"/>
              </a:lnSpc>
              <a:spcBef>
                <a:spcPts val="0"/>
              </a:spcBef>
            </a:pPr>
            <a:r>
              <a:rPr lang="es-ES" sz="1000" dirty="0"/>
              <a:t>Reunir más datos de entrenamiento.</a:t>
            </a:r>
          </a:p>
          <a:p>
            <a:pPr lvl="1">
              <a:lnSpc>
                <a:spcPct val="150000"/>
              </a:lnSpc>
              <a:spcBef>
                <a:spcPts val="0"/>
              </a:spcBef>
            </a:pPr>
            <a:r>
              <a:rPr lang="es-ES" sz="1000" dirty="0"/>
              <a:t>Reducir el ruido: solucionar errores, eliminar valores atípicos.</a:t>
            </a:r>
          </a:p>
          <a:p>
            <a:pPr lvl="1">
              <a:lnSpc>
                <a:spcPct val="150000"/>
              </a:lnSpc>
            </a:pPr>
            <a:endParaRPr lang="es-ES" sz="1000" dirty="0"/>
          </a:p>
          <a:p>
            <a:pPr lvl="1">
              <a:lnSpc>
                <a:spcPct val="150000"/>
              </a:lnSpc>
            </a:pPr>
            <a:endParaRPr lang="es-ES" sz="1000" dirty="0"/>
          </a:p>
          <a:p>
            <a:pPr lvl="1">
              <a:lnSpc>
                <a:spcPct val="150000"/>
              </a:lnSpc>
            </a:pPr>
            <a:endParaRPr lang="es-ES" sz="1000" dirty="0"/>
          </a:p>
        </p:txBody>
      </p:sp>
      <p:sp>
        <p:nvSpPr>
          <p:cNvPr id="133" name="Google Shape;133;p4"/>
          <p:cNvSpPr txBox="1">
            <a:spLocks noGrp="1"/>
          </p:cNvSpPr>
          <p:nvPr>
            <p:ph type="title"/>
          </p:nvPr>
        </p:nvSpPr>
        <p:spPr>
          <a:xfrm>
            <a:off x="1201499" y="184080"/>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Antiejemplo</a:t>
            </a:r>
            <a:r>
              <a:rPr lang="es-ES" dirty="0"/>
              <a:t> 1: </a:t>
            </a:r>
            <a:r>
              <a:rPr lang="es-ES" dirty="0" err="1"/>
              <a:t>Sobreajustar</a:t>
            </a:r>
            <a:r>
              <a:rPr lang="es-ES" dirty="0"/>
              <a:t> los datos de entrenamiento</a:t>
            </a:r>
            <a:endParaRPr dirty="0"/>
          </a:p>
        </p:txBody>
      </p:sp>
    </p:spTree>
    <p:extLst>
      <p:ext uri="{BB962C8B-B14F-4D97-AF65-F5344CB8AC3E}">
        <p14:creationId xmlns:p14="http://schemas.microsoft.com/office/powerpoint/2010/main" val="121951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28599" y="1415845"/>
            <a:ext cx="8347587" cy="3156155"/>
          </a:xfrm>
          <a:prstGeom prst="rect">
            <a:avLst/>
          </a:prstGeom>
          <a:noFill/>
          <a:ln>
            <a:noFill/>
          </a:ln>
        </p:spPr>
        <p:txBody>
          <a:bodyPr spcFirstLastPara="1" wrap="square" lIns="91425" tIns="91425" rIns="91425" bIns="91425" anchor="t" anchorCtr="0">
            <a:noAutofit/>
          </a:bodyPr>
          <a:lstStyle/>
          <a:p>
            <a:pPr>
              <a:lnSpc>
                <a:spcPct val="150000"/>
              </a:lnSpc>
            </a:pPr>
            <a:r>
              <a:rPr lang="es-ES" sz="1100" b="1" dirty="0"/>
              <a:t>Regularización:</a:t>
            </a:r>
            <a:r>
              <a:rPr lang="es-ES" sz="1100" dirty="0"/>
              <a:t> restringir un modelo par hacer que sea más sencillo y reducir el riesgo de sobreajuste. Encontrar el equilibrio entre ajustar los datos a la perfección y mantener el modelo bastante simple para que generalice bien.</a:t>
            </a:r>
          </a:p>
          <a:p>
            <a:pPr>
              <a:lnSpc>
                <a:spcPct val="150000"/>
              </a:lnSpc>
            </a:pPr>
            <a:r>
              <a:rPr lang="es-ES" sz="1200" dirty="0"/>
              <a:t>Ejemplo Calidad de vida:</a:t>
            </a:r>
          </a:p>
          <a:p>
            <a:pPr lvl="1">
              <a:lnSpc>
                <a:spcPct val="150000"/>
              </a:lnSpc>
              <a:spcBef>
                <a:spcPts val="0"/>
              </a:spcBef>
            </a:pPr>
            <a:r>
              <a:rPr lang="es-ES" sz="1000" dirty="0"/>
              <a:t>El modelo tiene 2 parámetros, </a:t>
            </a:r>
            <a:r>
              <a:rPr lang="el-GR" sz="1000" dirty="0"/>
              <a:t>β</a:t>
            </a:r>
            <a:r>
              <a:rPr lang="es-ES" sz="1000" baseline="-25000" dirty="0"/>
              <a:t>0 </a:t>
            </a:r>
            <a:r>
              <a:rPr lang="es-ES" sz="1000" dirty="0"/>
              <a:t>la altura y </a:t>
            </a:r>
            <a:r>
              <a:rPr lang="el-GR" sz="1000" dirty="0"/>
              <a:t>β</a:t>
            </a:r>
            <a:r>
              <a:rPr lang="es-ES" sz="1000" baseline="-25000" dirty="0"/>
              <a:t>1</a:t>
            </a:r>
            <a:r>
              <a:rPr lang="es-ES" sz="1000" dirty="0"/>
              <a:t> la pendiente</a:t>
            </a:r>
          </a:p>
          <a:p>
            <a:pPr lvl="1">
              <a:lnSpc>
                <a:spcPct val="150000"/>
              </a:lnSpc>
              <a:spcBef>
                <a:spcPts val="0"/>
              </a:spcBef>
            </a:pPr>
            <a:r>
              <a:rPr lang="el-GR" sz="1000" b="1" dirty="0"/>
              <a:t>β</a:t>
            </a:r>
            <a:r>
              <a:rPr lang="es-ES" sz="1000" b="1" baseline="-25000" dirty="0"/>
              <a:t>1</a:t>
            </a:r>
            <a:r>
              <a:rPr lang="es-ES" sz="1000" b="1" dirty="0"/>
              <a:t> = 0 (Algoritmo con un grado de libertad): </a:t>
            </a:r>
            <a:r>
              <a:rPr lang="es-ES" sz="1000" dirty="0"/>
              <a:t>demasiado sencillo sería difícil que se ajuste a los datos. Sólo podríamos mover la línea arriba y abajo para que se ajuste los datos.</a:t>
            </a:r>
          </a:p>
          <a:p>
            <a:pPr lvl="1">
              <a:lnSpc>
                <a:spcPct val="150000"/>
              </a:lnSpc>
              <a:spcBef>
                <a:spcPts val="0"/>
              </a:spcBef>
            </a:pPr>
            <a:r>
              <a:rPr lang="es-ES" sz="1000" dirty="0"/>
              <a:t>Permitir que el algoritmo modifique </a:t>
            </a:r>
            <a:r>
              <a:rPr lang="el-GR" sz="1000" b="1" dirty="0"/>
              <a:t>β</a:t>
            </a:r>
            <a:r>
              <a:rPr lang="es-ES" sz="1000" b="1" baseline="-25000" dirty="0"/>
              <a:t>1</a:t>
            </a:r>
            <a:r>
              <a:rPr lang="es-ES" sz="1000" b="1" dirty="0"/>
              <a:t> </a:t>
            </a:r>
            <a:r>
              <a:rPr lang="es-ES" sz="1000" dirty="0"/>
              <a:t>pero obligamos a mantenerlo pequeño -&gt; algoritmo entre 1 y 2 grados de libertad.</a:t>
            </a:r>
          </a:p>
          <a:p>
            <a:pPr lvl="1">
              <a:lnSpc>
                <a:spcPct val="150000"/>
              </a:lnSpc>
              <a:spcBef>
                <a:spcPts val="0"/>
              </a:spcBef>
            </a:pPr>
            <a:endParaRPr lang="es-ES" sz="1000" dirty="0"/>
          </a:p>
          <a:p>
            <a:pPr lvl="1">
              <a:lnSpc>
                <a:spcPct val="150000"/>
              </a:lnSpc>
            </a:pPr>
            <a:endParaRPr lang="es-ES" sz="800" dirty="0"/>
          </a:p>
          <a:p>
            <a:pPr lvl="1">
              <a:lnSpc>
                <a:spcPct val="150000"/>
              </a:lnSpc>
            </a:pPr>
            <a:endParaRPr lang="es-ES" sz="1000" dirty="0"/>
          </a:p>
          <a:p>
            <a:pPr lvl="1">
              <a:lnSpc>
                <a:spcPct val="150000"/>
              </a:lnSpc>
            </a:pPr>
            <a:endParaRPr lang="es-ES" sz="1000" dirty="0"/>
          </a:p>
          <a:p>
            <a:pPr lvl="1">
              <a:lnSpc>
                <a:spcPct val="150000"/>
              </a:lnSpc>
            </a:pPr>
            <a:endParaRPr lang="es-ES" sz="1000" dirty="0"/>
          </a:p>
        </p:txBody>
      </p:sp>
      <p:sp>
        <p:nvSpPr>
          <p:cNvPr id="133" name="Google Shape;133;p4"/>
          <p:cNvSpPr txBox="1">
            <a:spLocks noGrp="1"/>
          </p:cNvSpPr>
          <p:nvPr>
            <p:ph type="title"/>
          </p:nvPr>
        </p:nvSpPr>
        <p:spPr>
          <a:xfrm>
            <a:off x="1155779" y="120231"/>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Antiejemplo</a:t>
            </a:r>
            <a:r>
              <a:rPr lang="es-ES" dirty="0"/>
              <a:t> 1: </a:t>
            </a:r>
            <a:r>
              <a:rPr lang="es-ES" dirty="0" err="1"/>
              <a:t>Sobreajustar</a:t>
            </a:r>
            <a:r>
              <a:rPr lang="es-ES" dirty="0"/>
              <a:t> los datos de entrenamiento</a:t>
            </a:r>
            <a:endParaRPr dirty="0"/>
          </a:p>
        </p:txBody>
      </p:sp>
      <p:pic>
        <p:nvPicPr>
          <p:cNvPr id="4" name="Imagen 3"/>
          <p:cNvPicPr>
            <a:picLocks noChangeAspect="1"/>
          </p:cNvPicPr>
          <p:nvPr/>
        </p:nvPicPr>
        <p:blipFill>
          <a:blip r:embed="rId3"/>
          <a:stretch>
            <a:fillRect/>
          </a:stretch>
        </p:blipFill>
        <p:spPr>
          <a:xfrm>
            <a:off x="2704236" y="2035276"/>
            <a:ext cx="1188823" cy="236240"/>
          </a:xfrm>
          <a:prstGeom prst="rect">
            <a:avLst/>
          </a:prstGeom>
        </p:spPr>
      </p:pic>
      <p:sp>
        <p:nvSpPr>
          <p:cNvPr id="7" name="CuadroTexto 6"/>
          <p:cNvSpPr txBox="1"/>
          <p:nvPr/>
        </p:nvSpPr>
        <p:spPr>
          <a:xfrm>
            <a:off x="5939912" y="3718498"/>
            <a:ext cx="2551470" cy="769441"/>
          </a:xfrm>
          <a:prstGeom prst="rect">
            <a:avLst/>
          </a:prstGeom>
          <a:noFill/>
        </p:spPr>
        <p:txBody>
          <a:bodyPr wrap="square" rtlCol="0">
            <a:spAutoFit/>
          </a:bodyPr>
          <a:lstStyle/>
          <a:p>
            <a:r>
              <a:rPr lang="es-ES" sz="1100" dirty="0"/>
              <a:t>Regularización: obliga al modelo a mantener una pendiente pequeña. No se ajusta tan bien a los datos de entrenamiento pero generaliza mejor. </a:t>
            </a:r>
          </a:p>
        </p:txBody>
      </p:sp>
      <p:pic>
        <p:nvPicPr>
          <p:cNvPr id="2" name="Imagen 1"/>
          <p:cNvPicPr>
            <a:picLocks noChangeAspect="1"/>
          </p:cNvPicPr>
          <p:nvPr/>
        </p:nvPicPr>
        <p:blipFill>
          <a:blip r:embed="rId4"/>
          <a:stretch>
            <a:fillRect/>
          </a:stretch>
        </p:blipFill>
        <p:spPr>
          <a:xfrm>
            <a:off x="338727" y="3238335"/>
            <a:ext cx="5601185" cy="1905165"/>
          </a:xfrm>
          <a:prstGeom prst="rect">
            <a:avLst/>
          </a:prstGeom>
        </p:spPr>
      </p:pic>
    </p:spTree>
    <p:extLst>
      <p:ext uri="{BB962C8B-B14F-4D97-AF65-F5344CB8AC3E}">
        <p14:creationId xmlns:p14="http://schemas.microsoft.com/office/powerpoint/2010/main" val="460217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a:lnSpc>
                <a:spcPct val="150000"/>
              </a:lnSpc>
            </a:pPr>
            <a:r>
              <a:rPr lang="es-ES" sz="1200" b="1" dirty="0" err="1"/>
              <a:t>Hiperparámetro</a:t>
            </a:r>
            <a:r>
              <a:rPr lang="es-ES" sz="1200" b="1" dirty="0"/>
              <a:t>:</a:t>
            </a:r>
            <a:r>
              <a:rPr lang="es-ES" sz="1200" dirty="0"/>
              <a:t> </a:t>
            </a:r>
          </a:p>
          <a:p>
            <a:pPr lvl="1">
              <a:lnSpc>
                <a:spcPct val="150000"/>
              </a:lnSpc>
              <a:spcBef>
                <a:spcPts val="0"/>
              </a:spcBef>
            </a:pPr>
            <a:r>
              <a:rPr lang="es-ES" sz="1050" dirty="0"/>
              <a:t>Es un parámetro de un algoritmo de aprendizaje (no de un modelo).</a:t>
            </a:r>
          </a:p>
          <a:p>
            <a:pPr lvl="1">
              <a:lnSpc>
                <a:spcPct val="150000"/>
              </a:lnSpc>
              <a:spcBef>
                <a:spcPts val="0"/>
              </a:spcBef>
            </a:pPr>
            <a:r>
              <a:rPr lang="es-ES" sz="1050" dirty="0"/>
              <a:t>Controla la cantidad de regularización que hay que aplicar durante el aprendizaje.</a:t>
            </a:r>
          </a:p>
          <a:p>
            <a:pPr lvl="1">
              <a:lnSpc>
                <a:spcPct val="150000"/>
              </a:lnSpc>
              <a:spcBef>
                <a:spcPts val="0"/>
              </a:spcBef>
            </a:pPr>
            <a:r>
              <a:rPr lang="es-ES" sz="1050" dirty="0"/>
              <a:t>Debe establecerse antes del entrenamiento. Permanece constante durante el mismo.</a:t>
            </a:r>
          </a:p>
          <a:p>
            <a:pPr lvl="1">
              <a:lnSpc>
                <a:spcPct val="150000"/>
              </a:lnSpc>
              <a:spcBef>
                <a:spcPts val="0"/>
              </a:spcBef>
            </a:pPr>
            <a:r>
              <a:rPr lang="es-ES" sz="1050" dirty="0"/>
              <a:t>Valor muy grande:</a:t>
            </a:r>
          </a:p>
          <a:p>
            <a:pPr lvl="2">
              <a:lnSpc>
                <a:spcPct val="150000"/>
              </a:lnSpc>
              <a:spcBef>
                <a:spcPts val="0"/>
              </a:spcBef>
            </a:pPr>
            <a:r>
              <a:rPr lang="es-ES" sz="1050" dirty="0"/>
              <a:t>Modelo casi plano: una pendiente cercana a 0.</a:t>
            </a:r>
          </a:p>
          <a:p>
            <a:pPr lvl="2">
              <a:lnSpc>
                <a:spcPct val="150000"/>
              </a:lnSpc>
              <a:spcBef>
                <a:spcPts val="0"/>
              </a:spcBef>
            </a:pPr>
            <a:r>
              <a:rPr lang="es-ES" sz="1050" dirty="0"/>
              <a:t>El algoritmo no </a:t>
            </a:r>
            <a:r>
              <a:rPr lang="es-ES" sz="1050" dirty="0" err="1"/>
              <a:t>sobreajustará</a:t>
            </a:r>
            <a:r>
              <a:rPr lang="es-ES" sz="1050" dirty="0"/>
              <a:t> los datos de entrenamiento.</a:t>
            </a:r>
          </a:p>
          <a:p>
            <a:pPr lvl="2">
              <a:lnSpc>
                <a:spcPct val="150000"/>
              </a:lnSpc>
              <a:spcBef>
                <a:spcPts val="0"/>
              </a:spcBef>
            </a:pPr>
            <a:r>
              <a:rPr lang="es-ES" sz="1050" dirty="0"/>
              <a:t>Menos probable que encuentre una solución.</a:t>
            </a:r>
          </a:p>
          <a:p>
            <a:pPr lvl="1">
              <a:lnSpc>
                <a:spcPct val="150000"/>
              </a:lnSpc>
              <a:spcBef>
                <a:spcPts val="0"/>
              </a:spcBef>
            </a:pPr>
            <a:r>
              <a:rPr lang="es-ES" sz="1050" dirty="0"/>
              <a:t>Ajustar </a:t>
            </a:r>
            <a:r>
              <a:rPr lang="es-ES" sz="1050" dirty="0" err="1"/>
              <a:t>hiperparámetros</a:t>
            </a:r>
            <a:r>
              <a:rPr lang="es-ES" sz="1050" dirty="0"/>
              <a:t> es una tarea importante en la creación de un sistema de ML.</a:t>
            </a:r>
          </a:p>
          <a:p>
            <a:pPr lvl="2">
              <a:lnSpc>
                <a:spcPct val="150000"/>
              </a:lnSpc>
              <a:spcBef>
                <a:spcPts val="0"/>
              </a:spcBef>
            </a:pPr>
            <a:endParaRPr lang="es-ES" sz="1050" dirty="0"/>
          </a:p>
          <a:p>
            <a:pPr lvl="1">
              <a:lnSpc>
                <a:spcPct val="150000"/>
              </a:lnSpc>
              <a:spcBef>
                <a:spcPts val="0"/>
              </a:spcBef>
            </a:pPr>
            <a:endParaRPr lang="es-ES" sz="1000" dirty="0"/>
          </a:p>
          <a:p>
            <a:pPr lvl="1">
              <a:lnSpc>
                <a:spcPct val="150000"/>
              </a:lnSpc>
              <a:spcBef>
                <a:spcPts val="0"/>
              </a:spcBef>
            </a:pPr>
            <a:endParaRPr lang="es-ES" sz="1000" dirty="0"/>
          </a:p>
          <a:p>
            <a:pPr lvl="1">
              <a:lnSpc>
                <a:spcPct val="150000"/>
              </a:lnSpc>
            </a:pPr>
            <a:endParaRPr lang="es-ES" sz="800" dirty="0"/>
          </a:p>
          <a:p>
            <a:pPr lvl="1">
              <a:lnSpc>
                <a:spcPct val="150000"/>
              </a:lnSpc>
            </a:pPr>
            <a:endParaRPr lang="es-ES" sz="1000" dirty="0"/>
          </a:p>
          <a:p>
            <a:pPr lvl="1">
              <a:lnSpc>
                <a:spcPct val="150000"/>
              </a:lnSpc>
            </a:pPr>
            <a:endParaRPr lang="es-ES" sz="1000" dirty="0"/>
          </a:p>
          <a:p>
            <a:pPr lvl="1">
              <a:lnSpc>
                <a:spcPct val="150000"/>
              </a:lnSpc>
            </a:pPr>
            <a:endParaRPr lang="es-ES" sz="1000" dirty="0"/>
          </a:p>
        </p:txBody>
      </p:sp>
      <p:sp>
        <p:nvSpPr>
          <p:cNvPr id="133" name="Google Shape;133;p4"/>
          <p:cNvSpPr txBox="1">
            <a:spLocks noGrp="1"/>
          </p:cNvSpPr>
          <p:nvPr>
            <p:ph type="title"/>
          </p:nvPr>
        </p:nvSpPr>
        <p:spPr>
          <a:xfrm>
            <a:off x="1224359" y="176460"/>
            <a:ext cx="4561433"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Antiejemplo</a:t>
            </a:r>
            <a:r>
              <a:rPr lang="es-ES" dirty="0"/>
              <a:t> 1: </a:t>
            </a:r>
            <a:r>
              <a:rPr lang="es-ES" dirty="0" err="1"/>
              <a:t>Sobreajustar</a:t>
            </a:r>
            <a:r>
              <a:rPr lang="es-ES" dirty="0"/>
              <a:t> los datos de entrenamiento</a:t>
            </a:r>
            <a:endParaRPr dirty="0"/>
          </a:p>
        </p:txBody>
      </p:sp>
    </p:spTree>
    <p:extLst>
      <p:ext uri="{BB962C8B-B14F-4D97-AF65-F5344CB8AC3E}">
        <p14:creationId xmlns:p14="http://schemas.microsoft.com/office/powerpoint/2010/main" val="1166768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b="1" dirty="0" err="1"/>
              <a:t>Subajuste</a:t>
            </a:r>
            <a:r>
              <a:rPr lang="es-ES" sz="1200" b="1" dirty="0"/>
              <a:t>: </a:t>
            </a:r>
            <a:r>
              <a:rPr lang="es-ES" dirty="0"/>
              <a:t>Caso contrario al sobreajuste. El modelo es demasiado simple para aprender la </a:t>
            </a:r>
            <a:r>
              <a:rPr lang="es-ES" dirty="0" err="1"/>
              <a:t>estructuta</a:t>
            </a:r>
            <a:r>
              <a:rPr lang="es-ES" dirty="0"/>
              <a:t> subyacente de los datos.</a:t>
            </a:r>
          </a:p>
          <a:p>
            <a:r>
              <a:rPr lang="es-ES" dirty="0"/>
              <a:t>Ejemplo Modelo lineal satisfacción vital:</a:t>
            </a:r>
          </a:p>
          <a:p>
            <a:pPr lvl="1">
              <a:spcBef>
                <a:spcPts val="0"/>
              </a:spcBef>
            </a:pPr>
            <a:r>
              <a:rPr lang="es-ES" dirty="0"/>
              <a:t>Propenso al </a:t>
            </a:r>
            <a:r>
              <a:rPr lang="es-ES" dirty="0" err="1"/>
              <a:t>subajuste</a:t>
            </a:r>
            <a:r>
              <a:rPr lang="es-ES" dirty="0"/>
              <a:t>. </a:t>
            </a:r>
          </a:p>
          <a:p>
            <a:pPr lvl="1">
              <a:spcBef>
                <a:spcPts val="0"/>
              </a:spcBef>
            </a:pPr>
            <a:r>
              <a:rPr lang="es-ES" dirty="0"/>
              <a:t>Realidad más compleja.</a:t>
            </a:r>
          </a:p>
          <a:p>
            <a:pPr lvl="1">
              <a:spcBef>
                <a:spcPts val="0"/>
              </a:spcBef>
            </a:pPr>
            <a:r>
              <a:rPr lang="es-ES" dirty="0"/>
              <a:t>Predicciones inexactas incluso en el entrenamiento.</a:t>
            </a:r>
          </a:p>
          <a:p>
            <a:r>
              <a:rPr lang="es-ES" dirty="0"/>
              <a:t>Soluciones:</a:t>
            </a:r>
          </a:p>
          <a:p>
            <a:pPr lvl="1">
              <a:spcBef>
                <a:spcPts val="0"/>
              </a:spcBef>
            </a:pPr>
            <a:r>
              <a:rPr lang="es-ES" dirty="0"/>
              <a:t>Seleccionar un modelo más potente, con más parámetros.</a:t>
            </a:r>
          </a:p>
          <a:p>
            <a:pPr lvl="1">
              <a:spcBef>
                <a:spcPts val="0"/>
              </a:spcBef>
            </a:pPr>
            <a:r>
              <a:rPr lang="es-ES" dirty="0"/>
              <a:t>Ingeniería de características: introducir mejores características al algoritmo.</a:t>
            </a:r>
          </a:p>
          <a:p>
            <a:pPr lvl="1">
              <a:spcBef>
                <a:spcPts val="0"/>
              </a:spcBef>
            </a:pPr>
            <a:r>
              <a:rPr lang="es-ES" dirty="0"/>
              <a:t>Reducir las restricciones en el modelo: reducir </a:t>
            </a:r>
            <a:r>
              <a:rPr lang="es-ES" dirty="0" err="1"/>
              <a:t>hiperparámetro</a:t>
            </a:r>
            <a:r>
              <a:rPr lang="es-ES" dirty="0"/>
              <a:t> de </a:t>
            </a:r>
            <a:r>
              <a:rPr lang="es-ES" dirty="0" err="1"/>
              <a:t>regugularización</a:t>
            </a:r>
            <a:r>
              <a:rPr lang="es-ES" dirty="0"/>
              <a:t>.</a:t>
            </a:r>
          </a:p>
          <a:p>
            <a:pPr lvl="1">
              <a:spcBef>
                <a:spcPts val="0"/>
              </a:spcBef>
            </a:pPr>
            <a:endParaRPr lang="es-ES" dirty="0"/>
          </a:p>
        </p:txBody>
      </p:sp>
      <p:sp>
        <p:nvSpPr>
          <p:cNvPr id="133" name="Google Shape;133;p4"/>
          <p:cNvSpPr txBox="1">
            <a:spLocks noGrp="1"/>
          </p:cNvSpPr>
          <p:nvPr>
            <p:ph type="title"/>
          </p:nvPr>
        </p:nvSpPr>
        <p:spPr>
          <a:xfrm>
            <a:off x="1224359" y="1840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err="1"/>
              <a:t>Antiejemplo</a:t>
            </a:r>
            <a:r>
              <a:rPr lang="es-ES" dirty="0"/>
              <a:t> 2: </a:t>
            </a:r>
            <a:r>
              <a:rPr lang="es-ES" dirty="0" err="1"/>
              <a:t>Subajustar</a:t>
            </a:r>
            <a:r>
              <a:rPr lang="es-ES" dirty="0"/>
              <a:t> los datos de entrenamiento</a:t>
            </a:r>
            <a:endParaRPr dirty="0"/>
          </a:p>
        </p:txBody>
      </p:sp>
    </p:spTree>
    <p:extLst>
      <p:ext uri="{BB962C8B-B14F-4D97-AF65-F5344CB8AC3E}">
        <p14:creationId xmlns:p14="http://schemas.microsoft.com/office/powerpoint/2010/main" val="1682278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p2"/>
          <p:cNvSpPr txBox="1">
            <a:spLocks noGrp="1"/>
          </p:cNvSpPr>
          <p:nvPr>
            <p:ph type="title" idx="4294967295"/>
          </p:nvPr>
        </p:nvSpPr>
        <p:spPr>
          <a:xfrm>
            <a:off x="157162" y="1218883"/>
            <a:ext cx="2409825" cy="124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8000"/>
              <a:buNone/>
            </a:pPr>
            <a:r>
              <a:rPr lang="es-ES" sz="4000" b="1" dirty="0">
                <a:solidFill>
                  <a:schemeClr val="bg1"/>
                </a:solidFill>
              </a:rPr>
              <a:t>5.</a:t>
            </a:r>
            <a:endParaRPr sz="4000" b="1" dirty="0">
              <a:solidFill>
                <a:schemeClr val="bg1"/>
              </a:solidFill>
            </a:endParaRPr>
          </a:p>
        </p:txBody>
      </p:sp>
      <p:sp>
        <p:nvSpPr>
          <p:cNvPr id="117" name="Google Shape;117;p2"/>
          <p:cNvSpPr txBox="1">
            <a:spLocks noGrp="1"/>
          </p:cNvSpPr>
          <p:nvPr>
            <p:ph type="title" idx="4294967295"/>
          </p:nvPr>
        </p:nvSpPr>
        <p:spPr>
          <a:xfrm>
            <a:off x="624840" y="739140"/>
            <a:ext cx="5500688" cy="1519238"/>
          </a:xfrm>
          <a:prstGeom prst="rect">
            <a:avLst/>
          </a:prstGeom>
          <a:noFill/>
          <a:ln>
            <a:noFill/>
          </a:ln>
        </p:spPr>
        <p:txBody>
          <a:bodyPr spcFirstLastPara="1" wrap="square" lIns="91425" tIns="91425" rIns="91425" bIns="91425" anchor="t" anchorCtr="0">
            <a:noAutofit/>
          </a:bodyPr>
          <a:lstStyle/>
          <a:p>
            <a:pPr lvl="0"/>
            <a:br>
              <a:rPr lang="es-ES" sz="4000" b="1" dirty="0">
                <a:solidFill>
                  <a:schemeClr val="bg1"/>
                </a:solidFill>
              </a:rPr>
            </a:br>
            <a:r>
              <a:rPr lang="es-ES" sz="4000" b="1" dirty="0">
                <a:solidFill>
                  <a:schemeClr val="bg1"/>
                </a:solidFill>
              </a:rPr>
              <a:t>Probar y validar</a:t>
            </a:r>
            <a:endParaRPr sz="4000" b="1" dirty="0">
              <a:solidFill>
                <a:schemeClr val="bg1"/>
              </a:solidFill>
            </a:endParaRPr>
          </a:p>
        </p:txBody>
      </p:sp>
      <p:sp>
        <p:nvSpPr>
          <p:cNvPr id="4" name="TextBox 4">
            <a:extLst>
              <a:ext uri="{FF2B5EF4-FFF2-40B4-BE49-F238E27FC236}">
                <a16:creationId xmlns:a16="http://schemas.microsoft.com/office/drawing/2014/main" id="{35784B83-6120-4373-9C1F-DC8EEE6D58B3}"/>
              </a:ext>
            </a:extLst>
          </p:cNvPr>
          <p:cNvSpPr txBox="1"/>
          <p:nvPr/>
        </p:nvSpPr>
        <p:spPr>
          <a:xfrm>
            <a:off x="1081852" y="2119879"/>
            <a:ext cx="4118986" cy="2031325"/>
          </a:xfrm>
          <a:prstGeom prst="rect">
            <a:avLst/>
          </a:prstGeom>
          <a:noFill/>
        </p:spPr>
        <p:txBody>
          <a:bodyPr wrap="square" rtlCol="0" anchor="ctr">
            <a:spAutoFit/>
          </a:bodyPr>
          <a:lstStyle/>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Probar y validad</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Ajuste de </a:t>
            </a:r>
            <a:r>
              <a:rPr lang="es-ES" altLang="ko-KR" sz="1800" dirty="0" err="1">
                <a:solidFill>
                  <a:schemeClr val="bg2"/>
                </a:solidFill>
                <a:cs typeface="Arial" pitchFamily="34" charset="0"/>
              </a:rPr>
              <a:t>hiperparámetros</a:t>
            </a:r>
            <a:endParaRPr lang="es-ES" altLang="ko-KR" sz="1800" dirty="0">
              <a:solidFill>
                <a:schemeClr val="bg2"/>
              </a:solidFill>
              <a:cs typeface="Arial" pitchFamily="34" charset="0"/>
            </a:endParaRP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Selección de modelo</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Discrepancia de datos</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Solución ML</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Teorema no hay almuerzo gratis</a:t>
            </a:r>
          </a:p>
          <a:p>
            <a:pPr marL="342900" indent="-342900">
              <a:buClr>
                <a:schemeClr val="bg1"/>
              </a:buClr>
              <a:buFont typeface="Arial" panose="020B0604020202020204" pitchFamily="34" charset="0"/>
              <a:buChar char="•"/>
            </a:pPr>
            <a:r>
              <a:rPr lang="es-ES" altLang="ko-KR" sz="1800" dirty="0">
                <a:solidFill>
                  <a:schemeClr val="bg2"/>
                </a:solidFill>
                <a:cs typeface="Arial" pitchFamily="34" charset="0"/>
              </a:rPr>
              <a:t>Machine </a:t>
            </a:r>
            <a:r>
              <a:rPr lang="es-ES" altLang="ko-KR" sz="1800" dirty="0" err="1">
                <a:solidFill>
                  <a:schemeClr val="bg2"/>
                </a:solidFill>
                <a:cs typeface="Arial" pitchFamily="34" charset="0"/>
              </a:rPr>
              <a:t>Learning</a:t>
            </a:r>
            <a:r>
              <a:rPr lang="es-ES" altLang="ko-KR" sz="1800" dirty="0">
                <a:solidFill>
                  <a:schemeClr val="bg2"/>
                </a:solidFill>
                <a:cs typeface="Arial" pitchFamily="34" charset="0"/>
              </a:rPr>
              <a:t> </a:t>
            </a:r>
            <a:r>
              <a:rPr lang="es-ES" altLang="ko-KR" sz="1800" dirty="0" err="1">
                <a:solidFill>
                  <a:schemeClr val="bg2"/>
                </a:solidFill>
                <a:cs typeface="Arial" pitchFamily="34" charset="0"/>
              </a:rPr>
              <a:t>Workflow</a:t>
            </a:r>
            <a:endParaRPr lang="es-ES" altLang="ko-KR" sz="1800" dirty="0">
              <a:solidFill>
                <a:schemeClr val="bg2"/>
              </a:solidFill>
              <a:cs typeface="Arial" pitchFamily="34" charset="0"/>
            </a:endParaRPr>
          </a:p>
        </p:txBody>
      </p:sp>
    </p:spTree>
    <p:extLst>
      <p:ext uri="{BB962C8B-B14F-4D97-AF65-F5344CB8AC3E}">
        <p14:creationId xmlns:p14="http://schemas.microsoft.com/office/powerpoint/2010/main" val="1021636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Una vez entrenado un modelo hay que generalizarlo a casos nuevos. </a:t>
            </a:r>
          </a:p>
          <a:p>
            <a:r>
              <a:rPr lang="es-ES" sz="1200" dirty="0"/>
              <a:t>Evaluarlo y reajustarlo.</a:t>
            </a:r>
          </a:p>
          <a:p>
            <a:r>
              <a:rPr lang="es-ES" sz="1200" dirty="0"/>
              <a:t>Dividir los dato en dos conjunto:</a:t>
            </a:r>
          </a:p>
          <a:p>
            <a:pPr lvl="1">
              <a:spcBef>
                <a:spcPts val="0"/>
              </a:spcBef>
            </a:pPr>
            <a:r>
              <a:rPr lang="es-ES" sz="1200" dirty="0"/>
              <a:t>Conjunto de entrenamiento 80%</a:t>
            </a:r>
          </a:p>
          <a:p>
            <a:pPr lvl="1">
              <a:spcBef>
                <a:spcPts val="0"/>
              </a:spcBef>
            </a:pPr>
            <a:r>
              <a:rPr lang="es-ES" sz="1200" dirty="0"/>
              <a:t>Conjunto de prueba 20%</a:t>
            </a:r>
          </a:p>
          <a:p>
            <a:r>
              <a:rPr lang="es-ES" sz="1200" dirty="0"/>
              <a:t>Error de generalización: </a:t>
            </a:r>
          </a:p>
          <a:p>
            <a:pPr lvl="1">
              <a:spcBef>
                <a:spcPts val="0"/>
              </a:spcBef>
            </a:pPr>
            <a:r>
              <a:rPr lang="es-ES" sz="1200" dirty="0"/>
              <a:t>Tasa de error en casos nuevos. </a:t>
            </a:r>
          </a:p>
          <a:p>
            <a:pPr lvl="1">
              <a:spcBef>
                <a:spcPts val="0"/>
              </a:spcBef>
            </a:pPr>
            <a:r>
              <a:rPr lang="es-ES" sz="1200" dirty="0"/>
              <a:t>Obtenemos al evaluar el modelo en el conjunto de prueba.</a:t>
            </a:r>
          </a:p>
          <a:p>
            <a:pPr lvl="1">
              <a:spcBef>
                <a:spcPts val="0"/>
              </a:spcBef>
            </a:pPr>
            <a:r>
              <a:rPr lang="es-ES" sz="1200" dirty="0"/>
              <a:t>Rendimiento de nuestro modelo en instancias nuevas.</a:t>
            </a:r>
          </a:p>
          <a:p>
            <a:r>
              <a:rPr lang="es-ES" sz="1200" dirty="0"/>
              <a:t>Error de entrenamiento bajo + error generalización alto = modelo estás </a:t>
            </a:r>
            <a:r>
              <a:rPr lang="es-ES" sz="1200" dirty="0" err="1"/>
              <a:t>sobreajustando</a:t>
            </a:r>
            <a:r>
              <a:rPr lang="es-ES" sz="1200" dirty="0"/>
              <a:t>.</a:t>
            </a:r>
          </a:p>
          <a:p>
            <a:endParaRPr lang="es-ES" sz="1200" dirty="0"/>
          </a:p>
        </p:txBody>
      </p:sp>
      <p:sp>
        <p:nvSpPr>
          <p:cNvPr id="133" name="Google Shape;133;p4"/>
          <p:cNvSpPr txBox="1">
            <a:spLocks noGrp="1"/>
          </p:cNvSpPr>
          <p:nvPr>
            <p:ph type="title"/>
          </p:nvPr>
        </p:nvSpPr>
        <p:spPr>
          <a:xfrm>
            <a:off x="1231979" y="3364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Probar y validar</a:t>
            </a:r>
            <a:endParaRPr dirty="0"/>
          </a:p>
        </p:txBody>
      </p:sp>
    </p:spTree>
    <p:extLst>
      <p:ext uri="{BB962C8B-B14F-4D97-AF65-F5344CB8AC3E}">
        <p14:creationId xmlns:p14="http://schemas.microsoft.com/office/powerpoint/2010/main" val="3141787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dirty="0"/>
              <a:t>Ejemplo de pruebas: </a:t>
            </a:r>
          </a:p>
          <a:p>
            <a:pPr lvl="1">
              <a:lnSpc>
                <a:spcPct val="150000"/>
              </a:lnSpc>
              <a:spcBef>
                <a:spcPts val="0"/>
              </a:spcBef>
            </a:pPr>
            <a:r>
              <a:rPr lang="es-ES" sz="1200" dirty="0"/>
              <a:t>Evaluamos un modelo con un conjunto de pruebas</a:t>
            </a:r>
          </a:p>
          <a:p>
            <a:pPr lvl="1">
              <a:lnSpc>
                <a:spcPct val="150000"/>
              </a:lnSpc>
              <a:spcBef>
                <a:spcPts val="0"/>
              </a:spcBef>
            </a:pPr>
            <a:r>
              <a:rPr lang="es-ES" sz="1200" dirty="0"/>
              <a:t>¿Qué modelo es mejor? Entrenamos varios (lineal, </a:t>
            </a:r>
            <a:r>
              <a:rPr lang="es-ES" sz="1200" dirty="0" err="1"/>
              <a:t>polinomial</a:t>
            </a:r>
            <a:r>
              <a:rPr lang="es-ES" sz="1200" dirty="0"/>
              <a:t>) y comparamos resultados. Seleccionamos el lineal.</a:t>
            </a:r>
          </a:p>
          <a:p>
            <a:pPr lvl="1">
              <a:lnSpc>
                <a:spcPct val="150000"/>
              </a:lnSpc>
              <a:spcBef>
                <a:spcPts val="0"/>
              </a:spcBef>
            </a:pPr>
            <a:r>
              <a:rPr lang="es-ES" sz="1200" dirty="0"/>
              <a:t>Queremos tratar el sobreajuste con regularización. ¿Cómo seleccionamos el valor para el </a:t>
            </a:r>
            <a:r>
              <a:rPr lang="es-ES" sz="1200" dirty="0" err="1"/>
              <a:t>hiperparámetro</a:t>
            </a:r>
            <a:r>
              <a:rPr lang="es-ES" sz="1200" dirty="0"/>
              <a:t>? Entrenamos 100 modelos utilizando 100 valores para el parámetro.</a:t>
            </a:r>
          </a:p>
          <a:p>
            <a:pPr lvl="1">
              <a:lnSpc>
                <a:spcPct val="150000"/>
              </a:lnSpc>
              <a:spcBef>
                <a:spcPts val="0"/>
              </a:spcBef>
            </a:pPr>
            <a:r>
              <a:rPr lang="es-ES" sz="1200" dirty="0"/>
              <a:t>Conseguimos un error de generalización del 5%.</a:t>
            </a:r>
          </a:p>
          <a:p>
            <a:pPr lvl="1">
              <a:lnSpc>
                <a:spcPct val="150000"/>
              </a:lnSpc>
              <a:spcBef>
                <a:spcPts val="0"/>
              </a:spcBef>
            </a:pPr>
            <a:r>
              <a:rPr lang="es-ES" sz="1200" dirty="0"/>
              <a:t>Lanzamos el modelo a producción: 15% errores.</a:t>
            </a:r>
          </a:p>
          <a:p>
            <a:pPr lvl="1">
              <a:lnSpc>
                <a:spcPct val="150000"/>
              </a:lnSpc>
              <a:spcBef>
                <a:spcPts val="0"/>
              </a:spcBef>
            </a:pPr>
            <a:r>
              <a:rPr lang="es-ES" sz="1200" u="sng" dirty="0"/>
              <a:t>¿Qué ha pasado? </a:t>
            </a:r>
            <a:r>
              <a:rPr lang="es-ES" sz="1200" dirty="0"/>
              <a:t>Hemos medido la generalización muchas veces en el conjunto de prueba y hemos adaptado el  modelo y los </a:t>
            </a:r>
            <a:r>
              <a:rPr lang="es-ES" sz="1200" dirty="0" err="1"/>
              <a:t>hiperparámetros</a:t>
            </a:r>
            <a:r>
              <a:rPr lang="es-ES" sz="1200" dirty="0"/>
              <a:t> para producir el mejor modelo para ese conjunto en particular.</a:t>
            </a:r>
          </a:p>
          <a:p>
            <a:pPr lvl="1">
              <a:lnSpc>
                <a:spcPct val="150000"/>
              </a:lnSpc>
              <a:spcBef>
                <a:spcPts val="0"/>
              </a:spcBef>
            </a:pPr>
            <a:r>
              <a:rPr lang="es-ES" sz="1200" dirty="0"/>
              <a:t>El modelo es poco probable que tenga buen rendimiento con datos nuevos. </a:t>
            </a:r>
          </a:p>
          <a:p>
            <a:pPr lvl="1">
              <a:lnSpc>
                <a:spcPct val="150000"/>
              </a:lnSpc>
              <a:spcBef>
                <a:spcPts val="0"/>
              </a:spcBef>
            </a:pPr>
            <a:endParaRPr lang="es-ES" sz="1200" i="1" dirty="0"/>
          </a:p>
          <a:p>
            <a:pPr lvl="1"/>
            <a:endParaRPr lang="es-ES" sz="1000" i="1" dirty="0"/>
          </a:p>
        </p:txBody>
      </p:sp>
      <p:sp>
        <p:nvSpPr>
          <p:cNvPr id="133" name="Google Shape;133;p4"/>
          <p:cNvSpPr txBox="1">
            <a:spLocks noGrp="1"/>
          </p:cNvSpPr>
          <p:nvPr>
            <p:ph type="title"/>
          </p:nvPr>
        </p:nvSpPr>
        <p:spPr>
          <a:xfrm>
            <a:off x="1239599" y="18408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Ajuste de </a:t>
            </a:r>
            <a:r>
              <a:rPr lang="es-ES" dirty="0" err="1"/>
              <a:t>hiperparámetros</a:t>
            </a:r>
            <a:r>
              <a:rPr lang="es-ES" dirty="0"/>
              <a:t> y selección de modelo</a:t>
            </a:r>
            <a:endParaRPr dirty="0"/>
          </a:p>
        </p:txBody>
      </p:sp>
    </p:spTree>
    <p:extLst>
      <p:ext uri="{BB962C8B-B14F-4D97-AF65-F5344CB8AC3E}">
        <p14:creationId xmlns:p14="http://schemas.microsoft.com/office/powerpoint/2010/main" val="2448401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b="1" u="sng" dirty="0"/>
              <a:t>Validación </a:t>
            </a:r>
            <a:r>
              <a:rPr lang="es-ES" sz="1200" b="1" u="sng" dirty="0" err="1"/>
              <a:t>hold-out</a:t>
            </a:r>
            <a:r>
              <a:rPr lang="es-ES" sz="1200" b="1" u="sng" dirty="0"/>
              <a:t>: </a:t>
            </a:r>
          </a:p>
          <a:p>
            <a:pPr lvl="1">
              <a:lnSpc>
                <a:spcPct val="150000"/>
              </a:lnSpc>
              <a:spcBef>
                <a:spcPts val="0"/>
              </a:spcBef>
            </a:pPr>
            <a:endParaRPr lang="es-ES" sz="1200" b="1" dirty="0"/>
          </a:p>
          <a:p>
            <a:pPr lvl="1">
              <a:lnSpc>
                <a:spcPct val="150000"/>
              </a:lnSpc>
              <a:spcBef>
                <a:spcPts val="0"/>
              </a:spcBef>
            </a:pPr>
            <a:endParaRPr lang="es-ES" sz="1200" b="1" dirty="0"/>
          </a:p>
          <a:p>
            <a:pPr lvl="1">
              <a:lnSpc>
                <a:spcPct val="150000"/>
              </a:lnSpc>
              <a:spcBef>
                <a:spcPts val="0"/>
              </a:spcBef>
            </a:pPr>
            <a:endParaRPr lang="es-ES" sz="1200" b="1" dirty="0"/>
          </a:p>
          <a:p>
            <a:pPr lvl="1">
              <a:lnSpc>
                <a:spcPct val="150000"/>
              </a:lnSpc>
              <a:spcBef>
                <a:spcPts val="0"/>
              </a:spcBef>
            </a:pPr>
            <a:r>
              <a:rPr lang="es-ES" sz="1200" b="1" dirty="0"/>
              <a:t>Conjunto de validación/Conjunto de desarrollo/Conjunto </a:t>
            </a:r>
            <a:r>
              <a:rPr lang="es-ES" sz="1200" b="1" dirty="0" err="1"/>
              <a:t>Dev</a:t>
            </a:r>
            <a:r>
              <a:rPr lang="es-ES" sz="1200" b="1" dirty="0"/>
              <a:t>:</a:t>
            </a:r>
            <a:r>
              <a:rPr lang="es-ES" sz="1200" dirty="0"/>
              <a:t> retenemos parte del conjunto de entrenamiento para evaluar varios modelos candidatos y seleccionar el mejor. </a:t>
            </a:r>
          </a:p>
          <a:p>
            <a:pPr lvl="1">
              <a:lnSpc>
                <a:spcPct val="150000"/>
              </a:lnSpc>
              <a:spcBef>
                <a:spcPts val="0"/>
              </a:spcBef>
            </a:pPr>
            <a:r>
              <a:rPr lang="es-ES" sz="1200" dirty="0"/>
              <a:t>Entrenamos múltiples modelos con varios </a:t>
            </a:r>
            <a:r>
              <a:rPr lang="es-ES" sz="1200" dirty="0" err="1"/>
              <a:t>hiperparámetreos</a:t>
            </a:r>
            <a:r>
              <a:rPr lang="es-ES" sz="1200" dirty="0"/>
              <a:t> en el conjunto de entrenamiento reducido.</a:t>
            </a:r>
          </a:p>
          <a:p>
            <a:pPr lvl="1">
              <a:lnSpc>
                <a:spcPct val="150000"/>
              </a:lnSpc>
              <a:spcBef>
                <a:spcPts val="0"/>
              </a:spcBef>
            </a:pPr>
            <a:r>
              <a:rPr lang="es-ES" sz="1200" dirty="0"/>
              <a:t>Seleccionamos el modelo con mejor rendimiento en el conjunto de validación.</a:t>
            </a:r>
          </a:p>
          <a:p>
            <a:pPr lvl="1">
              <a:lnSpc>
                <a:spcPct val="150000"/>
              </a:lnSpc>
              <a:spcBef>
                <a:spcPts val="0"/>
              </a:spcBef>
            </a:pPr>
            <a:r>
              <a:rPr lang="es-ES" sz="1200" dirty="0"/>
              <a:t>Entrenamos el mejor modelo en el conjunto de entrenamiento completo -&gt; modelo final</a:t>
            </a:r>
          </a:p>
          <a:p>
            <a:pPr lvl="1">
              <a:lnSpc>
                <a:spcPct val="150000"/>
              </a:lnSpc>
              <a:spcBef>
                <a:spcPts val="0"/>
              </a:spcBef>
            </a:pPr>
            <a:r>
              <a:rPr lang="es-ES" sz="1200" dirty="0"/>
              <a:t>Evaluamos este modelo final en el conjunto de prueba para obtener una estimación generalizada. </a:t>
            </a:r>
          </a:p>
          <a:p>
            <a:pPr lvl="1">
              <a:lnSpc>
                <a:spcPct val="150000"/>
              </a:lnSpc>
              <a:spcBef>
                <a:spcPts val="0"/>
              </a:spcBef>
            </a:pPr>
            <a:endParaRPr lang="es-ES" sz="1200" i="1" dirty="0"/>
          </a:p>
          <a:p>
            <a:pPr lvl="1"/>
            <a:endParaRPr lang="es-ES" sz="1000" i="1" dirty="0"/>
          </a:p>
        </p:txBody>
      </p:sp>
      <p:sp>
        <p:nvSpPr>
          <p:cNvPr id="133" name="Google Shape;133;p4"/>
          <p:cNvSpPr txBox="1">
            <a:spLocks noGrp="1"/>
          </p:cNvSpPr>
          <p:nvPr>
            <p:ph type="title"/>
          </p:nvPr>
        </p:nvSpPr>
        <p:spPr>
          <a:xfrm>
            <a:off x="1270079" y="175357"/>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Ajuste de </a:t>
            </a:r>
            <a:r>
              <a:rPr lang="es-ES" dirty="0" err="1"/>
              <a:t>hiperparámetros</a:t>
            </a:r>
            <a:r>
              <a:rPr lang="es-ES" dirty="0"/>
              <a:t> y selección de modelo</a:t>
            </a:r>
            <a:endParaRPr dirty="0"/>
          </a:p>
        </p:txBody>
      </p:sp>
      <p:sp>
        <p:nvSpPr>
          <p:cNvPr id="5" name="Rectángulo 4"/>
          <p:cNvSpPr/>
          <p:nvPr/>
        </p:nvSpPr>
        <p:spPr>
          <a:xfrm>
            <a:off x="2477731" y="2013157"/>
            <a:ext cx="4100051" cy="61205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6" name="Rectángulo 5"/>
          <p:cNvSpPr/>
          <p:nvPr/>
        </p:nvSpPr>
        <p:spPr>
          <a:xfrm>
            <a:off x="2477731" y="2079525"/>
            <a:ext cx="2713031"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Conjunto de entrenamiento reducido</a:t>
            </a:r>
          </a:p>
        </p:txBody>
      </p:sp>
      <p:sp>
        <p:nvSpPr>
          <p:cNvPr id="7" name="Rectángulo 6"/>
          <p:cNvSpPr/>
          <p:nvPr/>
        </p:nvSpPr>
        <p:spPr>
          <a:xfrm>
            <a:off x="5190762" y="2079525"/>
            <a:ext cx="1387020" cy="44982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Conjunto de validación</a:t>
            </a:r>
          </a:p>
        </p:txBody>
      </p:sp>
      <p:sp>
        <p:nvSpPr>
          <p:cNvPr id="8" name="Abrir llave 7"/>
          <p:cNvSpPr/>
          <p:nvPr/>
        </p:nvSpPr>
        <p:spPr>
          <a:xfrm rot="5400000">
            <a:off x="4406082" y="-203310"/>
            <a:ext cx="243348" cy="43065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CuadroTexto 8"/>
          <p:cNvSpPr txBox="1"/>
          <p:nvPr/>
        </p:nvSpPr>
        <p:spPr>
          <a:xfrm>
            <a:off x="3340510" y="1593711"/>
            <a:ext cx="2698175" cy="276999"/>
          </a:xfrm>
          <a:prstGeom prst="rect">
            <a:avLst/>
          </a:prstGeom>
          <a:noFill/>
        </p:spPr>
        <p:txBody>
          <a:bodyPr wrap="none" rtlCol="0">
            <a:spAutoFit/>
          </a:bodyPr>
          <a:lstStyle/>
          <a:p>
            <a:r>
              <a:rPr lang="es-ES" sz="1200" dirty="0">
                <a:ln w="0"/>
                <a:solidFill>
                  <a:schemeClr val="accent2">
                    <a:lumMod val="75000"/>
                  </a:schemeClr>
                </a:solidFill>
                <a:effectLst>
                  <a:outerShdw blurRad="38100" dist="19050" dir="2700000" algn="tl" rotWithShape="0">
                    <a:schemeClr val="dk1">
                      <a:alpha val="40000"/>
                    </a:schemeClr>
                  </a:outerShdw>
                </a:effectLst>
              </a:rPr>
              <a:t>Conjunto de entrenamiento completo</a:t>
            </a:r>
          </a:p>
        </p:txBody>
      </p:sp>
    </p:spTree>
    <p:extLst>
      <p:ext uri="{BB962C8B-B14F-4D97-AF65-F5344CB8AC3E}">
        <p14:creationId xmlns:p14="http://schemas.microsoft.com/office/powerpoint/2010/main" val="1049494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r>
              <a:rPr lang="es-ES" sz="1200" b="1" u="sng" dirty="0"/>
              <a:t>Validación </a:t>
            </a:r>
            <a:r>
              <a:rPr lang="es-ES" sz="1200" b="1" u="sng" dirty="0" err="1"/>
              <a:t>hold-out</a:t>
            </a:r>
            <a:r>
              <a:rPr lang="es-ES" sz="1200" b="1" u="sng" dirty="0"/>
              <a:t>: </a:t>
            </a:r>
          </a:p>
          <a:p>
            <a:pPr lvl="1">
              <a:lnSpc>
                <a:spcPct val="150000"/>
              </a:lnSpc>
              <a:spcBef>
                <a:spcPts val="0"/>
              </a:spcBef>
            </a:pPr>
            <a:endParaRPr lang="es-ES" sz="1200" b="1" dirty="0"/>
          </a:p>
          <a:p>
            <a:pPr lvl="1">
              <a:lnSpc>
                <a:spcPct val="150000"/>
              </a:lnSpc>
              <a:spcBef>
                <a:spcPts val="0"/>
              </a:spcBef>
            </a:pPr>
            <a:endParaRPr lang="es-ES" sz="1200" b="1" dirty="0"/>
          </a:p>
          <a:p>
            <a:pPr lvl="1">
              <a:lnSpc>
                <a:spcPct val="150000"/>
              </a:lnSpc>
              <a:spcBef>
                <a:spcPts val="0"/>
              </a:spcBef>
            </a:pPr>
            <a:endParaRPr lang="es-ES" sz="1200" b="1" dirty="0"/>
          </a:p>
          <a:p>
            <a:pPr marL="615950" lvl="1" indent="0">
              <a:lnSpc>
                <a:spcPct val="150000"/>
              </a:lnSpc>
              <a:spcBef>
                <a:spcPts val="0"/>
              </a:spcBef>
              <a:buNone/>
            </a:pPr>
            <a:endParaRPr lang="es-ES" sz="1200" i="1" dirty="0"/>
          </a:p>
          <a:p>
            <a:pPr lvl="1"/>
            <a:endParaRPr lang="es-ES" sz="1000" i="1" dirty="0"/>
          </a:p>
        </p:txBody>
      </p:sp>
      <p:sp>
        <p:nvSpPr>
          <p:cNvPr id="133" name="Google Shape;133;p4"/>
          <p:cNvSpPr txBox="1">
            <a:spLocks noGrp="1"/>
          </p:cNvSpPr>
          <p:nvPr>
            <p:ph type="title"/>
          </p:nvPr>
        </p:nvSpPr>
        <p:spPr>
          <a:xfrm>
            <a:off x="1132919" y="20694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Ajuste de </a:t>
            </a:r>
            <a:r>
              <a:rPr lang="es-ES" dirty="0" err="1"/>
              <a:t>hiperparámetros</a:t>
            </a:r>
            <a:r>
              <a:rPr lang="es-ES" dirty="0"/>
              <a:t> y selección de modelo</a:t>
            </a:r>
            <a:endParaRPr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277" y="2068519"/>
            <a:ext cx="5124995" cy="2692624"/>
          </a:xfrm>
          <a:prstGeom prst="rect">
            <a:avLst/>
          </a:prstGeom>
        </p:spPr>
      </p:pic>
    </p:spTree>
    <p:extLst>
      <p:ext uri="{BB962C8B-B14F-4D97-AF65-F5344CB8AC3E}">
        <p14:creationId xmlns:p14="http://schemas.microsoft.com/office/powerpoint/2010/main" val="3519157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4"/>
          <p:cNvSpPr txBox="1">
            <a:spLocks noGrp="1"/>
          </p:cNvSpPr>
          <p:nvPr>
            <p:ph type="title"/>
          </p:nvPr>
        </p:nvSpPr>
        <p:spPr>
          <a:xfrm>
            <a:off x="1163399" y="17646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Ajuste de </a:t>
            </a:r>
            <a:r>
              <a:rPr lang="es-ES" dirty="0" err="1"/>
              <a:t>hiperparámetros</a:t>
            </a:r>
            <a:r>
              <a:rPr lang="es-ES" dirty="0"/>
              <a:t> y selección de modelo</a:t>
            </a:r>
            <a:endParaRPr dirty="0"/>
          </a:p>
        </p:txBody>
      </p:sp>
      <p:sp>
        <p:nvSpPr>
          <p:cNvPr id="6" name="Google Shape;132;p4"/>
          <p:cNvSpPr txBox="1">
            <a:spLocks noGrp="1"/>
          </p:cNvSpPr>
          <p:nvPr>
            <p:ph type="body" idx="1"/>
          </p:nvPr>
        </p:nvSpPr>
        <p:spPr>
          <a:xfrm>
            <a:off x="353960" y="1533832"/>
            <a:ext cx="8347587" cy="3156155"/>
          </a:xfrm>
          <a:prstGeom prst="rect">
            <a:avLst/>
          </a:prstGeom>
          <a:noFill/>
          <a:ln>
            <a:noFill/>
          </a:ln>
        </p:spPr>
        <p:txBody>
          <a:bodyPr spcFirstLastPara="1" wrap="square" lIns="91425" tIns="91425" rIns="91425" bIns="91425" anchor="t" anchorCtr="0">
            <a:noAutofit/>
          </a:bodyPr>
          <a:lstStyle/>
          <a:p>
            <a:pPr marL="146050" indent="0">
              <a:buNone/>
            </a:pPr>
            <a:r>
              <a:rPr lang="es-ES" sz="1200" b="1" dirty="0"/>
              <a:t>Posibles problemas:</a:t>
            </a:r>
          </a:p>
          <a:p>
            <a:r>
              <a:rPr lang="es-ES" sz="1200" b="1" dirty="0"/>
              <a:t>Conjunto de validación demasiado pequeño: </a:t>
            </a:r>
            <a:r>
              <a:rPr lang="es-ES" sz="1200" dirty="0"/>
              <a:t>la evaluaciones del modelo son imprecisas. Puedes seleccionar un modelo que no se óptimo por error.</a:t>
            </a:r>
          </a:p>
          <a:p>
            <a:r>
              <a:rPr lang="es-ES" sz="1200" b="1" dirty="0"/>
              <a:t>Conjunto de validación demasiado grande:</a:t>
            </a:r>
            <a:r>
              <a:rPr lang="es-ES" sz="1200" dirty="0"/>
              <a:t> el conjunto de entrenamiento reducido será mucho más pequeño que el conjunto de entrenamiento completo. Estas comparando modelos candidatos en un conjunto de datos mucho más pequeño. Es como seleccionar al </a:t>
            </a:r>
            <a:r>
              <a:rPr lang="es-ES" sz="1200" dirty="0" err="1"/>
              <a:t>sprinter</a:t>
            </a:r>
            <a:r>
              <a:rPr lang="es-ES" sz="1200" dirty="0"/>
              <a:t> más rápido para correr una maratón. </a:t>
            </a:r>
          </a:p>
          <a:p>
            <a:r>
              <a:rPr lang="es-ES" sz="1200" b="1" dirty="0"/>
              <a:t>Solución:</a:t>
            </a:r>
            <a:r>
              <a:rPr lang="es-ES" sz="1200" dirty="0"/>
              <a:t> </a:t>
            </a:r>
            <a:r>
              <a:rPr lang="es-ES" sz="1200" u="sng" dirty="0"/>
              <a:t>validación cruzada repetidamente:</a:t>
            </a:r>
          </a:p>
          <a:p>
            <a:pPr lvl="1">
              <a:lnSpc>
                <a:spcPct val="150000"/>
              </a:lnSpc>
              <a:spcBef>
                <a:spcPts val="0"/>
              </a:spcBef>
            </a:pPr>
            <a:r>
              <a:rPr lang="es-ES" sz="1200" dirty="0"/>
              <a:t>Utilizando muchos conjuntos de validación pequeños.</a:t>
            </a:r>
          </a:p>
          <a:p>
            <a:pPr lvl="1">
              <a:lnSpc>
                <a:spcPct val="150000"/>
              </a:lnSpc>
              <a:spcBef>
                <a:spcPts val="0"/>
              </a:spcBef>
            </a:pPr>
            <a:r>
              <a:rPr lang="es-ES" sz="1200" dirty="0"/>
              <a:t>Cada modelo se evalúa una vez por conjunto de validación después de entrenarse en el resto de los datos. Al hacer la media de todas las evaluaciones de modelo obtenemos una media mucho más exacta de su rendimiento.</a:t>
            </a:r>
          </a:p>
          <a:p>
            <a:pPr lvl="1">
              <a:lnSpc>
                <a:spcPct val="150000"/>
              </a:lnSpc>
              <a:spcBef>
                <a:spcPts val="0"/>
              </a:spcBef>
            </a:pPr>
            <a:r>
              <a:rPr lang="es-ES" sz="1200" dirty="0"/>
              <a:t>Inconveniente: tiempo de entrenamiento se multiplica.</a:t>
            </a:r>
          </a:p>
        </p:txBody>
      </p:sp>
    </p:spTree>
    <p:extLst>
      <p:ext uri="{BB962C8B-B14F-4D97-AF65-F5344CB8AC3E}">
        <p14:creationId xmlns:p14="http://schemas.microsoft.com/office/powerpoint/2010/main" val="2650538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body" idx="1"/>
          </p:nvPr>
        </p:nvSpPr>
        <p:spPr>
          <a:xfrm>
            <a:off x="705725" y="1658525"/>
            <a:ext cx="8048100" cy="2462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600"/>
              <a:t>Los datos en sí mismos no tienen valor.</a:t>
            </a:r>
            <a:endParaRPr sz="1600"/>
          </a:p>
          <a:p>
            <a:pPr marL="0" lvl="0" indent="0" algn="just" rtl="0">
              <a:spcBef>
                <a:spcPts val="1600"/>
              </a:spcBef>
              <a:spcAft>
                <a:spcPts val="0"/>
              </a:spcAft>
              <a:buNone/>
            </a:pPr>
            <a:r>
              <a:rPr lang="es" sz="1600"/>
              <a:t>El valor está en el </a:t>
            </a:r>
            <a:r>
              <a:rPr lang="es" sz="1600" b="1"/>
              <a:t>análisis</a:t>
            </a:r>
            <a:r>
              <a:rPr lang="es" sz="1600"/>
              <a:t> que hacemos con ellos y cómo esos datos se convierten en </a:t>
            </a:r>
            <a:r>
              <a:rPr lang="es" sz="1600" b="1"/>
              <a:t>información</a:t>
            </a:r>
            <a:r>
              <a:rPr lang="es" sz="1600"/>
              <a:t> y de esta forma en </a:t>
            </a:r>
            <a:r>
              <a:rPr lang="es" sz="1600" b="1"/>
              <a:t>conocimiento</a:t>
            </a:r>
            <a:r>
              <a:rPr lang="es" sz="1600"/>
              <a:t>.</a:t>
            </a:r>
            <a:endParaRPr sz="1600"/>
          </a:p>
          <a:p>
            <a:pPr marL="0" lvl="0" indent="0" algn="just" rtl="0">
              <a:spcBef>
                <a:spcPts val="1600"/>
              </a:spcBef>
              <a:spcAft>
                <a:spcPts val="1600"/>
              </a:spcAft>
              <a:buNone/>
            </a:pPr>
            <a:r>
              <a:rPr lang="es" sz="1600"/>
              <a:t>El valor estriba en cómo las organizaciones utilizan ese conocimiento y lo transforman en una empresa DATA DRIVEN o INFORMATION CENTRIC que sirve para la toma de decisiones ágiles en su negocio.</a:t>
            </a:r>
            <a:endParaRPr sz="1600"/>
          </a:p>
        </p:txBody>
      </p:sp>
      <p:sp>
        <p:nvSpPr>
          <p:cNvPr id="323" name="Google Shape;323;p50"/>
          <p:cNvSpPr txBox="1">
            <a:spLocks noGrp="1"/>
          </p:cNvSpPr>
          <p:nvPr>
            <p:ph type="title"/>
          </p:nvPr>
        </p:nvSpPr>
        <p:spPr>
          <a:xfrm>
            <a:off x="1205187" y="298626"/>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Valor de los datos</a:t>
            </a:r>
            <a:endParaRPr dirty="0"/>
          </a:p>
        </p:txBody>
      </p:sp>
    </p:spTree>
    <p:extLst>
      <p:ext uri="{BB962C8B-B14F-4D97-AF65-F5344CB8AC3E}">
        <p14:creationId xmlns:p14="http://schemas.microsoft.com/office/powerpoint/2010/main" val="3576915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06476" y="1482212"/>
            <a:ext cx="8613059" cy="3156155"/>
          </a:xfrm>
          <a:prstGeom prst="rect">
            <a:avLst/>
          </a:prstGeom>
          <a:noFill/>
          <a:ln>
            <a:noFill/>
          </a:ln>
        </p:spPr>
        <p:txBody>
          <a:bodyPr spcFirstLastPara="1" wrap="square" lIns="91425" tIns="91425" rIns="91425" bIns="91425" anchor="t" anchorCtr="0">
            <a:noAutofit/>
          </a:bodyPr>
          <a:lstStyle/>
          <a:p>
            <a:r>
              <a:rPr lang="es-ES" sz="1050" dirty="0"/>
              <a:t>Conjunto de prueba y el conjunto de validación tienen que tener datos tan representativos como sea posible de los datos que esperamos en producción.</a:t>
            </a:r>
          </a:p>
          <a:p>
            <a:r>
              <a:rPr lang="es-ES" sz="1050" dirty="0"/>
              <a:t>Ejemplo aplicación móvil que saca fotos de flores y indica su especie. </a:t>
            </a:r>
          </a:p>
          <a:p>
            <a:pPr lvl="1">
              <a:spcBef>
                <a:spcPts val="0"/>
              </a:spcBef>
            </a:pPr>
            <a:r>
              <a:rPr lang="es-ES" sz="1050" dirty="0"/>
              <a:t>Muchas imágenes de flores en la web para entrenar el modelo. </a:t>
            </a:r>
          </a:p>
          <a:p>
            <a:pPr lvl="1">
              <a:spcBef>
                <a:spcPts val="0"/>
              </a:spcBef>
            </a:pPr>
            <a:r>
              <a:rPr lang="es-ES" sz="1050" dirty="0"/>
              <a:t>Gran cantidad de las imágenes de la web difieren de las que va a clasificar la aplicación.</a:t>
            </a:r>
          </a:p>
          <a:p>
            <a:r>
              <a:rPr lang="es-ES" sz="1050" dirty="0"/>
              <a:t>Solución: </a:t>
            </a:r>
          </a:p>
          <a:p>
            <a:pPr lvl="1">
              <a:spcBef>
                <a:spcPts val="0"/>
              </a:spcBef>
            </a:pPr>
            <a:r>
              <a:rPr lang="es-ES" sz="1050" dirty="0"/>
              <a:t>Conjunto entrenamiento desarrollo: retenemos algunas imágenes de la web</a:t>
            </a:r>
          </a:p>
          <a:p>
            <a:pPr lvl="1">
              <a:spcBef>
                <a:spcPts val="0"/>
              </a:spcBef>
            </a:pPr>
            <a:r>
              <a:rPr lang="es-ES" sz="1050" dirty="0"/>
              <a:t>Entrenamos el modelo en el conjunto entrenamiento.</a:t>
            </a:r>
          </a:p>
          <a:p>
            <a:pPr lvl="1">
              <a:spcBef>
                <a:spcPts val="0"/>
              </a:spcBef>
            </a:pPr>
            <a:r>
              <a:rPr lang="es-ES" sz="1050" dirty="0"/>
              <a:t>Evaluamos en el conjunto entrenamiento desarrollo.</a:t>
            </a:r>
          </a:p>
          <a:p>
            <a:pPr lvl="2">
              <a:spcBef>
                <a:spcPts val="0"/>
              </a:spcBef>
            </a:pPr>
            <a:r>
              <a:rPr lang="es-ES" sz="1050" dirty="0"/>
              <a:t>Rendimiento pobre: </a:t>
            </a:r>
          </a:p>
          <a:p>
            <a:pPr lvl="3">
              <a:spcBef>
                <a:spcPts val="0"/>
              </a:spcBef>
            </a:pPr>
            <a:r>
              <a:rPr lang="es-ES" sz="1050" dirty="0"/>
              <a:t>Sobreajuste: simplificar o regularizar el modelo</a:t>
            </a:r>
          </a:p>
          <a:p>
            <a:pPr lvl="2">
              <a:spcBef>
                <a:spcPts val="0"/>
              </a:spcBef>
            </a:pPr>
            <a:r>
              <a:rPr lang="es-ES" sz="1050" dirty="0"/>
              <a:t>Rendimiento bueno: evaluar en </a:t>
            </a:r>
            <a:r>
              <a:rPr lang="es-ES" sz="1050" dirty="0" err="1"/>
              <a:t>dev</a:t>
            </a:r>
            <a:r>
              <a:rPr lang="es-ES" sz="1050" dirty="0"/>
              <a:t>. Si en </a:t>
            </a:r>
            <a:r>
              <a:rPr lang="es-ES" sz="1050" dirty="0" err="1"/>
              <a:t>dev</a:t>
            </a:r>
            <a:r>
              <a:rPr lang="es-ES" sz="1050" dirty="0"/>
              <a:t> malo -&gt; </a:t>
            </a:r>
            <a:r>
              <a:rPr lang="es-ES" sz="1050" dirty="0" err="1"/>
              <a:t>Preprocesar</a:t>
            </a:r>
            <a:r>
              <a:rPr lang="es-ES" sz="1050" dirty="0"/>
              <a:t> las imágenes web</a:t>
            </a:r>
          </a:p>
          <a:p>
            <a:pPr lvl="1">
              <a:spcBef>
                <a:spcPts val="0"/>
              </a:spcBef>
            </a:pPr>
            <a:r>
              <a:rPr lang="es-ES" sz="1050" dirty="0"/>
              <a:t>Evaluar en el conjunto de prueba para ver posible rendimiento en producción.</a:t>
            </a:r>
          </a:p>
          <a:p>
            <a:pPr lvl="2">
              <a:spcBef>
                <a:spcPts val="0"/>
              </a:spcBef>
            </a:pPr>
            <a:endParaRPr lang="es-ES" sz="1200" dirty="0"/>
          </a:p>
        </p:txBody>
      </p:sp>
      <p:sp>
        <p:nvSpPr>
          <p:cNvPr id="133" name="Google Shape;133;p4"/>
          <p:cNvSpPr txBox="1">
            <a:spLocks noGrp="1"/>
          </p:cNvSpPr>
          <p:nvPr>
            <p:ph type="title"/>
          </p:nvPr>
        </p:nvSpPr>
        <p:spPr>
          <a:xfrm>
            <a:off x="1163399" y="21456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Discrepancia de datos</a:t>
            </a:r>
            <a:endParaRPr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387" y="3922442"/>
            <a:ext cx="4114800" cy="1221058"/>
          </a:xfrm>
          <a:prstGeom prst="rect">
            <a:avLst/>
          </a:prstGeom>
        </p:spPr>
      </p:pic>
    </p:spTree>
    <p:extLst>
      <p:ext uri="{BB962C8B-B14F-4D97-AF65-F5344CB8AC3E}">
        <p14:creationId xmlns:p14="http://schemas.microsoft.com/office/powerpoint/2010/main" val="1373239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7"/>
          <p:cNvSpPr txBox="1">
            <a:spLocks noGrp="1"/>
          </p:cNvSpPr>
          <p:nvPr>
            <p:ph type="body" idx="1"/>
          </p:nvPr>
        </p:nvSpPr>
        <p:spPr>
          <a:xfrm>
            <a:off x="630000" y="3606125"/>
            <a:ext cx="7971600" cy="12264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SzPts val="1600"/>
              <a:buChar char="●"/>
            </a:pPr>
            <a:r>
              <a:rPr lang="es" sz="1600"/>
              <a:t>¿Cómo decidimos si cierto algoritmo es una </a:t>
            </a:r>
            <a:r>
              <a:rPr lang="es" sz="1600" b="1"/>
              <a:t>buena solución</a:t>
            </a:r>
            <a:r>
              <a:rPr lang="es" sz="1600"/>
              <a:t> para nuestro problema?</a:t>
            </a:r>
            <a:endParaRPr sz="1600"/>
          </a:p>
          <a:p>
            <a:pPr marL="457200" lvl="0" indent="-330200" algn="just" rtl="0">
              <a:spcBef>
                <a:spcPts val="0"/>
              </a:spcBef>
              <a:spcAft>
                <a:spcPts val="0"/>
              </a:spcAft>
              <a:buSzPts val="1600"/>
              <a:buChar char="●"/>
            </a:pPr>
            <a:r>
              <a:rPr lang="es" sz="1600"/>
              <a:t>¿Cómo comparamos diversos algoritmos para saber cuál es </a:t>
            </a:r>
            <a:r>
              <a:rPr lang="es" sz="1600" b="1"/>
              <a:t>mejor solución</a:t>
            </a:r>
            <a:r>
              <a:rPr lang="es" sz="1600"/>
              <a:t>?</a:t>
            </a:r>
            <a:endParaRPr sz="1600"/>
          </a:p>
        </p:txBody>
      </p:sp>
      <p:sp>
        <p:nvSpPr>
          <p:cNvPr id="497" name="Google Shape;497;p77"/>
          <p:cNvSpPr txBox="1">
            <a:spLocks noGrp="1"/>
          </p:cNvSpPr>
          <p:nvPr>
            <p:ph type="title"/>
          </p:nvPr>
        </p:nvSpPr>
        <p:spPr>
          <a:xfrm>
            <a:off x="1193880" y="234613"/>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Solución ML</a:t>
            </a:r>
            <a:endParaRPr dirty="0"/>
          </a:p>
        </p:txBody>
      </p:sp>
      <p:pic>
        <p:nvPicPr>
          <p:cNvPr id="498" name="Google Shape;498;p77"/>
          <p:cNvPicPr preferRelativeResize="0"/>
          <p:nvPr/>
        </p:nvPicPr>
        <p:blipFill>
          <a:blip r:embed="rId3">
            <a:alphaModFix/>
          </a:blip>
          <a:stretch>
            <a:fillRect/>
          </a:stretch>
        </p:blipFill>
        <p:spPr>
          <a:xfrm>
            <a:off x="870063" y="1958550"/>
            <a:ext cx="7403883" cy="1226400"/>
          </a:xfrm>
          <a:prstGeom prst="rect">
            <a:avLst/>
          </a:prstGeom>
          <a:noFill/>
          <a:ln>
            <a:noFill/>
          </a:ln>
        </p:spPr>
      </p:pic>
    </p:spTree>
    <p:extLst>
      <p:ext uri="{BB962C8B-B14F-4D97-AF65-F5344CB8AC3E}">
        <p14:creationId xmlns:p14="http://schemas.microsoft.com/office/powerpoint/2010/main" val="4223715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8"/>
          <p:cNvSpPr txBox="1">
            <a:spLocks noGrp="1"/>
          </p:cNvSpPr>
          <p:nvPr>
            <p:ph type="title"/>
          </p:nvPr>
        </p:nvSpPr>
        <p:spPr>
          <a:xfrm>
            <a:off x="1231980" y="2602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Solución ML</a:t>
            </a:r>
            <a:endParaRPr dirty="0"/>
          </a:p>
        </p:txBody>
      </p:sp>
      <p:pic>
        <p:nvPicPr>
          <p:cNvPr id="504" name="Google Shape;504;p78"/>
          <p:cNvPicPr preferRelativeResize="0"/>
          <p:nvPr/>
        </p:nvPicPr>
        <p:blipFill>
          <a:blip r:embed="rId3">
            <a:alphaModFix/>
          </a:blip>
          <a:stretch>
            <a:fillRect/>
          </a:stretch>
        </p:blipFill>
        <p:spPr>
          <a:xfrm>
            <a:off x="2362200" y="1833250"/>
            <a:ext cx="4419601" cy="2953552"/>
          </a:xfrm>
          <a:prstGeom prst="rect">
            <a:avLst/>
          </a:prstGeom>
          <a:noFill/>
          <a:ln>
            <a:noFill/>
          </a:ln>
        </p:spPr>
      </p:pic>
    </p:spTree>
    <p:extLst>
      <p:ext uri="{BB962C8B-B14F-4D97-AF65-F5344CB8AC3E}">
        <p14:creationId xmlns:p14="http://schemas.microsoft.com/office/powerpoint/2010/main" val="6940037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9"/>
          <p:cNvSpPr txBox="1">
            <a:spLocks noGrp="1"/>
          </p:cNvSpPr>
          <p:nvPr>
            <p:ph type="title"/>
          </p:nvPr>
        </p:nvSpPr>
        <p:spPr>
          <a:xfrm>
            <a:off x="1239600" y="302525"/>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Solución ML</a:t>
            </a:r>
            <a:endParaRPr dirty="0"/>
          </a:p>
        </p:txBody>
      </p:sp>
      <p:pic>
        <p:nvPicPr>
          <p:cNvPr id="510" name="Google Shape;510;p79"/>
          <p:cNvPicPr preferRelativeResize="0"/>
          <p:nvPr/>
        </p:nvPicPr>
        <p:blipFill>
          <a:blip r:embed="rId3">
            <a:alphaModFix/>
          </a:blip>
          <a:stretch>
            <a:fillRect/>
          </a:stretch>
        </p:blipFill>
        <p:spPr>
          <a:xfrm>
            <a:off x="925626" y="1568925"/>
            <a:ext cx="7292749" cy="2380850"/>
          </a:xfrm>
          <a:prstGeom prst="rect">
            <a:avLst/>
          </a:prstGeom>
          <a:noFill/>
          <a:ln>
            <a:noFill/>
          </a:ln>
        </p:spPr>
      </p:pic>
      <p:sp>
        <p:nvSpPr>
          <p:cNvPr id="511" name="Google Shape;511;p79"/>
          <p:cNvSpPr txBox="1"/>
          <p:nvPr/>
        </p:nvSpPr>
        <p:spPr>
          <a:xfrm>
            <a:off x="235825" y="4207275"/>
            <a:ext cx="8426700" cy="44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600">
                <a:solidFill>
                  <a:srgbClr val="1C355E"/>
                </a:solidFill>
                <a:latin typeface="Roboto"/>
                <a:ea typeface="Roboto"/>
                <a:cs typeface="Roboto"/>
                <a:sym typeface="Roboto"/>
              </a:rPr>
              <a:t>Muchos </a:t>
            </a:r>
            <a:r>
              <a:rPr lang="es" sz="1600" b="1">
                <a:solidFill>
                  <a:srgbClr val="1C355E"/>
                </a:solidFill>
                <a:latin typeface="Roboto"/>
                <a:ea typeface="Roboto"/>
                <a:cs typeface="Roboto"/>
                <a:sym typeface="Roboto"/>
              </a:rPr>
              <a:t>paradigmas diferentes</a:t>
            </a:r>
            <a:r>
              <a:rPr lang="es" sz="1600">
                <a:solidFill>
                  <a:srgbClr val="1C355E"/>
                </a:solidFill>
                <a:latin typeface="Roboto"/>
                <a:ea typeface="Roboto"/>
                <a:cs typeface="Roboto"/>
                <a:sym typeface="Roboto"/>
              </a:rPr>
              <a:t> a elegir, cada uno con sus </a:t>
            </a:r>
            <a:r>
              <a:rPr lang="es" sz="1600" b="1">
                <a:solidFill>
                  <a:srgbClr val="1C355E"/>
                </a:solidFill>
                <a:latin typeface="Roboto"/>
                <a:ea typeface="Roboto"/>
                <a:cs typeface="Roboto"/>
                <a:sym typeface="Roboto"/>
              </a:rPr>
              <a:t>parámetros</a:t>
            </a:r>
            <a:r>
              <a:rPr lang="es" sz="1600">
                <a:solidFill>
                  <a:srgbClr val="1C355E"/>
                </a:solidFill>
                <a:latin typeface="Roboto"/>
                <a:ea typeface="Roboto"/>
                <a:cs typeface="Roboto"/>
                <a:sym typeface="Roboto"/>
              </a:rPr>
              <a:t> (configuraciones).</a:t>
            </a:r>
            <a:endParaRPr sz="1600">
              <a:solidFill>
                <a:srgbClr val="1C355E"/>
              </a:solidFill>
              <a:latin typeface="Roboto"/>
              <a:ea typeface="Roboto"/>
              <a:cs typeface="Roboto"/>
              <a:sym typeface="Roboto"/>
            </a:endParaRPr>
          </a:p>
        </p:txBody>
      </p:sp>
    </p:spTree>
    <p:extLst>
      <p:ext uri="{BB962C8B-B14F-4D97-AF65-F5344CB8AC3E}">
        <p14:creationId xmlns:p14="http://schemas.microsoft.com/office/powerpoint/2010/main" val="3088004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body" idx="1"/>
          </p:nvPr>
        </p:nvSpPr>
        <p:spPr>
          <a:xfrm>
            <a:off x="206476" y="1482212"/>
            <a:ext cx="8613059" cy="3156155"/>
          </a:xfrm>
          <a:prstGeom prst="rect">
            <a:avLst/>
          </a:prstGeom>
          <a:noFill/>
          <a:ln>
            <a:noFill/>
          </a:ln>
        </p:spPr>
        <p:txBody>
          <a:bodyPr spcFirstLastPara="1" wrap="square" lIns="91425" tIns="91425" rIns="91425" bIns="91425" anchor="t" anchorCtr="0">
            <a:noAutofit/>
          </a:bodyPr>
          <a:lstStyle/>
          <a:p>
            <a:r>
              <a:rPr lang="es-ES" sz="1200" dirty="0"/>
              <a:t>Un modelo es una representación simplificada de los datos. </a:t>
            </a:r>
          </a:p>
          <a:p>
            <a:r>
              <a:rPr lang="es-ES" sz="1200" dirty="0"/>
              <a:t>Simplificar: descartar detalles superfluos que tienen pocas probabilidades de generar a instancias nuevas.</a:t>
            </a:r>
          </a:p>
          <a:p>
            <a:r>
              <a:rPr lang="es-ES" sz="1200" dirty="0"/>
              <a:t>Al seleccionar un tipo de modelo: estamos haciendo asunciones de los datos.</a:t>
            </a:r>
          </a:p>
          <a:p>
            <a:r>
              <a:rPr lang="es-ES" sz="1200" b="1" dirty="0"/>
              <a:t>NFL (No free Lunch):</a:t>
            </a:r>
            <a:r>
              <a:rPr lang="es-ES" sz="1200" dirty="0"/>
              <a:t> </a:t>
            </a:r>
            <a:r>
              <a:rPr lang="es-ES" sz="1200" b="1" dirty="0"/>
              <a:t>David </a:t>
            </a:r>
            <a:r>
              <a:rPr lang="es-ES" sz="1200" b="1" dirty="0" err="1"/>
              <a:t>Wolpert</a:t>
            </a:r>
            <a:r>
              <a:rPr lang="es-ES" sz="1200" b="1" dirty="0"/>
              <a:t> </a:t>
            </a:r>
            <a:r>
              <a:rPr lang="es-ES" sz="1200" dirty="0"/>
              <a:t>asumió que si no hacemos ninguna suposición sobre los datos no hay ninguna razón para preferir un modelo u otro. </a:t>
            </a:r>
          </a:p>
          <a:p>
            <a:r>
              <a:rPr lang="es-ES" sz="1200" dirty="0"/>
              <a:t>No hay ningún modelo que tenga garantías a priori de funcionar mejor.</a:t>
            </a:r>
          </a:p>
          <a:p>
            <a:r>
              <a:rPr lang="es-ES" sz="1200" dirty="0"/>
              <a:t>¿Cómo saber cual funciona mejor? Probarlos todos. </a:t>
            </a:r>
          </a:p>
          <a:p>
            <a:r>
              <a:rPr lang="es-ES" sz="1200" dirty="0"/>
              <a:t>En la práctica se hacen suposiciones razonables sobre los datos y evaluamos un número razonable de modelos</a:t>
            </a:r>
          </a:p>
          <a:p>
            <a:r>
              <a:rPr lang="es-ES" sz="1200" dirty="0"/>
              <a:t>Tareas simples: modelos lineales con varios niveles de regulación.</a:t>
            </a:r>
          </a:p>
          <a:p>
            <a:r>
              <a:rPr lang="es-ES" sz="1200" dirty="0"/>
              <a:t>Tareas más complejas: redes neuronales.</a:t>
            </a:r>
          </a:p>
          <a:p>
            <a:pPr lvl="2">
              <a:spcBef>
                <a:spcPts val="0"/>
              </a:spcBef>
            </a:pPr>
            <a:endParaRPr lang="es-ES" sz="1200" dirty="0"/>
          </a:p>
        </p:txBody>
      </p:sp>
      <p:sp>
        <p:nvSpPr>
          <p:cNvPr id="133" name="Google Shape;133;p4"/>
          <p:cNvSpPr txBox="1">
            <a:spLocks noGrp="1"/>
          </p:cNvSpPr>
          <p:nvPr>
            <p:ph type="title"/>
          </p:nvPr>
        </p:nvSpPr>
        <p:spPr>
          <a:xfrm>
            <a:off x="1102439" y="191700"/>
            <a:ext cx="4295291" cy="100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1C355E"/>
              </a:buClr>
              <a:buSzPts val="2600"/>
              <a:buNone/>
            </a:pPr>
            <a:r>
              <a:rPr lang="es-ES" dirty="0"/>
              <a:t>Teorema no hay almuerzo gratis</a:t>
            </a:r>
            <a:endParaRPr dirty="0"/>
          </a:p>
        </p:txBody>
      </p:sp>
    </p:spTree>
    <p:extLst>
      <p:ext uri="{BB962C8B-B14F-4D97-AF65-F5344CB8AC3E}">
        <p14:creationId xmlns:p14="http://schemas.microsoft.com/office/powerpoint/2010/main" val="2334722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5"/>
          <p:cNvSpPr txBox="1">
            <a:spLocks noGrp="1"/>
          </p:cNvSpPr>
          <p:nvPr>
            <p:ph type="title"/>
          </p:nvPr>
        </p:nvSpPr>
        <p:spPr>
          <a:xfrm>
            <a:off x="1155780" y="2983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workflow</a:t>
            </a:r>
            <a:endParaRPr dirty="0"/>
          </a:p>
        </p:txBody>
      </p:sp>
      <p:pic>
        <p:nvPicPr>
          <p:cNvPr id="547" name="Google Shape;547;p85"/>
          <p:cNvPicPr preferRelativeResize="0"/>
          <p:nvPr/>
        </p:nvPicPr>
        <p:blipFill>
          <a:blip r:embed="rId3">
            <a:alphaModFix/>
          </a:blip>
          <a:stretch>
            <a:fillRect/>
          </a:stretch>
        </p:blipFill>
        <p:spPr>
          <a:xfrm>
            <a:off x="1421963" y="1114285"/>
            <a:ext cx="5766670" cy="3523799"/>
          </a:xfrm>
          <a:prstGeom prst="rect">
            <a:avLst/>
          </a:prstGeom>
          <a:noFill/>
          <a:ln>
            <a:noFill/>
          </a:ln>
        </p:spPr>
      </p:pic>
    </p:spTree>
    <p:extLst>
      <p:ext uri="{BB962C8B-B14F-4D97-AF65-F5344CB8AC3E}">
        <p14:creationId xmlns:p14="http://schemas.microsoft.com/office/powerpoint/2010/main" val="3176999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6"/>
          <p:cNvSpPr txBox="1">
            <a:spLocks noGrp="1"/>
          </p:cNvSpPr>
          <p:nvPr>
            <p:ph type="title"/>
          </p:nvPr>
        </p:nvSpPr>
        <p:spPr>
          <a:xfrm>
            <a:off x="1193880" y="33648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Machine Learning workflow</a:t>
            </a:r>
            <a:endParaRPr dirty="0"/>
          </a:p>
        </p:txBody>
      </p:sp>
      <p:pic>
        <p:nvPicPr>
          <p:cNvPr id="553" name="Google Shape;553;p86"/>
          <p:cNvPicPr preferRelativeResize="0"/>
          <p:nvPr/>
        </p:nvPicPr>
        <p:blipFill>
          <a:blip r:embed="rId3">
            <a:alphaModFix/>
          </a:blip>
          <a:stretch>
            <a:fillRect/>
          </a:stretch>
        </p:blipFill>
        <p:spPr>
          <a:xfrm>
            <a:off x="1299518" y="1228545"/>
            <a:ext cx="6377313" cy="3523801"/>
          </a:xfrm>
          <a:prstGeom prst="rect">
            <a:avLst/>
          </a:prstGeom>
          <a:noFill/>
          <a:ln>
            <a:noFill/>
          </a:ln>
        </p:spPr>
      </p:pic>
    </p:spTree>
    <p:extLst>
      <p:ext uri="{BB962C8B-B14F-4D97-AF65-F5344CB8AC3E}">
        <p14:creationId xmlns:p14="http://schemas.microsoft.com/office/powerpoint/2010/main" val="2041035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22B3781F-DFA1-00A2-BA39-9A38D6B1C44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589" t="15277" r="15263" b="15743"/>
          <a:stretch/>
        </p:blipFill>
        <p:spPr>
          <a:xfrm>
            <a:off x="602330" y="3598978"/>
            <a:ext cx="350604" cy="335203"/>
          </a:xfrm>
          <a:prstGeom prst="rect">
            <a:avLst/>
          </a:prstGeom>
        </p:spPr>
      </p:pic>
      <p:pic>
        <p:nvPicPr>
          <p:cNvPr id="16" name="Picture 15" descr="Icon&#10;&#10;Description automatically generated">
            <a:extLst>
              <a:ext uri="{FF2B5EF4-FFF2-40B4-BE49-F238E27FC236}">
                <a16:creationId xmlns:a16="http://schemas.microsoft.com/office/drawing/2014/main" id="{10779395-0163-F76B-B0DA-2828F67B066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710" t="12668" r="11905" b="14522"/>
          <a:stretch/>
        </p:blipFill>
        <p:spPr>
          <a:xfrm>
            <a:off x="3847999" y="3526979"/>
            <a:ext cx="387536" cy="384503"/>
          </a:xfrm>
          <a:prstGeom prst="rect">
            <a:avLst/>
          </a:prstGeom>
        </p:spPr>
      </p:pic>
      <p:sp>
        <p:nvSpPr>
          <p:cNvPr id="17" name="Rectangle 16">
            <a:extLst>
              <a:ext uri="{FF2B5EF4-FFF2-40B4-BE49-F238E27FC236}">
                <a16:creationId xmlns:a16="http://schemas.microsoft.com/office/drawing/2014/main" id="{C63278B4-9748-0BE7-D430-95372976CE24}"/>
              </a:ext>
            </a:extLst>
          </p:cNvPr>
          <p:cNvSpPr/>
          <p:nvPr/>
        </p:nvSpPr>
        <p:spPr>
          <a:xfrm>
            <a:off x="588205" y="2271668"/>
            <a:ext cx="1555265" cy="323165"/>
          </a:xfrm>
          <a:prstGeom prst="rect">
            <a:avLst/>
          </a:prstGeom>
        </p:spPr>
        <p:txBody>
          <a:bodyPr wrap="square">
            <a:spAutoFit/>
          </a:bodyPr>
          <a:lstStyle/>
          <a:p>
            <a:pPr algn="ctr"/>
            <a:r>
              <a:rPr lang="en-US" sz="1500" b="1" dirty="0">
                <a:solidFill>
                  <a:srgbClr val="13284B"/>
                </a:solidFill>
                <a:latin typeface="Roboto" panose="02000000000000000000" pitchFamily="2" charset="0"/>
                <a:ea typeface="Roboto" panose="02000000000000000000" pitchFamily="2" charset="0"/>
                <a:cs typeface="Roboto" panose="02000000000000000000" pitchFamily="2" charset="0"/>
              </a:rPr>
              <a:t>#LCAMP_EU</a:t>
            </a:r>
            <a:endParaRPr lang="en-US" sz="1500" b="1"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BCD714AA-FF88-B949-CD5A-ADF002F83870}"/>
              </a:ext>
            </a:extLst>
          </p:cNvPr>
          <p:cNvSpPr/>
          <p:nvPr/>
        </p:nvSpPr>
        <p:spPr>
          <a:xfrm>
            <a:off x="1" y="3983411"/>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www.lcamp.eu</a:t>
            </a:r>
          </a:p>
        </p:txBody>
      </p:sp>
      <p:sp>
        <p:nvSpPr>
          <p:cNvPr id="19" name="Rectangle 18">
            <a:extLst>
              <a:ext uri="{FF2B5EF4-FFF2-40B4-BE49-F238E27FC236}">
                <a16:creationId xmlns:a16="http://schemas.microsoft.com/office/drawing/2014/main" id="{2D0F0BE4-4D10-7520-BD7C-C986D10899C5}"/>
              </a:ext>
            </a:extLst>
          </p:cNvPr>
          <p:cNvSpPr/>
          <p:nvPr/>
        </p:nvSpPr>
        <p:spPr>
          <a:xfrm>
            <a:off x="1420863" y="3983411"/>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@LCAMP_EU</a:t>
            </a:r>
          </a:p>
        </p:txBody>
      </p:sp>
      <p:sp>
        <p:nvSpPr>
          <p:cNvPr id="20" name="Rectangle 19">
            <a:extLst>
              <a:ext uri="{FF2B5EF4-FFF2-40B4-BE49-F238E27FC236}">
                <a16:creationId xmlns:a16="http://schemas.microsoft.com/office/drawing/2014/main" id="{E29150BC-6501-045F-D5C1-3AFFBC3A87BA}"/>
              </a:ext>
            </a:extLst>
          </p:cNvPr>
          <p:cNvSpPr/>
          <p:nvPr/>
        </p:nvSpPr>
        <p:spPr>
          <a:xfrm>
            <a:off x="2976128" y="3981055"/>
            <a:ext cx="2131278" cy="507831"/>
          </a:xfrm>
          <a:prstGeom prst="rect">
            <a:avLst/>
          </a:prstGeom>
        </p:spPr>
        <p:txBody>
          <a:bodyPr wrap="square">
            <a:spAutoFit/>
          </a:bodyPr>
          <a:lstStyle/>
          <a:p>
            <a:pPr algn="ctr"/>
            <a: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t>LCAMP</a:t>
            </a:r>
            <a:br>
              <a:rPr lang="en-US" sz="900" dirty="0">
                <a:solidFill>
                  <a:srgbClr val="57B9DF"/>
                </a:solidFill>
                <a:latin typeface="Roboto" panose="02000000000000000000" pitchFamily="2" charset="0"/>
                <a:ea typeface="Roboto" panose="02000000000000000000" pitchFamily="2" charset="0"/>
                <a:cs typeface="Roboto" panose="02000000000000000000" pitchFamily="2" charset="0"/>
              </a:rPr>
            </a:br>
            <a:r>
              <a:rPr lang="en-GB" sz="900" dirty="0">
                <a:solidFill>
                  <a:srgbClr val="57B9DF"/>
                </a:solidFill>
                <a:latin typeface="Roboto" panose="02000000000000000000" pitchFamily="2" charset="0"/>
              </a:rPr>
              <a:t>Learner Centric Advanced Manufacturing Platform for </a:t>
            </a:r>
            <a:r>
              <a:rPr lang="en-GB" sz="900" dirty="0" err="1">
                <a:solidFill>
                  <a:srgbClr val="57B9DF"/>
                </a:solidFill>
                <a:latin typeface="Roboto" panose="02000000000000000000" pitchFamily="2" charset="0"/>
              </a:rPr>
              <a:t>CoVEs</a:t>
            </a:r>
            <a:endParaRPr lang="en-GB" sz="900" dirty="0">
              <a:solidFill>
                <a:srgbClr val="57B9DF"/>
              </a:solidFill>
              <a:latin typeface="Roboto" panose="02000000000000000000" pitchFamily="2" charset="0"/>
            </a:endParaRPr>
          </a:p>
        </p:txBody>
      </p:sp>
      <p:pic>
        <p:nvPicPr>
          <p:cNvPr id="3" name="Picture 2" descr="A white x in a black background&#10;&#10;Description automatically generated">
            <a:extLst>
              <a:ext uri="{FF2B5EF4-FFF2-40B4-BE49-F238E27FC236}">
                <a16:creationId xmlns:a16="http://schemas.microsoft.com/office/drawing/2014/main" id="{84769892-49AD-7E10-6E43-7BB25AE9A9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3471" t="13714" r="23100" b="10857"/>
          <a:stretch/>
        </p:blipFill>
        <p:spPr>
          <a:xfrm>
            <a:off x="2023214" y="3589006"/>
            <a:ext cx="340595" cy="351239"/>
          </a:xfrm>
          <a:prstGeom prst="rect">
            <a:avLst/>
          </a:prstGeom>
        </p:spPr>
      </p:pic>
      <p:pic>
        <p:nvPicPr>
          <p:cNvPr id="6" name="Graphic 5" descr="Email outline">
            <a:extLst>
              <a:ext uri="{FF2B5EF4-FFF2-40B4-BE49-F238E27FC236}">
                <a16:creationId xmlns:a16="http://schemas.microsoft.com/office/drawing/2014/main" id="{49EE8751-833A-47A5-19A0-2C8920DEBC6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2728" y="2566488"/>
            <a:ext cx="466997" cy="466997"/>
          </a:xfrm>
          <a:prstGeom prst="rect">
            <a:avLst/>
          </a:prstGeom>
        </p:spPr>
      </p:pic>
      <p:sp>
        <p:nvSpPr>
          <p:cNvPr id="8" name="Rectangle 7">
            <a:extLst>
              <a:ext uri="{FF2B5EF4-FFF2-40B4-BE49-F238E27FC236}">
                <a16:creationId xmlns:a16="http://schemas.microsoft.com/office/drawing/2014/main" id="{B197A163-27AB-333A-C03D-1CD4D63D64C2}"/>
              </a:ext>
            </a:extLst>
          </p:cNvPr>
          <p:cNvSpPr/>
          <p:nvPr/>
        </p:nvSpPr>
        <p:spPr>
          <a:xfrm>
            <a:off x="1016227" y="2677227"/>
            <a:ext cx="1555265" cy="276999"/>
          </a:xfrm>
          <a:prstGeom prst="rect">
            <a:avLst/>
          </a:prstGeom>
        </p:spPr>
        <p:txBody>
          <a:bodyPr wrap="square">
            <a:spAutoFit/>
          </a:bodyPr>
          <a:lstStyle/>
          <a:p>
            <a:pPr algn="ctr"/>
            <a:r>
              <a:rPr lang="en-US" sz="1200" dirty="0">
                <a:solidFill>
                  <a:srgbClr val="57B9DF"/>
                </a:solidFill>
                <a:latin typeface="Roboto" panose="02000000000000000000" pitchFamily="2" charset="0"/>
                <a:ea typeface="Roboto" panose="02000000000000000000" pitchFamily="2" charset="0"/>
                <a:cs typeface="Roboto" panose="02000000000000000000" pitchFamily="2" charset="0"/>
              </a:rPr>
              <a:t>info@lcamp.eu</a:t>
            </a:r>
          </a:p>
        </p:txBody>
      </p:sp>
    </p:spTree>
    <p:extLst>
      <p:ext uri="{BB962C8B-B14F-4D97-AF65-F5344CB8AC3E}">
        <p14:creationId xmlns:p14="http://schemas.microsoft.com/office/powerpoint/2010/main" val="355040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body" idx="1"/>
          </p:nvPr>
        </p:nvSpPr>
        <p:spPr>
          <a:xfrm>
            <a:off x="705725" y="1658525"/>
            <a:ext cx="8048100" cy="2462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sz="1600" i="1"/>
              <a:t>Los algoritmos basados en datos reflejan la información subyacente contenida en los mismos. Es decir, modelizan los datos.</a:t>
            </a:r>
            <a:endParaRPr sz="1600" i="1"/>
          </a:p>
          <a:p>
            <a:pPr marL="0" lvl="0" indent="0" algn="just" rtl="0">
              <a:spcBef>
                <a:spcPts val="1600"/>
              </a:spcBef>
              <a:spcAft>
                <a:spcPts val="0"/>
              </a:spcAft>
              <a:buNone/>
            </a:pPr>
            <a:r>
              <a:rPr lang="es" sz="1600" i="1"/>
              <a:t>Sólo si estamos seguros de que los datos son verdaderamente representativos de nuestro proceso podremos decir que el algoritmo modeliza nuestro proceso</a:t>
            </a:r>
            <a:r>
              <a:rPr lang="es" sz="1600"/>
              <a:t>.</a:t>
            </a:r>
            <a:endParaRPr sz="1600"/>
          </a:p>
          <a:p>
            <a:pPr marL="0" lvl="0" indent="0" algn="r" rtl="0">
              <a:spcBef>
                <a:spcPts val="1600"/>
              </a:spcBef>
              <a:spcAft>
                <a:spcPts val="1600"/>
              </a:spcAft>
              <a:buNone/>
            </a:pPr>
            <a:r>
              <a:rPr lang="es" sz="1600"/>
              <a:t>- Carlos Cernuda</a:t>
            </a:r>
            <a:endParaRPr sz="1600"/>
          </a:p>
        </p:txBody>
      </p:sp>
      <p:sp>
        <p:nvSpPr>
          <p:cNvPr id="329" name="Google Shape;329;p51"/>
          <p:cNvSpPr txBox="1">
            <a:spLocks noGrp="1"/>
          </p:cNvSpPr>
          <p:nvPr>
            <p:ph type="title"/>
          </p:nvPr>
        </p:nvSpPr>
        <p:spPr>
          <a:xfrm>
            <a:off x="1227310" y="350245"/>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Valor de los datos</a:t>
            </a:r>
            <a:endParaRPr dirty="0"/>
          </a:p>
        </p:txBody>
      </p:sp>
    </p:spTree>
    <p:extLst>
      <p:ext uri="{BB962C8B-B14F-4D97-AF65-F5344CB8AC3E}">
        <p14:creationId xmlns:p14="http://schemas.microsoft.com/office/powerpoint/2010/main" val="312951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a:spLocks noGrp="1"/>
          </p:cNvSpPr>
          <p:nvPr>
            <p:ph type="body" idx="1"/>
          </p:nvPr>
        </p:nvSpPr>
        <p:spPr>
          <a:xfrm>
            <a:off x="3468275" y="1708425"/>
            <a:ext cx="5336400" cy="2919900"/>
          </a:xfrm>
          <a:prstGeom prst="rect">
            <a:avLst/>
          </a:prstGeom>
        </p:spPr>
        <p:txBody>
          <a:bodyPr spcFirstLastPara="1" wrap="square" lIns="91425" tIns="91425" rIns="91425" bIns="91425" anchor="t" anchorCtr="0">
            <a:noAutofit/>
          </a:bodyPr>
          <a:lstStyle/>
          <a:p>
            <a:pPr marL="0" indent="0" algn="l">
              <a:buNone/>
            </a:pPr>
            <a:r>
              <a:rPr lang="es" sz="1600" dirty="0"/>
              <a:t>Una cadena de supermercados se dio cuenta de que los días de partido se incrementaban las ventas tanto de cerveza como de pañales.</a:t>
            </a:r>
            <a:endParaRPr lang="en-US" sz="1600"/>
          </a:p>
          <a:p>
            <a:pPr marL="0" indent="0" algn="l">
              <a:lnSpc>
                <a:spcPct val="114999"/>
              </a:lnSpc>
              <a:spcBef>
                <a:spcPts val="1600"/>
              </a:spcBef>
              <a:buNone/>
            </a:pPr>
            <a:r>
              <a:rPr lang="es" sz="1600" dirty="0"/>
              <a:t>Acción =&gt; Oferta conjunta cerveza + pañales</a:t>
            </a:r>
          </a:p>
          <a:p>
            <a:pPr marL="0" indent="0" algn="ctr">
              <a:lnSpc>
                <a:spcPct val="114999"/>
              </a:lnSpc>
              <a:spcBef>
                <a:spcPts val="1600"/>
              </a:spcBef>
              <a:spcAft>
                <a:spcPts val="1600"/>
              </a:spcAft>
              <a:buNone/>
            </a:pPr>
            <a:r>
              <a:rPr lang="es" sz="2100" b="1" dirty="0"/>
              <a:t>¡¡¡GRACIAS CIENCIA DE DATOS!!!</a:t>
            </a:r>
          </a:p>
        </p:txBody>
      </p:sp>
      <p:sp>
        <p:nvSpPr>
          <p:cNvPr id="335" name="Google Shape;335;p52"/>
          <p:cNvSpPr txBox="1">
            <a:spLocks noGrp="1"/>
          </p:cNvSpPr>
          <p:nvPr>
            <p:ph type="title"/>
          </p:nvPr>
        </p:nvSpPr>
        <p:spPr>
          <a:xfrm>
            <a:off x="1168625" y="306000"/>
            <a:ext cx="4599300" cy="10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Valor de los datos</a:t>
            </a:r>
            <a:endParaRPr dirty="0"/>
          </a:p>
        </p:txBody>
      </p:sp>
      <p:pic>
        <p:nvPicPr>
          <p:cNvPr id="336" name="Google Shape;336;p52"/>
          <p:cNvPicPr preferRelativeResize="0"/>
          <p:nvPr/>
        </p:nvPicPr>
        <p:blipFill>
          <a:blip r:embed="rId3">
            <a:alphaModFix/>
          </a:blip>
          <a:stretch>
            <a:fillRect/>
          </a:stretch>
        </p:blipFill>
        <p:spPr>
          <a:xfrm>
            <a:off x="538675" y="1843400"/>
            <a:ext cx="2045275" cy="2784925"/>
          </a:xfrm>
          <a:prstGeom prst="rect">
            <a:avLst/>
          </a:prstGeom>
          <a:noFill/>
          <a:ln>
            <a:noFill/>
          </a:ln>
        </p:spPr>
      </p:pic>
    </p:spTree>
    <p:extLst>
      <p:ext uri="{BB962C8B-B14F-4D97-AF65-F5344CB8AC3E}">
        <p14:creationId xmlns:p14="http://schemas.microsoft.com/office/powerpoint/2010/main" val="2749668249"/>
      </p:ext>
    </p:extLst>
  </p:cSld>
  <p:clrMapOvr>
    <a:masterClrMapping/>
  </p:clrMapOvr>
</p:sld>
</file>

<file path=ppt/theme/theme1.xml><?xml version="1.0" encoding="utf-8"?>
<a:theme xmlns:a="http://schemas.openxmlformats.org/drawingml/2006/main" name="San Jorge ">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 SECTION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041A1A93-F9BF-4755-A862-9BAC9A2677FB}"/>
</file>

<file path=customXml/itemProps2.xml><?xml version="1.0" encoding="utf-8"?>
<ds:datastoreItem xmlns:ds="http://schemas.openxmlformats.org/officeDocument/2006/customXml" ds:itemID="{8F41D1DA-12DE-4780-A9D3-11AD8A4C18B6}">
  <ds:schemaRefs>
    <ds:schemaRef ds:uri="http://schemas.microsoft.com/sharepoint/v3/contenttype/forms"/>
  </ds:schemaRefs>
</ds:datastoreItem>
</file>

<file path=customXml/itemProps3.xml><?xml version="1.0" encoding="utf-8"?>
<ds:datastoreItem xmlns:ds="http://schemas.openxmlformats.org/officeDocument/2006/customXml" ds:itemID="{0DDCF594-F49D-4AD2-B2D2-A1F95B13D0C8}">
  <ds:schemaRefs>
    <ds:schemaRef ds:uri="http://schemas.microsoft.com/office/2006/metadata/properties"/>
    <ds:schemaRef ds:uri="http://schemas.microsoft.com/office/infopath/2007/PartnerControls"/>
    <ds:schemaRef ds:uri="fab0e02d-7b70-4413-b572-d44f1292ffc6"/>
    <ds:schemaRef ds:uri="328b14d6-6e2c-4870-bd3d-20a4f0e49c9e"/>
  </ds:schemaRefs>
</ds:datastoreItem>
</file>

<file path=docProps/app.xml><?xml version="1.0" encoding="utf-8"?>
<Properties xmlns="http://schemas.openxmlformats.org/officeDocument/2006/extended-properties" xmlns:vt="http://schemas.openxmlformats.org/officeDocument/2006/docPropsVTypes">
  <Template/>
  <TotalTime>24751</TotalTime>
  <Words>4472</Words>
  <Application>Microsoft Office PowerPoint</Application>
  <PresentationFormat>On-screen Show (16:9)</PresentationFormat>
  <Paragraphs>602</Paragraphs>
  <Slides>77</Slides>
  <Notes>75</Notes>
  <HiddenSlides>0</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San Jorge </vt:lpstr>
      <vt:lpstr>NEW SECTION PAGE</vt:lpstr>
      <vt:lpstr>UD1. Fundamentos Machine Learning</vt:lpstr>
      <vt:lpstr>Índice</vt:lpstr>
      <vt:lpstr>1.</vt:lpstr>
      <vt:lpstr>La nueva revolución de los datos  </vt:lpstr>
      <vt:lpstr>La nueva revolución de los datos  </vt:lpstr>
      <vt:lpstr>El valor del dato</vt:lpstr>
      <vt:lpstr>Valor de los datos</vt:lpstr>
      <vt:lpstr>Valor de los datos</vt:lpstr>
      <vt:lpstr>Valor de los datos</vt:lpstr>
      <vt:lpstr>Valor de los datos</vt:lpstr>
      <vt:lpstr> 2. Machine Learning</vt:lpstr>
      <vt:lpstr>Data science  </vt:lpstr>
      <vt:lpstr>Machine Learning</vt:lpstr>
      <vt:lpstr>¿Qué es el machine learning?</vt:lpstr>
      <vt:lpstr>¿Qué es el machine learning? Ejemplo</vt:lpstr>
      <vt:lpstr>Porqué utilizar machine learning</vt:lpstr>
      <vt:lpstr>Porqué utilizar machine learning</vt:lpstr>
      <vt:lpstr>Porqué utilizar machine learning</vt:lpstr>
      <vt:lpstr>Machine Learning - Ejemplos</vt:lpstr>
      <vt:lpstr>Ejemplos de aplicaciones</vt:lpstr>
      <vt:lpstr>Ejemplos de aplicaciones</vt:lpstr>
      <vt:lpstr> 3. Tipos de sistemas ML</vt:lpstr>
      <vt:lpstr>Machine learning - Algoritmos</vt:lpstr>
      <vt:lpstr>Tipos de sistemas de Machine Learning</vt:lpstr>
      <vt:lpstr>3.1</vt:lpstr>
      <vt:lpstr>Aprendizaje supervisado</vt:lpstr>
      <vt:lpstr>Aprendizaje supervisado</vt:lpstr>
      <vt:lpstr>Aprendizaje no supervisado</vt:lpstr>
      <vt:lpstr>Aprendizaje no supervisado - Clustering</vt:lpstr>
      <vt:lpstr>Aprendizaje no supervisado- Clustering</vt:lpstr>
      <vt:lpstr>Aprendizaje no supervisado - Clustering</vt:lpstr>
      <vt:lpstr>Aprendizaje no supervisado- Clustering</vt:lpstr>
      <vt:lpstr>Aprendizaje no supervisado</vt:lpstr>
      <vt:lpstr>Aprendizaje no supervisado: tareas</vt:lpstr>
      <vt:lpstr>Aprendizaje no supervisado: tareas</vt:lpstr>
      <vt:lpstr>Aprendizaje no supervisado: tareas</vt:lpstr>
      <vt:lpstr>Aprendizaje supervisado - Clasificación</vt:lpstr>
      <vt:lpstr>Aprendizaje supervisado - Clasificación</vt:lpstr>
      <vt:lpstr>Aprendizaje supervisado - Regresión</vt:lpstr>
      <vt:lpstr>Aprendizaje semisupervisado</vt:lpstr>
      <vt:lpstr>Aprendizaje autosupervisado</vt:lpstr>
      <vt:lpstr>Aprendizaje por refuerzo</vt:lpstr>
      <vt:lpstr>3.2</vt:lpstr>
      <vt:lpstr>Aprendizaje por lotes</vt:lpstr>
      <vt:lpstr>Aprendizaje online</vt:lpstr>
      <vt:lpstr>Aprendizaje out of core</vt:lpstr>
      <vt:lpstr>3.3</vt:lpstr>
      <vt:lpstr>Aprendizaje basado en instancias</vt:lpstr>
      <vt:lpstr>Aprendizaje basado en modelos</vt:lpstr>
      <vt:lpstr>Aprendizaje basado en modelos: ejemplo</vt:lpstr>
      <vt:lpstr>Aprendizaje basado en modelos: ejemplo</vt:lpstr>
      <vt:lpstr>Aprendizaje basado en modelos: ejemplo</vt:lpstr>
      <vt:lpstr>Aprendizaje basado en modelos: ejemplo</vt:lpstr>
      <vt:lpstr>Aprendizaje basado en modelos: resumen</vt:lpstr>
      <vt:lpstr>4.</vt:lpstr>
      <vt:lpstr>Cantidad insuficiente de datos de entrenamiento</vt:lpstr>
      <vt:lpstr>Datos de entrenamiento no representativos</vt:lpstr>
      <vt:lpstr>Datos de mala calidad</vt:lpstr>
      <vt:lpstr>Características irrelevantes</vt:lpstr>
      <vt:lpstr>Antiejemplo 1: Sobreajustar los datos de entrenamiento</vt:lpstr>
      <vt:lpstr>Antiejemplo 1: Sobreajustar los datos de entrenamiento</vt:lpstr>
      <vt:lpstr>Antiejemplo 1: Sobreajustar los datos de entrenamiento</vt:lpstr>
      <vt:lpstr>Antiejemplo 2: Subajustar los datos de entrenamiento</vt:lpstr>
      <vt:lpstr>5.</vt:lpstr>
      <vt:lpstr>Probar y validar</vt:lpstr>
      <vt:lpstr>Ajuste de hiperparámetros y selección de modelo</vt:lpstr>
      <vt:lpstr>Ajuste de hiperparámetros y selección de modelo</vt:lpstr>
      <vt:lpstr>Ajuste de hiperparámetros y selección de modelo</vt:lpstr>
      <vt:lpstr>Ajuste de hiperparámetros y selección de modelo</vt:lpstr>
      <vt:lpstr>Discrepancia de datos</vt:lpstr>
      <vt:lpstr>Solución ML</vt:lpstr>
      <vt:lpstr>Solución ML</vt:lpstr>
      <vt:lpstr>Solución ML</vt:lpstr>
      <vt:lpstr>Teorema no hay almuerzo gratis</vt:lpstr>
      <vt:lpstr>Machine Learning workflow</vt:lpstr>
      <vt:lpstr>Machine Learning workflow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UD6. JSON en Python</dc:title>
  <dc:creator>ElenaSV</dc:creator>
  <cp:lastModifiedBy>MSI</cp:lastModifiedBy>
  <cp:revision>198</cp:revision>
  <dcterms:modified xsi:type="dcterms:W3CDTF">2025-09-01T10:58:00Z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