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3" r:id="rId5"/>
  </p:sldMasterIdLst>
  <p:notesMasterIdLst>
    <p:notesMasterId r:id="rId83"/>
  </p:notesMasterIdLst>
  <p:sldIdLst>
    <p:sldId id="256" r:id="rId6"/>
    <p:sldId id="419" r:id="rId7"/>
    <p:sldId id="454" r:id="rId8"/>
    <p:sldId id="420" r:id="rId9"/>
    <p:sldId id="421" r:id="rId10"/>
    <p:sldId id="422" r:id="rId11"/>
    <p:sldId id="423" r:id="rId12"/>
    <p:sldId id="424" r:id="rId13"/>
    <p:sldId id="425" r:id="rId14"/>
    <p:sldId id="426" r:id="rId15"/>
    <p:sldId id="455" r:id="rId16"/>
    <p:sldId id="428" r:id="rId17"/>
    <p:sldId id="429" r:id="rId18"/>
    <p:sldId id="326" r:id="rId19"/>
    <p:sldId id="367" r:id="rId20"/>
    <p:sldId id="327" r:id="rId21"/>
    <p:sldId id="369" r:id="rId22"/>
    <p:sldId id="370" r:id="rId23"/>
    <p:sldId id="430" r:id="rId24"/>
    <p:sldId id="328" r:id="rId25"/>
    <p:sldId id="368" r:id="rId26"/>
    <p:sldId id="456" r:id="rId27"/>
    <p:sldId id="441" r:id="rId28"/>
    <p:sldId id="371" r:id="rId29"/>
    <p:sldId id="453" r:id="rId30"/>
    <p:sldId id="375" r:id="rId31"/>
    <p:sldId id="393" r:id="rId32"/>
    <p:sldId id="401" r:id="rId33"/>
    <p:sldId id="437" r:id="rId34"/>
    <p:sldId id="438" r:id="rId35"/>
    <p:sldId id="439" r:id="rId36"/>
    <p:sldId id="440" r:id="rId37"/>
    <p:sldId id="402" r:id="rId38"/>
    <p:sldId id="403" r:id="rId39"/>
    <p:sldId id="404" r:id="rId40"/>
    <p:sldId id="405" r:id="rId41"/>
    <p:sldId id="431" r:id="rId42"/>
    <p:sldId id="432" r:id="rId43"/>
    <p:sldId id="436" r:id="rId44"/>
    <p:sldId id="377" r:id="rId45"/>
    <p:sldId id="378" r:id="rId46"/>
    <p:sldId id="379" r:id="rId47"/>
    <p:sldId id="374" r:id="rId48"/>
    <p:sldId id="380" r:id="rId49"/>
    <p:sldId id="381" r:id="rId50"/>
    <p:sldId id="406" r:id="rId51"/>
    <p:sldId id="457" r:id="rId52"/>
    <p:sldId id="382" r:id="rId53"/>
    <p:sldId id="384" r:id="rId54"/>
    <p:sldId id="407" r:id="rId55"/>
    <p:sldId id="408" r:id="rId56"/>
    <p:sldId id="409" r:id="rId57"/>
    <p:sldId id="410" r:id="rId58"/>
    <p:sldId id="411" r:id="rId59"/>
    <p:sldId id="458" r:id="rId60"/>
    <p:sldId id="385" r:id="rId61"/>
    <p:sldId id="386" r:id="rId62"/>
    <p:sldId id="387" r:id="rId63"/>
    <p:sldId id="388" r:id="rId64"/>
    <p:sldId id="389" r:id="rId65"/>
    <p:sldId id="412" r:id="rId66"/>
    <p:sldId id="413" r:id="rId67"/>
    <p:sldId id="390" r:id="rId68"/>
    <p:sldId id="459" r:id="rId69"/>
    <p:sldId id="414" r:id="rId70"/>
    <p:sldId id="391" r:id="rId71"/>
    <p:sldId id="415" r:id="rId72"/>
    <p:sldId id="416" r:id="rId73"/>
    <p:sldId id="417" r:id="rId74"/>
    <p:sldId id="392" r:id="rId75"/>
    <p:sldId id="433" r:id="rId76"/>
    <p:sldId id="434" r:id="rId77"/>
    <p:sldId id="435" r:id="rId78"/>
    <p:sldId id="418" r:id="rId79"/>
    <p:sldId id="442" r:id="rId80"/>
    <p:sldId id="443" r:id="rId81"/>
    <p:sldId id="460" r:id="rId82"/>
  </p:sldIdLst>
  <p:sldSz cx="9144000" cy="5143500" type="screen16x9"/>
  <p:notesSz cx="6858000" cy="9144000"/>
  <p:embeddedFontLst>
    <p:embeddedFont>
      <p:font typeface="Roboto" panose="020B0604020202020204" charset="0"/>
      <p:regular r:id="rId84"/>
      <p:bold r:id="rId85"/>
      <p:italic r:id="rId86"/>
      <p:boldItalic r:id="rId87"/>
    </p:embeddedFont>
    <p:embeddedFont>
      <p:font typeface="Calibri Light" panose="020F0302020204030204" pitchFamily="34" charset="0"/>
      <p:regular r:id="rId88"/>
      <p:italic r:id="rId89"/>
    </p:embeddedFont>
    <p:embeddedFont>
      <p:font typeface="Consolas" panose="020B0609020204030204" pitchFamily="49" charset="0"/>
      <p:regular r:id="rId90"/>
      <p:bold r:id="rId91"/>
      <p:italic r:id="rId92"/>
      <p:boldItalic r:id="rId93"/>
    </p:embeddedFont>
    <p:embeddedFont>
      <p:font typeface="Lato" panose="020B0604020202020204" charset="0"/>
      <p:regular r:id="rId94"/>
      <p:bold r:id="rId95"/>
      <p:italic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8" roundtripDataSignature="AMtx7mg+Nquh/HU8e4IEDmYZiu2x07FlR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40D8E3-4B36-27F9-77F8-D5EE4F777894}" v="16" dt="2025-09-01T10:57:54.8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90" autoAdjust="0"/>
    <p:restoredTop sz="94660"/>
  </p:normalViewPr>
  <p:slideViewPr>
    <p:cSldViewPr snapToGrid="0">
      <p:cViewPr varScale="1">
        <p:scale>
          <a:sx n="110" d="100"/>
          <a:sy n="110" d="100"/>
        </p:scale>
        <p:origin x="427"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1.fntdata"/><Relationship Id="rId89" Type="http://schemas.openxmlformats.org/officeDocument/2006/relationships/font" Target="fonts/font6.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font" Target="fonts/font4.fntdata"/><Relationship Id="rId102"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font" Target="fonts/font7.fntdata"/><Relationship Id="rId95" Type="http://schemas.openxmlformats.org/officeDocument/2006/relationships/font" Target="fonts/font12.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font" Target="fonts/font2.fntdata"/><Relationship Id="rId93" Type="http://schemas.openxmlformats.org/officeDocument/2006/relationships/font" Target="fonts/font10.fntdata"/><Relationship Id="rId98"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4.fntdata"/><Relationship Id="rId10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na Arevshatyan" userId="S::sona.arevshatyan_made-cc.eu#ext#@tknika.onmicrosoft.com::dfbf2ffb-4da4-49fe-9e91-2321ca72628d" providerId="AD" clId="Web-{C840D8E3-4B36-27F9-77F8-D5EE4F777894}"/>
    <pc:docChg chg="modSld">
      <pc:chgData name="Sona Arevshatyan" userId="S::sona.arevshatyan_made-cc.eu#ext#@tknika.onmicrosoft.com::dfbf2ffb-4da4-49fe-9e91-2321ca72628d" providerId="AD" clId="Web-{C840D8E3-4B36-27F9-77F8-D5EE4F777894}" dt="2025-09-01T10:57:54.468" v="12" actId="20577"/>
      <pc:docMkLst>
        <pc:docMk/>
      </pc:docMkLst>
      <pc:sldChg chg="addSp delSp modSp">
        <pc:chgData name="Sona Arevshatyan" userId="S::sona.arevshatyan_made-cc.eu#ext#@tknika.onmicrosoft.com::dfbf2ffb-4da4-49fe-9e91-2321ca72628d" providerId="AD" clId="Web-{C840D8E3-4B36-27F9-77F8-D5EE4F777894}" dt="2025-09-01T10:57:54.468" v="12" actId="20577"/>
        <pc:sldMkLst>
          <pc:docMk/>
          <pc:sldMk cId="2749668249" sldId="425"/>
        </pc:sldMkLst>
        <pc:spChg chg="add del mod">
          <ac:chgData name="Sona Arevshatyan" userId="S::sona.arevshatyan_made-cc.eu#ext#@tknika.onmicrosoft.com::dfbf2ffb-4da4-49fe-9e91-2321ca72628d" providerId="AD" clId="Web-{C840D8E3-4B36-27F9-77F8-D5EE4F777894}" dt="2025-09-01T10:57:51.265" v="8"/>
          <ac:spMkLst>
            <pc:docMk/>
            <pc:sldMk cId="2749668249" sldId="425"/>
            <ac:spMk id="3" creationId="{FE422C13-6440-E54A-7F5B-5464DE3E0DBF}"/>
          </ac:spMkLst>
        </pc:spChg>
        <pc:spChg chg="add del mod">
          <ac:chgData name="Sona Arevshatyan" userId="S::sona.arevshatyan_made-cc.eu#ext#@tknika.onmicrosoft.com::dfbf2ffb-4da4-49fe-9e91-2321ca72628d" providerId="AD" clId="Web-{C840D8E3-4B36-27F9-77F8-D5EE4F777894}" dt="2025-09-01T10:57:54.468" v="12" actId="20577"/>
          <ac:spMkLst>
            <pc:docMk/>
            <pc:sldMk cId="2749668249" sldId="425"/>
            <ac:spMk id="334" creationId="{00000000-0000-0000-0000-000000000000}"/>
          </ac:spMkLst>
        </pc:spChg>
        <pc:spChg chg="add del">
          <ac:chgData name="Sona Arevshatyan" userId="S::sona.arevshatyan_made-cc.eu#ext#@tknika.onmicrosoft.com::dfbf2ffb-4da4-49fe-9e91-2321ca72628d" providerId="AD" clId="Web-{C840D8E3-4B36-27F9-77F8-D5EE4F777894}" dt="2025-09-01T10:57:51.265" v="8"/>
          <ac:spMkLst>
            <pc:docMk/>
            <pc:sldMk cId="2749668249" sldId="425"/>
            <ac:spMk id="335" creationId="{00000000-0000-0000-0000-000000000000}"/>
          </ac:spMkLst>
        </pc:spChg>
        <pc:picChg chg="add del">
          <ac:chgData name="Sona Arevshatyan" userId="S::sona.arevshatyan_made-cc.eu#ext#@tknika.onmicrosoft.com::dfbf2ffb-4da4-49fe-9e91-2321ca72628d" providerId="AD" clId="Web-{C840D8E3-4B36-27F9-77F8-D5EE4F777894}" dt="2025-09-01T10:57:50.921" v="7"/>
          <ac:picMkLst>
            <pc:docMk/>
            <pc:sldMk cId="2749668249" sldId="425"/>
            <ac:picMk id="33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79121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68016fa538_0_1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68016fa538_0_1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0521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68016fa538_0_1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68016fa538_0_1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332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142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4364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4759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8908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6399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68016fa538_0_1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68016fa538_0_1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7549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0705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37199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3619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99022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68016fa538_0_1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68016fa538_0_1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5549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0810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1003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5258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2773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3252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68016fa538_0_1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268016fa538_0_1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2862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68016fa538_0_1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268016fa538_0_1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2223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68016fa538_0_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68016fa538_0_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389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68016fa538_0_1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268016fa538_0_1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1801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68016fa538_0_1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268016fa538_0_1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88566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1583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15967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92286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9291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68016fa538_0_1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268016fa538_0_1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93652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68016fa538_0_1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268016fa538_0_1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82491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68016fa538_0_1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68016fa538_0_1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22626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7483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68016fa538_0_1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68016fa538_0_1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6363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74445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17469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252605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8058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44455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93566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100517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Task</a:t>
            </a:r>
            <a:r>
              <a:rPr lang="es-ES" baseline="0" dirty="0"/>
              <a:t>The important thing about ML is to generalize. Make predictions from examples you haven't seen before.</a:t>
            </a:r>
            <a:endParaRPr dirty="0"/>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95734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43738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2339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68016fa538_0_1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68016fa538_0_1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46418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11771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10308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81195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14837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328931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39387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Examples of bias. Elections</a:t>
            </a:r>
            <a:r>
              <a:rPr lang="es-ES" baseline="0" dirty="0"/>
              <a:t>from the USA 1936</a:t>
            </a:r>
            <a:r>
              <a:rPr lang="es-ES" baseline="0" dirty="0" err="1"/>
              <a:t>Landon</a:t>
            </a:r>
            <a:r>
              <a:rPr lang="es-ES" baseline="0" dirty="0"/>
              <a:t>/Roosevelt. Magazine</a:t>
            </a:r>
            <a:r>
              <a:rPr lang="es-ES" baseline="0" dirty="0" err="1"/>
              <a:t>Literaty</a:t>
            </a:r>
            <a:r>
              <a:rPr lang="es-ES" baseline="0" dirty="0"/>
              <a:t> </a:t>
            </a:r>
            <a:r>
              <a:rPr lang="es-ES" baseline="0" dirty="0" err="1"/>
              <a:t>Digest</a:t>
            </a:r>
            <a:r>
              <a:rPr lang="es-ES" baseline="0" dirty="0"/>
              <a:t>. 10,000 people. Predicted L(57%) R(43%) reality R(62%).  </a:t>
            </a:r>
          </a:p>
          <a:p>
            <a:pPr marL="0" lvl="0" indent="0" algn="l" rtl="0">
              <a:spcBef>
                <a:spcPts val="0"/>
              </a:spcBef>
              <a:spcAft>
                <a:spcPts val="0"/>
              </a:spcAft>
              <a:buNone/>
            </a:pPr>
            <a:r>
              <a:rPr lang="es-ES" baseline="0" dirty="0"/>
              <a:t>Funk music in</a:t>
            </a:r>
            <a:r>
              <a:rPr lang="es-ES" baseline="0" dirty="0" err="1"/>
              <a:t>YouTube</a:t>
            </a:r>
            <a:endParaRPr dirty="0"/>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49682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64975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03140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Example of a taxi driver who rips us off in a foreign country</a:t>
            </a:r>
            <a:r>
              <a:rPr lang="es-ES" baseline="0" dirty="0"/>
              <a:t>and we generalize: all taxi drivers are scammers.</a:t>
            </a:r>
            <a:endParaRPr dirty="0"/>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0920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68016fa538_0_1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68016fa538_0_1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30094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Example of a taxi driver who rips us off in a foreign country</a:t>
            </a:r>
            <a:r>
              <a:rPr lang="es-ES" baseline="0" dirty="0"/>
              <a:t>and we generalize: all taxi drivers are scammers.</a:t>
            </a:r>
            <a:endParaRPr dirty="0"/>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50723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Example of a taxi driver who rips us off in a foreign country</a:t>
            </a:r>
            <a:r>
              <a:rPr lang="es-ES" baseline="0" dirty="0"/>
              <a:t>and we generalize: all taxi drivers are scammers.</a:t>
            </a:r>
            <a:endParaRPr dirty="0"/>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77185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43162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259346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20448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31292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80574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27321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06818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2880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68016fa538_0_1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68016fa538_0_1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09705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68016fa538_0_1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268016fa538_0_1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88884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68016fa538_0_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268016fa538_0_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26355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68016fa538_0_1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268016fa538_0_1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SVM → Support Vector Machine</a:t>
            </a:r>
            <a:endParaRPr/>
          </a:p>
          <a:p>
            <a:pPr marL="0" lvl="0" indent="0" algn="l" rtl="0">
              <a:spcBef>
                <a:spcPts val="0"/>
              </a:spcBef>
              <a:spcAft>
                <a:spcPts val="0"/>
              </a:spcAft>
              <a:buNone/>
            </a:pPr>
            <a:r>
              <a:rPr lang="es"/>
              <a:t>K-NN → K-Nearest-Neighbor</a:t>
            </a:r>
            <a:endParaRPr/>
          </a:p>
        </p:txBody>
      </p:sp>
    </p:spTree>
    <p:extLst>
      <p:ext uri="{BB962C8B-B14F-4D97-AF65-F5344CB8AC3E}">
        <p14:creationId xmlns:p14="http://schemas.microsoft.com/office/powerpoint/2010/main" val="22009041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90583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68016fa538_0_1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68016fa538_0_1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74413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68016fa538_0_1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268016fa538_0_1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9046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68016fa538_0_1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68016fa538_0_1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1182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68016fa538_0_1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68016fa538_0_1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44438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Ref idx="1001">
        <a:schemeClr val="bg1"/>
      </p:bgRef>
    </p:bg>
    <p:spTree>
      <p:nvGrpSpPr>
        <p:cNvPr id="1" name="Shape 9"/>
        <p:cNvGrpSpPr/>
        <p:nvPr/>
      </p:nvGrpSpPr>
      <p:grpSpPr>
        <a:xfrm>
          <a:off x="0" y="0"/>
          <a:ext cx="0" cy="0"/>
          <a:chOff x="0" y="0"/>
          <a:chExt cx="0" cy="0"/>
        </a:xfrm>
      </p:grpSpPr>
      <p:pic>
        <p:nvPicPr>
          <p:cNvPr id="20" name="Picture 5" descr="A picture containing text, clipart&#10;&#10;Description automatically generated">
            <a:extLst>
              <a:ext uri="{FF2B5EF4-FFF2-40B4-BE49-F238E27FC236}">
                <a16:creationId xmlns:a16="http://schemas.microsoft.com/office/drawing/2014/main" id="{674997E6-7B0C-21AA-CDAE-77F8E007E2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723" y="176243"/>
            <a:ext cx="8672279" cy="5051433"/>
          </a:xfrm>
          <a:prstGeom prst="rect">
            <a:avLst/>
          </a:prstGeom>
        </p:spPr>
      </p:pic>
      <p:sp>
        <p:nvSpPr>
          <p:cNvPr id="13" name="Google Shape;13;p20"/>
          <p:cNvSpPr txBox="1">
            <a:spLocks noGrp="1"/>
          </p:cNvSpPr>
          <p:nvPr>
            <p:ph type="ctrTitle"/>
          </p:nvPr>
        </p:nvSpPr>
        <p:spPr>
          <a:xfrm>
            <a:off x="1064912" y="2354350"/>
            <a:ext cx="4373361" cy="1124495"/>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4200"/>
              <a:buNone/>
              <a:defRPr sz="2000">
                <a:solidFill>
                  <a:schemeClr val="accent5">
                    <a:lumMod val="75000"/>
                  </a:schemeClr>
                </a:solidFill>
              </a:defRPr>
            </a:lvl1pPr>
            <a:lvl2pPr lvl="1" algn="l">
              <a:lnSpc>
                <a:spcPct val="100000"/>
              </a:lnSpc>
              <a:spcBef>
                <a:spcPts val="0"/>
              </a:spcBef>
              <a:spcAft>
                <a:spcPts val="0"/>
              </a:spcAft>
              <a:buClr>
                <a:schemeClr val="lt1"/>
              </a:buClr>
              <a:buSzPts val="4200"/>
              <a:buNone/>
              <a:defRPr sz="4200">
                <a:solidFill>
                  <a:schemeClr val="lt1"/>
                </a:solidFill>
              </a:defRPr>
            </a:lvl2pPr>
            <a:lvl3pPr lvl="2" algn="l">
              <a:lnSpc>
                <a:spcPct val="100000"/>
              </a:lnSpc>
              <a:spcBef>
                <a:spcPts val="0"/>
              </a:spcBef>
              <a:spcAft>
                <a:spcPts val="0"/>
              </a:spcAft>
              <a:buClr>
                <a:schemeClr val="lt1"/>
              </a:buClr>
              <a:buSzPts val="4200"/>
              <a:buNone/>
              <a:defRPr sz="4200">
                <a:solidFill>
                  <a:schemeClr val="lt1"/>
                </a:solidFill>
              </a:defRPr>
            </a:lvl3pPr>
            <a:lvl4pPr lvl="3" algn="l">
              <a:lnSpc>
                <a:spcPct val="100000"/>
              </a:lnSpc>
              <a:spcBef>
                <a:spcPts val="0"/>
              </a:spcBef>
              <a:spcAft>
                <a:spcPts val="0"/>
              </a:spcAft>
              <a:buClr>
                <a:schemeClr val="lt1"/>
              </a:buClr>
              <a:buSzPts val="4200"/>
              <a:buNone/>
              <a:defRPr sz="4200">
                <a:solidFill>
                  <a:schemeClr val="lt1"/>
                </a:solidFill>
              </a:defRPr>
            </a:lvl4pPr>
            <a:lvl5pPr lvl="4" algn="l">
              <a:lnSpc>
                <a:spcPct val="100000"/>
              </a:lnSpc>
              <a:spcBef>
                <a:spcPts val="0"/>
              </a:spcBef>
              <a:spcAft>
                <a:spcPts val="0"/>
              </a:spcAft>
              <a:buClr>
                <a:schemeClr val="lt1"/>
              </a:buClr>
              <a:buSzPts val="4200"/>
              <a:buNone/>
              <a:defRPr sz="4200">
                <a:solidFill>
                  <a:schemeClr val="lt1"/>
                </a:solidFill>
              </a:defRPr>
            </a:lvl5pPr>
            <a:lvl6pPr lvl="5" algn="l">
              <a:lnSpc>
                <a:spcPct val="100000"/>
              </a:lnSpc>
              <a:spcBef>
                <a:spcPts val="0"/>
              </a:spcBef>
              <a:spcAft>
                <a:spcPts val="0"/>
              </a:spcAft>
              <a:buClr>
                <a:schemeClr val="lt1"/>
              </a:buClr>
              <a:buSzPts val="4200"/>
              <a:buNone/>
              <a:defRPr sz="4200">
                <a:solidFill>
                  <a:schemeClr val="lt1"/>
                </a:solidFill>
              </a:defRPr>
            </a:lvl6pPr>
            <a:lvl7pPr lvl="6" algn="l">
              <a:lnSpc>
                <a:spcPct val="100000"/>
              </a:lnSpc>
              <a:spcBef>
                <a:spcPts val="0"/>
              </a:spcBef>
              <a:spcAft>
                <a:spcPts val="0"/>
              </a:spcAft>
              <a:buClr>
                <a:schemeClr val="lt1"/>
              </a:buClr>
              <a:buSzPts val="4200"/>
              <a:buNone/>
              <a:defRPr sz="4200">
                <a:solidFill>
                  <a:schemeClr val="lt1"/>
                </a:solidFill>
              </a:defRPr>
            </a:lvl7pPr>
            <a:lvl8pPr lvl="7" algn="l">
              <a:lnSpc>
                <a:spcPct val="100000"/>
              </a:lnSpc>
              <a:spcBef>
                <a:spcPts val="0"/>
              </a:spcBef>
              <a:spcAft>
                <a:spcPts val="0"/>
              </a:spcAft>
              <a:buClr>
                <a:schemeClr val="lt1"/>
              </a:buClr>
              <a:buSzPts val="4200"/>
              <a:buNone/>
              <a:defRPr sz="4200">
                <a:solidFill>
                  <a:schemeClr val="lt1"/>
                </a:solidFill>
              </a:defRPr>
            </a:lvl8pPr>
            <a:lvl9pPr lvl="8" algn="l">
              <a:lnSpc>
                <a:spcPct val="100000"/>
              </a:lnSpc>
              <a:spcBef>
                <a:spcPts val="0"/>
              </a:spcBef>
              <a:spcAft>
                <a:spcPts val="0"/>
              </a:spcAft>
              <a:buClr>
                <a:schemeClr val="lt1"/>
              </a:buClr>
              <a:buSzPts val="4200"/>
              <a:buNone/>
              <a:defRPr sz="4200">
                <a:solidFill>
                  <a:schemeClr val="lt1"/>
                </a:solidFill>
              </a:defRPr>
            </a:lvl9pPr>
          </a:lstStyle>
          <a:p>
            <a:endParaRPr dirty="0"/>
          </a:p>
        </p:txBody>
      </p:sp>
      <p:sp>
        <p:nvSpPr>
          <p:cNvPr id="15" name="Google Shape;15;p2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sp>
        <p:nvSpPr>
          <p:cNvPr id="17" name="Google Shape;17;p20"/>
          <p:cNvSpPr txBox="1">
            <a:spLocks noGrp="1"/>
          </p:cNvSpPr>
          <p:nvPr>
            <p:ph type="sldNum" idx="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pic>
        <p:nvPicPr>
          <p:cNvPr id="18" name="Imagen 17" descr="Imagen que contiene Logotipo&#10;&#10;Descripción generada automáticamente">
            <a:extLst>
              <a:ext uri="{FF2B5EF4-FFF2-40B4-BE49-F238E27FC236}">
                <a16:creationId xmlns:a16="http://schemas.microsoft.com/office/drawing/2014/main" id="{B142166C-C906-D20C-B5C0-852CC1CA41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5741" y="317550"/>
            <a:ext cx="4082006" cy="153075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ESTACADOS 1">
  <p:cSld name="SECTION_HEADER_1_1_1">
    <p:spTree>
      <p:nvGrpSpPr>
        <p:cNvPr id="1" name="Shape 99"/>
        <p:cNvGrpSpPr/>
        <p:nvPr/>
      </p:nvGrpSpPr>
      <p:grpSpPr>
        <a:xfrm>
          <a:off x="0" y="0"/>
          <a:ext cx="0" cy="0"/>
          <a:chOff x="0" y="0"/>
          <a:chExt cx="0" cy="0"/>
        </a:xfrm>
      </p:grpSpPr>
      <p:pic>
        <p:nvPicPr>
          <p:cNvPr id="100" name="Google Shape;100;p32"/>
          <p:cNvPicPr preferRelativeResize="0"/>
          <p:nvPr/>
        </p:nvPicPr>
        <p:blipFill rotWithShape="1">
          <a:blip r:embed="rId2">
            <a:alphaModFix amt="30000"/>
          </a:blip>
          <a:srcRect t="40444" b="2591"/>
          <a:stretch/>
        </p:blipFill>
        <p:spPr>
          <a:xfrm>
            <a:off x="-46160" y="-11604"/>
            <a:ext cx="9213300" cy="5152246"/>
          </a:xfrm>
          <a:prstGeom prst="rect">
            <a:avLst/>
          </a:prstGeom>
          <a:noFill/>
          <a:ln>
            <a:noFill/>
          </a:ln>
        </p:spPr>
      </p:pic>
      <p:sp>
        <p:nvSpPr>
          <p:cNvPr id="101" name="Google Shape;101;p32"/>
          <p:cNvSpPr/>
          <p:nvPr/>
        </p:nvSpPr>
        <p:spPr>
          <a:xfrm>
            <a:off x="1680600" y="1009800"/>
            <a:ext cx="5782800" cy="3123900"/>
          </a:xfrm>
          <a:prstGeom prst="rect">
            <a:avLst/>
          </a:prstGeom>
          <a:solidFill>
            <a:srgbClr val="1C355E">
              <a:alpha val="6862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32"/>
          <p:cNvSpPr txBox="1">
            <a:spLocks noGrp="1"/>
          </p:cNvSpPr>
          <p:nvPr>
            <p:ph type="title"/>
          </p:nvPr>
        </p:nvSpPr>
        <p:spPr>
          <a:xfrm>
            <a:off x="2022500" y="1462350"/>
            <a:ext cx="5099100" cy="2218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800"/>
              <a:buFont typeface="Blinker SemiBold"/>
              <a:buNone/>
              <a:defRPr sz="2800" b="0">
                <a:solidFill>
                  <a:schemeClr val="lt1"/>
                </a:solidFill>
                <a:latin typeface="Blinker SemiBold"/>
                <a:ea typeface="Blinker SemiBold"/>
                <a:cs typeface="Blinker SemiBold"/>
                <a:sym typeface="Blinker SemiBold"/>
              </a:defRPr>
            </a:lvl1pPr>
            <a:lvl2pPr lvl="1" algn="ctr">
              <a:lnSpc>
                <a:spcPct val="100000"/>
              </a:lnSpc>
              <a:spcBef>
                <a:spcPts val="0"/>
              </a:spcBef>
              <a:spcAft>
                <a:spcPts val="0"/>
              </a:spcAft>
              <a:buClr>
                <a:srgbClr val="1C355E"/>
              </a:buClr>
              <a:buSzPts val="3000"/>
              <a:buFont typeface="Blinker SemiBold"/>
              <a:buNone/>
              <a:defRPr sz="3000" b="0">
                <a:solidFill>
                  <a:srgbClr val="1C355E"/>
                </a:solidFill>
                <a:latin typeface="Blinker SemiBold"/>
                <a:ea typeface="Blinker SemiBold"/>
                <a:cs typeface="Blinker SemiBold"/>
                <a:sym typeface="Blinker SemiBold"/>
              </a:defRPr>
            </a:lvl2pPr>
            <a:lvl3pPr lvl="2" algn="ctr">
              <a:lnSpc>
                <a:spcPct val="100000"/>
              </a:lnSpc>
              <a:spcBef>
                <a:spcPts val="0"/>
              </a:spcBef>
              <a:spcAft>
                <a:spcPts val="0"/>
              </a:spcAft>
              <a:buClr>
                <a:srgbClr val="1C355E"/>
              </a:buClr>
              <a:buSzPts val="3000"/>
              <a:buFont typeface="Blinker SemiBold"/>
              <a:buNone/>
              <a:defRPr sz="3000" b="0">
                <a:solidFill>
                  <a:srgbClr val="1C355E"/>
                </a:solidFill>
                <a:latin typeface="Blinker SemiBold"/>
                <a:ea typeface="Blinker SemiBold"/>
                <a:cs typeface="Blinker SemiBold"/>
                <a:sym typeface="Blinker SemiBold"/>
              </a:defRPr>
            </a:lvl3pPr>
            <a:lvl4pPr lvl="3" algn="ctr">
              <a:lnSpc>
                <a:spcPct val="100000"/>
              </a:lnSpc>
              <a:spcBef>
                <a:spcPts val="0"/>
              </a:spcBef>
              <a:spcAft>
                <a:spcPts val="0"/>
              </a:spcAft>
              <a:buClr>
                <a:srgbClr val="1C355E"/>
              </a:buClr>
              <a:buSzPts val="3000"/>
              <a:buFont typeface="Blinker SemiBold"/>
              <a:buNone/>
              <a:defRPr sz="3000" b="0">
                <a:solidFill>
                  <a:srgbClr val="1C355E"/>
                </a:solidFill>
                <a:latin typeface="Blinker SemiBold"/>
                <a:ea typeface="Blinker SemiBold"/>
                <a:cs typeface="Blinker SemiBold"/>
                <a:sym typeface="Blinker SemiBold"/>
              </a:defRPr>
            </a:lvl4pPr>
            <a:lvl5pPr lvl="4" algn="ctr">
              <a:lnSpc>
                <a:spcPct val="100000"/>
              </a:lnSpc>
              <a:spcBef>
                <a:spcPts val="0"/>
              </a:spcBef>
              <a:spcAft>
                <a:spcPts val="0"/>
              </a:spcAft>
              <a:buClr>
                <a:srgbClr val="1C355E"/>
              </a:buClr>
              <a:buSzPts val="3000"/>
              <a:buFont typeface="Blinker SemiBold"/>
              <a:buNone/>
              <a:defRPr sz="3000" b="0">
                <a:solidFill>
                  <a:srgbClr val="1C355E"/>
                </a:solidFill>
                <a:latin typeface="Blinker SemiBold"/>
                <a:ea typeface="Blinker SemiBold"/>
                <a:cs typeface="Blinker SemiBold"/>
                <a:sym typeface="Blinker SemiBold"/>
              </a:defRPr>
            </a:lvl5pPr>
            <a:lvl6pPr lvl="5" algn="ctr">
              <a:lnSpc>
                <a:spcPct val="100000"/>
              </a:lnSpc>
              <a:spcBef>
                <a:spcPts val="0"/>
              </a:spcBef>
              <a:spcAft>
                <a:spcPts val="0"/>
              </a:spcAft>
              <a:buClr>
                <a:srgbClr val="1C355E"/>
              </a:buClr>
              <a:buSzPts val="3000"/>
              <a:buFont typeface="Blinker SemiBold"/>
              <a:buNone/>
              <a:defRPr sz="3000" b="0">
                <a:solidFill>
                  <a:srgbClr val="1C355E"/>
                </a:solidFill>
                <a:latin typeface="Blinker SemiBold"/>
                <a:ea typeface="Blinker SemiBold"/>
                <a:cs typeface="Blinker SemiBold"/>
                <a:sym typeface="Blinker SemiBold"/>
              </a:defRPr>
            </a:lvl6pPr>
            <a:lvl7pPr lvl="6" algn="ctr">
              <a:lnSpc>
                <a:spcPct val="100000"/>
              </a:lnSpc>
              <a:spcBef>
                <a:spcPts val="0"/>
              </a:spcBef>
              <a:spcAft>
                <a:spcPts val="0"/>
              </a:spcAft>
              <a:buClr>
                <a:srgbClr val="1C355E"/>
              </a:buClr>
              <a:buSzPts val="3000"/>
              <a:buFont typeface="Blinker SemiBold"/>
              <a:buNone/>
              <a:defRPr sz="3000" b="0">
                <a:solidFill>
                  <a:srgbClr val="1C355E"/>
                </a:solidFill>
                <a:latin typeface="Blinker SemiBold"/>
                <a:ea typeface="Blinker SemiBold"/>
                <a:cs typeface="Blinker SemiBold"/>
                <a:sym typeface="Blinker SemiBold"/>
              </a:defRPr>
            </a:lvl7pPr>
            <a:lvl8pPr lvl="7" algn="ctr">
              <a:lnSpc>
                <a:spcPct val="100000"/>
              </a:lnSpc>
              <a:spcBef>
                <a:spcPts val="0"/>
              </a:spcBef>
              <a:spcAft>
                <a:spcPts val="0"/>
              </a:spcAft>
              <a:buClr>
                <a:srgbClr val="1C355E"/>
              </a:buClr>
              <a:buSzPts val="3000"/>
              <a:buFont typeface="Blinker SemiBold"/>
              <a:buNone/>
              <a:defRPr sz="3000" b="0">
                <a:solidFill>
                  <a:srgbClr val="1C355E"/>
                </a:solidFill>
                <a:latin typeface="Blinker SemiBold"/>
                <a:ea typeface="Blinker SemiBold"/>
                <a:cs typeface="Blinker SemiBold"/>
                <a:sym typeface="Blinker SemiBold"/>
              </a:defRPr>
            </a:lvl8pPr>
            <a:lvl9pPr lvl="8" algn="ctr">
              <a:lnSpc>
                <a:spcPct val="100000"/>
              </a:lnSpc>
              <a:spcBef>
                <a:spcPts val="0"/>
              </a:spcBef>
              <a:spcAft>
                <a:spcPts val="0"/>
              </a:spcAft>
              <a:buClr>
                <a:srgbClr val="1C355E"/>
              </a:buClr>
              <a:buSzPts val="3000"/>
              <a:buFont typeface="Blinker SemiBold"/>
              <a:buNone/>
              <a:defRPr sz="3000" b="0">
                <a:solidFill>
                  <a:srgbClr val="1C355E"/>
                </a:solidFill>
                <a:latin typeface="Blinker SemiBold"/>
                <a:ea typeface="Blinker SemiBold"/>
                <a:cs typeface="Blinker SemiBold"/>
                <a:sym typeface="Blinker SemiBold"/>
              </a:defRPr>
            </a:lvl9pPr>
          </a:lstStyle>
          <a:p>
            <a:endParaRPr/>
          </a:p>
        </p:txBody>
      </p:sp>
      <p:sp>
        <p:nvSpPr>
          <p:cNvPr id="103" name="Google Shape;103;p32"/>
          <p:cNvSpPr txBox="1">
            <a:spLocks noGrp="1"/>
          </p:cNvSpPr>
          <p:nvPr>
            <p:ph type="subTitle" idx="1"/>
          </p:nvPr>
        </p:nvSpPr>
        <p:spPr>
          <a:xfrm>
            <a:off x="3180925" y="3912075"/>
            <a:ext cx="2782200" cy="436800"/>
          </a:xfrm>
          <a:prstGeom prst="rect">
            <a:avLst/>
          </a:prstGeom>
          <a:solidFill>
            <a:srgbClr val="1C355E"/>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13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 name="Google Shape;104;p32"/>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 texto ancho completo">
  <p:cSld name="Título + texto ancho completo">
    <p:spTree>
      <p:nvGrpSpPr>
        <p:cNvPr id="1" name="Shape 204"/>
        <p:cNvGrpSpPr/>
        <p:nvPr/>
      </p:nvGrpSpPr>
      <p:grpSpPr>
        <a:xfrm>
          <a:off x="0" y="0"/>
          <a:ext cx="0" cy="0"/>
          <a:chOff x="0" y="0"/>
          <a:chExt cx="0" cy="0"/>
        </a:xfrm>
      </p:grpSpPr>
      <p:sp>
        <p:nvSpPr>
          <p:cNvPr id="206" name="Google Shape;206;p3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‹Nº›</a:t>
            </a:fld>
            <a:endParaRPr/>
          </a:p>
        </p:txBody>
      </p:sp>
      <p:sp>
        <p:nvSpPr>
          <p:cNvPr id="207" name="Google Shape;207;p32"/>
          <p:cNvSpPr txBox="1">
            <a:spLocks noGrp="1"/>
          </p:cNvSpPr>
          <p:nvPr>
            <p:ph type="sldNum" idx="2"/>
          </p:nvPr>
        </p:nvSpPr>
        <p:spPr>
          <a:xfrm>
            <a:off x="4542501" y="485210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‹Nº›</a:t>
            </a:fld>
            <a:endParaRPr/>
          </a:p>
        </p:txBody>
      </p:sp>
      <p:sp>
        <p:nvSpPr>
          <p:cNvPr id="208" name="Google Shape;208;p32"/>
          <p:cNvSpPr txBox="1">
            <a:spLocks noGrp="1"/>
          </p:cNvSpPr>
          <p:nvPr>
            <p:ph type="body" idx="1"/>
          </p:nvPr>
        </p:nvSpPr>
        <p:spPr>
          <a:xfrm>
            <a:off x="705725" y="1658525"/>
            <a:ext cx="8048100" cy="2261100"/>
          </a:xfrm>
          <a:prstGeom prst="rect">
            <a:avLst/>
          </a:prstGeom>
        </p:spPr>
        <p:txBody>
          <a:bodyPr spcFirstLastPara="1" wrap="square" lIns="91425" tIns="91425" rIns="91425" bIns="91425" anchor="t" anchorCtr="0">
            <a:noAutofit/>
          </a:bodyPr>
          <a:lstStyle>
            <a:lvl1pPr marL="457200" lvl="0" indent="-311150" algn="just" rtl="0">
              <a:spcBef>
                <a:spcPts val="0"/>
              </a:spcBef>
              <a:spcAft>
                <a:spcPts val="0"/>
              </a:spcAft>
              <a:buClr>
                <a:srgbClr val="1C355E"/>
              </a:buClr>
              <a:buSzPts val="1300"/>
              <a:buChar char="●"/>
              <a:defRPr b="0">
                <a:solidFill>
                  <a:srgbClr val="1C355E"/>
                </a:solidFill>
              </a:defRPr>
            </a:lvl1pPr>
            <a:lvl2pPr marL="914400" lvl="1" indent="-298450" algn="just" rtl="0">
              <a:spcBef>
                <a:spcPts val="1600"/>
              </a:spcBef>
              <a:spcAft>
                <a:spcPts val="0"/>
              </a:spcAft>
              <a:buClr>
                <a:srgbClr val="1C355E"/>
              </a:buClr>
              <a:buSzPts val="1100"/>
              <a:buChar char="○"/>
              <a:defRPr>
                <a:solidFill>
                  <a:srgbClr val="1C355E"/>
                </a:solidFill>
              </a:defRPr>
            </a:lvl2pPr>
            <a:lvl3pPr marL="1371600" lvl="2" indent="-298450" algn="just" rtl="0">
              <a:spcBef>
                <a:spcPts val="1600"/>
              </a:spcBef>
              <a:spcAft>
                <a:spcPts val="0"/>
              </a:spcAft>
              <a:buClr>
                <a:srgbClr val="1C355E"/>
              </a:buClr>
              <a:buSzPts val="1100"/>
              <a:buChar char="■"/>
              <a:defRPr>
                <a:solidFill>
                  <a:srgbClr val="1C355E"/>
                </a:solidFill>
              </a:defRPr>
            </a:lvl3pPr>
            <a:lvl4pPr marL="1828800" lvl="3" indent="-298450" algn="just" rtl="0">
              <a:spcBef>
                <a:spcPts val="1600"/>
              </a:spcBef>
              <a:spcAft>
                <a:spcPts val="0"/>
              </a:spcAft>
              <a:buClr>
                <a:srgbClr val="1C355E"/>
              </a:buClr>
              <a:buSzPts val="1100"/>
              <a:buChar char="●"/>
              <a:defRPr>
                <a:solidFill>
                  <a:srgbClr val="1C355E"/>
                </a:solidFill>
              </a:defRPr>
            </a:lvl4pPr>
            <a:lvl5pPr marL="2286000" lvl="4" indent="-298450" algn="just" rtl="0">
              <a:spcBef>
                <a:spcPts val="1600"/>
              </a:spcBef>
              <a:spcAft>
                <a:spcPts val="0"/>
              </a:spcAft>
              <a:buClr>
                <a:srgbClr val="1C355E"/>
              </a:buClr>
              <a:buSzPts val="1100"/>
              <a:buChar char="○"/>
              <a:defRPr>
                <a:solidFill>
                  <a:srgbClr val="1C355E"/>
                </a:solidFill>
              </a:defRPr>
            </a:lvl5pPr>
            <a:lvl6pPr marL="2743200" lvl="5" indent="-298450" algn="just" rtl="0">
              <a:spcBef>
                <a:spcPts val="1600"/>
              </a:spcBef>
              <a:spcAft>
                <a:spcPts val="0"/>
              </a:spcAft>
              <a:buClr>
                <a:srgbClr val="1C355E"/>
              </a:buClr>
              <a:buSzPts val="1100"/>
              <a:buChar char="■"/>
              <a:defRPr>
                <a:solidFill>
                  <a:srgbClr val="1C355E"/>
                </a:solidFill>
              </a:defRPr>
            </a:lvl6pPr>
            <a:lvl7pPr marL="3200400" lvl="6" indent="-298450" algn="just" rtl="0">
              <a:spcBef>
                <a:spcPts val="1600"/>
              </a:spcBef>
              <a:spcAft>
                <a:spcPts val="0"/>
              </a:spcAft>
              <a:buClr>
                <a:srgbClr val="1C355E"/>
              </a:buClr>
              <a:buSzPts val="1100"/>
              <a:buChar char="●"/>
              <a:defRPr>
                <a:solidFill>
                  <a:srgbClr val="1C355E"/>
                </a:solidFill>
              </a:defRPr>
            </a:lvl7pPr>
            <a:lvl8pPr marL="3657600" lvl="7" indent="-298450" algn="just" rtl="0">
              <a:spcBef>
                <a:spcPts val="1600"/>
              </a:spcBef>
              <a:spcAft>
                <a:spcPts val="0"/>
              </a:spcAft>
              <a:buClr>
                <a:srgbClr val="1C355E"/>
              </a:buClr>
              <a:buSzPts val="1100"/>
              <a:buChar char="○"/>
              <a:defRPr>
                <a:solidFill>
                  <a:srgbClr val="1C355E"/>
                </a:solidFill>
              </a:defRPr>
            </a:lvl8pPr>
            <a:lvl9pPr marL="4114800" lvl="8" indent="-298450" algn="just" rtl="0">
              <a:spcBef>
                <a:spcPts val="1600"/>
              </a:spcBef>
              <a:spcAft>
                <a:spcPts val="1600"/>
              </a:spcAft>
              <a:buClr>
                <a:srgbClr val="1C355E"/>
              </a:buClr>
              <a:buSzPts val="1100"/>
              <a:buChar char="■"/>
              <a:defRPr>
                <a:solidFill>
                  <a:srgbClr val="1C355E"/>
                </a:solidFill>
              </a:defRPr>
            </a:lvl9pPr>
          </a:lstStyle>
          <a:p>
            <a:endParaRPr/>
          </a:p>
        </p:txBody>
      </p:sp>
      <p:sp>
        <p:nvSpPr>
          <p:cNvPr id="211" name="Google Shape;211;p32"/>
          <p:cNvSpPr txBox="1">
            <a:spLocks noGrp="1"/>
          </p:cNvSpPr>
          <p:nvPr>
            <p:ph type="title"/>
          </p:nvPr>
        </p:nvSpPr>
        <p:spPr>
          <a:xfrm>
            <a:off x="1310644" y="161863"/>
            <a:ext cx="4599300" cy="1008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1C355E"/>
              </a:buClr>
              <a:buSzPts val="2600"/>
              <a:buNone/>
              <a:defRPr sz="2600">
                <a:solidFill>
                  <a:srgbClr val="1C355E"/>
                </a:solidFill>
              </a:defRPr>
            </a:lvl1pPr>
            <a:lvl2pPr lvl="1" rtl="0">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2pPr>
            <a:lvl3pPr lvl="2" rtl="0">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3pPr>
            <a:lvl4pPr lvl="3" rtl="0">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4pPr>
            <a:lvl5pPr lvl="4" rtl="0">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5pPr>
            <a:lvl6pPr lvl="5" rtl="0">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6pPr>
            <a:lvl7pPr lvl="6" rtl="0">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7pPr>
            <a:lvl8pPr lvl="7" rtl="0">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8pPr>
            <a:lvl9pPr lvl="8" rtl="0">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9pPr>
          </a:lstStyle>
          <a:p>
            <a:endParaRPr dirty="0"/>
          </a:p>
        </p:txBody>
      </p:sp>
      <p:pic>
        <p:nvPicPr>
          <p:cNvPr id="9" name="Imagen 8"/>
          <p:cNvPicPr>
            <a:picLocks noChangeAspect="1"/>
          </p:cNvPicPr>
          <p:nvPr userDrawn="1"/>
        </p:nvPicPr>
        <p:blipFill>
          <a:blip r:embed="rId2"/>
          <a:stretch>
            <a:fillRect/>
          </a:stretch>
        </p:blipFill>
        <p:spPr>
          <a:xfrm>
            <a:off x="-1" y="83623"/>
            <a:ext cx="1095528" cy="1086002"/>
          </a:xfrm>
          <a:prstGeom prst="rect">
            <a:avLst/>
          </a:prstGeom>
        </p:spPr>
      </p:pic>
      <p:pic>
        <p:nvPicPr>
          <p:cNvPr id="10" name="Imagen 9"/>
          <p:cNvPicPr>
            <a:picLocks noChangeAspect="1"/>
          </p:cNvPicPr>
          <p:nvPr userDrawn="1"/>
        </p:nvPicPr>
        <p:blipFill>
          <a:blip r:embed="rId3"/>
          <a:stretch>
            <a:fillRect/>
          </a:stretch>
        </p:blipFill>
        <p:spPr>
          <a:xfrm>
            <a:off x="6619523" y="7695"/>
            <a:ext cx="2524477" cy="1038370"/>
          </a:xfrm>
          <a:prstGeom prst="rect">
            <a:avLst/>
          </a:prstGeom>
        </p:spPr>
      </p:pic>
      <p:pic>
        <p:nvPicPr>
          <p:cNvPr id="11" name="Imagen 10">
            <a:extLst>
              <a:ext uri="{FF2B5EF4-FFF2-40B4-BE49-F238E27FC236}">
                <a16:creationId xmlns:a16="http://schemas.microsoft.com/office/drawing/2014/main" id="{E3BAFD24-457E-FBF5-7029-6745749444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0" y="4917442"/>
            <a:ext cx="9144000" cy="376237"/>
          </a:xfrm>
          <a:prstGeom prst="rect">
            <a:avLst/>
          </a:prstGeom>
        </p:spPr>
      </p:pic>
    </p:spTree>
    <p:extLst>
      <p:ext uri="{BB962C8B-B14F-4D97-AF65-F5344CB8AC3E}">
        <p14:creationId xmlns:p14="http://schemas.microsoft.com/office/powerpoint/2010/main" val="4178179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NEW SECTION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572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624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NEW SECTION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406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F4FCB694-9B44-E79B-F287-3A6D9E695837}"/>
              </a:ext>
            </a:extLst>
          </p:cNvPr>
          <p:cNvSpPr>
            <a:spLocks noGrp="1"/>
          </p:cNvSpPr>
          <p:nvPr>
            <p:ph type="dt" sz="half" idx="10"/>
          </p:nvPr>
        </p:nvSpPr>
        <p:spPr>
          <a:xfrm>
            <a:off x="628650" y="4767263"/>
            <a:ext cx="2057400" cy="273844"/>
          </a:xfrm>
          <a:prstGeom prst="rect">
            <a:avLst/>
          </a:prstGeom>
        </p:spPr>
        <p:txBody>
          <a:bodyPr/>
          <a:lstStyle/>
          <a:p>
            <a:fld id="{653067E1-367B-43B1-BC52-72A23951FE6C}" type="datetimeFigureOut">
              <a:rPr lang="es-ES" smtClean="0"/>
              <a:t>24/09/2025</a:t>
            </a:fld>
            <a:endParaRPr lang="es-ES"/>
          </a:p>
        </p:txBody>
      </p:sp>
      <p:sp>
        <p:nvSpPr>
          <p:cNvPr id="5" name="Marcador de pie de página 4">
            <a:extLst>
              <a:ext uri="{FF2B5EF4-FFF2-40B4-BE49-F238E27FC236}">
                <a16:creationId xmlns:a16="http://schemas.microsoft.com/office/drawing/2014/main" id="{CC80A598-A925-5CC6-9B75-FE96A2A8B1E2}"/>
              </a:ext>
            </a:extLst>
          </p:cNvPr>
          <p:cNvSpPr>
            <a:spLocks noGrp="1"/>
          </p:cNvSpPr>
          <p:nvPr>
            <p:ph type="ftr" sz="quarter" idx="11"/>
          </p:nvPr>
        </p:nvSpPr>
        <p:spPr>
          <a:xfrm>
            <a:off x="3028950" y="4767263"/>
            <a:ext cx="3086100" cy="273844"/>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D71FF7E8-35E0-0618-59F5-8CD1613D899E}"/>
              </a:ext>
            </a:extLst>
          </p:cNvPr>
          <p:cNvSpPr>
            <a:spLocks noGrp="1"/>
          </p:cNvSpPr>
          <p:nvPr>
            <p:ph type="sldNum" sz="quarter" idx="12"/>
          </p:nvPr>
        </p:nvSpPr>
        <p:spPr>
          <a:xfrm>
            <a:off x="6457950" y="4767263"/>
            <a:ext cx="2057400" cy="273844"/>
          </a:xfrm>
          <a:prstGeom prst="rect">
            <a:avLst/>
          </a:prstGeom>
        </p:spPr>
        <p:txBody>
          <a:bodyPr/>
          <a:lstStyle/>
          <a:p>
            <a:fld id="{628742D4-E242-46EC-9D91-5A5370E679C1}" type="slidenum">
              <a:rPr lang="es-ES" smtClean="0"/>
              <a:t>‹Nº›</a:t>
            </a:fld>
            <a:endParaRPr lang="es-ES"/>
          </a:p>
        </p:txBody>
      </p:sp>
      <p:sp>
        <p:nvSpPr>
          <p:cNvPr id="7" name="Marcador de título 1">
            <a:extLst>
              <a:ext uri="{FF2B5EF4-FFF2-40B4-BE49-F238E27FC236}">
                <a16:creationId xmlns:a16="http://schemas.microsoft.com/office/drawing/2014/main" id="{A3D401AB-21FD-FE10-5FB0-CE6F150B4C9C}"/>
              </a:ext>
            </a:extLst>
          </p:cNvPr>
          <p:cNvSpPr>
            <a:spLocks noGrp="1"/>
          </p:cNvSpPr>
          <p:nvPr>
            <p:ph type="title"/>
          </p:nvPr>
        </p:nvSpPr>
        <p:spPr>
          <a:xfrm>
            <a:off x="887730" y="11985"/>
            <a:ext cx="6076950" cy="994172"/>
          </a:xfrm>
          <a:prstGeom prst="rect">
            <a:avLst/>
          </a:prstGeom>
        </p:spPr>
        <p:txBody>
          <a:bodyPr vert="horz" lIns="91440" tIns="45720" rIns="91440" bIns="45720" rtlCol="0" anchor="ctr">
            <a:normAutofit/>
          </a:bodyPr>
          <a:lstStyle/>
          <a:p>
            <a:r>
              <a:rPr lang="es-ES" dirty="0"/>
              <a:t>TITTLE</a:t>
            </a:r>
          </a:p>
        </p:txBody>
      </p:sp>
    </p:spTree>
    <p:extLst>
      <p:ext uri="{BB962C8B-B14F-4D97-AF65-F5344CB8AC3E}">
        <p14:creationId xmlns:p14="http://schemas.microsoft.com/office/powerpoint/2010/main" val="2442108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 texto 1 columna + foto izq 1 1 1 1 1 1 1 1 1">
  <p:cSld name="TITLE_AND_BODY_2_1_1_1_1_1_1_1_1">
    <p:spTree>
      <p:nvGrpSpPr>
        <p:cNvPr id="1" name="Shape 26"/>
        <p:cNvGrpSpPr/>
        <p:nvPr/>
      </p:nvGrpSpPr>
      <p:grpSpPr>
        <a:xfrm>
          <a:off x="0" y="0"/>
          <a:ext cx="0" cy="0"/>
          <a:chOff x="0" y="0"/>
          <a:chExt cx="0" cy="0"/>
        </a:xfrm>
      </p:grpSpPr>
      <p:sp>
        <p:nvSpPr>
          <p:cNvPr id="27" name="Google Shape;27;p22"/>
          <p:cNvSpPr txBox="1">
            <a:spLocks noGrp="1"/>
          </p:cNvSpPr>
          <p:nvPr>
            <p:ph type="body" idx="1"/>
          </p:nvPr>
        </p:nvSpPr>
        <p:spPr>
          <a:xfrm>
            <a:off x="830825" y="1704625"/>
            <a:ext cx="1440000" cy="24180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1C355E"/>
              </a:buClr>
              <a:buSzPts val="1300"/>
              <a:buChar char="●"/>
              <a:defRPr b="0">
                <a:solidFill>
                  <a:srgbClr val="1C355E"/>
                </a:solidFill>
              </a:defRPr>
            </a:lvl1pPr>
            <a:lvl2pPr marL="914400" lvl="1" indent="-298450" algn="l">
              <a:lnSpc>
                <a:spcPct val="115000"/>
              </a:lnSpc>
              <a:spcBef>
                <a:spcPts val="1600"/>
              </a:spcBef>
              <a:spcAft>
                <a:spcPts val="0"/>
              </a:spcAft>
              <a:buClr>
                <a:srgbClr val="1C355E"/>
              </a:buClr>
              <a:buSzPts val="1100"/>
              <a:buChar char="○"/>
              <a:defRPr>
                <a:solidFill>
                  <a:srgbClr val="1C355E"/>
                </a:solidFill>
              </a:defRPr>
            </a:lvl2pPr>
            <a:lvl3pPr marL="1371600" lvl="2" indent="-298450" algn="l">
              <a:lnSpc>
                <a:spcPct val="115000"/>
              </a:lnSpc>
              <a:spcBef>
                <a:spcPts val="1600"/>
              </a:spcBef>
              <a:spcAft>
                <a:spcPts val="0"/>
              </a:spcAft>
              <a:buClr>
                <a:srgbClr val="1C355E"/>
              </a:buClr>
              <a:buSzPts val="1100"/>
              <a:buChar char="■"/>
              <a:defRPr>
                <a:solidFill>
                  <a:srgbClr val="1C355E"/>
                </a:solidFill>
              </a:defRPr>
            </a:lvl3pPr>
            <a:lvl4pPr marL="1828800" lvl="3" indent="-298450" algn="l">
              <a:lnSpc>
                <a:spcPct val="115000"/>
              </a:lnSpc>
              <a:spcBef>
                <a:spcPts val="1600"/>
              </a:spcBef>
              <a:spcAft>
                <a:spcPts val="0"/>
              </a:spcAft>
              <a:buClr>
                <a:srgbClr val="1C355E"/>
              </a:buClr>
              <a:buSzPts val="1100"/>
              <a:buChar char="●"/>
              <a:defRPr>
                <a:solidFill>
                  <a:srgbClr val="1C355E"/>
                </a:solidFill>
              </a:defRPr>
            </a:lvl4pPr>
            <a:lvl5pPr marL="2286000" lvl="4" indent="-298450" algn="l">
              <a:lnSpc>
                <a:spcPct val="115000"/>
              </a:lnSpc>
              <a:spcBef>
                <a:spcPts val="1600"/>
              </a:spcBef>
              <a:spcAft>
                <a:spcPts val="0"/>
              </a:spcAft>
              <a:buClr>
                <a:srgbClr val="1C355E"/>
              </a:buClr>
              <a:buSzPts val="1100"/>
              <a:buChar char="○"/>
              <a:defRPr>
                <a:solidFill>
                  <a:srgbClr val="1C355E"/>
                </a:solidFill>
              </a:defRPr>
            </a:lvl5pPr>
            <a:lvl6pPr marL="2743200" lvl="5" indent="-298450" algn="l">
              <a:lnSpc>
                <a:spcPct val="115000"/>
              </a:lnSpc>
              <a:spcBef>
                <a:spcPts val="1600"/>
              </a:spcBef>
              <a:spcAft>
                <a:spcPts val="0"/>
              </a:spcAft>
              <a:buClr>
                <a:srgbClr val="1C355E"/>
              </a:buClr>
              <a:buSzPts val="1100"/>
              <a:buChar char="■"/>
              <a:defRPr>
                <a:solidFill>
                  <a:srgbClr val="1C355E"/>
                </a:solidFill>
              </a:defRPr>
            </a:lvl6pPr>
            <a:lvl7pPr marL="3200400" lvl="6" indent="-298450" algn="l">
              <a:lnSpc>
                <a:spcPct val="115000"/>
              </a:lnSpc>
              <a:spcBef>
                <a:spcPts val="1600"/>
              </a:spcBef>
              <a:spcAft>
                <a:spcPts val="0"/>
              </a:spcAft>
              <a:buClr>
                <a:srgbClr val="1C355E"/>
              </a:buClr>
              <a:buSzPts val="1100"/>
              <a:buChar char="●"/>
              <a:defRPr>
                <a:solidFill>
                  <a:srgbClr val="1C355E"/>
                </a:solidFill>
              </a:defRPr>
            </a:lvl7pPr>
            <a:lvl8pPr marL="3657600" lvl="7" indent="-298450" algn="l">
              <a:lnSpc>
                <a:spcPct val="115000"/>
              </a:lnSpc>
              <a:spcBef>
                <a:spcPts val="1600"/>
              </a:spcBef>
              <a:spcAft>
                <a:spcPts val="0"/>
              </a:spcAft>
              <a:buClr>
                <a:srgbClr val="1C355E"/>
              </a:buClr>
              <a:buSzPts val="1100"/>
              <a:buChar char="○"/>
              <a:defRPr>
                <a:solidFill>
                  <a:srgbClr val="1C355E"/>
                </a:solidFill>
              </a:defRPr>
            </a:lvl8pPr>
            <a:lvl9pPr marL="4114800" lvl="8" indent="-298450" algn="l">
              <a:lnSpc>
                <a:spcPct val="115000"/>
              </a:lnSpc>
              <a:spcBef>
                <a:spcPts val="1600"/>
              </a:spcBef>
              <a:spcAft>
                <a:spcPts val="1600"/>
              </a:spcAft>
              <a:buClr>
                <a:srgbClr val="1C355E"/>
              </a:buClr>
              <a:buSzPts val="1100"/>
              <a:buChar char="■"/>
              <a:defRPr>
                <a:solidFill>
                  <a:srgbClr val="1C355E"/>
                </a:solidFill>
              </a:defRPr>
            </a:lvl9pPr>
          </a:lstStyle>
          <a:p>
            <a:endParaRPr/>
          </a:p>
        </p:txBody>
      </p:sp>
      <p:sp>
        <p:nvSpPr>
          <p:cNvPr id="28" name="Google Shape;28;p22"/>
          <p:cNvSpPr txBox="1">
            <a:spLocks noGrp="1"/>
          </p:cNvSpPr>
          <p:nvPr>
            <p:ph type="body" idx="2"/>
          </p:nvPr>
        </p:nvSpPr>
        <p:spPr>
          <a:xfrm>
            <a:off x="2831075" y="1704625"/>
            <a:ext cx="1440000" cy="24180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1C355E"/>
              </a:buClr>
              <a:buSzPts val="1300"/>
              <a:buChar char="●"/>
              <a:defRPr b="0">
                <a:solidFill>
                  <a:srgbClr val="1C355E"/>
                </a:solidFill>
              </a:defRPr>
            </a:lvl1pPr>
            <a:lvl2pPr marL="914400" lvl="1" indent="-298450" algn="l">
              <a:lnSpc>
                <a:spcPct val="115000"/>
              </a:lnSpc>
              <a:spcBef>
                <a:spcPts val="1600"/>
              </a:spcBef>
              <a:spcAft>
                <a:spcPts val="0"/>
              </a:spcAft>
              <a:buClr>
                <a:srgbClr val="1C355E"/>
              </a:buClr>
              <a:buSzPts val="1100"/>
              <a:buChar char="○"/>
              <a:defRPr>
                <a:solidFill>
                  <a:srgbClr val="1C355E"/>
                </a:solidFill>
              </a:defRPr>
            </a:lvl2pPr>
            <a:lvl3pPr marL="1371600" lvl="2" indent="-298450" algn="l">
              <a:lnSpc>
                <a:spcPct val="115000"/>
              </a:lnSpc>
              <a:spcBef>
                <a:spcPts val="1600"/>
              </a:spcBef>
              <a:spcAft>
                <a:spcPts val="0"/>
              </a:spcAft>
              <a:buClr>
                <a:srgbClr val="1C355E"/>
              </a:buClr>
              <a:buSzPts val="1100"/>
              <a:buChar char="■"/>
              <a:defRPr>
                <a:solidFill>
                  <a:srgbClr val="1C355E"/>
                </a:solidFill>
              </a:defRPr>
            </a:lvl3pPr>
            <a:lvl4pPr marL="1828800" lvl="3" indent="-298450" algn="l">
              <a:lnSpc>
                <a:spcPct val="115000"/>
              </a:lnSpc>
              <a:spcBef>
                <a:spcPts val="1600"/>
              </a:spcBef>
              <a:spcAft>
                <a:spcPts val="0"/>
              </a:spcAft>
              <a:buClr>
                <a:srgbClr val="1C355E"/>
              </a:buClr>
              <a:buSzPts val="1100"/>
              <a:buChar char="●"/>
              <a:defRPr>
                <a:solidFill>
                  <a:srgbClr val="1C355E"/>
                </a:solidFill>
              </a:defRPr>
            </a:lvl4pPr>
            <a:lvl5pPr marL="2286000" lvl="4" indent="-298450" algn="l">
              <a:lnSpc>
                <a:spcPct val="115000"/>
              </a:lnSpc>
              <a:spcBef>
                <a:spcPts val="1600"/>
              </a:spcBef>
              <a:spcAft>
                <a:spcPts val="0"/>
              </a:spcAft>
              <a:buClr>
                <a:srgbClr val="1C355E"/>
              </a:buClr>
              <a:buSzPts val="1100"/>
              <a:buChar char="○"/>
              <a:defRPr>
                <a:solidFill>
                  <a:srgbClr val="1C355E"/>
                </a:solidFill>
              </a:defRPr>
            </a:lvl5pPr>
            <a:lvl6pPr marL="2743200" lvl="5" indent="-298450" algn="l">
              <a:lnSpc>
                <a:spcPct val="115000"/>
              </a:lnSpc>
              <a:spcBef>
                <a:spcPts val="1600"/>
              </a:spcBef>
              <a:spcAft>
                <a:spcPts val="0"/>
              </a:spcAft>
              <a:buClr>
                <a:srgbClr val="1C355E"/>
              </a:buClr>
              <a:buSzPts val="1100"/>
              <a:buChar char="■"/>
              <a:defRPr>
                <a:solidFill>
                  <a:srgbClr val="1C355E"/>
                </a:solidFill>
              </a:defRPr>
            </a:lvl6pPr>
            <a:lvl7pPr marL="3200400" lvl="6" indent="-298450" algn="l">
              <a:lnSpc>
                <a:spcPct val="115000"/>
              </a:lnSpc>
              <a:spcBef>
                <a:spcPts val="1600"/>
              </a:spcBef>
              <a:spcAft>
                <a:spcPts val="0"/>
              </a:spcAft>
              <a:buClr>
                <a:srgbClr val="1C355E"/>
              </a:buClr>
              <a:buSzPts val="1100"/>
              <a:buChar char="●"/>
              <a:defRPr>
                <a:solidFill>
                  <a:srgbClr val="1C355E"/>
                </a:solidFill>
              </a:defRPr>
            </a:lvl7pPr>
            <a:lvl8pPr marL="3657600" lvl="7" indent="-298450" algn="l">
              <a:lnSpc>
                <a:spcPct val="115000"/>
              </a:lnSpc>
              <a:spcBef>
                <a:spcPts val="1600"/>
              </a:spcBef>
              <a:spcAft>
                <a:spcPts val="0"/>
              </a:spcAft>
              <a:buClr>
                <a:srgbClr val="1C355E"/>
              </a:buClr>
              <a:buSzPts val="1100"/>
              <a:buChar char="○"/>
              <a:defRPr>
                <a:solidFill>
                  <a:srgbClr val="1C355E"/>
                </a:solidFill>
              </a:defRPr>
            </a:lvl8pPr>
            <a:lvl9pPr marL="4114800" lvl="8" indent="-298450" algn="l">
              <a:lnSpc>
                <a:spcPct val="115000"/>
              </a:lnSpc>
              <a:spcBef>
                <a:spcPts val="1600"/>
              </a:spcBef>
              <a:spcAft>
                <a:spcPts val="1600"/>
              </a:spcAft>
              <a:buClr>
                <a:srgbClr val="1C355E"/>
              </a:buClr>
              <a:buSzPts val="1100"/>
              <a:buChar char="■"/>
              <a:defRPr>
                <a:solidFill>
                  <a:srgbClr val="1C355E"/>
                </a:solidFill>
              </a:defRPr>
            </a:lvl9pPr>
          </a:lstStyle>
          <a:p>
            <a:endParaRPr/>
          </a:p>
        </p:txBody>
      </p:sp>
      <p:sp>
        <p:nvSpPr>
          <p:cNvPr id="29" name="Google Shape;29;p22"/>
          <p:cNvSpPr txBox="1">
            <a:spLocks noGrp="1"/>
          </p:cNvSpPr>
          <p:nvPr>
            <p:ph type="body" idx="3"/>
          </p:nvPr>
        </p:nvSpPr>
        <p:spPr>
          <a:xfrm>
            <a:off x="4774175" y="1704625"/>
            <a:ext cx="1440000" cy="24180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1C355E"/>
              </a:buClr>
              <a:buSzPts val="1300"/>
              <a:buChar char="●"/>
              <a:defRPr b="0">
                <a:solidFill>
                  <a:srgbClr val="1C355E"/>
                </a:solidFill>
              </a:defRPr>
            </a:lvl1pPr>
            <a:lvl2pPr marL="914400" lvl="1" indent="-298450" algn="l">
              <a:lnSpc>
                <a:spcPct val="115000"/>
              </a:lnSpc>
              <a:spcBef>
                <a:spcPts val="1600"/>
              </a:spcBef>
              <a:spcAft>
                <a:spcPts val="0"/>
              </a:spcAft>
              <a:buClr>
                <a:srgbClr val="1C355E"/>
              </a:buClr>
              <a:buSzPts val="1100"/>
              <a:buChar char="○"/>
              <a:defRPr>
                <a:solidFill>
                  <a:srgbClr val="1C355E"/>
                </a:solidFill>
              </a:defRPr>
            </a:lvl2pPr>
            <a:lvl3pPr marL="1371600" lvl="2" indent="-298450" algn="l">
              <a:lnSpc>
                <a:spcPct val="115000"/>
              </a:lnSpc>
              <a:spcBef>
                <a:spcPts val="1600"/>
              </a:spcBef>
              <a:spcAft>
                <a:spcPts val="0"/>
              </a:spcAft>
              <a:buClr>
                <a:srgbClr val="1C355E"/>
              </a:buClr>
              <a:buSzPts val="1100"/>
              <a:buChar char="■"/>
              <a:defRPr>
                <a:solidFill>
                  <a:srgbClr val="1C355E"/>
                </a:solidFill>
              </a:defRPr>
            </a:lvl3pPr>
            <a:lvl4pPr marL="1828800" lvl="3" indent="-298450" algn="l">
              <a:lnSpc>
                <a:spcPct val="115000"/>
              </a:lnSpc>
              <a:spcBef>
                <a:spcPts val="1600"/>
              </a:spcBef>
              <a:spcAft>
                <a:spcPts val="0"/>
              </a:spcAft>
              <a:buClr>
                <a:srgbClr val="1C355E"/>
              </a:buClr>
              <a:buSzPts val="1100"/>
              <a:buChar char="●"/>
              <a:defRPr>
                <a:solidFill>
                  <a:srgbClr val="1C355E"/>
                </a:solidFill>
              </a:defRPr>
            </a:lvl4pPr>
            <a:lvl5pPr marL="2286000" lvl="4" indent="-298450" algn="l">
              <a:lnSpc>
                <a:spcPct val="115000"/>
              </a:lnSpc>
              <a:spcBef>
                <a:spcPts val="1600"/>
              </a:spcBef>
              <a:spcAft>
                <a:spcPts val="0"/>
              </a:spcAft>
              <a:buClr>
                <a:srgbClr val="1C355E"/>
              </a:buClr>
              <a:buSzPts val="1100"/>
              <a:buChar char="○"/>
              <a:defRPr>
                <a:solidFill>
                  <a:srgbClr val="1C355E"/>
                </a:solidFill>
              </a:defRPr>
            </a:lvl5pPr>
            <a:lvl6pPr marL="2743200" lvl="5" indent="-298450" algn="l">
              <a:lnSpc>
                <a:spcPct val="115000"/>
              </a:lnSpc>
              <a:spcBef>
                <a:spcPts val="1600"/>
              </a:spcBef>
              <a:spcAft>
                <a:spcPts val="0"/>
              </a:spcAft>
              <a:buClr>
                <a:srgbClr val="1C355E"/>
              </a:buClr>
              <a:buSzPts val="1100"/>
              <a:buChar char="■"/>
              <a:defRPr>
                <a:solidFill>
                  <a:srgbClr val="1C355E"/>
                </a:solidFill>
              </a:defRPr>
            </a:lvl6pPr>
            <a:lvl7pPr marL="3200400" lvl="6" indent="-298450" algn="l">
              <a:lnSpc>
                <a:spcPct val="115000"/>
              </a:lnSpc>
              <a:spcBef>
                <a:spcPts val="1600"/>
              </a:spcBef>
              <a:spcAft>
                <a:spcPts val="0"/>
              </a:spcAft>
              <a:buClr>
                <a:srgbClr val="1C355E"/>
              </a:buClr>
              <a:buSzPts val="1100"/>
              <a:buChar char="●"/>
              <a:defRPr>
                <a:solidFill>
                  <a:srgbClr val="1C355E"/>
                </a:solidFill>
              </a:defRPr>
            </a:lvl7pPr>
            <a:lvl8pPr marL="3657600" lvl="7" indent="-298450" algn="l">
              <a:lnSpc>
                <a:spcPct val="115000"/>
              </a:lnSpc>
              <a:spcBef>
                <a:spcPts val="1600"/>
              </a:spcBef>
              <a:spcAft>
                <a:spcPts val="0"/>
              </a:spcAft>
              <a:buClr>
                <a:srgbClr val="1C355E"/>
              </a:buClr>
              <a:buSzPts val="1100"/>
              <a:buChar char="○"/>
              <a:defRPr>
                <a:solidFill>
                  <a:srgbClr val="1C355E"/>
                </a:solidFill>
              </a:defRPr>
            </a:lvl8pPr>
            <a:lvl9pPr marL="4114800" lvl="8" indent="-298450" algn="l">
              <a:lnSpc>
                <a:spcPct val="115000"/>
              </a:lnSpc>
              <a:spcBef>
                <a:spcPts val="1600"/>
              </a:spcBef>
              <a:spcAft>
                <a:spcPts val="1600"/>
              </a:spcAft>
              <a:buClr>
                <a:srgbClr val="1C355E"/>
              </a:buClr>
              <a:buSzPts val="1100"/>
              <a:buChar char="■"/>
              <a:defRPr>
                <a:solidFill>
                  <a:srgbClr val="1C355E"/>
                </a:solidFill>
              </a:defRPr>
            </a:lvl9pPr>
          </a:lstStyle>
          <a:p>
            <a:endParaRPr/>
          </a:p>
        </p:txBody>
      </p:sp>
      <p:sp>
        <p:nvSpPr>
          <p:cNvPr id="30" name="Google Shape;30;p22"/>
          <p:cNvSpPr txBox="1">
            <a:spLocks noGrp="1"/>
          </p:cNvSpPr>
          <p:nvPr>
            <p:ph type="body" idx="4"/>
          </p:nvPr>
        </p:nvSpPr>
        <p:spPr>
          <a:xfrm>
            <a:off x="6774425" y="1704625"/>
            <a:ext cx="1440000" cy="24180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1C355E"/>
              </a:buClr>
              <a:buSzPts val="1300"/>
              <a:buChar char="●"/>
              <a:defRPr b="0">
                <a:solidFill>
                  <a:srgbClr val="1C355E"/>
                </a:solidFill>
              </a:defRPr>
            </a:lvl1pPr>
            <a:lvl2pPr marL="914400" lvl="1" indent="-298450" algn="l">
              <a:lnSpc>
                <a:spcPct val="115000"/>
              </a:lnSpc>
              <a:spcBef>
                <a:spcPts val="1600"/>
              </a:spcBef>
              <a:spcAft>
                <a:spcPts val="0"/>
              </a:spcAft>
              <a:buClr>
                <a:srgbClr val="1C355E"/>
              </a:buClr>
              <a:buSzPts val="1100"/>
              <a:buChar char="○"/>
              <a:defRPr>
                <a:solidFill>
                  <a:srgbClr val="1C355E"/>
                </a:solidFill>
              </a:defRPr>
            </a:lvl2pPr>
            <a:lvl3pPr marL="1371600" lvl="2" indent="-298450" algn="l">
              <a:lnSpc>
                <a:spcPct val="115000"/>
              </a:lnSpc>
              <a:spcBef>
                <a:spcPts val="1600"/>
              </a:spcBef>
              <a:spcAft>
                <a:spcPts val="0"/>
              </a:spcAft>
              <a:buClr>
                <a:srgbClr val="1C355E"/>
              </a:buClr>
              <a:buSzPts val="1100"/>
              <a:buChar char="■"/>
              <a:defRPr>
                <a:solidFill>
                  <a:srgbClr val="1C355E"/>
                </a:solidFill>
              </a:defRPr>
            </a:lvl3pPr>
            <a:lvl4pPr marL="1828800" lvl="3" indent="-298450" algn="l">
              <a:lnSpc>
                <a:spcPct val="115000"/>
              </a:lnSpc>
              <a:spcBef>
                <a:spcPts val="1600"/>
              </a:spcBef>
              <a:spcAft>
                <a:spcPts val="0"/>
              </a:spcAft>
              <a:buClr>
                <a:srgbClr val="1C355E"/>
              </a:buClr>
              <a:buSzPts val="1100"/>
              <a:buChar char="●"/>
              <a:defRPr>
                <a:solidFill>
                  <a:srgbClr val="1C355E"/>
                </a:solidFill>
              </a:defRPr>
            </a:lvl4pPr>
            <a:lvl5pPr marL="2286000" lvl="4" indent="-298450" algn="l">
              <a:lnSpc>
                <a:spcPct val="115000"/>
              </a:lnSpc>
              <a:spcBef>
                <a:spcPts val="1600"/>
              </a:spcBef>
              <a:spcAft>
                <a:spcPts val="0"/>
              </a:spcAft>
              <a:buClr>
                <a:srgbClr val="1C355E"/>
              </a:buClr>
              <a:buSzPts val="1100"/>
              <a:buChar char="○"/>
              <a:defRPr>
                <a:solidFill>
                  <a:srgbClr val="1C355E"/>
                </a:solidFill>
              </a:defRPr>
            </a:lvl5pPr>
            <a:lvl6pPr marL="2743200" lvl="5" indent="-298450" algn="l">
              <a:lnSpc>
                <a:spcPct val="115000"/>
              </a:lnSpc>
              <a:spcBef>
                <a:spcPts val="1600"/>
              </a:spcBef>
              <a:spcAft>
                <a:spcPts val="0"/>
              </a:spcAft>
              <a:buClr>
                <a:srgbClr val="1C355E"/>
              </a:buClr>
              <a:buSzPts val="1100"/>
              <a:buChar char="■"/>
              <a:defRPr>
                <a:solidFill>
                  <a:srgbClr val="1C355E"/>
                </a:solidFill>
              </a:defRPr>
            </a:lvl6pPr>
            <a:lvl7pPr marL="3200400" lvl="6" indent="-298450" algn="l">
              <a:lnSpc>
                <a:spcPct val="115000"/>
              </a:lnSpc>
              <a:spcBef>
                <a:spcPts val="1600"/>
              </a:spcBef>
              <a:spcAft>
                <a:spcPts val="0"/>
              </a:spcAft>
              <a:buClr>
                <a:srgbClr val="1C355E"/>
              </a:buClr>
              <a:buSzPts val="1100"/>
              <a:buChar char="●"/>
              <a:defRPr>
                <a:solidFill>
                  <a:srgbClr val="1C355E"/>
                </a:solidFill>
              </a:defRPr>
            </a:lvl7pPr>
            <a:lvl8pPr marL="3657600" lvl="7" indent="-298450" algn="l">
              <a:lnSpc>
                <a:spcPct val="115000"/>
              </a:lnSpc>
              <a:spcBef>
                <a:spcPts val="1600"/>
              </a:spcBef>
              <a:spcAft>
                <a:spcPts val="0"/>
              </a:spcAft>
              <a:buClr>
                <a:srgbClr val="1C355E"/>
              </a:buClr>
              <a:buSzPts val="1100"/>
              <a:buChar char="○"/>
              <a:defRPr>
                <a:solidFill>
                  <a:srgbClr val="1C355E"/>
                </a:solidFill>
              </a:defRPr>
            </a:lvl8pPr>
            <a:lvl9pPr marL="4114800" lvl="8" indent="-298450" algn="l">
              <a:lnSpc>
                <a:spcPct val="115000"/>
              </a:lnSpc>
              <a:spcBef>
                <a:spcPts val="1600"/>
              </a:spcBef>
              <a:spcAft>
                <a:spcPts val="1600"/>
              </a:spcAft>
              <a:buClr>
                <a:srgbClr val="1C355E"/>
              </a:buClr>
              <a:buSzPts val="1100"/>
              <a:buChar char="■"/>
              <a:defRPr>
                <a:solidFill>
                  <a:srgbClr val="1C355E"/>
                </a:solidFill>
              </a:defRPr>
            </a:lvl9pPr>
          </a:lstStyle>
          <a:p>
            <a:endParaRPr/>
          </a:p>
        </p:txBody>
      </p:sp>
      <p:sp>
        <p:nvSpPr>
          <p:cNvPr id="34" name="Google Shape;34;p22"/>
          <p:cNvSpPr txBox="1">
            <a:spLocks noGrp="1"/>
          </p:cNvSpPr>
          <p:nvPr>
            <p:ph type="title"/>
          </p:nvPr>
        </p:nvSpPr>
        <p:spPr>
          <a:xfrm>
            <a:off x="1180015" y="224325"/>
            <a:ext cx="3771300" cy="1003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1C355E"/>
              </a:buClr>
              <a:buSzPts val="2600"/>
              <a:buNone/>
              <a:defRPr sz="2600">
                <a:solidFill>
                  <a:srgbClr val="1C355E"/>
                </a:solidFill>
              </a:defRPr>
            </a:lvl1pPr>
            <a:lvl2pPr lvl="1"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2pPr>
            <a:lvl3pPr lvl="2"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3pPr>
            <a:lvl4pPr lvl="3"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4pPr>
            <a:lvl5pPr lvl="4"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5pPr>
            <a:lvl6pPr lvl="5"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6pPr>
            <a:lvl7pPr lvl="6"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7pPr>
            <a:lvl8pPr lvl="7"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8pPr>
            <a:lvl9pPr lvl="8"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9pPr>
          </a:lstStyle>
          <a:p>
            <a:endParaRPr dirty="0"/>
          </a:p>
        </p:txBody>
      </p:sp>
      <p:sp>
        <p:nvSpPr>
          <p:cNvPr id="35" name="Google Shape;35;p22"/>
          <p:cNvSpPr txBox="1">
            <a:spLocks noGrp="1"/>
          </p:cNvSpPr>
          <p:nvPr>
            <p:ph type="sldNum" idx="12"/>
          </p:nvPr>
        </p:nvSpPr>
        <p:spPr>
          <a:xfrm>
            <a:off x="4542501" y="4866756"/>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pic>
        <p:nvPicPr>
          <p:cNvPr id="2" name="Imagen 1"/>
          <p:cNvPicPr>
            <a:picLocks noChangeAspect="1"/>
          </p:cNvPicPr>
          <p:nvPr userDrawn="1"/>
        </p:nvPicPr>
        <p:blipFill>
          <a:blip r:embed="rId2"/>
          <a:stretch>
            <a:fillRect/>
          </a:stretch>
        </p:blipFill>
        <p:spPr>
          <a:xfrm>
            <a:off x="-1" y="83623"/>
            <a:ext cx="1095528" cy="1086002"/>
          </a:xfrm>
          <a:prstGeom prst="rect">
            <a:avLst/>
          </a:prstGeom>
        </p:spPr>
      </p:pic>
      <p:pic>
        <p:nvPicPr>
          <p:cNvPr id="12" name="Imagen 11"/>
          <p:cNvPicPr>
            <a:picLocks noChangeAspect="1"/>
          </p:cNvPicPr>
          <p:nvPr userDrawn="1"/>
        </p:nvPicPr>
        <p:blipFill>
          <a:blip r:embed="rId3"/>
          <a:stretch>
            <a:fillRect/>
          </a:stretch>
        </p:blipFill>
        <p:spPr>
          <a:xfrm>
            <a:off x="6619523" y="7695"/>
            <a:ext cx="2524477" cy="1038370"/>
          </a:xfrm>
          <a:prstGeom prst="rect">
            <a:avLst/>
          </a:prstGeom>
        </p:spPr>
      </p:pic>
      <p:pic>
        <p:nvPicPr>
          <p:cNvPr id="13" name="Imagen 12">
            <a:extLst>
              <a:ext uri="{FF2B5EF4-FFF2-40B4-BE49-F238E27FC236}">
                <a16:creationId xmlns:a16="http://schemas.microsoft.com/office/drawing/2014/main" id="{E3BAFD24-457E-FBF5-7029-6745749444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1" y="4961838"/>
            <a:ext cx="9212752" cy="36332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a con título azul oscuro">
  <p:cSld name="TITLE_1">
    <p:bg>
      <p:bgPr>
        <a:solidFill>
          <a:srgbClr val="52BDC3"/>
        </a:solidFill>
        <a:effectLst/>
      </p:bgPr>
    </p:bg>
    <p:spTree>
      <p:nvGrpSpPr>
        <p:cNvPr id="1" name="Shape 51"/>
        <p:cNvGrpSpPr/>
        <p:nvPr/>
      </p:nvGrpSpPr>
      <p:grpSpPr>
        <a:xfrm>
          <a:off x="0" y="0"/>
          <a:ext cx="0" cy="0"/>
          <a:chOff x="0" y="0"/>
          <a:chExt cx="0" cy="0"/>
        </a:xfrm>
      </p:grpSpPr>
      <p:sp>
        <p:nvSpPr>
          <p:cNvPr id="52" name="Google Shape;52;p25"/>
          <p:cNvSpPr/>
          <p:nvPr/>
        </p:nvSpPr>
        <p:spPr>
          <a:xfrm>
            <a:off x="0" y="0"/>
            <a:ext cx="9144000" cy="3714000"/>
          </a:xfrm>
          <a:prstGeom prst="rect">
            <a:avLst/>
          </a:prstGeom>
          <a:solidFill>
            <a:srgbClr val="1C35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 name="Google Shape;53;p25"/>
          <p:cNvPicPr preferRelativeResize="0"/>
          <p:nvPr/>
        </p:nvPicPr>
        <p:blipFill rotWithShape="1">
          <a:blip r:embed="rId2">
            <a:alphaModFix/>
          </a:blip>
          <a:srcRect/>
          <a:stretch/>
        </p:blipFill>
        <p:spPr>
          <a:xfrm flipH="1">
            <a:off x="-1" y="3655600"/>
            <a:ext cx="9144001" cy="140175"/>
          </a:xfrm>
          <a:prstGeom prst="rect">
            <a:avLst/>
          </a:prstGeom>
          <a:noFill/>
          <a:ln>
            <a:noFill/>
          </a:ln>
        </p:spPr>
      </p:pic>
      <p:sp>
        <p:nvSpPr>
          <p:cNvPr id="54" name="Google Shape;54;p25"/>
          <p:cNvSpPr/>
          <p:nvPr/>
        </p:nvSpPr>
        <p:spPr>
          <a:xfrm>
            <a:off x="5119200" y="-12150"/>
            <a:ext cx="4024800" cy="516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25"/>
          <p:cNvSpPr txBox="1">
            <a:spLocks noGrp="1"/>
          </p:cNvSpPr>
          <p:nvPr>
            <p:ph type="ctrTitle"/>
          </p:nvPr>
        </p:nvSpPr>
        <p:spPr>
          <a:xfrm>
            <a:off x="729625" y="1090725"/>
            <a:ext cx="3842400" cy="166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4200"/>
              <a:buNone/>
              <a:defRPr sz="4200">
                <a:solidFill>
                  <a:schemeClr val="lt1"/>
                </a:solidFill>
              </a:defRPr>
            </a:lvl1pPr>
            <a:lvl2pPr lvl="1" algn="l">
              <a:lnSpc>
                <a:spcPct val="100000"/>
              </a:lnSpc>
              <a:spcBef>
                <a:spcPts val="0"/>
              </a:spcBef>
              <a:spcAft>
                <a:spcPts val="0"/>
              </a:spcAft>
              <a:buClr>
                <a:schemeClr val="lt1"/>
              </a:buClr>
              <a:buSzPts val="4200"/>
              <a:buNone/>
              <a:defRPr sz="4200">
                <a:solidFill>
                  <a:schemeClr val="lt1"/>
                </a:solidFill>
              </a:defRPr>
            </a:lvl2pPr>
            <a:lvl3pPr lvl="2" algn="l">
              <a:lnSpc>
                <a:spcPct val="100000"/>
              </a:lnSpc>
              <a:spcBef>
                <a:spcPts val="0"/>
              </a:spcBef>
              <a:spcAft>
                <a:spcPts val="0"/>
              </a:spcAft>
              <a:buClr>
                <a:schemeClr val="lt1"/>
              </a:buClr>
              <a:buSzPts val="4200"/>
              <a:buNone/>
              <a:defRPr sz="4200">
                <a:solidFill>
                  <a:schemeClr val="lt1"/>
                </a:solidFill>
              </a:defRPr>
            </a:lvl3pPr>
            <a:lvl4pPr lvl="3" algn="l">
              <a:lnSpc>
                <a:spcPct val="100000"/>
              </a:lnSpc>
              <a:spcBef>
                <a:spcPts val="0"/>
              </a:spcBef>
              <a:spcAft>
                <a:spcPts val="0"/>
              </a:spcAft>
              <a:buClr>
                <a:schemeClr val="lt1"/>
              </a:buClr>
              <a:buSzPts val="4200"/>
              <a:buNone/>
              <a:defRPr sz="4200">
                <a:solidFill>
                  <a:schemeClr val="lt1"/>
                </a:solidFill>
              </a:defRPr>
            </a:lvl4pPr>
            <a:lvl5pPr lvl="4" algn="l">
              <a:lnSpc>
                <a:spcPct val="100000"/>
              </a:lnSpc>
              <a:spcBef>
                <a:spcPts val="0"/>
              </a:spcBef>
              <a:spcAft>
                <a:spcPts val="0"/>
              </a:spcAft>
              <a:buClr>
                <a:schemeClr val="lt1"/>
              </a:buClr>
              <a:buSzPts val="4200"/>
              <a:buNone/>
              <a:defRPr sz="4200">
                <a:solidFill>
                  <a:schemeClr val="lt1"/>
                </a:solidFill>
              </a:defRPr>
            </a:lvl5pPr>
            <a:lvl6pPr lvl="5" algn="l">
              <a:lnSpc>
                <a:spcPct val="100000"/>
              </a:lnSpc>
              <a:spcBef>
                <a:spcPts val="0"/>
              </a:spcBef>
              <a:spcAft>
                <a:spcPts val="0"/>
              </a:spcAft>
              <a:buClr>
                <a:schemeClr val="lt1"/>
              </a:buClr>
              <a:buSzPts val="4200"/>
              <a:buNone/>
              <a:defRPr sz="4200">
                <a:solidFill>
                  <a:schemeClr val="lt1"/>
                </a:solidFill>
              </a:defRPr>
            </a:lvl6pPr>
            <a:lvl7pPr lvl="6" algn="l">
              <a:lnSpc>
                <a:spcPct val="100000"/>
              </a:lnSpc>
              <a:spcBef>
                <a:spcPts val="0"/>
              </a:spcBef>
              <a:spcAft>
                <a:spcPts val="0"/>
              </a:spcAft>
              <a:buClr>
                <a:schemeClr val="lt1"/>
              </a:buClr>
              <a:buSzPts val="4200"/>
              <a:buNone/>
              <a:defRPr sz="4200">
                <a:solidFill>
                  <a:schemeClr val="lt1"/>
                </a:solidFill>
              </a:defRPr>
            </a:lvl7pPr>
            <a:lvl8pPr lvl="7" algn="l">
              <a:lnSpc>
                <a:spcPct val="100000"/>
              </a:lnSpc>
              <a:spcBef>
                <a:spcPts val="0"/>
              </a:spcBef>
              <a:spcAft>
                <a:spcPts val="0"/>
              </a:spcAft>
              <a:buClr>
                <a:schemeClr val="lt1"/>
              </a:buClr>
              <a:buSzPts val="4200"/>
              <a:buNone/>
              <a:defRPr sz="4200">
                <a:solidFill>
                  <a:schemeClr val="lt1"/>
                </a:solidFill>
              </a:defRPr>
            </a:lvl8pPr>
            <a:lvl9pPr lvl="8" algn="l">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56" name="Google Shape;56;p25"/>
          <p:cNvSpPr txBox="1">
            <a:spLocks noGrp="1"/>
          </p:cNvSpPr>
          <p:nvPr>
            <p:ph type="subTitle" idx="1"/>
          </p:nvPr>
        </p:nvSpPr>
        <p:spPr>
          <a:xfrm>
            <a:off x="729625" y="3906550"/>
            <a:ext cx="3842400" cy="1101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b="0" i="1">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57" name="Google Shape;57;p25"/>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sp>
        <p:nvSpPr>
          <p:cNvPr id="59" name="Google Shape;59;p25"/>
          <p:cNvSpPr txBox="1">
            <a:spLocks noGrp="1"/>
          </p:cNvSpPr>
          <p:nvPr>
            <p:ph type="sldNum" idx="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 general" type="secHead">
  <p:cSld name="SECTION_HEADER">
    <p:bg>
      <p:bgPr>
        <a:solidFill>
          <a:srgbClr val="52BDC3"/>
        </a:solidFill>
        <a:effectLst/>
      </p:bgPr>
    </p:bg>
    <p:spTree>
      <p:nvGrpSpPr>
        <p:cNvPr id="1" name="Shape 60"/>
        <p:cNvGrpSpPr/>
        <p:nvPr/>
      </p:nvGrpSpPr>
      <p:grpSpPr>
        <a:xfrm>
          <a:off x="0" y="0"/>
          <a:ext cx="0" cy="0"/>
          <a:chOff x="0" y="0"/>
          <a:chExt cx="0" cy="0"/>
        </a:xfrm>
      </p:grpSpPr>
      <p:pic>
        <p:nvPicPr>
          <p:cNvPr id="61" name="Google Shape;61;p26"/>
          <p:cNvPicPr preferRelativeResize="0"/>
          <p:nvPr/>
        </p:nvPicPr>
        <p:blipFill rotWithShape="1">
          <a:blip r:embed="rId2">
            <a:alphaModFix/>
          </a:blip>
          <a:srcRect/>
          <a:stretch/>
        </p:blipFill>
        <p:spPr>
          <a:xfrm flipH="1">
            <a:off x="-1" y="1978650"/>
            <a:ext cx="9144001" cy="140175"/>
          </a:xfrm>
          <a:prstGeom prst="rect">
            <a:avLst/>
          </a:prstGeom>
          <a:noFill/>
          <a:ln>
            <a:noFill/>
          </a:ln>
        </p:spPr>
      </p:pic>
      <p:sp>
        <p:nvSpPr>
          <p:cNvPr id="62" name="Google Shape;62;p26"/>
          <p:cNvSpPr/>
          <p:nvPr/>
        </p:nvSpPr>
        <p:spPr>
          <a:xfrm>
            <a:off x="0" y="2118825"/>
            <a:ext cx="9144000" cy="3036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26"/>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pic>
        <p:nvPicPr>
          <p:cNvPr id="65" name="Google Shape;65;p26"/>
          <p:cNvPicPr preferRelativeResize="0"/>
          <p:nvPr/>
        </p:nvPicPr>
        <p:blipFill rotWithShape="1">
          <a:blip r:embed="rId3">
            <a:alphaModFix amt="17000"/>
          </a:blip>
          <a:srcRect t="19628" b="383"/>
          <a:stretch/>
        </p:blipFill>
        <p:spPr>
          <a:xfrm>
            <a:off x="5274575" y="2118826"/>
            <a:ext cx="3810425" cy="3024625"/>
          </a:xfrm>
          <a:prstGeom prst="rect">
            <a:avLst/>
          </a:prstGeom>
          <a:noFill/>
          <a:ln>
            <a:noFill/>
          </a:ln>
        </p:spPr>
      </p:pic>
      <p:sp>
        <p:nvSpPr>
          <p:cNvPr id="66" name="Google Shape;66;p26"/>
          <p:cNvSpPr txBox="1">
            <a:spLocks noGrp="1"/>
          </p:cNvSpPr>
          <p:nvPr>
            <p:ph type="title"/>
          </p:nvPr>
        </p:nvSpPr>
        <p:spPr>
          <a:xfrm>
            <a:off x="1954400" y="212825"/>
            <a:ext cx="4641900" cy="1518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67" name="Google Shape;67;p26"/>
          <p:cNvSpPr txBox="1">
            <a:spLocks noGrp="1"/>
          </p:cNvSpPr>
          <p:nvPr>
            <p:ph type="title" idx="2"/>
          </p:nvPr>
        </p:nvSpPr>
        <p:spPr>
          <a:xfrm>
            <a:off x="729450" y="733950"/>
            <a:ext cx="2408700" cy="124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 2 columnas" type="twoColTx">
  <p:cSld name="TITLE_AND_TWO_COLUMNS">
    <p:spTree>
      <p:nvGrpSpPr>
        <p:cNvPr id="1" name="Shape 68"/>
        <p:cNvGrpSpPr/>
        <p:nvPr/>
      </p:nvGrpSpPr>
      <p:grpSpPr>
        <a:xfrm>
          <a:off x="0" y="0"/>
          <a:ext cx="0" cy="0"/>
          <a:chOff x="0" y="0"/>
          <a:chExt cx="0" cy="0"/>
        </a:xfrm>
      </p:grpSpPr>
      <p:sp>
        <p:nvSpPr>
          <p:cNvPr id="70" name="Google Shape;70;p27"/>
          <p:cNvSpPr txBox="1">
            <a:spLocks noGrp="1"/>
          </p:cNvSpPr>
          <p:nvPr>
            <p:ph type="sldNum" idx="12"/>
          </p:nvPr>
        </p:nvSpPr>
        <p:spPr>
          <a:xfrm>
            <a:off x="4347074" y="4866756"/>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sp>
        <p:nvSpPr>
          <p:cNvPr id="71" name="Google Shape;71;p27"/>
          <p:cNvSpPr txBox="1">
            <a:spLocks noGrp="1"/>
          </p:cNvSpPr>
          <p:nvPr>
            <p:ph type="title"/>
          </p:nvPr>
        </p:nvSpPr>
        <p:spPr>
          <a:xfrm>
            <a:off x="1157525" y="171321"/>
            <a:ext cx="5400000" cy="1024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1C355E"/>
              </a:buClr>
              <a:buSzPts val="2600"/>
              <a:buNone/>
              <a:defRPr sz="2600">
                <a:solidFill>
                  <a:srgbClr val="1C355E"/>
                </a:solidFill>
              </a:defRPr>
            </a:lvl1pPr>
            <a:lvl2pPr lvl="1"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2pPr>
            <a:lvl3pPr lvl="2"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3pPr>
            <a:lvl4pPr lvl="3"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4pPr>
            <a:lvl5pPr lvl="4"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5pPr>
            <a:lvl6pPr lvl="5"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6pPr>
            <a:lvl7pPr lvl="6"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7pPr>
            <a:lvl8pPr lvl="7"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8pPr>
            <a:lvl9pPr lvl="8"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9pPr>
          </a:lstStyle>
          <a:p>
            <a:endParaRPr/>
          </a:p>
        </p:txBody>
      </p:sp>
      <p:sp>
        <p:nvSpPr>
          <p:cNvPr id="72" name="Google Shape;72;p27"/>
          <p:cNvSpPr txBox="1">
            <a:spLocks noGrp="1"/>
          </p:cNvSpPr>
          <p:nvPr>
            <p:ph type="body" idx="1"/>
          </p:nvPr>
        </p:nvSpPr>
        <p:spPr>
          <a:xfrm>
            <a:off x="705725" y="1800000"/>
            <a:ext cx="2880000" cy="2261100"/>
          </a:xfrm>
          <a:prstGeom prst="rect">
            <a:avLst/>
          </a:prstGeom>
          <a:noFill/>
          <a:ln>
            <a:noFill/>
          </a:ln>
        </p:spPr>
        <p:txBody>
          <a:bodyPr spcFirstLastPara="1" wrap="square" lIns="91425" tIns="91425" rIns="91425" bIns="91425" anchor="t" anchorCtr="0">
            <a:noAutofit/>
          </a:bodyPr>
          <a:lstStyle>
            <a:lvl1pPr marL="457200" lvl="0" indent="-311150" algn="just">
              <a:lnSpc>
                <a:spcPct val="115000"/>
              </a:lnSpc>
              <a:spcBef>
                <a:spcPts val="0"/>
              </a:spcBef>
              <a:spcAft>
                <a:spcPts val="0"/>
              </a:spcAft>
              <a:buClr>
                <a:srgbClr val="1C355E"/>
              </a:buClr>
              <a:buSzPts val="1300"/>
              <a:buChar char="●"/>
              <a:defRPr>
                <a:solidFill>
                  <a:srgbClr val="1C355E"/>
                </a:solidFill>
              </a:defRPr>
            </a:lvl1pPr>
            <a:lvl2pPr marL="914400" lvl="1" indent="-298450" algn="just">
              <a:lnSpc>
                <a:spcPct val="115000"/>
              </a:lnSpc>
              <a:spcBef>
                <a:spcPts val="1600"/>
              </a:spcBef>
              <a:spcAft>
                <a:spcPts val="0"/>
              </a:spcAft>
              <a:buClr>
                <a:srgbClr val="1C355E"/>
              </a:buClr>
              <a:buSzPts val="1100"/>
              <a:buChar char="○"/>
              <a:defRPr>
                <a:solidFill>
                  <a:srgbClr val="1C355E"/>
                </a:solidFill>
              </a:defRPr>
            </a:lvl2pPr>
            <a:lvl3pPr marL="1371600" lvl="2" indent="-298450" algn="just">
              <a:lnSpc>
                <a:spcPct val="115000"/>
              </a:lnSpc>
              <a:spcBef>
                <a:spcPts val="1600"/>
              </a:spcBef>
              <a:spcAft>
                <a:spcPts val="0"/>
              </a:spcAft>
              <a:buClr>
                <a:srgbClr val="1C355E"/>
              </a:buClr>
              <a:buSzPts val="1100"/>
              <a:buChar char="■"/>
              <a:defRPr>
                <a:solidFill>
                  <a:srgbClr val="1C355E"/>
                </a:solidFill>
              </a:defRPr>
            </a:lvl3pPr>
            <a:lvl4pPr marL="1828800" lvl="3" indent="-298450" algn="just">
              <a:lnSpc>
                <a:spcPct val="115000"/>
              </a:lnSpc>
              <a:spcBef>
                <a:spcPts val="1600"/>
              </a:spcBef>
              <a:spcAft>
                <a:spcPts val="0"/>
              </a:spcAft>
              <a:buClr>
                <a:srgbClr val="1C355E"/>
              </a:buClr>
              <a:buSzPts val="1100"/>
              <a:buChar char="●"/>
              <a:defRPr>
                <a:solidFill>
                  <a:srgbClr val="1C355E"/>
                </a:solidFill>
              </a:defRPr>
            </a:lvl4pPr>
            <a:lvl5pPr marL="2286000" lvl="4" indent="-298450" algn="just">
              <a:lnSpc>
                <a:spcPct val="115000"/>
              </a:lnSpc>
              <a:spcBef>
                <a:spcPts val="1600"/>
              </a:spcBef>
              <a:spcAft>
                <a:spcPts val="0"/>
              </a:spcAft>
              <a:buClr>
                <a:srgbClr val="1C355E"/>
              </a:buClr>
              <a:buSzPts val="1100"/>
              <a:buChar char="○"/>
              <a:defRPr>
                <a:solidFill>
                  <a:srgbClr val="1C355E"/>
                </a:solidFill>
              </a:defRPr>
            </a:lvl5pPr>
            <a:lvl6pPr marL="2743200" lvl="5" indent="-298450" algn="just">
              <a:lnSpc>
                <a:spcPct val="115000"/>
              </a:lnSpc>
              <a:spcBef>
                <a:spcPts val="1600"/>
              </a:spcBef>
              <a:spcAft>
                <a:spcPts val="0"/>
              </a:spcAft>
              <a:buClr>
                <a:srgbClr val="1C355E"/>
              </a:buClr>
              <a:buSzPts val="1100"/>
              <a:buChar char="■"/>
              <a:defRPr>
                <a:solidFill>
                  <a:srgbClr val="1C355E"/>
                </a:solidFill>
              </a:defRPr>
            </a:lvl6pPr>
            <a:lvl7pPr marL="3200400" lvl="6" indent="-298450" algn="just">
              <a:lnSpc>
                <a:spcPct val="115000"/>
              </a:lnSpc>
              <a:spcBef>
                <a:spcPts val="1600"/>
              </a:spcBef>
              <a:spcAft>
                <a:spcPts val="0"/>
              </a:spcAft>
              <a:buClr>
                <a:srgbClr val="1C355E"/>
              </a:buClr>
              <a:buSzPts val="1100"/>
              <a:buChar char="●"/>
              <a:defRPr>
                <a:solidFill>
                  <a:srgbClr val="1C355E"/>
                </a:solidFill>
              </a:defRPr>
            </a:lvl7pPr>
            <a:lvl8pPr marL="3657600" lvl="7" indent="-298450" algn="just">
              <a:lnSpc>
                <a:spcPct val="115000"/>
              </a:lnSpc>
              <a:spcBef>
                <a:spcPts val="1600"/>
              </a:spcBef>
              <a:spcAft>
                <a:spcPts val="0"/>
              </a:spcAft>
              <a:buClr>
                <a:srgbClr val="1C355E"/>
              </a:buClr>
              <a:buSzPts val="1100"/>
              <a:buChar char="○"/>
              <a:defRPr>
                <a:solidFill>
                  <a:srgbClr val="1C355E"/>
                </a:solidFill>
              </a:defRPr>
            </a:lvl8pPr>
            <a:lvl9pPr marL="4114800" lvl="8" indent="-298450" algn="just">
              <a:lnSpc>
                <a:spcPct val="115000"/>
              </a:lnSpc>
              <a:spcBef>
                <a:spcPts val="1600"/>
              </a:spcBef>
              <a:spcAft>
                <a:spcPts val="1600"/>
              </a:spcAft>
              <a:buClr>
                <a:srgbClr val="1C355E"/>
              </a:buClr>
              <a:buSzPts val="1100"/>
              <a:buChar char="■"/>
              <a:defRPr>
                <a:solidFill>
                  <a:srgbClr val="1C355E"/>
                </a:solidFill>
              </a:defRPr>
            </a:lvl9pPr>
          </a:lstStyle>
          <a:p>
            <a:endParaRPr/>
          </a:p>
        </p:txBody>
      </p:sp>
      <p:sp>
        <p:nvSpPr>
          <p:cNvPr id="73" name="Google Shape;73;p27"/>
          <p:cNvSpPr txBox="1">
            <a:spLocks noGrp="1"/>
          </p:cNvSpPr>
          <p:nvPr>
            <p:ph type="body" idx="2"/>
          </p:nvPr>
        </p:nvSpPr>
        <p:spPr>
          <a:xfrm>
            <a:off x="4534775" y="1800000"/>
            <a:ext cx="2880000" cy="2261100"/>
          </a:xfrm>
          <a:prstGeom prst="rect">
            <a:avLst/>
          </a:prstGeom>
          <a:noFill/>
          <a:ln>
            <a:noFill/>
          </a:ln>
        </p:spPr>
        <p:txBody>
          <a:bodyPr spcFirstLastPara="1" wrap="square" lIns="91425" tIns="91425" rIns="91425" bIns="91425" anchor="t" anchorCtr="0">
            <a:noAutofit/>
          </a:bodyPr>
          <a:lstStyle>
            <a:lvl1pPr marL="457200" lvl="0" indent="-311150" algn="just">
              <a:lnSpc>
                <a:spcPct val="115000"/>
              </a:lnSpc>
              <a:spcBef>
                <a:spcPts val="0"/>
              </a:spcBef>
              <a:spcAft>
                <a:spcPts val="0"/>
              </a:spcAft>
              <a:buClr>
                <a:srgbClr val="1C355E"/>
              </a:buClr>
              <a:buSzPts val="1300"/>
              <a:buChar char="●"/>
              <a:defRPr>
                <a:solidFill>
                  <a:srgbClr val="1C355E"/>
                </a:solidFill>
              </a:defRPr>
            </a:lvl1pPr>
            <a:lvl2pPr marL="914400" lvl="1" indent="-298450" algn="just">
              <a:lnSpc>
                <a:spcPct val="115000"/>
              </a:lnSpc>
              <a:spcBef>
                <a:spcPts val="1600"/>
              </a:spcBef>
              <a:spcAft>
                <a:spcPts val="0"/>
              </a:spcAft>
              <a:buClr>
                <a:srgbClr val="1C355E"/>
              </a:buClr>
              <a:buSzPts val="1100"/>
              <a:buChar char="○"/>
              <a:defRPr>
                <a:solidFill>
                  <a:srgbClr val="1C355E"/>
                </a:solidFill>
              </a:defRPr>
            </a:lvl2pPr>
            <a:lvl3pPr marL="1371600" lvl="2" indent="-298450" algn="just">
              <a:lnSpc>
                <a:spcPct val="115000"/>
              </a:lnSpc>
              <a:spcBef>
                <a:spcPts val="1600"/>
              </a:spcBef>
              <a:spcAft>
                <a:spcPts val="0"/>
              </a:spcAft>
              <a:buClr>
                <a:srgbClr val="1C355E"/>
              </a:buClr>
              <a:buSzPts val="1100"/>
              <a:buChar char="■"/>
              <a:defRPr>
                <a:solidFill>
                  <a:srgbClr val="1C355E"/>
                </a:solidFill>
              </a:defRPr>
            </a:lvl3pPr>
            <a:lvl4pPr marL="1828800" lvl="3" indent="-298450" algn="just">
              <a:lnSpc>
                <a:spcPct val="115000"/>
              </a:lnSpc>
              <a:spcBef>
                <a:spcPts val="1600"/>
              </a:spcBef>
              <a:spcAft>
                <a:spcPts val="0"/>
              </a:spcAft>
              <a:buClr>
                <a:srgbClr val="1C355E"/>
              </a:buClr>
              <a:buSzPts val="1100"/>
              <a:buChar char="●"/>
              <a:defRPr>
                <a:solidFill>
                  <a:srgbClr val="1C355E"/>
                </a:solidFill>
              </a:defRPr>
            </a:lvl4pPr>
            <a:lvl5pPr marL="2286000" lvl="4" indent="-298450" algn="just">
              <a:lnSpc>
                <a:spcPct val="115000"/>
              </a:lnSpc>
              <a:spcBef>
                <a:spcPts val="1600"/>
              </a:spcBef>
              <a:spcAft>
                <a:spcPts val="0"/>
              </a:spcAft>
              <a:buClr>
                <a:srgbClr val="1C355E"/>
              </a:buClr>
              <a:buSzPts val="1100"/>
              <a:buChar char="○"/>
              <a:defRPr>
                <a:solidFill>
                  <a:srgbClr val="1C355E"/>
                </a:solidFill>
              </a:defRPr>
            </a:lvl5pPr>
            <a:lvl6pPr marL="2743200" lvl="5" indent="-298450" algn="just">
              <a:lnSpc>
                <a:spcPct val="115000"/>
              </a:lnSpc>
              <a:spcBef>
                <a:spcPts val="1600"/>
              </a:spcBef>
              <a:spcAft>
                <a:spcPts val="0"/>
              </a:spcAft>
              <a:buClr>
                <a:srgbClr val="1C355E"/>
              </a:buClr>
              <a:buSzPts val="1100"/>
              <a:buChar char="■"/>
              <a:defRPr>
                <a:solidFill>
                  <a:srgbClr val="1C355E"/>
                </a:solidFill>
              </a:defRPr>
            </a:lvl6pPr>
            <a:lvl7pPr marL="3200400" lvl="6" indent="-298450" algn="just">
              <a:lnSpc>
                <a:spcPct val="115000"/>
              </a:lnSpc>
              <a:spcBef>
                <a:spcPts val="1600"/>
              </a:spcBef>
              <a:spcAft>
                <a:spcPts val="0"/>
              </a:spcAft>
              <a:buClr>
                <a:srgbClr val="1C355E"/>
              </a:buClr>
              <a:buSzPts val="1100"/>
              <a:buChar char="●"/>
              <a:defRPr>
                <a:solidFill>
                  <a:srgbClr val="1C355E"/>
                </a:solidFill>
              </a:defRPr>
            </a:lvl7pPr>
            <a:lvl8pPr marL="3657600" lvl="7" indent="-298450" algn="just">
              <a:lnSpc>
                <a:spcPct val="115000"/>
              </a:lnSpc>
              <a:spcBef>
                <a:spcPts val="1600"/>
              </a:spcBef>
              <a:spcAft>
                <a:spcPts val="0"/>
              </a:spcAft>
              <a:buClr>
                <a:srgbClr val="1C355E"/>
              </a:buClr>
              <a:buSzPts val="1100"/>
              <a:buChar char="○"/>
              <a:defRPr>
                <a:solidFill>
                  <a:srgbClr val="1C355E"/>
                </a:solidFill>
              </a:defRPr>
            </a:lvl8pPr>
            <a:lvl9pPr marL="4114800" lvl="8" indent="-298450" algn="just">
              <a:lnSpc>
                <a:spcPct val="115000"/>
              </a:lnSpc>
              <a:spcBef>
                <a:spcPts val="1600"/>
              </a:spcBef>
              <a:spcAft>
                <a:spcPts val="1600"/>
              </a:spcAft>
              <a:buClr>
                <a:srgbClr val="1C355E"/>
              </a:buClr>
              <a:buSzPts val="1100"/>
              <a:buChar char="■"/>
              <a:defRPr>
                <a:solidFill>
                  <a:srgbClr val="1C355E"/>
                </a:solidFill>
              </a:defRPr>
            </a:lvl9pPr>
          </a:lstStyle>
          <a:p>
            <a:endParaRPr/>
          </a:p>
        </p:txBody>
      </p:sp>
      <p:pic>
        <p:nvPicPr>
          <p:cNvPr id="8" name="Imagen 7">
            <a:extLst>
              <a:ext uri="{FF2B5EF4-FFF2-40B4-BE49-F238E27FC236}">
                <a16:creationId xmlns:a16="http://schemas.microsoft.com/office/drawing/2014/main" id="{E3BAFD24-457E-FBF5-7029-674574944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960658"/>
            <a:ext cx="9144000" cy="365683"/>
          </a:xfrm>
          <a:prstGeom prst="rect">
            <a:avLst/>
          </a:prstGeom>
        </p:spPr>
      </p:pic>
      <p:pic>
        <p:nvPicPr>
          <p:cNvPr id="2" name="Imagen 1"/>
          <p:cNvPicPr>
            <a:picLocks noChangeAspect="1"/>
          </p:cNvPicPr>
          <p:nvPr userDrawn="1"/>
        </p:nvPicPr>
        <p:blipFill>
          <a:blip r:embed="rId3"/>
          <a:stretch>
            <a:fillRect/>
          </a:stretch>
        </p:blipFill>
        <p:spPr>
          <a:xfrm>
            <a:off x="6619523" y="7695"/>
            <a:ext cx="2524477" cy="1038370"/>
          </a:xfrm>
          <a:prstGeom prst="rect">
            <a:avLst/>
          </a:prstGeom>
        </p:spPr>
      </p:pic>
      <p:pic>
        <p:nvPicPr>
          <p:cNvPr id="3" name="Imagen 2"/>
          <p:cNvPicPr>
            <a:picLocks noChangeAspect="1"/>
          </p:cNvPicPr>
          <p:nvPr userDrawn="1"/>
        </p:nvPicPr>
        <p:blipFill>
          <a:blip r:embed="rId4"/>
          <a:stretch>
            <a:fillRect/>
          </a:stretch>
        </p:blipFill>
        <p:spPr>
          <a:xfrm>
            <a:off x="0" y="45989"/>
            <a:ext cx="1095528" cy="108600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de sección y descripción 1">
  <p:cSld name="SECTION_TITLE_AND_DESCRIPTION_4">
    <p:spTree>
      <p:nvGrpSpPr>
        <p:cNvPr id="1" name="Shape 75"/>
        <p:cNvGrpSpPr/>
        <p:nvPr/>
      </p:nvGrpSpPr>
      <p:grpSpPr>
        <a:xfrm>
          <a:off x="0" y="0"/>
          <a:ext cx="0" cy="0"/>
          <a:chOff x="0" y="0"/>
          <a:chExt cx="0" cy="0"/>
        </a:xfrm>
      </p:grpSpPr>
      <p:sp>
        <p:nvSpPr>
          <p:cNvPr id="76" name="Google Shape;76;p28"/>
          <p:cNvSpPr/>
          <p:nvPr/>
        </p:nvSpPr>
        <p:spPr>
          <a:xfrm>
            <a:off x="4690800" y="-459150"/>
            <a:ext cx="6061800" cy="6061800"/>
          </a:xfrm>
          <a:prstGeom prst="rect">
            <a:avLst/>
          </a:prstGeom>
          <a:solidFill>
            <a:srgbClr val="52BD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7" name="Google Shape;77;p28"/>
          <p:cNvPicPr preferRelativeResize="0"/>
          <p:nvPr/>
        </p:nvPicPr>
        <p:blipFill rotWithShape="1">
          <a:blip r:embed="rId2">
            <a:alphaModFix amt="17000"/>
          </a:blip>
          <a:srcRect t="385" b="386"/>
          <a:stretch/>
        </p:blipFill>
        <p:spPr>
          <a:xfrm>
            <a:off x="5833650" y="286203"/>
            <a:ext cx="3810425" cy="3752101"/>
          </a:xfrm>
          <a:prstGeom prst="rect">
            <a:avLst/>
          </a:prstGeom>
          <a:noFill/>
          <a:ln>
            <a:noFill/>
          </a:ln>
        </p:spPr>
      </p:pic>
      <p:sp>
        <p:nvSpPr>
          <p:cNvPr id="78" name="Google Shape;78;p28"/>
          <p:cNvSpPr txBox="1">
            <a:spLocks noGrp="1"/>
          </p:cNvSpPr>
          <p:nvPr>
            <p:ph type="title"/>
          </p:nvPr>
        </p:nvSpPr>
        <p:spPr>
          <a:xfrm>
            <a:off x="5040000" y="1318650"/>
            <a:ext cx="3300900" cy="168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600"/>
              <a:buNone/>
              <a:defRPr sz="2600">
                <a:solidFill>
                  <a:schemeClr val="lt1"/>
                </a:solidFill>
              </a:defRPr>
            </a:lvl1pPr>
            <a:lvl2pPr lvl="1" algn="l">
              <a:lnSpc>
                <a:spcPct val="100000"/>
              </a:lnSpc>
              <a:spcBef>
                <a:spcPts val="0"/>
              </a:spcBef>
              <a:spcAft>
                <a:spcPts val="0"/>
              </a:spcAft>
              <a:buClr>
                <a:schemeClr val="lt1"/>
              </a:buClr>
              <a:buSzPts val="2600"/>
              <a:buNone/>
              <a:defRPr sz="2600">
                <a:solidFill>
                  <a:schemeClr val="lt1"/>
                </a:solidFill>
              </a:defRPr>
            </a:lvl2pPr>
            <a:lvl3pPr lvl="2" algn="l">
              <a:lnSpc>
                <a:spcPct val="100000"/>
              </a:lnSpc>
              <a:spcBef>
                <a:spcPts val="0"/>
              </a:spcBef>
              <a:spcAft>
                <a:spcPts val="0"/>
              </a:spcAft>
              <a:buClr>
                <a:schemeClr val="lt1"/>
              </a:buClr>
              <a:buSzPts val="2600"/>
              <a:buNone/>
              <a:defRPr sz="2600">
                <a:solidFill>
                  <a:schemeClr val="lt1"/>
                </a:solidFill>
              </a:defRPr>
            </a:lvl3pPr>
            <a:lvl4pPr lvl="3" algn="l">
              <a:lnSpc>
                <a:spcPct val="100000"/>
              </a:lnSpc>
              <a:spcBef>
                <a:spcPts val="0"/>
              </a:spcBef>
              <a:spcAft>
                <a:spcPts val="0"/>
              </a:spcAft>
              <a:buClr>
                <a:schemeClr val="lt1"/>
              </a:buClr>
              <a:buSzPts val="2600"/>
              <a:buNone/>
              <a:defRPr sz="2600">
                <a:solidFill>
                  <a:schemeClr val="lt1"/>
                </a:solidFill>
              </a:defRPr>
            </a:lvl4pPr>
            <a:lvl5pPr lvl="4" algn="l">
              <a:lnSpc>
                <a:spcPct val="100000"/>
              </a:lnSpc>
              <a:spcBef>
                <a:spcPts val="0"/>
              </a:spcBef>
              <a:spcAft>
                <a:spcPts val="0"/>
              </a:spcAft>
              <a:buClr>
                <a:schemeClr val="lt1"/>
              </a:buClr>
              <a:buSzPts val="2600"/>
              <a:buNone/>
              <a:defRPr sz="2600">
                <a:solidFill>
                  <a:schemeClr val="lt1"/>
                </a:solidFill>
              </a:defRPr>
            </a:lvl5pPr>
            <a:lvl6pPr lvl="5" algn="l">
              <a:lnSpc>
                <a:spcPct val="100000"/>
              </a:lnSpc>
              <a:spcBef>
                <a:spcPts val="0"/>
              </a:spcBef>
              <a:spcAft>
                <a:spcPts val="0"/>
              </a:spcAft>
              <a:buClr>
                <a:schemeClr val="lt1"/>
              </a:buClr>
              <a:buSzPts val="2600"/>
              <a:buNone/>
              <a:defRPr sz="2600">
                <a:solidFill>
                  <a:schemeClr val="lt1"/>
                </a:solidFill>
              </a:defRPr>
            </a:lvl6pPr>
            <a:lvl7pPr lvl="6" algn="l">
              <a:lnSpc>
                <a:spcPct val="100000"/>
              </a:lnSpc>
              <a:spcBef>
                <a:spcPts val="0"/>
              </a:spcBef>
              <a:spcAft>
                <a:spcPts val="0"/>
              </a:spcAft>
              <a:buClr>
                <a:schemeClr val="lt1"/>
              </a:buClr>
              <a:buSzPts val="2600"/>
              <a:buNone/>
              <a:defRPr sz="2600">
                <a:solidFill>
                  <a:schemeClr val="lt1"/>
                </a:solidFill>
              </a:defRPr>
            </a:lvl7pPr>
            <a:lvl8pPr lvl="7" algn="l">
              <a:lnSpc>
                <a:spcPct val="100000"/>
              </a:lnSpc>
              <a:spcBef>
                <a:spcPts val="0"/>
              </a:spcBef>
              <a:spcAft>
                <a:spcPts val="0"/>
              </a:spcAft>
              <a:buClr>
                <a:schemeClr val="lt1"/>
              </a:buClr>
              <a:buSzPts val="2600"/>
              <a:buNone/>
              <a:defRPr sz="2600">
                <a:solidFill>
                  <a:schemeClr val="lt1"/>
                </a:solidFill>
              </a:defRPr>
            </a:lvl8pPr>
            <a:lvl9pPr lvl="8" algn="l">
              <a:lnSpc>
                <a:spcPct val="100000"/>
              </a:lnSpc>
              <a:spcBef>
                <a:spcPts val="0"/>
              </a:spcBef>
              <a:spcAft>
                <a:spcPts val="0"/>
              </a:spcAft>
              <a:buClr>
                <a:schemeClr val="lt1"/>
              </a:buClr>
              <a:buSzPts val="2600"/>
              <a:buNone/>
              <a:defRPr sz="2600">
                <a:solidFill>
                  <a:schemeClr val="lt1"/>
                </a:solidFill>
              </a:defRPr>
            </a:lvl9pPr>
          </a:lstStyle>
          <a:p>
            <a:endParaRPr/>
          </a:p>
        </p:txBody>
      </p:sp>
      <p:sp>
        <p:nvSpPr>
          <p:cNvPr id="79" name="Google Shape;79;p28"/>
          <p:cNvSpPr txBox="1">
            <a:spLocks noGrp="1"/>
          </p:cNvSpPr>
          <p:nvPr>
            <p:ph type="subTitle" idx="1"/>
          </p:nvPr>
        </p:nvSpPr>
        <p:spPr>
          <a:xfrm>
            <a:off x="5040000" y="3161525"/>
            <a:ext cx="3300900" cy="759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Clr>
                <a:schemeClr val="lt1"/>
              </a:buClr>
              <a:buSzPts val="1600"/>
              <a:buNone/>
              <a:defRPr sz="1600">
                <a:solidFill>
                  <a:schemeClr val="lt1"/>
                </a:solidFill>
              </a:defRPr>
            </a:lvl2pPr>
            <a:lvl3pPr lvl="2" algn="l">
              <a:lnSpc>
                <a:spcPct val="100000"/>
              </a:lnSpc>
              <a:spcBef>
                <a:spcPts val="0"/>
              </a:spcBef>
              <a:spcAft>
                <a:spcPts val="0"/>
              </a:spcAft>
              <a:buClr>
                <a:schemeClr val="lt1"/>
              </a:buClr>
              <a:buSzPts val="1600"/>
              <a:buNone/>
              <a:defRPr sz="1600">
                <a:solidFill>
                  <a:schemeClr val="lt1"/>
                </a:solidFill>
              </a:defRPr>
            </a:lvl3pPr>
            <a:lvl4pPr lvl="3" algn="l">
              <a:lnSpc>
                <a:spcPct val="100000"/>
              </a:lnSpc>
              <a:spcBef>
                <a:spcPts val="0"/>
              </a:spcBef>
              <a:spcAft>
                <a:spcPts val="0"/>
              </a:spcAft>
              <a:buClr>
                <a:schemeClr val="lt1"/>
              </a:buClr>
              <a:buSzPts val="1600"/>
              <a:buNone/>
              <a:defRPr sz="1600">
                <a:solidFill>
                  <a:schemeClr val="lt1"/>
                </a:solidFill>
              </a:defRPr>
            </a:lvl4pPr>
            <a:lvl5pPr lvl="4" algn="l">
              <a:lnSpc>
                <a:spcPct val="100000"/>
              </a:lnSpc>
              <a:spcBef>
                <a:spcPts val="0"/>
              </a:spcBef>
              <a:spcAft>
                <a:spcPts val="0"/>
              </a:spcAft>
              <a:buClr>
                <a:schemeClr val="lt1"/>
              </a:buClr>
              <a:buSzPts val="1600"/>
              <a:buNone/>
              <a:defRPr sz="1600">
                <a:solidFill>
                  <a:schemeClr val="lt1"/>
                </a:solidFill>
              </a:defRPr>
            </a:lvl5pPr>
            <a:lvl6pPr lvl="5" algn="l">
              <a:lnSpc>
                <a:spcPct val="100000"/>
              </a:lnSpc>
              <a:spcBef>
                <a:spcPts val="0"/>
              </a:spcBef>
              <a:spcAft>
                <a:spcPts val="0"/>
              </a:spcAft>
              <a:buClr>
                <a:schemeClr val="lt1"/>
              </a:buClr>
              <a:buSzPts val="1600"/>
              <a:buNone/>
              <a:defRPr sz="1600">
                <a:solidFill>
                  <a:schemeClr val="lt1"/>
                </a:solidFill>
              </a:defRPr>
            </a:lvl6pPr>
            <a:lvl7pPr lvl="6" algn="l">
              <a:lnSpc>
                <a:spcPct val="100000"/>
              </a:lnSpc>
              <a:spcBef>
                <a:spcPts val="0"/>
              </a:spcBef>
              <a:spcAft>
                <a:spcPts val="0"/>
              </a:spcAft>
              <a:buClr>
                <a:schemeClr val="lt1"/>
              </a:buClr>
              <a:buSzPts val="1600"/>
              <a:buNone/>
              <a:defRPr sz="1600">
                <a:solidFill>
                  <a:schemeClr val="lt1"/>
                </a:solidFill>
              </a:defRPr>
            </a:lvl7pPr>
            <a:lvl8pPr lvl="7" algn="l">
              <a:lnSpc>
                <a:spcPct val="100000"/>
              </a:lnSpc>
              <a:spcBef>
                <a:spcPts val="0"/>
              </a:spcBef>
              <a:spcAft>
                <a:spcPts val="0"/>
              </a:spcAft>
              <a:buClr>
                <a:schemeClr val="lt1"/>
              </a:buClr>
              <a:buSzPts val="1600"/>
              <a:buNone/>
              <a:defRPr sz="1600">
                <a:solidFill>
                  <a:schemeClr val="lt1"/>
                </a:solidFill>
              </a:defRPr>
            </a:lvl8pPr>
            <a:lvl9pPr lvl="8" algn="l">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80" name="Google Shape;80;p28"/>
          <p:cNvSpPr txBox="1">
            <a:spLocks noGrp="1"/>
          </p:cNvSpPr>
          <p:nvPr>
            <p:ph type="body" idx="2"/>
          </p:nvPr>
        </p:nvSpPr>
        <p:spPr>
          <a:xfrm>
            <a:off x="602225" y="1352625"/>
            <a:ext cx="3374400" cy="3025500"/>
          </a:xfrm>
          <a:prstGeom prst="rect">
            <a:avLst/>
          </a:prstGeom>
          <a:noFill/>
          <a:ln>
            <a:noFill/>
          </a:ln>
        </p:spPr>
        <p:txBody>
          <a:bodyPr spcFirstLastPara="1" wrap="square" lIns="91425" tIns="91425" rIns="91425" bIns="91425" anchor="t" anchorCtr="0">
            <a:noAutofit/>
          </a:bodyPr>
          <a:lstStyle>
            <a:lvl1pPr marL="457200" lvl="0" indent="-311150" algn="just">
              <a:lnSpc>
                <a:spcPct val="115000"/>
              </a:lnSpc>
              <a:spcBef>
                <a:spcPts val="0"/>
              </a:spcBef>
              <a:spcAft>
                <a:spcPts val="0"/>
              </a:spcAft>
              <a:buClr>
                <a:srgbClr val="52BDC3"/>
              </a:buClr>
              <a:buSzPts val="1300"/>
              <a:buChar char="●"/>
              <a:defRPr b="0">
                <a:solidFill>
                  <a:srgbClr val="52BDC3"/>
                </a:solidFill>
              </a:defRPr>
            </a:lvl1pPr>
            <a:lvl2pPr marL="914400" lvl="1" indent="-298450" algn="just">
              <a:lnSpc>
                <a:spcPct val="115000"/>
              </a:lnSpc>
              <a:spcBef>
                <a:spcPts val="1600"/>
              </a:spcBef>
              <a:spcAft>
                <a:spcPts val="0"/>
              </a:spcAft>
              <a:buClr>
                <a:srgbClr val="52BDC3"/>
              </a:buClr>
              <a:buSzPts val="1100"/>
              <a:buChar char="○"/>
              <a:defRPr>
                <a:solidFill>
                  <a:srgbClr val="52BDC3"/>
                </a:solidFill>
              </a:defRPr>
            </a:lvl2pPr>
            <a:lvl3pPr marL="1371600" lvl="2" indent="-298450" algn="just">
              <a:lnSpc>
                <a:spcPct val="115000"/>
              </a:lnSpc>
              <a:spcBef>
                <a:spcPts val="1600"/>
              </a:spcBef>
              <a:spcAft>
                <a:spcPts val="0"/>
              </a:spcAft>
              <a:buClr>
                <a:srgbClr val="52BDC3"/>
              </a:buClr>
              <a:buSzPts val="1100"/>
              <a:buChar char="■"/>
              <a:defRPr>
                <a:solidFill>
                  <a:srgbClr val="52BDC3"/>
                </a:solidFill>
              </a:defRPr>
            </a:lvl3pPr>
            <a:lvl4pPr marL="1828800" lvl="3" indent="-298450" algn="just">
              <a:lnSpc>
                <a:spcPct val="115000"/>
              </a:lnSpc>
              <a:spcBef>
                <a:spcPts val="1600"/>
              </a:spcBef>
              <a:spcAft>
                <a:spcPts val="0"/>
              </a:spcAft>
              <a:buClr>
                <a:srgbClr val="52BDC3"/>
              </a:buClr>
              <a:buSzPts val="1100"/>
              <a:buChar char="●"/>
              <a:defRPr>
                <a:solidFill>
                  <a:srgbClr val="52BDC3"/>
                </a:solidFill>
              </a:defRPr>
            </a:lvl4pPr>
            <a:lvl5pPr marL="2286000" lvl="4" indent="-298450" algn="just">
              <a:lnSpc>
                <a:spcPct val="115000"/>
              </a:lnSpc>
              <a:spcBef>
                <a:spcPts val="1600"/>
              </a:spcBef>
              <a:spcAft>
                <a:spcPts val="0"/>
              </a:spcAft>
              <a:buClr>
                <a:srgbClr val="52BDC3"/>
              </a:buClr>
              <a:buSzPts val="1100"/>
              <a:buChar char="○"/>
              <a:defRPr>
                <a:solidFill>
                  <a:srgbClr val="52BDC3"/>
                </a:solidFill>
              </a:defRPr>
            </a:lvl5pPr>
            <a:lvl6pPr marL="2743200" lvl="5" indent="-298450" algn="just">
              <a:lnSpc>
                <a:spcPct val="115000"/>
              </a:lnSpc>
              <a:spcBef>
                <a:spcPts val="1600"/>
              </a:spcBef>
              <a:spcAft>
                <a:spcPts val="0"/>
              </a:spcAft>
              <a:buClr>
                <a:srgbClr val="52BDC3"/>
              </a:buClr>
              <a:buSzPts val="1100"/>
              <a:buChar char="■"/>
              <a:defRPr>
                <a:solidFill>
                  <a:srgbClr val="52BDC3"/>
                </a:solidFill>
              </a:defRPr>
            </a:lvl6pPr>
            <a:lvl7pPr marL="3200400" lvl="6" indent="-298450" algn="just">
              <a:lnSpc>
                <a:spcPct val="115000"/>
              </a:lnSpc>
              <a:spcBef>
                <a:spcPts val="1600"/>
              </a:spcBef>
              <a:spcAft>
                <a:spcPts val="0"/>
              </a:spcAft>
              <a:buClr>
                <a:srgbClr val="52BDC3"/>
              </a:buClr>
              <a:buSzPts val="1100"/>
              <a:buChar char="●"/>
              <a:defRPr>
                <a:solidFill>
                  <a:srgbClr val="52BDC3"/>
                </a:solidFill>
              </a:defRPr>
            </a:lvl7pPr>
            <a:lvl8pPr marL="3657600" lvl="7" indent="-298450" algn="just">
              <a:lnSpc>
                <a:spcPct val="115000"/>
              </a:lnSpc>
              <a:spcBef>
                <a:spcPts val="1600"/>
              </a:spcBef>
              <a:spcAft>
                <a:spcPts val="0"/>
              </a:spcAft>
              <a:buClr>
                <a:srgbClr val="52BDC3"/>
              </a:buClr>
              <a:buSzPts val="1100"/>
              <a:buChar char="○"/>
              <a:defRPr>
                <a:solidFill>
                  <a:srgbClr val="52BDC3"/>
                </a:solidFill>
              </a:defRPr>
            </a:lvl8pPr>
            <a:lvl9pPr marL="4114800" lvl="8" indent="-298450" algn="just">
              <a:lnSpc>
                <a:spcPct val="115000"/>
              </a:lnSpc>
              <a:spcBef>
                <a:spcPts val="1600"/>
              </a:spcBef>
              <a:spcAft>
                <a:spcPts val="1600"/>
              </a:spcAft>
              <a:buClr>
                <a:srgbClr val="52BDC3"/>
              </a:buClr>
              <a:buSzPts val="1100"/>
              <a:buChar char="■"/>
              <a:defRPr>
                <a:solidFill>
                  <a:srgbClr val="52BDC3"/>
                </a:solidFill>
              </a:defRPr>
            </a:lvl9pPr>
          </a:lstStyle>
          <a:p>
            <a:endParaRPr/>
          </a:p>
        </p:txBody>
      </p:sp>
      <p:sp>
        <p:nvSpPr>
          <p:cNvPr id="81" name="Google Shape;81;p2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de sección y descripción 3">
  <p:cSld name="SECTION_TITLE_AND_DESCRIPTION_3">
    <p:spTree>
      <p:nvGrpSpPr>
        <p:cNvPr id="1" name="Shape 82"/>
        <p:cNvGrpSpPr/>
        <p:nvPr/>
      </p:nvGrpSpPr>
      <p:grpSpPr>
        <a:xfrm>
          <a:off x="0" y="0"/>
          <a:ext cx="0" cy="0"/>
          <a:chOff x="0" y="0"/>
          <a:chExt cx="0" cy="0"/>
        </a:xfrm>
      </p:grpSpPr>
      <p:sp>
        <p:nvSpPr>
          <p:cNvPr id="83" name="Google Shape;83;p29"/>
          <p:cNvSpPr/>
          <p:nvPr/>
        </p:nvSpPr>
        <p:spPr>
          <a:xfrm>
            <a:off x="-1928375" y="-459150"/>
            <a:ext cx="6061800" cy="6061800"/>
          </a:xfrm>
          <a:prstGeom prst="rect">
            <a:avLst/>
          </a:prstGeom>
          <a:solidFill>
            <a:srgbClr val="1C35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84" name="Google Shape;84;p29"/>
          <p:cNvPicPr preferRelativeResize="0"/>
          <p:nvPr/>
        </p:nvPicPr>
        <p:blipFill rotWithShape="1">
          <a:blip r:embed="rId2">
            <a:alphaModFix amt="17000"/>
          </a:blip>
          <a:srcRect t="385" b="386"/>
          <a:stretch/>
        </p:blipFill>
        <p:spPr>
          <a:xfrm>
            <a:off x="-717062" y="286203"/>
            <a:ext cx="3810425" cy="3752101"/>
          </a:xfrm>
          <a:prstGeom prst="rect">
            <a:avLst/>
          </a:prstGeom>
          <a:noFill/>
          <a:ln>
            <a:noFill/>
          </a:ln>
        </p:spPr>
      </p:pic>
      <p:sp>
        <p:nvSpPr>
          <p:cNvPr id="85" name="Google Shape;85;p29"/>
          <p:cNvSpPr txBox="1">
            <a:spLocks noGrp="1"/>
          </p:cNvSpPr>
          <p:nvPr>
            <p:ph type="title"/>
          </p:nvPr>
        </p:nvSpPr>
        <p:spPr>
          <a:xfrm>
            <a:off x="576000" y="1318650"/>
            <a:ext cx="3300900" cy="16872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chemeClr val="lt1"/>
              </a:buClr>
              <a:buSzPts val="2600"/>
              <a:buNone/>
              <a:defRPr sz="2600">
                <a:solidFill>
                  <a:schemeClr val="lt1"/>
                </a:solidFill>
              </a:defRPr>
            </a:lvl1pPr>
            <a:lvl2pPr lvl="1" algn="r">
              <a:lnSpc>
                <a:spcPct val="100000"/>
              </a:lnSpc>
              <a:spcBef>
                <a:spcPts val="0"/>
              </a:spcBef>
              <a:spcAft>
                <a:spcPts val="0"/>
              </a:spcAft>
              <a:buClr>
                <a:schemeClr val="lt1"/>
              </a:buClr>
              <a:buSzPts val="2600"/>
              <a:buNone/>
              <a:defRPr sz="2600">
                <a:solidFill>
                  <a:schemeClr val="lt1"/>
                </a:solidFill>
              </a:defRPr>
            </a:lvl2pPr>
            <a:lvl3pPr lvl="2" algn="r">
              <a:lnSpc>
                <a:spcPct val="100000"/>
              </a:lnSpc>
              <a:spcBef>
                <a:spcPts val="0"/>
              </a:spcBef>
              <a:spcAft>
                <a:spcPts val="0"/>
              </a:spcAft>
              <a:buClr>
                <a:schemeClr val="lt1"/>
              </a:buClr>
              <a:buSzPts val="2600"/>
              <a:buNone/>
              <a:defRPr sz="2600">
                <a:solidFill>
                  <a:schemeClr val="lt1"/>
                </a:solidFill>
              </a:defRPr>
            </a:lvl3pPr>
            <a:lvl4pPr lvl="3" algn="r">
              <a:lnSpc>
                <a:spcPct val="100000"/>
              </a:lnSpc>
              <a:spcBef>
                <a:spcPts val="0"/>
              </a:spcBef>
              <a:spcAft>
                <a:spcPts val="0"/>
              </a:spcAft>
              <a:buClr>
                <a:schemeClr val="lt1"/>
              </a:buClr>
              <a:buSzPts val="2600"/>
              <a:buNone/>
              <a:defRPr sz="2600">
                <a:solidFill>
                  <a:schemeClr val="lt1"/>
                </a:solidFill>
              </a:defRPr>
            </a:lvl4pPr>
            <a:lvl5pPr lvl="4" algn="r">
              <a:lnSpc>
                <a:spcPct val="100000"/>
              </a:lnSpc>
              <a:spcBef>
                <a:spcPts val="0"/>
              </a:spcBef>
              <a:spcAft>
                <a:spcPts val="0"/>
              </a:spcAft>
              <a:buClr>
                <a:schemeClr val="lt1"/>
              </a:buClr>
              <a:buSzPts val="2600"/>
              <a:buNone/>
              <a:defRPr sz="2600">
                <a:solidFill>
                  <a:schemeClr val="lt1"/>
                </a:solidFill>
              </a:defRPr>
            </a:lvl5pPr>
            <a:lvl6pPr lvl="5" algn="r">
              <a:lnSpc>
                <a:spcPct val="100000"/>
              </a:lnSpc>
              <a:spcBef>
                <a:spcPts val="0"/>
              </a:spcBef>
              <a:spcAft>
                <a:spcPts val="0"/>
              </a:spcAft>
              <a:buClr>
                <a:schemeClr val="lt1"/>
              </a:buClr>
              <a:buSzPts val="2600"/>
              <a:buNone/>
              <a:defRPr sz="2600">
                <a:solidFill>
                  <a:schemeClr val="lt1"/>
                </a:solidFill>
              </a:defRPr>
            </a:lvl6pPr>
            <a:lvl7pPr lvl="6" algn="r">
              <a:lnSpc>
                <a:spcPct val="100000"/>
              </a:lnSpc>
              <a:spcBef>
                <a:spcPts val="0"/>
              </a:spcBef>
              <a:spcAft>
                <a:spcPts val="0"/>
              </a:spcAft>
              <a:buClr>
                <a:schemeClr val="lt1"/>
              </a:buClr>
              <a:buSzPts val="2600"/>
              <a:buNone/>
              <a:defRPr sz="2600">
                <a:solidFill>
                  <a:schemeClr val="lt1"/>
                </a:solidFill>
              </a:defRPr>
            </a:lvl7pPr>
            <a:lvl8pPr lvl="7" algn="r">
              <a:lnSpc>
                <a:spcPct val="100000"/>
              </a:lnSpc>
              <a:spcBef>
                <a:spcPts val="0"/>
              </a:spcBef>
              <a:spcAft>
                <a:spcPts val="0"/>
              </a:spcAft>
              <a:buClr>
                <a:schemeClr val="lt1"/>
              </a:buClr>
              <a:buSzPts val="2600"/>
              <a:buNone/>
              <a:defRPr sz="2600">
                <a:solidFill>
                  <a:schemeClr val="lt1"/>
                </a:solidFill>
              </a:defRPr>
            </a:lvl8pPr>
            <a:lvl9pPr lvl="8" algn="r">
              <a:lnSpc>
                <a:spcPct val="100000"/>
              </a:lnSpc>
              <a:spcBef>
                <a:spcPts val="0"/>
              </a:spcBef>
              <a:spcAft>
                <a:spcPts val="0"/>
              </a:spcAft>
              <a:buClr>
                <a:schemeClr val="lt1"/>
              </a:buClr>
              <a:buSzPts val="2600"/>
              <a:buNone/>
              <a:defRPr sz="2600">
                <a:solidFill>
                  <a:schemeClr val="lt1"/>
                </a:solidFill>
              </a:defRPr>
            </a:lvl9pPr>
          </a:lstStyle>
          <a:p>
            <a:endParaRPr/>
          </a:p>
        </p:txBody>
      </p:sp>
      <p:sp>
        <p:nvSpPr>
          <p:cNvPr id="86" name="Google Shape;86;p29"/>
          <p:cNvSpPr txBox="1">
            <a:spLocks noGrp="1"/>
          </p:cNvSpPr>
          <p:nvPr>
            <p:ph type="subTitle" idx="1"/>
          </p:nvPr>
        </p:nvSpPr>
        <p:spPr>
          <a:xfrm>
            <a:off x="580950" y="3161525"/>
            <a:ext cx="3300900" cy="759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chemeClr val="lt1"/>
              </a:buClr>
              <a:buSzPts val="1600"/>
              <a:buNone/>
              <a:defRPr sz="1600">
                <a:solidFill>
                  <a:schemeClr val="lt1"/>
                </a:solidFill>
              </a:defRPr>
            </a:lvl1pPr>
            <a:lvl2pPr lvl="1" algn="r">
              <a:lnSpc>
                <a:spcPct val="100000"/>
              </a:lnSpc>
              <a:spcBef>
                <a:spcPts val="0"/>
              </a:spcBef>
              <a:spcAft>
                <a:spcPts val="0"/>
              </a:spcAft>
              <a:buClr>
                <a:schemeClr val="lt1"/>
              </a:buClr>
              <a:buSzPts val="1600"/>
              <a:buNone/>
              <a:defRPr sz="1600">
                <a:solidFill>
                  <a:schemeClr val="lt1"/>
                </a:solidFill>
              </a:defRPr>
            </a:lvl2pPr>
            <a:lvl3pPr lvl="2" algn="r">
              <a:lnSpc>
                <a:spcPct val="100000"/>
              </a:lnSpc>
              <a:spcBef>
                <a:spcPts val="0"/>
              </a:spcBef>
              <a:spcAft>
                <a:spcPts val="0"/>
              </a:spcAft>
              <a:buClr>
                <a:schemeClr val="lt1"/>
              </a:buClr>
              <a:buSzPts val="1600"/>
              <a:buNone/>
              <a:defRPr sz="1600">
                <a:solidFill>
                  <a:schemeClr val="lt1"/>
                </a:solidFill>
              </a:defRPr>
            </a:lvl3pPr>
            <a:lvl4pPr lvl="3" algn="r">
              <a:lnSpc>
                <a:spcPct val="100000"/>
              </a:lnSpc>
              <a:spcBef>
                <a:spcPts val="0"/>
              </a:spcBef>
              <a:spcAft>
                <a:spcPts val="0"/>
              </a:spcAft>
              <a:buClr>
                <a:schemeClr val="lt1"/>
              </a:buClr>
              <a:buSzPts val="1600"/>
              <a:buNone/>
              <a:defRPr sz="1600">
                <a:solidFill>
                  <a:schemeClr val="lt1"/>
                </a:solidFill>
              </a:defRPr>
            </a:lvl4pPr>
            <a:lvl5pPr lvl="4" algn="r">
              <a:lnSpc>
                <a:spcPct val="100000"/>
              </a:lnSpc>
              <a:spcBef>
                <a:spcPts val="0"/>
              </a:spcBef>
              <a:spcAft>
                <a:spcPts val="0"/>
              </a:spcAft>
              <a:buClr>
                <a:schemeClr val="lt1"/>
              </a:buClr>
              <a:buSzPts val="1600"/>
              <a:buNone/>
              <a:defRPr sz="1600">
                <a:solidFill>
                  <a:schemeClr val="lt1"/>
                </a:solidFill>
              </a:defRPr>
            </a:lvl5pPr>
            <a:lvl6pPr lvl="5" algn="r">
              <a:lnSpc>
                <a:spcPct val="100000"/>
              </a:lnSpc>
              <a:spcBef>
                <a:spcPts val="0"/>
              </a:spcBef>
              <a:spcAft>
                <a:spcPts val="0"/>
              </a:spcAft>
              <a:buClr>
                <a:schemeClr val="lt1"/>
              </a:buClr>
              <a:buSzPts val="1600"/>
              <a:buNone/>
              <a:defRPr sz="1600">
                <a:solidFill>
                  <a:schemeClr val="lt1"/>
                </a:solidFill>
              </a:defRPr>
            </a:lvl6pPr>
            <a:lvl7pPr lvl="6" algn="r">
              <a:lnSpc>
                <a:spcPct val="100000"/>
              </a:lnSpc>
              <a:spcBef>
                <a:spcPts val="0"/>
              </a:spcBef>
              <a:spcAft>
                <a:spcPts val="0"/>
              </a:spcAft>
              <a:buClr>
                <a:schemeClr val="lt1"/>
              </a:buClr>
              <a:buSzPts val="1600"/>
              <a:buNone/>
              <a:defRPr sz="1600">
                <a:solidFill>
                  <a:schemeClr val="lt1"/>
                </a:solidFill>
              </a:defRPr>
            </a:lvl7pPr>
            <a:lvl8pPr lvl="7" algn="r">
              <a:lnSpc>
                <a:spcPct val="100000"/>
              </a:lnSpc>
              <a:spcBef>
                <a:spcPts val="0"/>
              </a:spcBef>
              <a:spcAft>
                <a:spcPts val="0"/>
              </a:spcAft>
              <a:buClr>
                <a:schemeClr val="lt1"/>
              </a:buClr>
              <a:buSzPts val="1600"/>
              <a:buNone/>
              <a:defRPr sz="1600">
                <a:solidFill>
                  <a:schemeClr val="lt1"/>
                </a:solidFill>
              </a:defRPr>
            </a:lvl8pPr>
            <a:lvl9pPr lvl="8" algn="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87" name="Google Shape;87;p29"/>
          <p:cNvSpPr txBox="1">
            <a:spLocks noGrp="1"/>
          </p:cNvSpPr>
          <p:nvPr>
            <p:ph type="body" idx="2"/>
          </p:nvPr>
        </p:nvSpPr>
        <p:spPr>
          <a:xfrm>
            <a:off x="4680000" y="1352625"/>
            <a:ext cx="3374400" cy="3025500"/>
          </a:xfrm>
          <a:prstGeom prst="rect">
            <a:avLst/>
          </a:prstGeom>
          <a:noFill/>
          <a:ln>
            <a:noFill/>
          </a:ln>
        </p:spPr>
        <p:txBody>
          <a:bodyPr spcFirstLastPara="1" wrap="square" lIns="91425" tIns="91425" rIns="91425" bIns="91425" anchor="t" anchorCtr="0">
            <a:noAutofit/>
          </a:bodyPr>
          <a:lstStyle>
            <a:lvl1pPr marL="457200" lvl="0" indent="-311150" algn="just">
              <a:lnSpc>
                <a:spcPct val="115000"/>
              </a:lnSpc>
              <a:spcBef>
                <a:spcPts val="0"/>
              </a:spcBef>
              <a:spcAft>
                <a:spcPts val="0"/>
              </a:spcAft>
              <a:buSzPts val="1300"/>
              <a:buChar char="●"/>
              <a:defRPr b="0"/>
            </a:lvl1pPr>
            <a:lvl2pPr marL="914400" lvl="1" indent="-298450" algn="just">
              <a:lnSpc>
                <a:spcPct val="115000"/>
              </a:lnSpc>
              <a:spcBef>
                <a:spcPts val="1600"/>
              </a:spcBef>
              <a:spcAft>
                <a:spcPts val="0"/>
              </a:spcAft>
              <a:buSzPts val="1100"/>
              <a:buChar char="○"/>
              <a:defRPr/>
            </a:lvl2pPr>
            <a:lvl3pPr marL="1371600" lvl="2" indent="-298450" algn="just">
              <a:lnSpc>
                <a:spcPct val="115000"/>
              </a:lnSpc>
              <a:spcBef>
                <a:spcPts val="1600"/>
              </a:spcBef>
              <a:spcAft>
                <a:spcPts val="0"/>
              </a:spcAft>
              <a:buSzPts val="1100"/>
              <a:buChar char="■"/>
              <a:defRPr/>
            </a:lvl3pPr>
            <a:lvl4pPr marL="1828800" lvl="3" indent="-298450" algn="just">
              <a:lnSpc>
                <a:spcPct val="115000"/>
              </a:lnSpc>
              <a:spcBef>
                <a:spcPts val="1600"/>
              </a:spcBef>
              <a:spcAft>
                <a:spcPts val="0"/>
              </a:spcAft>
              <a:buSzPts val="1100"/>
              <a:buChar char="●"/>
              <a:defRPr/>
            </a:lvl4pPr>
            <a:lvl5pPr marL="2286000" lvl="4" indent="-298450" algn="just">
              <a:lnSpc>
                <a:spcPct val="115000"/>
              </a:lnSpc>
              <a:spcBef>
                <a:spcPts val="1600"/>
              </a:spcBef>
              <a:spcAft>
                <a:spcPts val="0"/>
              </a:spcAft>
              <a:buSzPts val="1100"/>
              <a:buChar char="○"/>
              <a:defRPr/>
            </a:lvl5pPr>
            <a:lvl6pPr marL="2743200" lvl="5" indent="-298450" algn="just">
              <a:lnSpc>
                <a:spcPct val="115000"/>
              </a:lnSpc>
              <a:spcBef>
                <a:spcPts val="1600"/>
              </a:spcBef>
              <a:spcAft>
                <a:spcPts val="0"/>
              </a:spcAft>
              <a:buSzPts val="1100"/>
              <a:buChar char="■"/>
              <a:defRPr/>
            </a:lvl6pPr>
            <a:lvl7pPr marL="3200400" lvl="6" indent="-298450" algn="just">
              <a:lnSpc>
                <a:spcPct val="115000"/>
              </a:lnSpc>
              <a:spcBef>
                <a:spcPts val="1600"/>
              </a:spcBef>
              <a:spcAft>
                <a:spcPts val="0"/>
              </a:spcAft>
              <a:buSzPts val="1100"/>
              <a:buChar char="●"/>
              <a:defRPr/>
            </a:lvl7pPr>
            <a:lvl8pPr marL="3657600" lvl="7" indent="-298450" algn="just">
              <a:lnSpc>
                <a:spcPct val="115000"/>
              </a:lnSpc>
              <a:spcBef>
                <a:spcPts val="1600"/>
              </a:spcBef>
              <a:spcAft>
                <a:spcPts val="0"/>
              </a:spcAft>
              <a:buSzPts val="1100"/>
              <a:buChar char="○"/>
              <a:defRPr/>
            </a:lvl8pPr>
            <a:lvl9pPr marL="4114800" lvl="8" indent="-298450" algn="just">
              <a:lnSpc>
                <a:spcPct val="115000"/>
              </a:lnSpc>
              <a:spcBef>
                <a:spcPts val="1600"/>
              </a:spcBef>
              <a:spcAft>
                <a:spcPts val="1600"/>
              </a:spcAft>
              <a:buSzPts val="1100"/>
              <a:buChar char="■"/>
              <a:defRPr/>
            </a:lvl9pPr>
          </a:lstStyle>
          <a:p>
            <a:endParaRPr/>
          </a:p>
        </p:txBody>
      </p:sp>
      <p:sp>
        <p:nvSpPr>
          <p:cNvPr id="88" name="Google Shape;88;p29"/>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52BDC3"/>
        </a:solidFill>
        <a:effectLst/>
      </p:bgPr>
    </p:bg>
    <p:spTree>
      <p:nvGrpSpPr>
        <p:cNvPr id="1" name="Shape 89"/>
        <p:cNvGrpSpPr/>
        <p:nvPr/>
      </p:nvGrpSpPr>
      <p:grpSpPr>
        <a:xfrm>
          <a:off x="0" y="0"/>
          <a:ext cx="0" cy="0"/>
          <a:chOff x="0" y="0"/>
          <a:chExt cx="0" cy="0"/>
        </a:xfrm>
      </p:grpSpPr>
      <p:sp>
        <p:nvSpPr>
          <p:cNvPr id="90" name="Google Shape;90;p30"/>
          <p:cNvSpPr txBox="1">
            <a:spLocks noGrp="1"/>
          </p:cNvSpPr>
          <p:nvPr>
            <p:ph type="title" hasCustomPrompt="1"/>
          </p:nvPr>
        </p:nvSpPr>
        <p:spPr>
          <a:xfrm>
            <a:off x="729450" y="733950"/>
            <a:ext cx="7688400" cy="124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91" name="Google Shape;91;p30"/>
          <p:cNvSpPr txBox="1">
            <a:spLocks noGrp="1"/>
          </p:cNvSpPr>
          <p:nvPr>
            <p:ph type="body" idx="1"/>
          </p:nvPr>
        </p:nvSpPr>
        <p:spPr>
          <a:xfrm>
            <a:off x="729450" y="2272888"/>
            <a:ext cx="7688400" cy="15804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chemeClr val="lt1"/>
              </a:buClr>
              <a:buSzPts val="1300"/>
              <a:buChar char="●"/>
              <a:defRPr>
                <a:solidFill>
                  <a:schemeClr val="lt1"/>
                </a:solidFill>
              </a:defRPr>
            </a:lvl1pPr>
            <a:lvl2pPr marL="914400" lvl="1" indent="-298450" algn="l">
              <a:lnSpc>
                <a:spcPct val="115000"/>
              </a:lnSpc>
              <a:spcBef>
                <a:spcPts val="1600"/>
              </a:spcBef>
              <a:spcAft>
                <a:spcPts val="0"/>
              </a:spcAft>
              <a:buClr>
                <a:schemeClr val="lt1"/>
              </a:buClr>
              <a:buSzPts val="1100"/>
              <a:buChar char="○"/>
              <a:defRPr>
                <a:solidFill>
                  <a:schemeClr val="lt1"/>
                </a:solidFill>
              </a:defRPr>
            </a:lvl2pPr>
            <a:lvl3pPr marL="1371600" lvl="2" indent="-298450" algn="l">
              <a:lnSpc>
                <a:spcPct val="115000"/>
              </a:lnSpc>
              <a:spcBef>
                <a:spcPts val="1600"/>
              </a:spcBef>
              <a:spcAft>
                <a:spcPts val="0"/>
              </a:spcAft>
              <a:buClr>
                <a:schemeClr val="lt1"/>
              </a:buClr>
              <a:buSzPts val="1100"/>
              <a:buChar char="■"/>
              <a:defRPr>
                <a:solidFill>
                  <a:schemeClr val="lt1"/>
                </a:solidFill>
              </a:defRPr>
            </a:lvl3pPr>
            <a:lvl4pPr marL="1828800" lvl="3" indent="-298450" algn="l">
              <a:lnSpc>
                <a:spcPct val="115000"/>
              </a:lnSpc>
              <a:spcBef>
                <a:spcPts val="1600"/>
              </a:spcBef>
              <a:spcAft>
                <a:spcPts val="0"/>
              </a:spcAft>
              <a:buClr>
                <a:schemeClr val="lt1"/>
              </a:buClr>
              <a:buSzPts val="1100"/>
              <a:buChar char="●"/>
              <a:defRPr>
                <a:solidFill>
                  <a:schemeClr val="lt1"/>
                </a:solidFill>
              </a:defRPr>
            </a:lvl4pPr>
            <a:lvl5pPr marL="2286000" lvl="4" indent="-298450" algn="l">
              <a:lnSpc>
                <a:spcPct val="115000"/>
              </a:lnSpc>
              <a:spcBef>
                <a:spcPts val="1600"/>
              </a:spcBef>
              <a:spcAft>
                <a:spcPts val="0"/>
              </a:spcAft>
              <a:buClr>
                <a:schemeClr val="lt1"/>
              </a:buClr>
              <a:buSzPts val="1100"/>
              <a:buChar char="○"/>
              <a:defRPr>
                <a:solidFill>
                  <a:schemeClr val="lt1"/>
                </a:solidFill>
              </a:defRPr>
            </a:lvl5pPr>
            <a:lvl6pPr marL="2743200" lvl="5" indent="-298450" algn="l">
              <a:lnSpc>
                <a:spcPct val="115000"/>
              </a:lnSpc>
              <a:spcBef>
                <a:spcPts val="1600"/>
              </a:spcBef>
              <a:spcAft>
                <a:spcPts val="0"/>
              </a:spcAft>
              <a:buClr>
                <a:schemeClr val="lt1"/>
              </a:buClr>
              <a:buSzPts val="1100"/>
              <a:buChar char="■"/>
              <a:defRPr>
                <a:solidFill>
                  <a:schemeClr val="lt1"/>
                </a:solidFill>
              </a:defRPr>
            </a:lvl6pPr>
            <a:lvl7pPr marL="3200400" lvl="6" indent="-298450" algn="l">
              <a:lnSpc>
                <a:spcPct val="115000"/>
              </a:lnSpc>
              <a:spcBef>
                <a:spcPts val="1600"/>
              </a:spcBef>
              <a:spcAft>
                <a:spcPts val="0"/>
              </a:spcAft>
              <a:buClr>
                <a:schemeClr val="lt1"/>
              </a:buClr>
              <a:buSzPts val="1100"/>
              <a:buChar char="●"/>
              <a:defRPr>
                <a:solidFill>
                  <a:schemeClr val="lt1"/>
                </a:solidFill>
              </a:defRPr>
            </a:lvl7pPr>
            <a:lvl8pPr marL="3657600" lvl="7" indent="-298450" algn="l">
              <a:lnSpc>
                <a:spcPct val="115000"/>
              </a:lnSpc>
              <a:spcBef>
                <a:spcPts val="1600"/>
              </a:spcBef>
              <a:spcAft>
                <a:spcPts val="0"/>
              </a:spcAft>
              <a:buClr>
                <a:schemeClr val="lt1"/>
              </a:buClr>
              <a:buSzPts val="1100"/>
              <a:buChar char="○"/>
              <a:defRPr>
                <a:solidFill>
                  <a:schemeClr val="lt1"/>
                </a:solidFill>
              </a:defRPr>
            </a:lvl8pPr>
            <a:lvl9pPr marL="4114800" lvl="8" indent="-298450" algn="l">
              <a:lnSpc>
                <a:spcPct val="115000"/>
              </a:lnSpc>
              <a:spcBef>
                <a:spcPts val="1600"/>
              </a:spcBef>
              <a:spcAft>
                <a:spcPts val="1600"/>
              </a:spcAft>
              <a:buClr>
                <a:schemeClr val="lt1"/>
              </a:buClr>
              <a:buSzPts val="1100"/>
              <a:buChar char="■"/>
              <a:defRPr>
                <a:solidFill>
                  <a:schemeClr val="lt1"/>
                </a:solidFill>
              </a:defRPr>
            </a:lvl9pPr>
          </a:lstStyle>
          <a:p>
            <a:endParaRPr/>
          </a:p>
        </p:txBody>
      </p:sp>
      <p:sp>
        <p:nvSpPr>
          <p:cNvPr id="92" name="Google Shape;92;p3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pic>
        <p:nvPicPr>
          <p:cNvPr id="93" name="Google Shape;93;p30"/>
          <p:cNvPicPr preferRelativeResize="0"/>
          <p:nvPr/>
        </p:nvPicPr>
        <p:blipFill rotWithShape="1">
          <a:blip r:embed="rId2">
            <a:alphaModFix/>
          </a:blip>
          <a:srcRect/>
          <a:stretch/>
        </p:blipFill>
        <p:spPr>
          <a:xfrm>
            <a:off x="8102425" y="289025"/>
            <a:ext cx="784452" cy="48990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úmero grande">
  <p:cSld name="BIG_NUMBER_1">
    <p:bg>
      <p:bgPr>
        <a:solidFill>
          <a:srgbClr val="1C355E"/>
        </a:solidFill>
        <a:effectLst/>
      </p:bgPr>
    </p:bg>
    <p:spTree>
      <p:nvGrpSpPr>
        <p:cNvPr id="1" name="Shape 94"/>
        <p:cNvGrpSpPr/>
        <p:nvPr/>
      </p:nvGrpSpPr>
      <p:grpSpPr>
        <a:xfrm>
          <a:off x="0" y="0"/>
          <a:ext cx="0" cy="0"/>
          <a:chOff x="0" y="0"/>
          <a:chExt cx="0" cy="0"/>
        </a:xfrm>
      </p:grpSpPr>
      <p:sp>
        <p:nvSpPr>
          <p:cNvPr id="95" name="Google Shape;95;p31"/>
          <p:cNvSpPr txBox="1">
            <a:spLocks noGrp="1"/>
          </p:cNvSpPr>
          <p:nvPr>
            <p:ph type="title"/>
          </p:nvPr>
        </p:nvSpPr>
        <p:spPr>
          <a:xfrm>
            <a:off x="729450" y="733950"/>
            <a:ext cx="7688400" cy="124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endParaRPr/>
          </a:p>
        </p:txBody>
      </p:sp>
      <p:sp>
        <p:nvSpPr>
          <p:cNvPr id="96" name="Google Shape;96;p31"/>
          <p:cNvSpPr txBox="1">
            <a:spLocks noGrp="1"/>
          </p:cNvSpPr>
          <p:nvPr>
            <p:ph type="body" idx="1"/>
          </p:nvPr>
        </p:nvSpPr>
        <p:spPr>
          <a:xfrm>
            <a:off x="729450" y="2272888"/>
            <a:ext cx="7688400" cy="15804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chemeClr val="lt1"/>
              </a:buClr>
              <a:buSzPts val="1300"/>
              <a:buChar char="●"/>
              <a:defRPr>
                <a:solidFill>
                  <a:schemeClr val="lt1"/>
                </a:solidFill>
              </a:defRPr>
            </a:lvl1pPr>
            <a:lvl2pPr marL="914400" lvl="1" indent="-298450" algn="l">
              <a:lnSpc>
                <a:spcPct val="115000"/>
              </a:lnSpc>
              <a:spcBef>
                <a:spcPts val="1600"/>
              </a:spcBef>
              <a:spcAft>
                <a:spcPts val="0"/>
              </a:spcAft>
              <a:buClr>
                <a:schemeClr val="lt1"/>
              </a:buClr>
              <a:buSzPts val="1100"/>
              <a:buChar char="○"/>
              <a:defRPr>
                <a:solidFill>
                  <a:schemeClr val="lt1"/>
                </a:solidFill>
              </a:defRPr>
            </a:lvl2pPr>
            <a:lvl3pPr marL="1371600" lvl="2" indent="-298450" algn="l">
              <a:lnSpc>
                <a:spcPct val="115000"/>
              </a:lnSpc>
              <a:spcBef>
                <a:spcPts val="1600"/>
              </a:spcBef>
              <a:spcAft>
                <a:spcPts val="0"/>
              </a:spcAft>
              <a:buClr>
                <a:schemeClr val="lt1"/>
              </a:buClr>
              <a:buSzPts val="1100"/>
              <a:buChar char="■"/>
              <a:defRPr>
                <a:solidFill>
                  <a:schemeClr val="lt1"/>
                </a:solidFill>
              </a:defRPr>
            </a:lvl3pPr>
            <a:lvl4pPr marL="1828800" lvl="3" indent="-298450" algn="l">
              <a:lnSpc>
                <a:spcPct val="115000"/>
              </a:lnSpc>
              <a:spcBef>
                <a:spcPts val="1600"/>
              </a:spcBef>
              <a:spcAft>
                <a:spcPts val="0"/>
              </a:spcAft>
              <a:buClr>
                <a:schemeClr val="lt1"/>
              </a:buClr>
              <a:buSzPts val="1100"/>
              <a:buChar char="●"/>
              <a:defRPr>
                <a:solidFill>
                  <a:schemeClr val="lt1"/>
                </a:solidFill>
              </a:defRPr>
            </a:lvl4pPr>
            <a:lvl5pPr marL="2286000" lvl="4" indent="-298450" algn="l">
              <a:lnSpc>
                <a:spcPct val="115000"/>
              </a:lnSpc>
              <a:spcBef>
                <a:spcPts val="1600"/>
              </a:spcBef>
              <a:spcAft>
                <a:spcPts val="0"/>
              </a:spcAft>
              <a:buClr>
                <a:schemeClr val="lt1"/>
              </a:buClr>
              <a:buSzPts val="1100"/>
              <a:buChar char="○"/>
              <a:defRPr>
                <a:solidFill>
                  <a:schemeClr val="lt1"/>
                </a:solidFill>
              </a:defRPr>
            </a:lvl5pPr>
            <a:lvl6pPr marL="2743200" lvl="5" indent="-298450" algn="l">
              <a:lnSpc>
                <a:spcPct val="115000"/>
              </a:lnSpc>
              <a:spcBef>
                <a:spcPts val="1600"/>
              </a:spcBef>
              <a:spcAft>
                <a:spcPts val="0"/>
              </a:spcAft>
              <a:buClr>
                <a:schemeClr val="lt1"/>
              </a:buClr>
              <a:buSzPts val="1100"/>
              <a:buChar char="■"/>
              <a:defRPr>
                <a:solidFill>
                  <a:schemeClr val="lt1"/>
                </a:solidFill>
              </a:defRPr>
            </a:lvl6pPr>
            <a:lvl7pPr marL="3200400" lvl="6" indent="-298450" algn="l">
              <a:lnSpc>
                <a:spcPct val="115000"/>
              </a:lnSpc>
              <a:spcBef>
                <a:spcPts val="1600"/>
              </a:spcBef>
              <a:spcAft>
                <a:spcPts val="0"/>
              </a:spcAft>
              <a:buClr>
                <a:schemeClr val="lt1"/>
              </a:buClr>
              <a:buSzPts val="1100"/>
              <a:buChar char="●"/>
              <a:defRPr>
                <a:solidFill>
                  <a:schemeClr val="lt1"/>
                </a:solidFill>
              </a:defRPr>
            </a:lvl7pPr>
            <a:lvl8pPr marL="3657600" lvl="7" indent="-298450" algn="l">
              <a:lnSpc>
                <a:spcPct val="115000"/>
              </a:lnSpc>
              <a:spcBef>
                <a:spcPts val="1600"/>
              </a:spcBef>
              <a:spcAft>
                <a:spcPts val="0"/>
              </a:spcAft>
              <a:buClr>
                <a:schemeClr val="lt1"/>
              </a:buClr>
              <a:buSzPts val="1100"/>
              <a:buChar char="○"/>
              <a:defRPr>
                <a:solidFill>
                  <a:schemeClr val="lt1"/>
                </a:solidFill>
              </a:defRPr>
            </a:lvl8pPr>
            <a:lvl9pPr marL="4114800" lvl="8" indent="-298450" algn="l">
              <a:lnSpc>
                <a:spcPct val="115000"/>
              </a:lnSpc>
              <a:spcBef>
                <a:spcPts val="1600"/>
              </a:spcBef>
              <a:spcAft>
                <a:spcPts val="1600"/>
              </a:spcAft>
              <a:buClr>
                <a:schemeClr val="lt1"/>
              </a:buClr>
              <a:buSzPts val="1100"/>
              <a:buChar char="■"/>
              <a:defRPr>
                <a:solidFill>
                  <a:schemeClr val="lt1"/>
                </a:solidFill>
              </a:defRPr>
            </a:lvl9pPr>
          </a:lstStyle>
          <a:p>
            <a:endParaRPr/>
          </a:p>
        </p:txBody>
      </p:sp>
      <p:sp>
        <p:nvSpPr>
          <p:cNvPr id="97" name="Google Shape;97;p3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pic>
        <p:nvPicPr>
          <p:cNvPr id="98" name="Google Shape;98;p31"/>
          <p:cNvPicPr preferRelativeResize="0"/>
          <p:nvPr/>
        </p:nvPicPr>
        <p:blipFill rotWithShape="1">
          <a:blip r:embed="rId2">
            <a:alphaModFix/>
          </a:blip>
          <a:srcRect/>
          <a:stretch/>
        </p:blipFill>
        <p:spPr>
          <a:xfrm>
            <a:off x="8102425" y="289025"/>
            <a:ext cx="784452" cy="48990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1C355E"/>
              </a:buClr>
              <a:buSzPts val="2800"/>
              <a:buFont typeface="Roboto"/>
              <a:buNone/>
              <a:defRPr sz="2800" b="1" i="0" u="none" strike="noStrike" cap="none">
                <a:solidFill>
                  <a:srgbClr val="1C355E"/>
                </a:solidFill>
                <a:latin typeface="Roboto"/>
                <a:ea typeface="Roboto"/>
                <a:cs typeface="Roboto"/>
                <a:sym typeface="Roboto"/>
              </a:defRPr>
            </a:lvl1pPr>
            <a:lvl2pPr marR="0" lvl="1" algn="l" rtl="0">
              <a:lnSpc>
                <a:spcPct val="100000"/>
              </a:lnSpc>
              <a:spcBef>
                <a:spcPts val="0"/>
              </a:spcBef>
              <a:spcAft>
                <a:spcPts val="0"/>
              </a:spcAft>
              <a:buClr>
                <a:srgbClr val="A2CFB2"/>
              </a:buClr>
              <a:buSzPts val="2800"/>
              <a:buFont typeface="Roboto"/>
              <a:buNone/>
              <a:defRPr sz="2800" b="1" i="0" u="none" strike="noStrike" cap="none">
                <a:solidFill>
                  <a:srgbClr val="A2CFB2"/>
                </a:solidFill>
                <a:latin typeface="Roboto"/>
                <a:ea typeface="Roboto"/>
                <a:cs typeface="Roboto"/>
                <a:sym typeface="Roboto"/>
              </a:defRPr>
            </a:lvl2pPr>
            <a:lvl3pPr marR="0" lvl="2" algn="l" rtl="0">
              <a:lnSpc>
                <a:spcPct val="100000"/>
              </a:lnSpc>
              <a:spcBef>
                <a:spcPts val="0"/>
              </a:spcBef>
              <a:spcAft>
                <a:spcPts val="0"/>
              </a:spcAft>
              <a:buClr>
                <a:srgbClr val="A2CFB2"/>
              </a:buClr>
              <a:buSzPts val="2800"/>
              <a:buFont typeface="Roboto"/>
              <a:buNone/>
              <a:defRPr sz="2800" b="1" i="0" u="none" strike="noStrike" cap="none">
                <a:solidFill>
                  <a:srgbClr val="A2CFB2"/>
                </a:solidFill>
                <a:latin typeface="Roboto"/>
                <a:ea typeface="Roboto"/>
                <a:cs typeface="Roboto"/>
                <a:sym typeface="Roboto"/>
              </a:defRPr>
            </a:lvl3pPr>
            <a:lvl4pPr marR="0" lvl="3" algn="l" rtl="0">
              <a:lnSpc>
                <a:spcPct val="100000"/>
              </a:lnSpc>
              <a:spcBef>
                <a:spcPts val="0"/>
              </a:spcBef>
              <a:spcAft>
                <a:spcPts val="0"/>
              </a:spcAft>
              <a:buClr>
                <a:srgbClr val="A2CFB2"/>
              </a:buClr>
              <a:buSzPts val="2800"/>
              <a:buFont typeface="Roboto"/>
              <a:buNone/>
              <a:defRPr sz="2800" b="1" i="0" u="none" strike="noStrike" cap="none">
                <a:solidFill>
                  <a:srgbClr val="A2CFB2"/>
                </a:solidFill>
                <a:latin typeface="Roboto"/>
                <a:ea typeface="Roboto"/>
                <a:cs typeface="Roboto"/>
                <a:sym typeface="Roboto"/>
              </a:defRPr>
            </a:lvl4pPr>
            <a:lvl5pPr marR="0" lvl="4" algn="l" rtl="0">
              <a:lnSpc>
                <a:spcPct val="100000"/>
              </a:lnSpc>
              <a:spcBef>
                <a:spcPts val="0"/>
              </a:spcBef>
              <a:spcAft>
                <a:spcPts val="0"/>
              </a:spcAft>
              <a:buClr>
                <a:srgbClr val="A2CFB2"/>
              </a:buClr>
              <a:buSzPts val="2800"/>
              <a:buFont typeface="Roboto"/>
              <a:buNone/>
              <a:defRPr sz="2800" b="1" i="0" u="none" strike="noStrike" cap="none">
                <a:solidFill>
                  <a:srgbClr val="A2CFB2"/>
                </a:solidFill>
                <a:latin typeface="Roboto"/>
                <a:ea typeface="Roboto"/>
                <a:cs typeface="Roboto"/>
                <a:sym typeface="Roboto"/>
              </a:defRPr>
            </a:lvl5pPr>
            <a:lvl6pPr marR="0" lvl="5" algn="l" rtl="0">
              <a:lnSpc>
                <a:spcPct val="100000"/>
              </a:lnSpc>
              <a:spcBef>
                <a:spcPts val="0"/>
              </a:spcBef>
              <a:spcAft>
                <a:spcPts val="0"/>
              </a:spcAft>
              <a:buClr>
                <a:srgbClr val="A2CFB2"/>
              </a:buClr>
              <a:buSzPts val="2800"/>
              <a:buFont typeface="Roboto"/>
              <a:buNone/>
              <a:defRPr sz="2800" b="1" i="0" u="none" strike="noStrike" cap="none">
                <a:solidFill>
                  <a:srgbClr val="A2CFB2"/>
                </a:solidFill>
                <a:latin typeface="Roboto"/>
                <a:ea typeface="Roboto"/>
                <a:cs typeface="Roboto"/>
                <a:sym typeface="Roboto"/>
              </a:defRPr>
            </a:lvl6pPr>
            <a:lvl7pPr marR="0" lvl="6" algn="l" rtl="0">
              <a:lnSpc>
                <a:spcPct val="100000"/>
              </a:lnSpc>
              <a:spcBef>
                <a:spcPts val="0"/>
              </a:spcBef>
              <a:spcAft>
                <a:spcPts val="0"/>
              </a:spcAft>
              <a:buClr>
                <a:srgbClr val="A2CFB2"/>
              </a:buClr>
              <a:buSzPts val="2800"/>
              <a:buFont typeface="Roboto"/>
              <a:buNone/>
              <a:defRPr sz="2800" b="1" i="0" u="none" strike="noStrike" cap="none">
                <a:solidFill>
                  <a:srgbClr val="A2CFB2"/>
                </a:solidFill>
                <a:latin typeface="Roboto"/>
                <a:ea typeface="Roboto"/>
                <a:cs typeface="Roboto"/>
                <a:sym typeface="Roboto"/>
              </a:defRPr>
            </a:lvl7pPr>
            <a:lvl8pPr marR="0" lvl="7" algn="l" rtl="0">
              <a:lnSpc>
                <a:spcPct val="100000"/>
              </a:lnSpc>
              <a:spcBef>
                <a:spcPts val="0"/>
              </a:spcBef>
              <a:spcAft>
                <a:spcPts val="0"/>
              </a:spcAft>
              <a:buClr>
                <a:srgbClr val="A2CFB2"/>
              </a:buClr>
              <a:buSzPts val="2800"/>
              <a:buFont typeface="Roboto"/>
              <a:buNone/>
              <a:defRPr sz="2800" b="1" i="0" u="none" strike="noStrike" cap="none">
                <a:solidFill>
                  <a:srgbClr val="A2CFB2"/>
                </a:solidFill>
                <a:latin typeface="Roboto"/>
                <a:ea typeface="Roboto"/>
                <a:cs typeface="Roboto"/>
                <a:sym typeface="Roboto"/>
              </a:defRPr>
            </a:lvl8pPr>
            <a:lvl9pPr marR="0" lvl="8" algn="l" rtl="0">
              <a:lnSpc>
                <a:spcPct val="100000"/>
              </a:lnSpc>
              <a:spcBef>
                <a:spcPts val="0"/>
              </a:spcBef>
              <a:spcAft>
                <a:spcPts val="0"/>
              </a:spcAft>
              <a:buClr>
                <a:srgbClr val="A2CFB2"/>
              </a:buClr>
              <a:buSzPts val="2800"/>
              <a:buFont typeface="Roboto"/>
              <a:buNone/>
              <a:defRPr sz="2800" b="1" i="0" u="none" strike="noStrike" cap="none">
                <a:solidFill>
                  <a:srgbClr val="A2CFB2"/>
                </a:solidFill>
                <a:latin typeface="Roboto"/>
                <a:ea typeface="Roboto"/>
                <a:cs typeface="Roboto"/>
                <a:sym typeface="Roboto"/>
              </a:defRPr>
            </a:lvl9pPr>
          </a:lstStyle>
          <a:p>
            <a:endParaRPr/>
          </a:p>
        </p:txBody>
      </p:sp>
      <p:sp>
        <p:nvSpPr>
          <p:cNvPr id="7" name="Google Shape;7;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rgbClr val="1C355E"/>
              </a:buClr>
              <a:buSzPts val="1300"/>
              <a:buFont typeface="Roboto"/>
              <a:buChar char="●"/>
              <a:defRPr sz="1300" b="1" i="0" u="none" strike="noStrike" cap="none">
                <a:solidFill>
                  <a:srgbClr val="1C355E"/>
                </a:solidFill>
                <a:latin typeface="Roboto"/>
                <a:ea typeface="Roboto"/>
                <a:cs typeface="Roboto"/>
                <a:sym typeface="Roboto"/>
              </a:defRPr>
            </a:lvl1pPr>
            <a:lvl2pPr marL="914400" marR="0" lvl="1" indent="-298450" algn="l" rtl="0">
              <a:lnSpc>
                <a:spcPct val="115000"/>
              </a:lnSpc>
              <a:spcBef>
                <a:spcPts val="1600"/>
              </a:spcBef>
              <a:spcAft>
                <a:spcPts val="0"/>
              </a:spcAft>
              <a:buClr>
                <a:srgbClr val="1C355E"/>
              </a:buClr>
              <a:buSzPts val="1100"/>
              <a:buFont typeface="Roboto"/>
              <a:buChar char="○"/>
              <a:defRPr sz="1100" b="0" i="0" u="none" strike="noStrike" cap="none">
                <a:solidFill>
                  <a:srgbClr val="1C355E"/>
                </a:solidFill>
                <a:latin typeface="Roboto"/>
                <a:ea typeface="Roboto"/>
                <a:cs typeface="Roboto"/>
                <a:sym typeface="Roboto"/>
              </a:defRPr>
            </a:lvl2pPr>
            <a:lvl3pPr marL="1371600" marR="0" lvl="2" indent="-298450" algn="l" rtl="0">
              <a:lnSpc>
                <a:spcPct val="115000"/>
              </a:lnSpc>
              <a:spcBef>
                <a:spcPts val="1600"/>
              </a:spcBef>
              <a:spcAft>
                <a:spcPts val="0"/>
              </a:spcAft>
              <a:buClr>
                <a:srgbClr val="1C355E"/>
              </a:buClr>
              <a:buSzPts val="1100"/>
              <a:buFont typeface="Roboto"/>
              <a:buChar char="■"/>
              <a:defRPr sz="1100" b="0" i="0" u="none" strike="noStrike" cap="none">
                <a:solidFill>
                  <a:srgbClr val="1C355E"/>
                </a:solidFill>
                <a:latin typeface="Roboto"/>
                <a:ea typeface="Roboto"/>
                <a:cs typeface="Roboto"/>
                <a:sym typeface="Roboto"/>
              </a:defRPr>
            </a:lvl3pPr>
            <a:lvl4pPr marL="1828800" marR="0" lvl="3" indent="-298450" algn="l" rtl="0">
              <a:lnSpc>
                <a:spcPct val="115000"/>
              </a:lnSpc>
              <a:spcBef>
                <a:spcPts val="1600"/>
              </a:spcBef>
              <a:spcAft>
                <a:spcPts val="0"/>
              </a:spcAft>
              <a:buClr>
                <a:srgbClr val="1C355E"/>
              </a:buClr>
              <a:buSzPts val="1100"/>
              <a:buFont typeface="Roboto"/>
              <a:buChar char="●"/>
              <a:defRPr sz="1100" b="0" i="0" u="none" strike="noStrike" cap="none">
                <a:solidFill>
                  <a:srgbClr val="1C355E"/>
                </a:solidFill>
                <a:latin typeface="Roboto"/>
                <a:ea typeface="Roboto"/>
                <a:cs typeface="Roboto"/>
                <a:sym typeface="Roboto"/>
              </a:defRPr>
            </a:lvl4pPr>
            <a:lvl5pPr marL="2286000" marR="0" lvl="4" indent="-298450" algn="l" rtl="0">
              <a:lnSpc>
                <a:spcPct val="115000"/>
              </a:lnSpc>
              <a:spcBef>
                <a:spcPts val="1600"/>
              </a:spcBef>
              <a:spcAft>
                <a:spcPts val="0"/>
              </a:spcAft>
              <a:buClr>
                <a:srgbClr val="1C355E"/>
              </a:buClr>
              <a:buSzPts val="1100"/>
              <a:buFont typeface="Roboto"/>
              <a:buChar char="○"/>
              <a:defRPr sz="1100" b="0" i="0" u="none" strike="noStrike" cap="none">
                <a:solidFill>
                  <a:srgbClr val="1C355E"/>
                </a:solidFill>
                <a:latin typeface="Roboto"/>
                <a:ea typeface="Roboto"/>
                <a:cs typeface="Roboto"/>
                <a:sym typeface="Roboto"/>
              </a:defRPr>
            </a:lvl5pPr>
            <a:lvl6pPr marL="2743200" marR="0" lvl="5" indent="-298450" algn="l" rtl="0">
              <a:lnSpc>
                <a:spcPct val="115000"/>
              </a:lnSpc>
              <a:spcBef>
                <a:spcPts val="1600"/>
              </a:spcBef>
              <a:spcAft>
                <a:spcPts val="0"/>
              </a:spcAft>
              <a:buClr>
                <a:srgbClr val="1C355E"/>
              </a:buClr>
              <a:buSzPts val="1100"/>
              <a:buFont typeface="Roboto"/>
              <a:buChar char="■"/>
              <a:defRPr sz="1100" b="0" i="0" u="none" strike="noStrike" cap="none">
                <a:solidFill>
                  <a:srgbClr val="1C355E"/>
                </a:solidFill>
                <a:latin typeface="Roboto"/>
                <a:ea typeface="Roboto"/>
                <a:cs typeface="Roboto"/>
                <a:sym typeface="Roboto"/>
              </a:defRPr>
            </a:lvl6pPr>
            <a:lvl7pPr marL="3200400" marR="0" lvl="6" indent="-298450" algn="l" rtl="0">
              <a:lnSpc>
                <a:spcPct val="115000"/>
              </a:lnSpc>
              <a:spcBef>
                <a:spcPts val="1600"/>
              </a:spcBef>
              <a:spcAft>
                <a:spcPts val="0"/>
              </a:spcAft>
              <a:buClr>
                <a:srgbClr val="1C355E"/>
              </a:buClr>
              <a:buSzPts val="1100"/>
              <a:buFont typeface="Roboto"/>
              <a:buChar char="●"/>
              <a:defRPr sz="1100" b="0" i="0" u="none" strike="noStrike" cap="none">
                <a:solidFill>
                  <a:srgbClr val="1C355E"/>
                </a:solidFill>
                <a:latin typeface="Roboto"/>
                <a:ea typeface="Roboto"/>
                <a:cs typeface="Roboto"/>
                <a:sym typeface="Roboto"/>
              </a:defRPr>
            </a:lvl7pPr>
            <a:lvl8pPr marL="3657600" marR="0" lvl="7" indent="-298450" algn="l" rtl="0">
              <a:lnSpc>
                <a:spcPct val="115000"/>
              </a:lnSpc>
              <a:spcBef>
                <a:spcPts val="1600"/>
              </a:spcBef>
              <a:spcAft>
                <a:spcPts val="0"/>
              </a:spcAft>
              <a:buClr>
                <a:srgbClr val="1C355E"/>
              </a:buClr>
              <a:buSzPts val="1100"/>
              <a:buFont typeface="Roboto"/>
              <a:buChar char="○"/>
              <a:defRPr sz="1100" b="0" i="0" u="none" strike="noStrike" cap="none">
                <a:solidFill>
                  <a:srgbClr val="1C355E"/>
                </a:solidFill>
                <a:latin typeface="Roboto"/>
                <a:ea typeface="Roboto"/>
                <a:cs typeface="Roboto"/>
                <a:sym typeface="Roboto"/>
              </a:defRPr>
            </a:lvl8pPr>
            <a:lvl9pPr marL="4114800" marR="0" lvl="8" indent="-298450" algn="l" rtl="0">
              <a:lnSpc>
                <a:spcPct val="115000"/>
              </a:lnSpc>
              <a:spcBef>
                <a:spcPts val="1600"/>
              </a:spcBef>
              <a:spcAft>
                <a:spcPts val="1600"/>
              </a:spcAft>
              <a:buClr>
                <a:srgbClr val="1C355E"/>
              </a:buClr>
              <a:buSzPts val="1100"/>
              <a:buFont typeface="Roboto"/>
              <a:buChar char="■"/>
              <a:defRPr sz="1100" b="0" i="0" u="none" strike="noStrike" cap="none">
                <a:solidFill>
                  <a:srgbClr val="1C355E"/>
                </a:solidFill>
                <a:latin typeface="Roboto"/>
                <a:ea typeface="Roboto"/>
                <a:cs typeface="Roboto"/>
                <a:sym typeface="Roboto"/>
              </a:defRPr>
            </a:lvl9pPr>
          </a:lstStyle>
          <a:p>
            <a:endParaRPr/>
          </a:p>
        </p:txBody>
      </p:sp>
      <p:sp>
        <p:nvSpPr>
          <p:cNvPr id="8" name="Google Shape;8;p19"/>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6" r:id="rId12"/>
    <p:sldLayoutId id="214748366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descr="Imagen que contiene tabla, computer, computadora, escritorio&#10;&#10;Descripción generada automáticamente">
            <a:extLst>
              <a:ext uri="{FF2B5EF4-FFF2-40B4-BE49-F238E27FC236}">
                <a16:creationId xmlns:a16="http://schemas.microsoft.com/office/drawing/2014/main" id="{7386E7D0-DF6C-2F95-29E9-F70D7BE157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2" y="0"/>
            <a:ext cx="9142477" cy="5143500"/>
          </a:xfrm>
          <a:prstGeom prst="rect">
            <a:avLst/>
          </a:prstGeom>
        </p:spPr>
      </p:pic>
    </p:spTree>
    <p:extLst>
      <p:ext uri="{BB962C8B-B14F-4D97-AF65-F5344CB8AC3E}">
        <p14:creationId xmlns:p14="http://schemas.microsoft.com/office/powerpoint/2010/main" val="1702387631"/>
      </p:ext>
    </p:extLst>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onlinedoctranslator.com/en/?utm_source=onlinedoctranslator&amp;utm_medium=pptx&amp;utm_campaign=attributio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0.svg"/><Relationship Id="rId5" Type="http://schemas.openxmlformats.org/officeDocument/2006/relationships/image" Target="../media/image70.png"/><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
          <p:cNvSpPr txBox="1">
            <a:spLocks noGrp="1"/>
          </p:cNvSpPr>
          <p:nvPr>
            <p:ph type="ctrTitle"/>
          </p:nvPr>
        </p:nvSpPr>
        <p:spPr>
          <a:xfrm>
            <a:off x="1117372" y="2390764"/>
            <a:ext cx="4287912" cy="108985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200"/>
              <a:buNone/>
            </a:pPr>
            <a:r>
              <a:rPr lang="es-ES" sz="2400" dirty="0"/>
              <a:t>UD1. Machine Fundamentals</a:t>
            </a:r>
            <a:r>
              <a:rPr lang="es-ES" sz="2400" dirty="0" err="1"/>
              <a:t>Learning</a:t>
            </a:r>
            <a:endParaRPr sz="2400" dirty="0"/>
          </a:p>
        </p:txBody>
      </p:sp>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Translated from Spanish to English - </a:t>
            </a:r>
            <a:r>
              <a:rPr lang="en-US" sz="1000" u="sng" dirty="0">
                <a:solidFill>
                  <a:srgbClr val="0F2B46"/>
                </a:solidFill>
                <a:effectLst/>
                <a:latin typeface="Roboto" panose="02000000000000000000" pitchFamily="2" charset="0"/>
                <a:hlinkClick r:id="rId3"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3"/>
          <p:cNvSpPr txBox="1">
            <a:spLocks noGrp="1"/>
          </p:cNvSpPr>
          <p:nvPr>
            <p:ph type="body" idx="1"/>
          </p:nvPr>
        </p:nvSpPr>
        <p:spPr>
          <a:xfrm>
            <a:off x="3468275" y="1708425"/>
            <a:ext cx="5336400" cy="291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400"/>
              <a:t>The Target supermarket chain sends targeted advertising to its customers based on their purchases.</a:t>
            </a:r>
            <a:endParaRPr sz="1400"/>
          </a:p>
          <a:p>
            <a:pPr marL="0" lvl="0" indent="0" algn="l" rtl="0">
              <a:spcBef>
                <a:spcPts val="1600"/>
              </a:spcBef>
              <a:spcAft>
                <a:spcPts val="0"/>
              </a:spcAft>
              <a:buNone/>
            </a:pPr>
            <a:r>
              <a:rPr lang="es" sz="1400"/>
              <a:t>An outraged father filed a complaint because Target was encouraging his teenage daughter to have sex and become pregnant by sending her advertisements for childcare products and baby furniture.</a:t>
            </a:r>
            <a:endParaRPr sz="1400"/>
          </a:p>
          <a:p>
            <a:pPr marL="0" lvl="0" indent="0" algn="l" rtl="0">
              <a:spcBef>
                <a:spcPts val="1600"/>
              </a:spcBef>
              <a:spcAft>
                <a:spcPts val="0"/>
              </a:spcAft>
              <a:buNone/>
            </a:pPr>
            <a:r>
              <a:rPr lang="es" sz="1400"/>
              <a:t>Months later, she had to apologize when her daughter could no longer hide her pregnancy.</a:t>
            </a:r>
            <a:endParaRPr sz="1400"/>
          </a:p>
          <a:p>
            <a:pPr marL="0" lvl="0" indent="0" algn="ctr" rtl="0">
              <a:spcBef>
                <a:spcPts val="1600"/>
              </a:spcBef>
              <a:spcAft>
                <a:spcPts val="1600"/>
              </a:spcAft>
              <a:buNone/>
            </a:pPr>
            <a:r>
              <a:rPr lang="es" sz="2100" b="1"/>
              <a:t>THANK YOU DATA SCIENCE???</a:t>
            </a:r>
            <a:endParaRPr sz="2100" b="1"/>
          </a:p>
        </p:txBody>
      </p:sp>
      <p:sp>
        <p:nvSpPr>
          <p:cNvPr id="342" name="Google Shape;342;p53"/>
          <p:cNvSpPr txBox="1">
            <a:spLocks noGrp="1"/>
          </p:cNvSpPr>
          <p:nvPr>
            <p:ph type="title"/>
          </p:nvPr>
        </p:nvSpPr>
        <p:spPr>
          <a:xfrm>
            <a:off x="1168625" y="364994"/>
            <a:ext cx="45993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Value of data</a:t>
            </a:r>
            <a:endParaRPr dirty="0"/>
          </a:p>
        </p:txBody>
      </p:sp>
      <p:pic>
        <p:nvPicPr>
          <p:cNvPr id="343" name="Google Shape;343;p53"/>
          <p:cNvPicPr preferRelativeResize="0"/>
          <p:nvPr/>
        </p:nvPicPr>
        <p:blipFill>
          <a:blip r:embed="rId3">
            <a:alphaModFix/>
          </a:blip>
          <a:stretch>
            <a:fillRect/>
          </a:stretch>
        </p:blipFill>
        <p:spPr>
          <a:xfrm>
            <a:off x="396350" y="2209525"/>
            <a:ext cx="2648950" cy="1759075"/>
          </a:xfrm>
          <a:prstGeom prst="rect">
            <a:avLst/>
          </a:prstGeom>
          <a:noFill/>
          <a:ln>
            <a:noFill/>
          </a:ln>
        </p:spPr>
      </p:pic>
    </p:spTree>
    <p:extLst>
      <p:ext uri="{BB962C8B-B14F-4D97-AF65-F5344CB8AC3E}">
        <p14:creationId xmlns:p14="http://schemas.microsoft.com/office/powerpoint/2010/main" val="1473795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Google Shape;117;p2"/>
          <p:cNvSpPr txBox="1">
            <a:spLocks noGrp="1"/>
          </p:cNvSpPr>
          <p:nvPr>
            <p:ph type="title" idx="4294967295"/>
          </p:nvPr>
        </p:nvSpPr>
        <p:spPr>
          <a:xfrm>
            <a:off x="335280" y="762318"/>
            <a:ext cx="5500688" cy="1519237"/>
          </a:xfrm>
          <a:prstGeom prst="rect">
            <a:avLst/>
          </a:prstGeom>
          <a:noFill/>
          <a:ln>
            <a:noFill/>
          </a:ln>
        </p:spPr>
        <p:txBody>
          <a:bodyPr spcFirstLastPara="1" wrap="square" lIns="91425" tIns="91425" rIns="91425" bIns="91425" anchor="t" anchorCtr="0">
            <a:noAutofit/>
          </a:bodyPr>
          <a:lstStyle/>
          <a:p>
            <a:pPr lvl="0" algn="l" rtl="0"/>
            <a:r>
              <a:rPr lang="es-ES" sz="4000" b="1" dirty="0">
                <a:solidFill>
                  <a:schemeClr val="bg1"/>
                </a:solidFill>
              </a:rPr>
              <a:t/>
            </a:r>
            <a:br>
              <a:rPr lang="es-ES" sz="4000" b="1" dirty="0">
                <a:solidFill>
                  <a:schemeClr val="bg1"/>
                </a:solidFill>
              </a:rPr>
            </a:br>
            <a:r>
              <a:rPr lang="es-ES" sz="4000" b="1" dirty="0">
                <a:solidFill>
                  <a:schemeClr val="bg1"/>
                </a:solidFill>
              </a:rPr>
              <a:t>2. Machine</a:t>
            </a:r>
            <a:r>
              <a:rPr lang="es-ES" sz="4000" b="1" dirty="0" err="1">
                <a:solidFill>
                  <a:schemeClr val="bg1"/>
                </a:solidFill>
              </a:rPr>
              <a:t>Learning</a:t>
            </a:r>
            <a:endParaRPr sz="4000" b="1" dirty="0">
              <a:solidFill>
                <a:schemeClr val="bg1"/>
              </a:solidFill>
            </a:endParaRPr>
          </a:p>
        </p:txBody>
      </p:sp>
      <p:sp>
        <p:nvSpPr>
          <p:cNvPr id="4" name="TextBox 4">
            <a:extLst>
              <a:ext uri="{FF2B5EF4-FFF2-40B4-BE49-F238E27FC236}">
                <a16:creationId xmlns:a16="http://schemas.microsoft.com/office/drawing/2014/main" id="{35784B83-6120-4373-9C1F-DC8EEE6D58B3}"/>
              </a:ext>
            </a:extLst>
          </p:cNvPr>
          <p:cNvSpPr txBox="1"/>
          <p:nvPr/>
        </p:nvSpPr>
        <p:spPr>
          <a:xfrm>
            <a:off x="505662" y="2142767"/>
            <a:ext cx="4118986" cy="1200329"/>
          </a:xfrm>
          <a:prstGeom prst="rect">
            <a:avLst/>
          </a:prstGeom>
          <a:noFill/>
        </p:spPr>
        <p:txBody>
          <a:bodyPr wrap="square" rtlCol="0" anchor="ctr">
            <a:spAutoFit/>
          </a:bodyPr>
          <a:lstStyle/>
          <a:p>
            <a:pPr marL="285750" indent="-285750" algn="l" rtl="0">
              <a:buClr>
                <a:schemeClr val="bg1"/>
              </a:buClr>
              <a:buFont typeface="Arial" panose="020B0604020202020204" pitchFamily="34" charset="0"/>
              <a:buChar char="•"/>
            </a:pPr>
            <a:r>
              <a:rPr lang="es-ES" altLang="ko-KR" sz="1800" dirty="0" smtClean="0">
                <a:solidFill>
                  <a:schemeClr val="bg1"/>
                </a:solidFill>
                <a:cs typeface="Arial" pitchFamily="34" charset="0"/>
              </a:rPr>
              <a:t>Data </a:t>
            </a:r>
            <a:r>
              <a:rPr lang="es-ES" altLang="ko-KR" sz="1800" dirty="0" err="1" smtClean="0">
                <a:solidFill>
                  <a:schemeClr val="bg1"/>
                </a:solidFill>
                <a:cs typeface="Arial" pitchFamily="34" charset="0"/>
              </a:rPr>
              <a:t>Science</a:t>
            </a:r>
            <a:endParaRPr lang="es-ES" altLang="ko-KR" sz="1800" dirty="0">
              <a:solidFill>
                <a:schemeClr val="bg1"/>
              </a:solidFill>
              <a:cs typeface="Arial" pitchFamily="34" charset="0"/>
            </a:endParaRPr>
          </a:p>
          <a:p>
            <a:pPr marL="285750" indent="-285750" algn="l" rtl="0">
              <a:buClr>
                <a:schemeClr val="bg1"/>
              </a:buClr>
              <a:buFont typeface="Arial" panose="020B0604020202020204" pitchFamily="34" charset="0"/>
              <a:buChar char="•"/>
            </a:pPr>
            <a:r>
              <a:rPr lang="es-ES" altLang="ko-KR" sz="1800" dirty="0">
                <a:solidFill>
                  <a:schemeClr val="bg1"/>
                </a:solidFill>
                <a:cs typeface="Arial" pitchFamily="34" charset="0"/>
              </a:rPr>
              <a:t>What is </a:t>
            </a:r>
            <a:r>
              <a:rPr lang="es-ES" altLang="ko-KR" sz="1800" dirty="0" err="1">
                <a:solidFill>
                  <a:schemeClr val="bg1"/>
                </a:solidFill>
                <a:cs typeface="Arial" pitchFamily="34" charset="0"/>
              </a:rPr>
              <a:t>the</a:t>
            </a:r>
            <a:r>
              <a:rPr lang="es-ES" altLang="ko-KR" sz="1800" dirty="0">
                <a:solidFill>
                  <a:schemeClr val="bg1"/>
                </a:solidFill>
                <a:cs typeface="Arial" pitchFamily="34" charset="0"/>
              </a:rPr>
              <a:t> </a:t>
            </a:r>
            <a:r>
              <a:rPr lang="es-ES" altLang="ko-KR" sz="1800" dirty="0" smtClean="0">
                <a:solidFill>
                  <a:schemeClr val="bg1"/>
                </a:solidFill>
                <a:cs typeface="Arial" pitchFamily="34" charset="0"/>
              </a:rPr>
              <a:t>machine </a:t>
            </a:r>
            <a:r>
              <a:rPr lang="es-ES" altLang="ko-KR" sz="1800" dirty="0" err="1" smtClean="0">
                <a:solidFill>
                  <a:schemeClr val="bg1"/>
                </a:solidFill>
                <a:cs typeface="Arial" pitchFamily="34" charset="0"/>
              </a:rPr>
              <a:t>learning</a:t>
            </a:r>
            <a:r>
              <a:rPr lang="es-ES" altLang="ko-KR" sz="1800" dirty="0">
                <a:solidFill>
                  <a:schemeClr val="bg1"/>
                </a:solidFill>
                <a:cs typeface="Arial" pitchFamily="34" charset="0"/>
              </a:rPr>
              <a:t>?</a:t>
            </a:r>
          </a:p>
          <a:p>
            <a:pPr marL="285750" indent="-285750" algn="l" rtl="0">
              <a:buClr>
                <a:schemeClr val="bg1"/>
              </a:buClr>
              <a:buFont typeface="Arial" panose="020B0604020202020204" pitchFamily="34" charset="0"/>
              <a:buChar char="•"/>
            </a:pPr>
            <a:r>
              <a:rPr lang="es-ES" altLang="ko-KR" sz="1800" dirty="0">
                <a:solidFill>
                  <a:schemeClr val="bg1"/>
                </a:solidFill>
                <a:cs typeface="Arial" pitchFamily="34" charset="0"/>
              </a:rPr>
              <a:t>Why use ML</a:t>
            </a:r>
          </a:p>
          <a:p>
            <a:pPr marL="285750" indent="-285750" algn="l" rtl="0">
              <a:buClr>
                <a:schemeClr val="bg1"/>
              </a:buClr>
              <a:buFont typeface="Arial" panose="020B0604020202020204" pitchFamily="34" charset="0"/>
              <a:buChar char="•"/>
            </a:pPr>
            <a:r>
              <a:rPr lang="es-ES" altLang="ko-KR" sz="1800" dirty="0">
                <a:solidFill>
                  <a:schemeClr val="bg1"/>
                </a:solidFill>
                <a:cs typeface="Arial" pitchFamily="34" charset="0"/>
              </a:rPr>
              <a:t>Application examples</a:t>
            </a:r>
          </a:p>
        </p:txBody>
      </p:sp>
    </p:spTree>
    <p:extLst>
      <p:ext uri="{BB962C8B-B14F-4D97-AF65-F5344CB8AC3E}">
        <p14:creationId xmlns:p14="http://schemas.microsoft.com/office/powerpoint/2010/main" val="2994165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6"/>
          <p:cNvSpPr txBox="1">
            <a:spLocks noGrp="1"/>
          </p:cNvSpPr>
          <p:nvPr>
            <p:ph type="title"/>
          </p:nvPr>
        </p:nvSpPr>
        <p:spPr>
          <a:xfrm>
            <a:off x="1234684" y="291252"/>
            <a:ext cx="5048129" cy="6895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Data science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359" name="Google Shape;359;p56"/>
          <p:cNvPicPr preferRelativeResize="0"/>
          <p:nvPr/>
        </p:nvPicPr>
        <p:blipFill>
          <a:blip r:embed="rId3">
            <a:alphaModFix/>
          </a:blip>
          <a:stretch>
            <a:fillRect/>
          </a:stretch>
        </p:blipFill>
        <p:spPr>
          <a:xfrm>
            <a:off x="2178231" y="1041921"/>
            <a:ext cx="4044669" cy="3523799"/>
          </a:xfrm>
          <a:prstGeom prst="rect">
            <a:avLst/>
          </a:prstGeom>
          <a:noFill/>
          <a:ln>
            <a:noFill/>
          </a:ln>
        </p:spPr>
      </p:pic>
    </p:spTree>
    <p:extLst>
      <p:ext uri="{BB962C8B-B14F-4D97-AF65-F5344CB8AC3E}">
        <p14:creationId xmlns:p14="http://schemas.microsoft.com/office/powerpoint/2010/main" val="2681786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7"/>
          <p:cNvSpPr txBox="1">
            <a:spLocks noGrp="1"/>
          </p:cNvSpPr>
          <p:nvPr>
            <p:ph type="body" idx="1"/>
          </p:nvPr>
        </p:nvSpPr>
        <p:spPr>
          <a:xfrm>
            <a:off x="713100" y="1348809"/>
            <a:ext cx="8048100" cy="764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sz="1600" i="1" dirty="0"/>
              <a:t>Machine Learning (ML) is the field of study that gives computers the ability to learn without being explicitly programmed</a:t>
            </a:r>
            <a:r>
              <a:rPr lang="es" sz="1600" dirty="0"/>
              <a:t>. - Arthur Samuel (1959)</a:t>
            </a:r>
            <a:endParaRPr sz="1600" dirty="0"/>
          </a:p>
        </p:txBody>
      </p:sp>
      <p:sp>
        <p:nvSpPr>
          <p:cNvPr id="365" name="Google Shape;365;p57"/>
          <p:cNvSpPr txBox="1">
            <a:spLocks noGrp="1"/>
          </p:cNvSpPr>
          <p:nvPr>
            <p:ph type="title"/>
          </p:nvPr>
        </p:nvSpPr>
        <p:spPr>
          <a:xfrm>
            <a:off x="1212413" y="276503"/>
            <a:ext cx="45993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Machine Learning</a:t>
            </a:r>
            <a:endParaRPr dirty="0"/>
          </a:p>
        </p:txBody>
      </p:sp>
      <p:pic>
        <p:nvPicPr>
          <p:cNvPr id="366" name="Google Shape;366;p57"/>
          <p:cNvPicPr preferRelativeResize="0"/>
          <p:nvPr/>
        </p:nvPicPr>
        <p:blipFill>
          <a:blip r:embed="rId3">
            <a:alphaModFix/>
          </a:blip>
          <a:stretch>
            <a:fillRect/>
          </a:stretch>
        </p:blipFill>
        <p:spPr>
          <a:xfrm>
            <a:off x="3261340" y="2176915"/>
            <a:ext cx="2435437" cy="2415475"/>
          </a:xfrm>
          <a:prstGeom prst="rect">
            <a:avLst/>
          </a:prstGeom>
          <a:noFill/>
          <a:ln>
            <a:noFill/>
          </a:ln>
        </p:spPr>
      </p:pic>
    </p:spTree>
    <p:extLst>
      <p:ext uri="{BB962C8B-B14F-4D97-AF65-F5344CB8AC3E}">
        <p14:creationId xmlns:p14="http://schemas.microsoft.com/office/powerpoint/2010/main" val="2761826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algn="l" rtl="0"/>
            <a:r>
              <a:rPr lang="es-ES" dirty="0"/>
              <a:t>It is the science of programming computers to learn from data.</a:t>
            </a:r>
          </a:p>
          <a:p>
            <a:pPr algn="l" rtl="0"/>
            <a:r>
              <a:rPr lang="es-ES" dirty="0"/>
              <a:t>Field of study that gives computers the ability to learn without being explicitly programmed.</a:t>
            </a:r>
          </a:p>
          <a:p>
            <a:pPr algn="l" rtl="0"/>
            <a:r>
              <a:rPr lang="es-ES" dirty="0"/>
              <a:t>A computer program learns from experience E, with respect to a task T and a performance measure R. If its performance at time T(time), as measured by P(Performance over time), improves with experience E.</a:t>
            </a:r>
          </a:p>
        </p:txBody>
      </p:sp>
      <p:sp>
        <p:nvSpPr>
          <p:cNvPr id="133" name="Google Shape;133;p4"/>
          <p:cNvSpPr txBox="1">
            <a:spLocks noGrp="1"/>
          </p:cNvSpPr>
          <p:nvPr>
            <p:ph type="title"/>
          </p:nvPr>
        </p:nvSpPr>
        <p:spPr>
          <a:xfrm>
            <a:off x="1227309" y="232258"/>
            <a:ext cx="3771300" cy="1003800"/>
          </a:xfrm>
          <a:prstGeom prst="rect">
            <a:avLst/>
          </a:prstGeom>
          <a:noFill/>
          <a:ln>
            <a:noFill/>
          </a:ln>
        </p:spPr>
        <p:txBody>
          <a:bodyPr spcFirstLastPara="1" wrap="square" lIns="91425" tIns="91425" rIns="91425" bIns="91425" anchor="t" anchorCtr="0">
            <a:noAutofit/>
          </a:bodyPr>
          <a:lstStyle/>
          <a:p>
            <a:pPr lvl="0" algn="l" rtl="0"/>
            <a:r>
              <a:rPr lang="es-ES" dirty="0"/>
              <a:t>What is the machine</a:t>
            </a:r>
            <a:r>
              <a:rPr lang="es-ES" dirty="0" err="1"/>
              <a:t>learning</a:t>
            </a:r>
            <a:r>
              <a:rPr lang="es-ES" dirty="0"/>
              <a:t>?</a:t>
            </a:r>
            <a:endParaRPr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8525" y="2914650"/>
            <a:ext cx="1809750" cy="1905000"/>
          </a:xfrm>
          <a:prstGeom prst="rect">
            <a:avLst/>
          </a:prstGeom>
        </p:spPr>
      </p:pic>
    </p:spTree>
    <p:extLst>
      <p:ext uri="{BB962C8B-B14F-4D97-AF65-F5344CB8AC3E}">
        <p14:creationId xmlns:p14="http://schemas.microsoft.com/office/powerpoint/2010/main" val="2985188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412954" y="1198084"/>
            <a:ext cx="8347587" cy="3156155"/>
          </a:xfrm>
          <a:prstGeom prst="rect">
            <a:avLst/>
          </a:prstGeom>
          <a:noFill/>
          <a:ln>
            <a:noFill/>
          </a:ln>
        </p:spPr>
        <p:txBody>
          <a:bodyPr spcFirstLastPara="1" wrap="square" lIns="91425" tIns="91425" rIns="91425" bIns="91425" anchor="t" anchorCtr="0">
            <a:noAutofit/>
          </a:bodyPr>
          <a:lstStyle/>
          <a:p>
            <a:pPr marL="146050" indent="0" algn="l" rtl="0">
              <a:buNone/>
            </a:pPr>
            <a:r>
              <a:rPr lang="es-ES" b="1" u="sng" dirty="0"/>
              <a:t>SPAM Filter:</a:t>
            </a:r>
          </a:p>
          <a:p>
            <a:pPr algn="l" rtl="0"/>
            <a:r>
              <a:rPr lang="es-ES" dirty="0"/>
              <a:t>90: It's not a self-aware robot. But it's technically ML.</a:t>
            </a:r>
          </a:p>
          <a:p>
            <a:pPr algn="l" rtl="0"/>
            <a:r>
              <a:rPr lang="es-ES" dirty="0"/>
              <a:t>Application that receives examples of spam emails (marked by users) and examples of regular emails (</a:t>
            </a:r>
            <a:r>
              <a:rPr lang="es-ES" dirty="0" err="1"/>
              <a:t>jam</a:t>
            </a:r>
            <a:r>
              <a:rPr lang="es-ES" dirty="0"/>
              <a:t>). Learn how to flag spam.</a:t>
            </a:r>
          </a:p>
          <a:p>
            <a:pPr algn="l" rtl="0"/>
            <a:r>
              <a:rPr lang="es-ES" b="1" dirty="0"/>
              <a:t>Training set:</a:t>
            </a:r>
            <a:r>
              <a:rPr lang="es-ES" dirty="0"/>
              <a:t>examples that the system uses to learn.</a:t>
            </a:r>
          </a:p>
          <a:p>
            <a:pPr algn="l" rtl="0"/>
            <a:r>
              <a:rPr lang="es-ES" b="1" dirty="0"/>
              <a:t>Training or sample instance:</a:t>
            </a:r>
            <a:r>
              <a:rPr lang="es-ES" dirty="0"/>
              <a:t>each training example.</a:t>
            </a:r>
          </a:p>
          <a:p>
            <a:pPr algn="l" rtl="0"/>
            <a:r>
              <a:rPr lang="es-ES" b="1" dirty="0"/>
              <a:t>Model:</a:t>
            </a:r>
            <a:r>
              <a:rPr lang="es-ES" dirty="0"/>
              <a:t>part of the ML system that learns and makes predictions.</a:t>
            </a:r>
          </a:p>
          <a:p>
            <a:pPr algn="l" rtl="0"/>
            <a:r>
              <a:rPr lang="es-ES" dirty="0"/>
              <a:t>Task T is to mark spam for new emails, experience E is the training data, performance measure R (accuracy) is the proportion of correctly classified emails.</a:t>
            </a:r>
          </a:p>
        </p:txBody>
      </p:sp>
      <p:sp>
        <p:nvSpPr>
          <p:cNvPr id="133" name="Google Shape;133;p4"/>
          <p:cNvSpPr txBox="1">
            <a:spLocks noGrp="1"/>
          </p:cNvSpPr>
          <p:nvPr>
            <p:ph type="title"/>
          </p:nvPr>
        </p:nvSpPr>
        <p:spPr>
          <a:xfrm>
            <a:off x="1308426" y="194284"/>
            <a:ext cx="3771300" cy="1003800"/>
          </a:xfrm>
          <a:prstGeom prst="rect">
            <a:avLst/>
          </a:prstGeom>
          <a:noFill/>
          <a:ln>
            <a:noFill/>
          </a:ln>
        </p:spPr>
        <p:txBody>
          <a:bodyPr spcFirstLastPara="1" wrap="square" lIns="91425" tIns="91425" rIns="91425" bIns="91425" anchor="t" anchorCtr="0">
            <a:noAutofit/>
          </a:bodyPr>
          <a:lstStyle/>
          <a:p>
            <a:pPr lvl="0" algn="l" rtl="0"/>
            <a:r>
              <a:rPr lang="es-ES" dirty="0"/>
              <a:t>What is the machine</a:t>
            </a:r>
            <a:r>
              <a:rPr lang="es-ES" dirty="0" err="1"/>
              <a:t>learning</a:t>
            </a:r>
            <a:r>
              <a:rPr lang="es-ES" dirty="0"/>
              <a:t>? Example</a:t>
            </a:r>
            <a:endParaRPr dirty="0"/>
          </a:p>
        </p:txBody>
      </p:sp>
      <p:pic>
        <p:nvPicPr>
          <p:cNvPr id="1026" name="Picture 2" descr="https://miro.medium.com/v2/resize:fit:875/0*j1wMZQ2je5P5DH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0630" y="3483019"/>
            <a:ext cx="3188855" cy="1277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870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752546" y="2001981"/>
            <a:ext cx="4437900" cy="2009465"/>
          </a:xfrm>
          <a:prstGeom prst="rect">
            <a:avLst/>
          </a:prstGeom>
          <a:noFill/>
          <a:ln>
            <a:noFill/>
          </a:ln>
        </p:spPr>
        <p:txBody>
          <a:bodyPr spcFirstLastPara="1" wrap="square" lIns="91425" tIns="91425" rIns="91425" bIns="91425" anchor="t" anchorCtr="0">
            <a:noAutofit/>
          </a:bodyPr>
          <a:lstStyle/>
          <a:p>
            <a:pPr marL="488950" indent="-342900" algn="l" rtl="0">
              <a:buFont typeface="+mj-lt"/>
              <a:buAutoNum type="arabicPeriod"/>
            </a:pPr>
            <a:r>
              <a:rPr lang="es-ES" sz="1200" dirty="0"/>
              <a:t>Study the problem: Examine typical spam features. Words or phrases appearing in the subject line, patterns in the sender, in the body of the email, etc.</a:t>
            </a:r>
          </a:p>
          <a:p>
            <a:pPr marL="488950" indent="-342900" algn="l" rtl="0">
              <a:buFont typeface="+mj-lt"/>
              <a:buAutoNum type="arabicPeriod"/>
            </a:pPr>
            <a:r>
              <a:rPr lang="es-ES" sz="1200" dirty="0"/>
              <a:t>Write detection algorithm for each identified pattern.</a:t>
            </a:r>
          </a:p>
          <a:p>
            <a:pPr marL="488950" indent="-342900" algn="l" rtl="0">
              <a:buFont typeface="+mj-lt"/>
              <a:buAutoNum type="arabicPeriod"/>
            </a:pPr>
            <a:r>
              <a:rPr lang="es-ES" sz="1200" dirty="0"/>
              <a:t>Test the program. If it's OK, launch it; otherwise, go to step 4.</a:t>
            </a:r>
          </a:p>
          <a:p>
            <a:pPr marL="488950" indent="-342900" algn="l" rtl="0">
              <a:buFont typeface="+mj-lt"/>
              <a:buAutoNum type="arabicPeriod"/>
            </a:pPr>
            <a:r>
              <a:rPr lang="es-ES" sz="1200" dirty="0"/>
              <a:t>repeat steps 1 and 2 until ready.</a:t>
            </a:r>
          </a:p>
        </p:txBody>
      </p:sp>
      <p:sp>
        <p:nvSpPr>
          <p:cNvPr id="133" name="Google Shape;133;p4"/>
          <p:cNvSpPr txBox="1">
            <a:spLocks noGrp="1"/>
          </p:cNvSpPr>
          <p:nvPr>
            <p:ph type="title"/>
          </p:nvPr>
        </p:nvSpPr>
        <p:spPr>
          <a:xfrm>
            <a:off x="1197813" y="202761"/>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Why use machine</a:t>
            </a:r>
            <a:r>
              <a:rPr lang="es-ES" dirty="0" err="1"/>
              <a:t>learning</a:t>
            </a:r>
            <a:endParaRPr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164" y="2045554"/>
            <a:ext cx="3122546" cy="1922317"/>
          </a:xfrm>
          <a:prstGeom prst="rect">
            <a:avLst/>
          </a:prstGeom>
          <a:ln w="12700" cap="sq">
            <a:solidFill>
              <a:schemeClr val="tx1"/>
            </a:solidFill>
            <a:prstDash val="solid"/>
            <a:miter lim="800000"/>
          </a:ln>
          <a:effectLst>
            <a:outerShdw blurRad="50800" dist="38100" dir="2700000" algn="tl" rotWithShape="0">
              <a:srgbClr val="000000">
                <a:alpha val="43000"/>
              </a:srgbClr>
            </a:outerShdw>
          </a:effectLst>
        </p:spPr>
      </p:pic>
      <p:sp>
        <p:nvSpPr>
          <p:cNvPr id="6" name="Google Shape;132;p4"/>
          <p:cNvSpPr txBox="1">
            <a:spLocks noGrp="1"/>
          </p:cNvSpPr>
          <p:nvPr>
            <p:ph type="body" idx="1"/>
          </p:nvPr>
        </p:nvSpPr>
        <p:spPr>
          <a:xfrm>
            <a:off x="715990" y="4073236"/>
            <a:ext cx="7513609" cy="789709"/>
          </a:xfrm>
          <a:prstGeom prst="rect">
            <a:avLst/>
          </a:prstGeom>
          <a:noFill/>
          <a:ln>
            <a:noFill/>
          </a:ln>
        </p:spPr>
        <p:txBody>
          <a:bodyPr spcFirstLastPara="1" wrap="square" lIns="91425" tIns="91425" rIns="91425" bIns="91425" anchor="t" anchorCtr="0">
            <a:noAutofit/>
          </a:bodyPr>
          <a:lstStyle/>
          <a:p>
            <a:pPr algn="l" rtl="0"/>
            <a:r>
              <a:rPr lang="es-ES" sz="1200" dirty="0"/>
              <a:t>Very complex list of rules</a:t>
            </a:r>
          </a:p>
          <a:p>
            <a:pPr algn="l" rtl="0"/>
            <a:r>
              <a:rPr lang="es-ES" sz="1200" dirty="0"/>
              <a:t>Difficult to maintain</a:t>
            </a:r>
          </a:p>
        </p:txBody>
      </p:sp>
      <p:sp>
        <p:nvSpPr>
          <p:cNvPr id="7" name="Google Shape;132;p4"/>
          <p:cNvSpPr txBox="1">
            <a:spLocks noGrp="1"/>
          </p:cNvSpPr>
          <p:nvPr>
            <p:ph type="body" idx="1"/>
          </p:nvPr>
        </p:nvSpPr>
        <p:spPr>
          <a:xfrm>
            <a:off x="355772" y="1545334"/>
            <a:ext cx="7513609" cy="394855"/>
          </a:xfrm>
          <a:prstGeom prst="rect">
            <a:avLst/>
          </a:prstGeom>
          <a:noFill/>
          <a:ln>
            <a:noFill/>
          </a:ln>
        </p:spPr>
        <p:txBody>
          <a:bodyPr spcFirstLastPara="1" wrap="square" lIns="91425" tIns="91425" rIns="91425" bIns="91425" anchor="t" anchorCtr="0">
            <a:noAutofit/>
          </a:bodyPr>
          <a:lstStyle/>
          <a:p>
            <a:pPr marL="146050" indent="0" algn="l" rtl="0">
              <a:buNone/>
            </a:pPr>
            <a:r>
              <a:rPr lang="es-ES" sz="1200" b="1" dirty="0"/>
              <a:t>Traditional Spam Filter:</a:t>
            </a:r>
          </a:p>
        </p:txBody>
      </p:sp>
    </p:spTree>
    <p:extLst>
      <p:ext uri="{BB962C8B-B14F-4D97-AF65-F5344CB8AC3E}">
        <p14:creationId xmlns:p14="http://schemas.microsoft.com/office/powerpoint/2010/main" val="419505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752546" y="2001981"/>
            <a:ext cx="4437900" cy="2579877"/>
          </a:xfrm>
          <a:prstGeom prst="rect">
            <a:avLst/>
          </a:prstGeom>
          <a:noFill/>
          <a:ln>
            <a:noFill/>
          </a:ln>
        </p:spPr>
        <p:txBody>
          <a:bodyPr spcFirstLastPara="1" wrap="square" lIns="91425" tIns="91425" rIns="91425" bIns="91425" anchor="t" anchorCtr="0">
            <a:noAutofit/>
          </a:bodyPr>
          <a:lstStyle/>
          <a:p>
            <a:pPr algn="l" rtl="0"/>
            <a:r>
              <a:rPr lang="es-ES" sz="1200" dirty="0"/>
              <a:t>Detection of atypically frequent words in spam/</a:t>
            </a:r>
            <a:r>
              <a:rPr lang="es-ES" sz="1200" dirty="0" err="1"/>
              <a:t>jam</a:t>
            </a:r>
            <a:r>
              <a:rPr lang="es-ES" sz="1200" dirty="0"/>
              <a:t>.</a:t>
            </a:r>
          </a:p>
          <a:p>
            <a:pPr algn="l" rtl="0"/>
            <a:r>
              <a:rPr lang="es-ES" sz="1200" dirty="0"/>
              <a:t>Shorter program, easier to maintain.</a:t>
            </a:r>
          </a:p>
          <a:p>
            <a:pPr algn="l" rtl="0"/>
            <a:r>
              <a:rPr lang="es-ES" sz="1200" dirty="0"/>
              <a:t>More exact.</a:t>
            </a:r>
          </a:p>
          <a:p>
            <a:pPr algn="l" rtl="0"/>
            <a:r>
              <a:rPr lang="es-ES" sz="1200" dirty="0"/>
              <a:t>Learns, adapts to change automatically.</a:t>
            </a:r>
          </a:p>
          <a:p>
            <a:pPr algn="l" rtl="0"/>
            <a:r>
              <a:rPr lang="es-ES" sz="1200" dirty="0"/>
              <a:t>Trained model: reveals word lists and word combinations</a:t>
            </a:r>
            <a:r>
              <a:rPr lang="es-ES" sz="1200" dirty="0" err="1"/>
              <a:t>predictors</a:t>
            </a:r>
            <a:r>
              <a:rPr lang="es-ES" sz="1200" dirty="0"/>
              <a:t>of spam.</a:t>
            </a:r>
          </a:p>
          <a:p>
            <a:pPr algn="l" rtl="0"/>
            <a:r>
              <a:rPr lang="es-ES" sz="1200" dirty="0"/>
              <a:t>Reveals unexpected correlations</a:t>
            </a:r>
          </a:p>
          <a:p>
            <a:pPr algn="l" rtl="0"/>
            <a:r>
              <a:rPr lang="es-ES" sz="1200" dirty="0"/>
              <a:t>Reveals new trends.</a:t>
            </a:r>
          </a:p>
          <a:p>
            <a:pPr algn="l" rtl="0"/>
            <a:r>
              <a:rPr lang="es-ES" sz="1200" dirty="0"/>
              <a:t>Understanding the problem.</a:t>
            </a:r>
          </a:p>
        </p:txBody>
      </p:sp>
      <p:sp>
        <p:nvSpPr>
          <p:cNvPr id="133" name="Google Shape;133;p4"/>
          <p:cNvSpPr txBox="1">
            <a:spLocks noGrp="1"/>
          </p:cNvSpPr>
          <p:nvPr>
            <p:ph type="title"/>
          </p:nvPr>
        </p:nvSpPr>
        <p:spPr>
          <a:xfrm>
            <a:off x="1315800" y="190141"/>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Why use machine</a:t>
            </a:r>
            <a:r>
              <a:rPr lang="es-ES" dirty="0" err="1"/>
              <a:t>learning</a:t>
            </a:r>
            <a:endParaRPr dirty="0"/>
          </a:p>
        </p:txBody>
      </p:sp>
      <p:sp>
        <p:nvSpPr>
          <p:cNvPr id="7" name="Google Shape;132;p4"/>
          <p:cNvSpPr txBox="1">
            <a:spLocks noGrp="1"/>
          </p:cNvSpPr>
          <p:nvPr>
            <p:ph type="body" idx="1"/>
          </p:nvPr>
        </p:nvSpPr>
        <p:spPr>
          <a:xfrm>
            <a:off x="355772" y="1545334"/>
            <a:ext cx="7513609" cy="394855"/>
          </a:xfrm>
          <a:prstGeom prst="rect">
            <a:avLst/>
          </a:prstGeom>
          <a:noFill/>
          <a:ln>
            <a:noFill/>
          </a:ln>
        </p:spPr>
        <p:txBody>
          <a:bodyPr spcFirstLastPara="1" wrap="square" lIns="91425" tIns="91425" rIns="91425" bIns="91425" anchor="t" anchorCtr="0">
            <a:noAutofit/>
          </a:bodyPr>
          <a:lstStyle/>
          <a:p>
            <a:pPr marL="146050" indent="0" algn="l" rtl="0">
              <a:buNone/>
            </a:pPr>
            <a:r>
              <a:rPr lang="es-ES" sz="1200" b="1" dirty="0"/>
              <a:t>SPAM filter with machine</a:t>
            </a:r>
            <a:r>
              <a:rPr lang="es-ES" sz="1200" b="1" dirty="0" err="1"/>
              <a:t>learning</a:t>
            </a:r>
            <a:r>
              <a:rPr lang="es-ES" sz="1200" b="1" dirty="0"/>
              <a:t>:</a:t>
            </a: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79" y="1846348"/>
            <a:ext cx="2550666" cy="1646812"/>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479" y="3570454"/>
            <a:ext cx="2639053" cy="1313273"/>
          </a:xfrm>
          <a:prstGeom prst="rect">
            <a:avLst/>
          </a:prstGeom>
        </p:spPr>
      </p:pic>
    </p:spTree>
    <p:extLst>
      <p:ext uri="{BB962C8B-B14F-4D97-AF65-F5344CB8AC3E}">
        <p14:creationId xmlns:p14="http://schemas.microsoft.com/office/powerpoint/2010/main" val="3353589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589712" y="1241993"/>
            <a:ext cx="7615482" cy="2459737"/>
          </a:xfrm>
          <a:prstGeom prst="rect">
            <a:avLst/>
          </a:prstGeom>
          <a:noFill/>
          <a:ln>
            <a:noFill/>
          </a:ln>
        </p:spPr>
        <p:txBody>
          <a:bodyPr spcFirstLastPara="1" wrap="square" lIns="91425" tIns="91425" rIns="91425" bIns="91425" anchor="t" anchorCtr="0">
            <a:noAutofit/>
          </a:bodyPr>
          <a:lstStyle/>
          <a:p>
            <a:pPr algn="l" rtl="0"/>
            <a:r>
              <a:rPr lang="es-ES" sz="1200" dirty="0"/>
              <a:t>Solving problems that are too complex for traditional approaches.</a:t>
            </a:r>
          </a:p>
          <a:p>
            <a:pPr algn="l" rtl="0"/>
            <a:r>
              <a:rPr lang="es-ES" sz="1200" dirty="0"/>
              <a:t>Solving problems that do not have a known algorithm (speech recognition)</a:t>
            </a:r>
          </a:p>
          <a:p>
            <a:pPr algn="l" rtl="0"/>
            <a:r>
              <a:rPr lang="es-ES" sz="1200" dirty="0"/>
              <a:t>Problems with solutions that require a lot of adjustments.</a:t>
            </a:r>
          </a:p>
          <a:p>
            <a:pPr algn="l" rtl="0"/>
            <a:r>
              <a:rPr lang="es-ES" sz="1200" dirty="0"/>
              <a:t>Changing environments.</a:t>
            </a:r>
          </a:p>
          <a:p>
            <a:pPr algn="l" rtl="0"/>
            <a:r>
              <a:rPr lang="es-ES" sz="1200" dirty="0"/>
              <a:t>Gain an understanding of complex problems and large amounts of data (data mining).</a:t>
            </a:r>
          </a:p>
          <a:p>
            <a:pPr algn="l" rtl="0"/>
            <a:endParaRPr lang="es-ES" sz="1200" dirty="0"/>
          </a:p>
        </p:txBody>
      </p:sp>
      <p:sp>
        <p:nvSpPr>
          <p:cNvPr id="133" name="Google Shape;133;p4"/>
          <p:cNvSpPr txBox="1">
            <a:spLocks noGrp="1"/>
          </p:cNvSpPr>
          <p:nvPr>
            <p:ph type="title"/>
          </p:nvPr>
        </p:nvSpPr>
        <p:spPr>
          <a:xfrm>
            <a:off x="1197813" y="151142"/>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Why use machine</a:t>
            </a:r>
            <a:r>
              <a:rPr lang="es-ES" dirty="0" err="1"/>
              <a:t>learning</a:t>
            </a:r>
            <a:endParaRPr dirty="0"/>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3612" y="2471861"/>
            <a:ext cx="3335745" cy="2271724"/>
          </a:xfrm>
          <a:prstGeom prst="rect">
            <a:avLst/>
          </a:prstGeom>
        </p:spPr>
      </p:pic>
    </p:spTree>
    <p:extLst>
      <p:ext uri="{BB962C8B-B14F-4D97-AF65-F5344CB8AC3E}">
        <p14:creationId xmlns:p14="http://schemas.microsoft.com/office/powerpoint/2010/main" val="389326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8"/>
          <p:cNvSpPr txBox="1">
            <a:spLocks noGrp="1"/>
          </p:cNvSpPr>
          <p:nvPr>
            <p:ph type="body" idx="1"/>
          </p:nvPr>
        </p:nvSpPr>
        <p:spPr>
          <a:xfrm>
            <a:off x="456300" y="1648350"/>
            <a:ext cx="8231400" cy="501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sz="1600" b="1"/>
              <a:t>Computer vision</a:t>
            </a:r>
            <a:r>
              <a:rPr lang="es" sz="1600"/>
              <a:t>: from handwritten digit recognition to self-driving cars.</a:t>
            </a:r>
            <a:endParaRPr sz="1600"/>
          </a:p>
        </p:txBody>
      </p:sp>
      <p:sp>
        <p:nvSpPr>
          <p:cNvPr id="372" name="Google Shape;372;p58"/>
          <p:cNvSpPr txBox="1">
            <a:spLocks noGrp="1"/>
          </p:cNvSpPr>
          <p:nvPr>
            <p:ph type="title"/>
          </p:nvPr>
        </p:nvSpPr>
        <p:spPr>
          <a:xfrm>
            <a:off x="1183064" y="355769"/>
            <a:ext cx="45993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Machine Learning - Examples</a:t>
            </a:r>
            <a:endParaRPr dirty="0"/>
          </a:p>
        </p:txBody>
      </p:sp>
      <p:pic>
        <p:nvPicPr>
          <p:cNvPr id="373" name="Google Shape;373;p58"/>
          <p:cNvPicPr preferRelativeResize="0"/>
          <p:nvPr/>
        </p:nvPicPr>
        <p:blipFill>
          <a:blip r:embed="rId3">
            <a:alphaModFix/>
          </a:blip>
          <a:stretch>
            <a:fillRect/>
          </a:stretch>
        </p:blipFill>
        <p:spPr>
          <a:xfrm>
            <a:off x="456300" y="2571750"/>
            <a:ext cx="3344299" cy="1971575"/>
          </a:xfrm>
          <a:prstGeom prst="rect">
            <a:avLst/>
          </a:prstGeom>
          <a:noFill/>
          <a:ln>
            <a:noFill/>
          </a:ln>
        </p:spPr>
      </p:pic>
      <p:pic>
        <p:nvPicPr>
          <p:cNvPr id="374" name="Google Shape;374;p58"/>
          <p:cNvPicPr preferRelativeResize="0"/>
          <p:nvPr/>
        </p:nvPicPr>
        <p:blipFill>
          <a:blip r:embed="rId4">
            <a:alphaModFix/>
          </a:blip>
          <a:stretch>
            <a:fillRect/>
          </a:stretch>
        </p:blipFill>
        <p:spPr>
          <a:xfrm>
            <a:off x="4027375" y="2717012"/>
            <a:ext cx="4878176" cy="1681050"/>
          </a:xfrm>
          <a:prstGeom prst="rect">
            <a:avLst/>
          </a:prstGeom>
          <a:noFill/>
          <a:ln>
            <a:noFill/>
          </a:ln>
        </p:spPr>
      </p:pic>
    </p:spTree>
    <p:extLst>
      <p:ext uri="{BB962C8B-B14F-4D97-AF65-F5344CB8AC3E}">
        <p14:creationId xmlns:p14="http://schemas.microsoft.com/office/powerpoint/2010/main" val="3779154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F06B10-F2B9-45AE-BAEE-3A25BDC40F60}"/>
              </a:ext>
            </a:extLst>
          </p:cNvPr>
          <p:cNvGrpSpPr/>
          <p:nvPr/>
        </p:nvGrpSpPr>
        <p:grpSpPr>
          <a:xfrm>
            <a:off x="348156" y="891086"/>
            <a:ext cx="4037991" cy="709316"/>
            <a:chOff x="1848112" y="1575921"/>
            <a:chExt cx="5383988" cy="945755"/>
          </a:xfrm>
        </p:grpSpPr>
        <p:sp>
          <p:nvSpPr>
            <p:cNvPr id="8" name="TextBox 7"/>
            <p:cNvSpPr txBox="1"/>
            <p:nvPr/>
          </p:nvSpPr>
          <p:spPr>
            <a:xfrm>
              <a:off x="2724408" y="2213900"/>
              <a:ext cx="4507692" cy="307776"/>
            </a:xfrm>
            <a:prstGeom prst="rect">
              <a:avLst/>
            </a:prstGeom>
            <a:noFill/>
          </p:spPr>
          <p:txBody>
            <a:bodyPr wrap="square" rtlCol="0">
              <a:spAutoFit/>
            </a:bodyPr>
            <a:lstStyle/>
            <a:p>
              <a:pPr algn="l" rtl="0"/>
              <a:endParaRPr lang="en-US" altLang="ko-KR" sz="900" dirty="0">
                <a:solidFill>
                  <a:schemeClr val="bg2"/>
                </a:solidFill>
                <a:cs typeface="Arial" pitchFamily="34" charset="0"/>
              </a:endParaRPr>
            </a:p>
          </p:txBody>
        </p:sp>
        <p:sp>
          <p:nvSpPr>
            <p:cNvPr id="9" name="TextBox 8"/>
            <p:cNvSpPr txBox="1"/>
            <p:nvPr/>
          </p:nvSpPr>
          <p:spPr>
            <a:xfrm>
              <a:off x="2699080" y="1743244"/>
              <a:ext cx="3806920" cy="538610"/>
            </a:xfrm>
            <a:prstGeom prst="rect">
              <a:avLst/>
            </a:prstGeom>
            <a:noFill/>
          </p:spPr>
          <p:txBody>
            <a:bodyPr wrap="square" lIns="81000" rIns="81000" rtlCol="0">
              <a:spAutoFit/>
            </a:bodyPr>
            <a:lstStyle/>
            <a:p>
              <a:pPr algn="l" rtl="0"/>
              <a:r>
                <a:rPr lang="es-ES" altLang="ko-KR" sz="2025" b="1" dirty="0">
                  <a:solidFill>
                    <a:schemeClr val="bg2"/>
                  </a:solidFill>
                  <a:cs typeface="Arial" pitchFamily="34" charset="0"/>
                </a:rPr>
                <a:t>The era of data</a:t>
              </a:r>
              <a:endParaRPr lang="ko-KR" altLang="en-US" sz="2025" b="1" dirty="0">
                <a:solidFill>
                  <a:schemeClr val="bg2"/>
                </a:solidFill>
                <a:cs typeface="Arial" pitchFamily="34" charset="0"/>
              </a:endParaRPr>
            </a:p>
          </p:txBody>
        </p:sp>
        <p:sp>
          <p:nvSpPr>
            <p:cNvPr id="7" name="TextBox 6"/>
            <p:cNvSpPr txBox="1"/>
            <p:nvPr/>
          </p:nvSpPr>
          <p:spPr>
            <a:xfrm>
              <a:off x="1848112" y="1575921"/>
              <a:ext cx="958096" cy="800219"/>
            </a:xfrm>
            <a:prstGeom prst="rect">
              <a:avLst/>
            </a:prstGeom>
            <a:noFill/>
          </p:spPr>
          <p:txBody>
            <a:bodyPr wrap="square" lIns="81000" rIns="81000" rtlCol="0">
              <a:spAutoFit/>
            </a:bodyPr>
            <a:lstStyle/>
            <a:p>
              <a:pPr algn="ctr" rtl="0"/>
              <a:r>
                <a:rPr lang="en-US" altLang="ko-KR" sz="3300" b="1" dirty="0">
                  <a:solidFill>
                    <a:schemeClr val="bg2"/>
                  </a:solidFill>
                  <a:cs typeface="Arial" pitchFamily="34" charset="0"/>
                </a:rPr>
                <a:t>1</a:t>
              </a:r>
              <a:endParaRPr lang="ko-KR" altLang="en-US" sz="3300" b="1" dirty="0">
                <a:solidFill>
                  <a:schemeClr val="bg2"/>
                </a:solidFill>
                <a:cs typeface="Arial" pitchFamily="34" charset="0"/>
              </a:endParaRPr>
            </a:p>
          </p:txBody>
        </p:sp>
      </p:grpSp>
      <p:grpSp>
        <p:nvGrpSpPr>
          <p:cNvPr id="17" name="Group 16">
            <a:extLst>
              <a:ext uri="{FF2B5EF4-FFF2-40B4-BE49-F238E27FC236}">
                <a16:creationId xmlns:a16="http://schemas.microsoft.com/office/drawing/2014/main" id="{48C572D2-FF82-4F09-A87C-3D3A60EF1C3D}"/>
              </a:ext>
            </a:extLst>
          </p:cNvPr>
          <p:cNvGrpSpPr/>
          <p:nvPr/>
        </p:nvGrpSpPr>
        <p:grpSpPr>
          <a:xfrm>
            <a:off x="260992" y="1862863"/>
            <a:ext cx="5141303" cy="693545"/>
            <a:chOff x="1772730" y="1586208"/>
            <a:chExt cx="5559656" cy="924727"/>
          </a:xfrm>
        </p:grpSpPr>
        <p:sp>
          <p:nvSpPr>
            <p:cNvPr id="18" name="TextBox 17">
              <a:extLst>
                <a:ext uri="{FF2B5EF4-FFF2-40B4-BE49-F238E27FC236}">
                  <a16:creationId xmlns:a16="http://schemas.microsoft.com/office/drawing/2014/main" id="{4C6F8FA6-DB08-4060-9832-77D337D2BF55}"/>
                </a:ext>
              </a:extLst>
            </p:cNvPr>
            <p:cNvSpPr txBox="1"/>
            <p:nvPr/>
          </p:nvSpPr>
          <p:spPr>
            <a:xfrm>
              <a:off x="2559589" y="2203159"/>
              <a:ext cx="4507692" cy="307776"/>
            </a:xfrm>
            <a:prstGeom prst="rect">
              <a:avLst/>
            </a:prstGeom>
            <a:noFill/>
          </p:spPr>
          <p:txBody>
            <a:bodyPr wrap="square" rtlCol="0">
              <a:spAutoFit/>
            </a:bodyPr>
            <a:lstStyle/>
            <a:p>
              <a:pPr algn="l" rtl="0"/>
              <a:endParaRPr lang="en-US" altLang="ko-KR" sz="900" dirty="0">
                <a:solidFill>
                  <a:schemeClr val="bg2"/>
                </a:solidFill>
                <a:cs typeface="Arial" pitchFamily="34" charset="0"/>
              </a:endParaRPr>
            </a:p>
          </p:txBody>
        </p:sp>
        <p:sp>
          <p:nvSpPr>
            <p:cNvPr id="19" name="TextBox 18">
              <a:extLst>
                <a:ext uri="{FF2B5EF4-FFF2-40B4-BE49-F238E27FC236}">
                  <a16:creationId xmlns:a16="http://schemas.microsoft.com/office/drawing/2014/main" id="{4FCF8A9D-7E22-4279-8535-9C4F0258D7B9}"/>
                </a:ext>
              </a:extLst>
            </p:cNvPr>
            <p:cNvSpPr txBox="1"/>
            <p:nvPr/>
          </p:nvSpPr>
          <p:spPr>
            <a:xfrm>
              <a:off x="2563918" y="1752837"/>
              <a:ext cx="4768468" cy="538610"/>
            </a:xfrm>
            <a:prstGeom prst="rect">
              <a:avLst/>
            </a:prstGeom>
            <a:noFill/>
          </p:spPr>
          <p:txBody>
            <a:bodyPr wrap="square" lIns="81000" rIns="81000" rtlCol="0">
              <a:spAutoFit/>
            </a:bodyPr>
            <a:lstStyle/>
            <a:p>
              <a:pPr algn="l" rtl="0"/>
              <a:r>
                <a:rPr lang="es-ES" altLang="ko-KR" sz="2025" b="1" dirty="0">
                  <a:solidFill>
                    <a:schemeClr val="bg2"/>
                  </a:solidFill>
                  <a:cs typeface="Arial" pitchFamily="34" charset="0"/>
                </a:rPr>
                <a:t>Machine</a:t>
              </a:r>
              <a:r>
                <a:rPr lang="es-ES" altLang="ko-KR" sz="2025" b="1" dirty="0" err="1">
                  <a:solidFill>
                    <a:schemeClr val="bg2"/>
                  </a:solidFill>
                  <a:cs typeface="Arial" pitchFamily="34" charset="0"/>
                </a:rPr>
                <a:t>Learning</a:t>
              </a:r>
              <a:endParaRPr lang="ko-KR" altLang="en-US" sz="2025" b="1" dirty="0">
                <a:solidFill>
                  <a:schemeClr val="bg2"/>
                </a:solidFill>
                <a:cs typeface="Arial" pitchFamily="34" charset="0"/>
              </a:endParaRPr>
            </a:p>
          </p:txBody>
        </p:sp>
        <p:sp>
          <p:nvSpPr>
            <p:cNvPr id="20" name="TextBox 19">
              <a:extLst>
                <a:ext uri="{FF2B5EF4-FFF2-40B4-BE49-F238E27FC236}">
                  <a16:creationId xmlns:a16="http://schemas.microsoft.com/office/drawing/2014/main" id="{3E6D74D0-F347-4E58-A9D8-7E9536FAAEC3}"/>
                </a:ext>
              </a:extLst>
            </p:cNvPr>
            <p:cNvSpPr txBox="1"/>
            <p:nvPr/>
          </p:nvSpPr>
          <p:spPr>
            <a:xfrm>
              <a:off x="1772730" y="1586208"/>
              <a:ext cx="958096" cy="800219"/>
            </a:xfrm>
            <a:prstGeom prst="rect">
              <a:avLst/>
            </a:prstGeom>
            <a:noFill/>
          </p:spPr>
          <p:txBody>
            <a:bodyPr wrap="square" lIns="81000" rIns="81000" rtlCol="0">
              <a:spAutoFit/>
            </a:bodyPr>
            <a:lstStyle/>
            <a:p>
              <a:pPr algn="ctr" rtl="0"/>
              <a:r>
                <a:rPr lang="en-US" altLang="ko-KR" sz="3300" b="1" dirty="0">
                  <a:solidFill>
                    <a:schemeClr val="bg2"/>
                  </a:solidFill>
                  <a:cs typeface="Arial" pitchFamily="34" charset="0"/>
                </a:rPr>
                <a:t>2</a:t>
              </a:r>
              <a:endParaRPr lang="ko-KR" altLang="en-US" sz="3300" b="1" dirty="0">
                <a:solidFill>
                  <a:schemeClr val="bg2"/>
                </a:solidFill>
                <a:cs typeface="Arial" pitchFamily="34" charset="0"/>
              </a:endParaRPr>
            </a:p>
          </p:txBody>
        </p:sp>
      </p:grpSp>
      <p:grpSp>
        <p:nvGrpSpPr>
          <p:cNvPr id="21" name="Group 20">
            <a:extLst>
              <a:ext uri="{FF2B5EF4-FFF2-40B4-BE49-F238E27FC236}">
                <a16:creationId xmlns:a16="http://schemas.microsoft.com/office/drawing/2014/main" id="{C66517ED-D341-498B-BF06-476933A43F6B}"/>
              </a:ext>
            </a:extLst>
          </p:cNvPr>
          <p:cNvGrpSpPr/>
          <p:nvPr/>
        </p:nvGrpSpPr>
        <p:grpSpPr>
          <a:xfrm>
            <a:off x="348156" y="2960749"/>
            <a:ext cx="4037991" cy="709316"/>
            <a:chOff x="1848112" y="1575921"/>
            <a:chExt cx="5383988" cy="945755"/>
          </a:xfrm>
        </p:grpSpPr>
        <p:sp>
          <p:nvSpPr>
            <p:cNvPr id="22" name="TextBox 21">
              <a:extLst>
                <a:ext uri="{FF2B5EF4-FFF2-40B4-BE49-F238E27FC236}">
                  <a16:creationId xmlns:a16="http://schemas.microsoft.com/office/drawing/2014/main" id="{7DDE46A4-1F4F-419B-85C6-1ABD9A677D50}"/>
                </a:ext>
              </a:extLst>
            </p:cNvPr>
            <p:cNvSpPr txBox="1"/>
            <p:nvPr/>
          </p:nvSpPr>
          <p:spPr>
            <a:xfrm>
              <a:off x="2724408" y="2213900"/>
              <a:ext cx="4507692" cy="307776"/>
            </a:xfrm>
            <a:prstGeom prst="rect">
              <a:avLst/>
            </a:prstGeom>
            <a:noFill/>
          </p:spPr>
          <p:txBody>
            <a:bodyPr wrap="square" rtlCol="0">
              <a:spAutoFit/>
            </a:bodyPr>
            <a:lstStyle/>
            <a:p>
              <a:pPr algn="l" rtl="0"/>
              <a:endParaRPr lang="en-US" altLang="ko-KR" sz="900" dirty="0">
                <a:solidFill>
                  <a:schemeClr val="bg2"/>
                </a:solidFill>
                <a:cs typeface="Arial" pitchFamily="34" charset="0"/>
              </a:endParaRPr>
            </a:p>
          </p:txBody>
        </p:sp>
        <p:sp>
          <p:nvSpPr>
            <p:cNvPr id="23" name="TextBox 22">
              <a:extLst>
                <a:ext uri="{FF2B5EF4-FFF2-40B4-BE49-F238E27FC236}">
                  <a16:creationId xmlns:a16="http://schemas.microsoft.com/office/drawing/2014/main" id="{190EC436-1B46-49D9-A7E4-ADECB5E929DF}"/>
                </a:ext>
              </a:extLst>
            </p:cNvPr>
            <p:cNvSpPr txBox="1"/>
            <p:nvPr/>
          </p:nvSpPr>
          <p:spPr>
            <a:xfrm>
              <a:off x="2705937" y="1727062"/>
              <a:ext cx="3793400" cy="538610"/>
            </a:xfrm>
            <a:prstGeom prst="rect">
              <a:avLst/>
            </a:prstGeom>
            <a:noFill/>
          </p:spPr>
          <p:txBody>
            <a:bodyPr wrap="square" lIns="81000" rIns="81000" rtlCol="0">
              <a:spAutoFit/>
            </a:bodyPr>
            <a:lstStyle/>
            <a:p>
              <a:pPr algn="l" rtl="0"/>
              <a:r>
                <a:rPr lang="eu-ES" altLang="ko-KR" sz="2025" b="1" dirty="0" err="1">
                  <a:solidFill>
                    <a:schemeClr val="bg2"/>
                  </a:solidFill>
                  <a:cs typeface="Arial" pitchFamily="34" charset="0"/>
                </a:rPr>
                <a:t>Guys</a:t>
              </a:r>
              <a:r>
                <a:rPr lang="eu-ES" altLang="ko-KR" sz="2025" b="1" dirty="0">
                  <a:solidFill>
                    <a:schemeClr val="bg2"/>
                  </a:solidFill>
                  <a:cs typeface="Arial" pitchFamily="34" charset="0"/>
                </a:rPr>
                <a:t> </a:t>
              </a:r>
              <a:r>
                <a:rPr lang="eu-ES" altLang="ko-KR" sz="2025" b="1" dirty="0" err="1">
                  <a:solidFill>
                    <a:schemeClr val="bg2"/>
                  </a:solidFill>
                  <a:cs typeface="Arial" pitchFamily="34" charset="0"/>
                </a:rPr>
                <a:t>systems</a:t>
              </a:r>
              <a:r>
                <a:rPr lang="eu-ES" altLang="ko-KR" sz="2025" b="1" dirty="0">
                  <a:solidFill>
                    <a:schemeClr val="bg2"/>
                  </a:solidFill>
                  <a:cs typeface="Arial" pitchFamily="34" charset="0"/>
                </a:rPr>
                <a:t>ML</a:t>
              </a:r>
              <a:endParaRPr lang="ko-KR" altLang="en-US" sz="2025" b="1" dirty="0">
                <a:solidFill>
                  <a:schemeClr val="bg2"/>
                </a:solidFill>
                <a:cs typeface="Arial" pitchFamily="34" charset="0"/>
              </a:endParaRPr>
            </a:p>
          </p:txBody>
        </p:sp>
        <p:sp>
          <p:nvSpPr>
            <p:cNvPr id="24" name="TextBox 23">
              <a:extLst>
                <a:ext uri="{FF2B5EF4-FFF2-40B4-BE49-F238E27FC236}">
                  <a16:creationId xmlns:a16="http://schemas.microsoft.com/office/drawing/2014/main" id="{CF831A6C-272F-4BDD-8F88-4227AAB90FB2}"/>
                </a:ext>
              </a:extLst>
            </p:cNvPr>
            <p:cNvSpPr txBox="1"/>
            <p:nvPr/>
          </p:nvSpPr>
          <p:spPr>
            <a:xfrm>
              <a:off x="1848112" y="1575921"/>
              <a:ext cx="958096" cy="800219"/>
            </a:xfrm>
            <a:prstGeom prst="rect">
              <a:avLst/>
            </a:prstGeom>
            <a:noFill/>
          </p:spPr>
          <p:txBody>
            <a:bodyPr wrap="square" lIns="81000" rIns="81000" rtlCol="0">
              <a:spAutoFit/>
            </a:bodyPr>
            <a:lstStyle/>
            <a:p>
              <a:pPr algn="ctr" rtl="0"/>
              <a:r>
                <a:rPr lang="en-US" altLang="ko-KR" sz="3300" b="1" dirty="0">
                  <a:solidFill>
                    <a:schemeClr val="bg2"/>
                  </a:solidFill>
                  <a:cs typeface="Arial" pitchFamily="34" charset="0"/>
                </a:rPr>
                <a:t>3</a:t>
              </a:r>
              <a:endParaRPr lang="ko-KR" altLang="en-US" sz="3300" b="1" dirty="0">
                <a:solidFill>
                  <a:schemeClr val="bg2"/>
                </a:solidFill>
                <a:cs typeface="Arial" pitchFamily="34" charset="0"/>
              </a:endParaRPr>
            </a:p>
          </p:txBody>
        </p:sp>
      </p:grpSp>
      <p:sp>
        <p:nvSpPr>
          <p:cNvPr id="3" name="Título 2"/>
          <p:cNvSpPr>
            <a:spLocks noGrp="1"/>
          </p:cNvSpPr>
          <p:nvPr>
            <p:ph type="title"/>
          </p:nvPr>
        </p:nvSpPr>
        <p:spPr>
          <a:xfrm>
            <a:off x="1201639" y="285952"/>
            <a:ext cx="5400000" cy="1024500"/>
          </a:xfrm>
        </p:spPr>
        <p:txBody>
          <a:bodyPr/>
          <a:lstStyle/>
          <a:p>
            <a:pPr algn="l" rtl="0"/>
            <a:r>
              <a:rPr lang="es-ES" dirty="0"/>
              <a:t>Index</a:t>
            </a:r>
          </a:p>
        </p:txBody>
      </p:sp>
      <p:sp>
        <p:nvSpPr>
          <p:cNvPr id="2" name="Rectángulo 1"/>
          <p:cNvSpPr/>
          <p:nvPr/>
        </p:nvSpPr>
        <p:spPr>
          <a:xfrm>
            <a:off x="543206" y="2373880"/>
            <a:ext cx="3063582" cy="923330"/>
          </a:xfrm>
          <a:prstGeom prst="rect">
            <a:avLst/>
          </a:prstGeom>
        </p:spPr>
        <p:txBody>
          <a:bodyPr wrap="square">
            <a:spAutoFit/>
          </a:bodyPr>
          <a:lstStyle/>
          <a:p>
            <a:pPr marL="567214" indent="-215265" algn="l" rtl="0">
              <a:buSzPct val="73333"/>
              <a:buFont typeface="Arial"/>
              <a:buChar char="•"/>
              <a:tabLst>
                <a:tab pos="567214" algn="l"/>
                <a:tab pos="567690" algn="l"/>
              </a:tabLst>
            </a:pPr>
            <a:r>
              <a:rPr lang="es-ES" sz="900" dirty="0" smtClean="0">
                <a:solidFill>
                  <a:schemeClr val="bg2"/>
                </a:solidFill>
                <a:cs typeface="Arial" pitchFamily="34" charset="0"/>
              </a:rPr>
              <a:t>Data </a:t>
            </a:r>
            <a:r>
              <a:rPr lang="es-ES" sz="900" dirty="0" err="1" smtClean="0">
                <a:solidFill>
                  <a:schemeClr val="bg2"/>
                </a:solidFill>
                <a:cs typeface="Arial" pitchFamily="34" charset="0"/>
              </a:rPr>
              <a:t>Science</a:t>
            </a:r>
            <a:endParaRPr lang="es-ES" sz="900" dirty="0">
              <a:solidFill>
                <a:schemeClr val="bg2"/>
              </a:solidFill>
              <a:cs typeface="Arial" pitchFamily="34" charset="0"/>
            </a:endParaRPr>
          </a:p>
          <a:p>
            <a:pPr marL="567214" indent="-215265" algn="l" rtl="0">
              <a:buSzPct val="73333"/>
              <a:buFont typeface="Arial"/>
              <a:buChar char="•"/>
              <a:tabLst>
                <a:tab pos="567214" algn="l"/>
                <a:tab pos="567690" algn="l"/>
              </a:tabLst>
            </a:pPr>
            <a:r>
              <a:rPr lang="es-ES" sz="900" dirty="0">
                <a:solidFill>
                  <a:schemeClr val="bg2"/>
                </a:solidFill>
                <a:cs typeface="Arial" pitchFamily="34" charset="0"/>
              </a:rPr>
              <a:t>What is </a:t>
            </a:r>
            <a:r>
              <a:rPr lang="es-ES" sz="900" dirty="0" err="1">
                <a:solidFill>
                  <a:schemeClr val="bg2"/>
                </a:solidFill>
                <a:cs typeface="Arial" pitchFamily="34" charset="0"/>
              </a:rPr>
              <a:t>the</a:t>
            </a:r>
            <a:r>
              <a:rPr lang="es-ES" sz="900" dirty="0">
                <a:solidFill>
                  <a:schemeClr val="bg2"/>
                </a:solidFill>
                <a:cs typeface="Arial" pitchFamily="34" charset="0"/>
              </a:rPr>
              <a:t> </a:t>
            </a:r>
            <a:r>
              <a:rPr lang="es-ES" sz="900" dirty="0" smtClean="0">
                <a:solidFill>
                  <a:schemeClr val="bg2"/>
                </a:solidFill>
                <a:cs typeface="Arial" pitchFamily="34" charset="0"/>
              </a:rPr>
              <a:t>machine </a:t>
            </a:r>
            <a:r>
              <a:rPr lang="es-ES" sz="900" dirty="0" err="1" smtClean="0">
                <a:solidFill>
                  <a:schemeClr val="bg2"/>
                </a:solidFill>
                <a:cs typeface="Arial" pitchFamily="34" charset="0"/>
              </a:rPr>
              <a:t>learning</a:t>
            </a:r>
            <a:r>
              <a:rPr lang="es-ES" sz="900" dirty="0">
                <a:solidFill>
                  <a:schemeClr val="bg2"/>
                </a:solidFill>
                <a:cs typeface="Arial" pitchFamily="34" charset="0"/>
              </a:rPr>
              <a:t>?</a:t>
            </a:r>
          </a:p>
          <a:p>
            <a:pPr marL="567214" indent="-215265" algn="l" rtl="0">
              <a:buSzPct val="73333"/>
              <a:buFont typeface="Arial"/>
              <a:buChar char="•"/>
              <a:tabLst>
                <a:tab pos="567214" algn="l"/>
                <a:tab pos="567690" algn="l"/>
              </a:tabLst>
            </a:pPr>
            <a:r>
              <a:rPr lang="es-ES" sz="900" dirty="0">
                <a:solidFill>
                  <a:schemeClr val="bg2"/>
                </a:solidFill>
                <a:cs typeface="Arial" pitchFamily="34" charset="0"/>
              </a:rPr>
              <a:t>Why use ML</a:t>
            </a:r>
          </a:p>
          <a:p>
            <a:pPr marL="567214" indent="-215265" algn="l" rtl="0">
              <a:buSzPct val="73333"/>
              <a:buFont typeface="Arial"/>
              <a:buChar char="•"/>
              <a:tabLst>
                <a:tab pos="567214" algn="l"/>
                <a:tab pos="567690" algn="l"/>
              </a:tabLst>
            </a:pPr>
            <a:r>
              <a:rPr lang="es-ES" sz="900" dirty="0">
                <a:solidFill>
                  <a:schemeClr val="bg2"/>
                </a:solidFill>
                <a:cs typeface="Arial" pitchFamily="34" charset="0"/>
              </a:rPr>
              <a:t>Application examples</a:t>
            </a:r>
          </a:p>
          <a:p>
            <a:pPr algn="l" rtl="0"/>
            <a:endParaRPr lang="es-ES" sz="900" dirty="0">
              <a:solidFill>
                <a:schemeClr val="bg2"/>
              </a:solidFill>
              <a:cs typeface="Arial" pitchFamily="34" charset="0"/>
            </a:endParaRPr>
          </a:p>
          <a:p>
            <a:pPr algn="l" rtl="0"/>
            <a:endParaRPr lang="eu-ES" sz="900" dirty="0">
              <a:solidFill>
                <a:schemeClr val="bg2"/>
              </a:solidFill>
              <a:cs typeface="Arial" pitchFamily="34" charset="0"/>
            </a:endParaRPr>
          </a:p>
        </p:txBody>
      </p:sp>
      <p:sp>
        <p:nvSpPr>
          <p:cNvPr id="5" name="Rectángulo 4"/>
          <p:cNvSpPr/>
          <p:nvPr/>
        </p:nvSpPr>
        <p:spPr>
          <a:xfrm>
            <a:off x="887424" y="1489837"/>
            <a:ext cx="3178011" cy="369332"/>
          </a:xfrm>
          <a:prstGeom prst="rect">
            <a:avLst/>
          </a:prstGeom>
        </p:spPr>
        <p:txBody>
          <a:bodyPr wrap="square">
            <a:spAutoFit/>
          </a:bodyPr>
          <a:lstStyle/>
          <a:p>
            <a:pPr marL="171450" indent="-171450" algn="l" rtl="0">
              <a:buFont typeface="Arial" panose="020B0604020202020204" pitchFamily="34" charset="0"/>
              <a:buChar char="•"/>
            </a:pPr>
            <a:r>
              <a:rPr lang="es-ES" sz="900" dirty="0">
                <a:solidFill>
                  <a:schemeClr val="bg2"/>
                </a:solidFill>
                <a:cs typeface="Arial" pitchFamily="34" charset="0"/>
              </a:rPr>
              <a:t>The new data revolution</a:t>
            </a:r>
          </a:p>
          <a:p>
            <a:pPr marL="171450" indent="-171450" algn="l" rtl="0">
              <a:buFont typeface="Arial" panose="020B0604020202020204" pitchFamily="34" charset="0"/>
              <a:buChar char="•"/>
            </a:pPr>
            <a:r>
              <a:rPr lang="es-ES" sz="900" dirty="0">
                <a:solidFill>
                  <a:schemeClr val="bg2"/>
                </a:solidFill>
                <a:cs typeface="Arial" pitchFamily="34" charset="0"/>
              </a:rPr>
              <a:t>The value of the data</a:t>
            </a:r>
            <a:endParaRPr lang="pt-BR" sz="900" dirty="0">
              <a:solidFill>
                <a:schemeClr val="bg2"/>
              </a:solidFill>
              <a:cs typeface="Arial" pitchFamily="34" charset="0"/>
            </a:endParaRPr>
          </a:p>
        </p:txBody>
      </p:sp>
      <p:sp>
        <p:nvSpPr>
          <p:cNvPr id="6" name="Rectángulo 5"/>
          <p:cNvSpPr/>
          <p:nvPr/>
        </p:nvSpPr>
        <p:spPr>
          <a:xfrm>
            <a:off x="460953" y="3439233"/>
            <a:ext cx="4572000" cy="1477328"/>
          </a:xfrm>
          <a:prstGeom prst="rect">
            <a:avLst/>
          </a:prstGeom>
        </p:spPr>
        <p:txBody>
          <a:bodyPr>
            <a:spAutoFit/>
          </a:bodyPr>
          <a:lstStyle/>
          <a:p>
            <a:pPr marL="567214" lvl="1" indent="-215265" algn="l" rtl="0">
              <a:buSzPct val="73333"/>
              <a:buFont typeface="Arial"/>
              <a:buChar char="•"/>
              <a:tabLst>
                <a:tab pos="567214" algn="l"/>
                <a:tab pos="567690" algn="l"/>
              </a:tabLst>
            </a:pPr>
            <a:r>
              <a:rPr lang="es-ES" sz="900" dirty="0">
                <a:solidFill>
                  <a:schemeClr val="bg2"/>
                </a:solidFill>
                <a:cs typeface="Arial" pitchFamily="34" charset="0"/>
              </a:rPr>
              <a:t>Supervised learning</a:t>
            </a:r>
          </a:p>
          <a:p>
            <a:pPr marL="567214" lvl="1" indent="-215265" algn="l" rtl="0">
              <a:buSzPct val="73333"/>
              <a:buFont typeface="Arial"/>
              <a:buChar char="•"/>
              <a:tabLst>
                <a:tab pos="567214" algn="l"/>
                <a:tab pos="567690" algn="l"/>
              </a:tabLst>
            </a:pPr>
            <a:r>
              <a:rPr lang="es-ES" sz="900" dirty="0">
                <a:solidFill>
                  <a:schemeClr val="bg2"/>
                </a:solidFill>
                <a:cs typeface="Arial" pitchFamily="34" charset="0"/>
              </a:rPr>
              <a:t>Unsupervised learning</a:t>
            </a:r>
          </a:p>
          <a:p>
            <a:pPr marL="567214" lvl="1" indent="-215265" algn="l" rtl="0">
              <a:buSzPct val="73333"/>
              <a:buFont typeface="Arial"/>
              <a:buChar char="•"/>
              <a:tabLst>
                <a:tab pos="567214" algn="l"/>
                <a:tab pos="567690" algn="l"/>
              </a:tabLst>
            </a:pPr>
            <a:r>
              <a:rPr lang="es-ES" sz="900" dirty="0" err="1" smtClean="0">
                <a:solidFill>
                  <a:schemeClr val="bg2"/>
                </a:solidFill>
                <a:cs typeface="Arial" pitchFamily="34" charset="0"/>
              </a:rPr>
              <a:t>Learning</a:t>
            </a:r>
            <a:r>
              <a:rPr lang="es-ES" sz="900" dirty="0" smtClean="0">
                <a:solidFill>
                  <a:schemeClr val="bg2"/>
                </a:solidFill>
                <a:cs typeface="Arial" pitchFamily="34" charset="0"/>
              </a:rPr>
              <a:t> </a:t>
            </a:r>
            <a:r>
              <a:rPr lang="es-ES" sz="900" dirty="0" err="1" smtClean="0">
                <a:solidFill>
                  <a:schemeClr val="bg2"/>
                </a:solidFill>
                <a:cs typeface="Arial" pitchFamily="34" charset="0"/>
              </a:rPr>
              <a:t>semi-supervised</a:t>
            </a:r>
            <a:endParaRPr lang="es-ES" sz="900" dirty="0">
              <a:solidFill>
                <a:schemeClr val="bg2"/>
              </a:solidFill>
              <a:cs typeface="Arial" pitchFamily="34" charset="0"/>
            </a:endParaRPr>
          </a:p>
          <a:p>
            <a:pPr marL="567214" lvl="1" indent="-215265" algn="l" rtl="0">
              <a:buSzPct val="73333"/>
              <a:buFont typeface="Arial"/>
              <a:buChar char="•"/>
              <a:tabLst>
                <a:tab pos="567214" algn="l"/>
                <a:tab pos="567690" algn="l"/>
              </a:tabLst>
            </a:pPr>
            <a:r>
              <a:rPr lang="es-ES" sz="900" dirty="0" err="1" smtClean="0">
                <a:solidFill>
                  <a:schemeClr val="bg2"/>
                </a:solidFill>
                <a:cs typeface="Arial" pitchFamily="34" charset="0"/>
              </a:rPr>
              <a:t>Learning</a:t>
            </a:r>
            <a:r>
              <a:rPr lang="es-ES" sz="900" dirty="0" smtClean="0">
                <a:solidFill>
                  <a:schemeClr val="bg2"/>
                </a:solidFill>
                <a:cs typeface="Arial" pitchFamily="34" charset="0"/>
              </a:rPr>
              <a:t> </a:t>
            </a:r>
            <a:r>
              <a:rPr lang="es-ES" sz="900" dirty="0" err="1" smtClean="0">
                <a:solidFill>
                  <a:schemeClr val="bg2"/>
                </a:solidFill>
                <a:cs typeface="Arial" pitchFamily="34" charset="0"/>
              </a:rPr>
              <a:t>self-supervised</a:t>
            </a:r>
            <a:endParaRPr lang="es-ES" sz="900" dirty="0">
              <a:solidFill>
                <a:schemeClr val="bg2"/>
              </a:solidFill>
              <a:cs typeface="Arial" pitchFamily="34" charset="0"/>
            </a:endParaRPr>
          </a:p>
          <a:p>
            <a:pPr marL="567214" lvl="1" indent="-215265" algn="l" rtl="0">
              <a:buSzPct val="73333"/>
              <a:buFont typeface="Arial"/>
              <a:buChar char="•"/>
              <a:tabLst>
                <a:tab pos="567214" algn="l"/>
                <a:tab pos="567690" algn="l"/>
              </a:tabLst>
            </a:pPr>
            <a:r>
              <a:rPr lang="es-ES" sz="900" dirty="0">
                <a:solidFill>
                  <a:schemeClr val="bg2"/>
                </a:solidFill>
                <a:cs typeface="Arial" pitchFamily="34" charset="0"/>
              </a:rPr>
              <a:t>Reinforcement learning</a:t>
            </a:r>
          </a:p>
          <a:p>
            <a:pPr marL="567214" lvl="1" indent="-215265" algn="l" rtl="0">
              <a:buSzPct val="73333"/>
              <a:buFont typeface="Arial"/>
              <a:buChar char="•"/>
              <a:tabLst>
                <a:tab pos="567214" algn="l"/>
                <a:tab pos="567690" algn="l"/>
              </a:tabLst>
            </a:pPr>
            <a:r>
              <a:rPr lang="es-ES" sz="900" dirty="0">
                <a:solidFill>
                  <a:schemeClr val="bg2"/>
                </a:solidFill>
                <a:cs typeface="Arial" pitchFamily="34" charset="0"/>
              </a:rPr>
              <a:t>Batch learning</a:t>
            </a:r>
          </a:p>
          <a:p>
            <a:pPr marL="567214" lvl="1" indent="-215265" algn="l" rtl="0">
              <a:buSzPct val="73333"/>
              <a:buFont typeface="Arial"/>
              <a:buChar char="•"/>
              <a:tabLst>
                <a:tab pos="567214" algn="l"/>
                <a:tab pos="567690" algn="l"/>
              </a:tabLst>
            </a:pPr>
            <a:r>
              <a:rPr lang="es-ES" sz="900" dirty="0">
                <a:solidFill>
                  <a:schemeClr val="bg2"/>
                </a:solidFill>
                <a:cs typeface="Arial" pitchFamily="34" charset="0"/>
              </a:rPr>
              <a:t>Online learning</a:t>
            </a:r>
          </a:p>
          <a:p>
            <a:pPr marL="567214" lvl="1" indent="-215265" algn="l" rtl="0">
              <a:buSzPct val="73333"/>
              <a:buFont typeface="Arial"/>
              <a:buChar char="•"/>
              <a:tabLst>
                <a:tab pos="567214" algn="l"/>
                <a:tab pos="567690" algn="l"/>
              </a:tabLst>
            </a:pPr>
            <a:r>
              <a:rPr lang="es-ES" sz="900" dirty="0" err="1" smtClean="0">
                <a:solidFill>
                  <a:schemeClr val="bg2"/>
                </a:solidFill>
                <a:cs typeface="Arial" pitchFamily="34" charset="0"/>
              </a:rPr>
              <a:t>Learning</a:t>
            </a:r>
            <a:r>
              <a:rPr lang="es-ES" sz="900" dirty="0" smtClean="0">
                <a:solidFill>
                  <a:schemeClr val="bg2"/>
                </a:solidFill>
                <a:cs typeface="Arial" pitchFamily="34" charset="0"/>
              </a:rPr>
              <a:t> </a:t>
            </a:r>
            <a:r>
              <a:rPr lang="es-ES" sz="900" dirty="0" err="1" smtClean="0">
                <a:solidFill>
                  <a:schemeClr val="bg2"/>
                </a:solidFill>
                <a:cs typeface="Arial" pitchFamily="34" charset="0"/>
              </a:rPr>
              <a:t>out</a:t>
            </a:r>
            <a:r>
              <a:rPr lang="es-ES" sz="900" dirty="0" smtClean="0">
                <a:solidFill>
                  <a:schemeClr val="bg2"/>
                </a:solidFill>
                <a:cs typeface="Arial" pitchFamily="34" charset="0"/>
              </a:rPr>
              <a:t> of </a:t>
            </a:r>
            <a:r>
              <a:rPr lang="es-ES" sz="900" dirty="0" err="1" smtClean="0">
                <a:solidFill>
                  <a:schemeClr val="bg2"/>
                </a:solidFill>
                <a:cs typeface="Arial" pitchFamily="34" charset="0"/>
              </a:rPr>
              <a:t>core</a:t>
            </a:r>
            <a:endParaRPr lang="es-ES" sz="900" dirty="0">
              <a:solidFill>
                <a:schemeClr val="bg2"/>
              </a:solidFill>
              <a:cs typeface="Arial" pitchFamily="34" charset="0"/>
            </a:endParaRPr>
          </a:p>
          <a:p>
            <a:pPr marL="567214" lvl="1" indent="-215265" algn="l" rtl="0">
              <a:buSzPct val="73333"/>
              <a:buFont typeface="Arial"/>
              <a:buChar char="•"/>
              <a:tabLst>
                <a:tab pos="567214" algn="l"/>
                <a:tab pos="567690" algn="l"/>
              </a:tabLst>
            </a:pPr>
            <a:r>
              <a:rPr lang="es-ES" sz="900" dirty="0">
                <a:solidFill>
                  <a:schemeClr val="bg2"/>
                </a:solidFill>
                <a:cs typeface="Arial" pitchFamily="34" charset="0"/>
              </a:rPr>
              <a:t>Instance-based learning</a:t>
            </a:r>
          </a:p>
          <a:p>
            <a:pPr marL="567214" lvl="1" indent="-215265" algn="l" rtl="0">
              <a:buSzPct val="73333"/>
              <a:buFont typeface="Arial"/>
              <a:buChar char="•"/>
              <a:tabLst>
                <a:tab pos="567214" algn="l"/>
                <a:tab pos="567690" algn="l"/>
              </a:tabLst>
            </a:pPr>
            <a:r>
              <a:rPr lang="es-ES" sz="900" dirty="0">
                <a:solidFill>
                  <a:schemeClr val="bg2"/>
                </a:solidFill>
                <a:cs typeface="Arial" pitchFamily="34" charset="0"/>
              </a:rPr>
              <a:t>Model-based learning</a:t>
            </a:r>
          </a:p>
        </p:txBody>
      </p:sp>
      <p:grpSp>
        <p:nvGrpSpPr>
          <p:cNvPr id="176" name="Group 3">
            <a:extLst>
              <a:ext uri="{FF2B5EF4-FFF2-40B4-BE49-F238E27FC236}">
                <a16:creationId xmlns:a16="http://schemas.microsoft.com/office/drawing/2014/main" id="{37F06B10-F2B9-45AE-BAEE-3A25BDC40F60}"/>
              </a:ext>
            </a:extLst>
          </p:cNvPr>
          <p:cNvGrpSpPr/>
          <p:nvPr/>
        </p:nvGrpSpPr>
        <p:grpSpPr>
          <a:xfrm>
            <a:off x="3889002" y="955794"/>
            <a:ext cx="4037991" cy="709316"/>
            <a:chOff x="1848112" y="1575921"/>
            <a:chExt cx="5383988" cy="945755"/>
          </a:xfrm>
        </p:grpSpPr>
        <p:sp>
          <p:nvSpPr>
            <p:cNvPr id="177" name="TextBox 7"/>
            <p:cNvSpPr txBox="1"/>
            <p:nvPr/>
          </p:nvSpPr>
          <p:spPr>
            <a:xfrm>
              <a:off x="2724408" y="2213900"/>
              <a:ext cx="4507692" cy="307776"/>
            </a:xfrm>
            <a:prstGeom prst="rect">
              <a:avLst/>
            </a:prstGeom>
            <a:noFill/>
          </p:spPr>
          <p:txBody>
            <a:bodyPr wrap="square" rtlCol="0">
              <a:spAutoFit/>
            </a:bodyPr>
            <a:lstStyle/>
            <a:p>
              <a:pPr algn="l" rtl="0"/>
              <a:endParaRPr lang="en-US" altLang="ko-KR" sz="900" dirty="0">
                <a:solidFill>
                  <a:schemeClr val="bg2"/>
                </a:solidFill>
                <a:cs typeface="Arial" pitchFamily="34" charset="0"/>
              </a:endParaRPr>
            </a:p>
          </p:txBody>
        </p:sp>
        <p:sp>
          <p:nvSpPr>
            <p:cNvPr id="178" name="TextBox 8"/>
            <p:cNvSpPr txBox="1"/>
            <p:nvPr/>
          </p:nvSpPr>
          <p:spPr>
            <a:xfrm>
              <a:off x="2699080" y="1743244"/>
              <a:ext cx="4187536" cy="538609"/>
            </a:xfrm>
            <a:prstGeom prst="rect">
              <a:avLst/>
            </a:prstGeom>
            <a:noFill/>
          </p:spPr>
          <p:txBody>
            <a:bodyPr wrap="square" lIns="81000" rIns="81000" rtlCol="0">
              <a:spAutoFit/>
            </a:bodyPr>
            <a:lstStyle/>
            <a:p>
              <a:pPr algn="l" rtl="0"/>
              <a:r>
                <a:rPr lang="es-ES" altLang="ko-KR" sz="2025" b="1" dirty="0">
                  <a:solidFill>
                    <a:schemeClr val="bg2"/>
                  </a:solidFill>
                  <a:cs typeface="Arial" pitchFamily="34" charset="0"/>
                </a:rPr>
                <a:t>Main challenges of ML</a:t>
              </a:r>
              <a:endParaRPr lang="ko-KR" altLang="en-US" sz="2025" b="1" dirty="0">
                <a:solidFill>
                  <a:schemeClr val="bg2"/>
                </a:solidFill>
                <a:cs typeface="Arial" pitchFamily="34" charset="0"/>
              </a:endParaRPr>
            </a:p>
          </p:txBody>
        </p:sp>
        <p:sp>
          <p:nvSpPr>
            <p:cNvPr id="179" name="TextBox 6"/>
            <p:cNvSpPr txBox="1"/>
            <p:nvPr/>
          </p:nvSpPr>
          <p:spPr>
            <a:xfrm>
              <a:off x="1848112" y="1575921"/>
              <a:ext cx="958096" cy="800219"/>
            </a:xfrm>
            <a:prstGeom prst="rect">
              <a:avLst/>
            </a:prstGeom>
            <a:noFill/>
          </p:spPr>
          <p:txBody>
            <a:bodyPr wrap="square" lIns="81000" rIns="81000" rtlCol="0">
              <a:spAutoFit/>
            </a:bodyPr>
            <a:lstStyle/>
            <a:p>
              <a:pPr algn="ctr" rtl="0"/>
              <a:r>
                <a:rPr lang="en-US" altLang="ko-KR" sz="3300" b="1" dirty="0">
                  <a:solidFill>
                    <a:schemeClr val="bg2"/>
                  </a:solidFill>
                  <a:cs typeface="Arial" pitchFamily="34" charset="0"/>
                </a:rPr>
                <a:t>4</a:t>
              </a:r>
              <a:endParaRPr lang="ko-KR" altLang="en-US" sz="3300" b="1" dirty="0">
                <a:solidFill>
                  <a:schemeClr val="bg2"/>
                </a:solidFill>
                <a:cs typeface="Arial" pitchFamily="34" charset="0"/>
              </a:endParaRPr>
            </a:p>
          </p:txBody>
        </p:sp>
      </p:grpSp>
      <p:grpSp>
        <p:nvGrpSpPr>
          <p:cNvPr id="180" name="Group 16">
            <a:extLst>
              <a:ext uri="{FF2B5EF4-FFF2-40B4-BE49-F238E27FC236}">
                <a16:creationId xmlns:a16="http://schemas.microsoft.com/office/drawing/2014/main" id="{48C572D2-FF82-4F09-A87C-3D3A60EF1C3D}"/>
              </a:ext>
            </a:extLst>
          </p:cNvPr>
          <p:cNvGrpSpPr/>
          <p:nvPr/>
        </p:nvGrpSpPr>
        <p:grpSpPr>
          <a:xfrm>
            <a:off x="3828074" y="2507817"/>
            <a:ext cx="5141303" cy="693545"/>
            <a:chOff x="1772730" y="1586208"/>
            <a:chExt cx="5559656" cy="924727"/>
          </a:xfrm>
        </p:grpSpPr>
        <p:sp>
          <p:nvSpPr>
            <p:cNvPr id="181" name="TextBox 17">
              <a:extLst>
                <a:ext uri="{FF2B5EF4-FFF2-40B4-BE49-F238E27FC236}">
                  <a16:creationId xmlns:a16="http://schemas.microsoft.com/office/drawing/2014/main" id="{4C6F8FA6-DB08-4060-9832-77D337D2BF55}"/>
                </a:ext>
              </a:extLst>
            </p:cNvPr>
            <p:cNvSpPr txBox="1"/>
            <p:nvPr/>
          </p:nvSpPr>
          <p:spPr>
            <a:xfrm>
              <a:off x="2559589" y="2203159"/>
              <a:ext cx="4507692" cy="307776"/>
            </a:xfrm>
            <a:prstGeom prst="rect">
              <a:avLst/>
            </a:prstGeom>
            <a:noFill/>
          </p:spPr>
          <p:txBody>
            <a:bodyPr wrap="square" rtlCol="0">
              <a:spAutoFit/>
            </a:bodyPr>
            <a:lstStyle/>
            <a:p>
              <a:pPr algn="l" rtl="0"/>
              <a:endParaRPr lang="en-US" altLang="ko-KR" sz="900" dirty="0">
                <a:solidFill>
                  <a:schemeClr val="bg2"/>
                </a:solidFill>
                <a:cs typeface="Arial" pitchFamily="34" charset="0"/>
              </a:endParaRPr>
            </a:p>
          </p:txBody>
        </p:sp>
        <p:sp>
          <p:nvSpPr>
            <p:cNvPr id="182" name="TextBox 18">
              <a:extLst>
                <a:ext uri="{FF2B5EF4-FFF2-40B4-BE49-F238E27FC236}">
                  <a16:creationId xmlns:a16="http://schemas.microsoft.com/office/drawing/2014/main" id="{4FCF8A9D-7E22-4279-8535-9C4F0258D7B9}"/>
                </a:ext>
              </a:extLst>
            </p:cNvPr>
            <p:cNvSpPr txBox="1"/>
            <p:nvPr/>
          </p:nvSpPr>
          <p:spPr>
            <a:xfrm>
              <a:off x="2563918" y="1752837"/>
              <a:ext cx="4768468" cy="538610"/>
            </a:xfrm>
            <a:prstGeom prst="rect">
              <a:avLst/>
            </a:prstGeom>
            <a:noFill/>
          </p:spPr>
          <p:txBody>
            <a:bodyPr wrap="square" lIns="81000" rIns="81000" rtlCol="0">
              <a:spAutoFit/>
            </a:bodyPr>
            <a:lstStyle/>
            <a:p>
              <a:pPr algn="l" rtl="0"/>
              <a:r>
                <a:rPr lang="eu-ES" altLang="ko-KR" sz="2025" b="1" dirty="0" err="1">
                  <a:solidFill>
                    <a:schemeClr val="bg2"/>
                  </a:solidFill>
                  <a:cs typeface="Arial" pitchFamily="34" charset="0"/>
                </a:rPr>
                <a:t>Prove</a:t>
              </a:r>
              <a:r>
                <a:rPr lang="eu-ES" altLang="ko-KR" sz="2025" b="1" dirty="0">
                  <a:solidFill>
                    <a:schemeClr val="bg2"/>
                  </a:solidFill>
                  <a:cs typeface="Arial" pitchFamily="34" charset="0"/>
                </a:rPr>
                <a:t>and</a:t>
              </a:r>
              <a:r>
                <a:rPr lang="eu-ES" altLang="ko-KR" sz="2025" b="1" dirty="0" err="1">
                  <a:solidFill>
                    <a:schemeClr val="bg2"/>
                  </a:solidFill>
                  <a:cs typeface="Arial" pitchFamily="34" charset="0"/>
                </a:rPr>
                <a:t>validate</a:t>
              </a:r>
              <a:endParaRPr lang="ko-KR" altLang="en-US" sz="2025" b="1" dirty="0">
                <a:solidFill>
                  <a:schemeClr val="bg2"/>
                </a:solidFill>
                <a:cs typeface="Arial" pitchFamily="34" charset="0"/>
              </a:endParaRPr>
            </a:p>
          </p:txBody>
        </p:sp>
        <p:sp>
          <p:nvSpPr>
            <p:cNvPr id="183" name="TextBox 19">
              <a:extLst>
                <a:ext uri="{FF2B5EF4-FFF2-40B4-BE49-F238E27FC236}">
                  <a16:creationId xmlns:a16="http://schemas.microsoft.com/office/drawing/2014/main" id="{3E6D74D0-F347-4E58-A9D8-7E9536FAAEC3}"/>
                </a:ext>
              </a:extLst>
            </p:cNvPr>
            <p:cNvSpPr txBox="1"/>
            <p:nvPr/>
          </p:nvSpPr>
          <p:spPr>
            <a:xfrm>
              <a:off x="1772730" y="1586208"/>
              <a:ext cx="958096" cy="800219"/>
            </a:xfrm>
            <a:prstGeom prst="rect">
              <a:avLst/>
            </a:prstGeom>
            <a:noFill/>
          </p:spPr>
          <p:txBody>
            <a:bodyPr wrap="square" lIns="81000" rIns="81000" rtlCol="0">
              <a:spAutoFit/>
            </a:bodyPr>
            <a:lstStyle/>
            <a:p>
              <a:pPr algn="ctr" rtl="0"/>
              <a:r>
                <a:rPr lang="en-US" altLang="ko-KR" sz="3300" b="1" dirty="0">
                  <a:solidFill>
                    <a:schemeClr val="bg2"/>
                  </a:solidFill>
                  <a:cs typeface="Arial" pitchFamily="34" charset="0"/>
                </a:rPr>
                <a:t>5</a:t>
              </a:r>
              <a:endParaRPr lang="ko-KR" altLang="en-US" sz="3300" b="1" dirty="0">
                <a:solidFill>
                  <a:schemeClr val="bg2"/>
                </a:solidFill>
                <a:cs typeface="Arial" pitchFamily="34" charset="0"/>
              </a:endParaRPr>
            </a:p>
          </p:txBody>
        </p:sp>
      </p:grpSp>
      <p:sp>
        <p:nvSpPr>
          <p:cNvPr id="189" name="Rectángulo 188"/>
          <p:cNvSpPr/>
          <p:nvPr/>
        </p:nvSpPr>
        <p:spPr>
          <a:xfrm>
            <a:off x="4446254" y="1461909"/>
            <a:ext cx="3178011" cy="923330"/>
          </a:xfrm>
          <a:prstGeom prst="rect">
            <a:avLst/>
          </a:prstGeom>
        </p:spPr>
        <p:txBody>
          <a:bodyPr wrap="square">
            <a:spAutoFit/>
          </a:bodyPr>
          <a:lstStyle/>
          <a:p>
            <a:pPr marL="171450" indent="-171450" algn="l" rtl="0">
              <a:buFont typeface="Arial" panose="020B0604020202020204" pitchFamily="34" charset="0"/>
              <a:buChar char="•"/>
            </a:pPr>
            <a:r>
              <a:rPr lang="es-ES" sz="900" dirty="0">
                <a:solidFill>
                  <a:schemeClr val="bg2"/>
                </a:solidFill>
                <a:cs typeface="Arial" pitchFamily="34" charset="0"/>
              </a:rPr>
              <a:t>Insufficient amount of data</a:t>
            </a:r>
          </a:p>
          <a:p>
            <a:pPr marL="171450" indent="-171450" algn="l" rtl="0">
              <a:buFont typeface="Arial" panose="020B0604020202020204" pitchFamily="34" charset="0"/>
              <a:buChar char="•"/>
            </a:pPr>
            <a:r>
              <a:rPr lang="es-ES" sz="900" dirty="0">
                <a:solidFill>
                  <a:schemeClr val="bg2"/>
                </a:solidFill>
                <a:cs typeface="Arial" pitchFamily="34" charset="0"/>
              </a:rPr>
              <a:t>Non-representative data</a:t>
            </a:r>
          </a:p>
          <a:p>
            <a:pPr marL="171450" indent="-171450" algn="l" rtl="0">
              <a:buFont typeface="Arial" panose="020B0604020202020204" pitchFamily="34" charset="0"/>
              <a:buChar char="•"/>
            </a:pPr>
            <a:r>
              <a:rPr lang="es-ES" sz="900" dirty="0">
                <a:solidFill>
                  <a:schemeClr val="bg2"/>
                </a:solidFill>
                <a:cs typeface="Arial" pitchFamily="34" charset="0"/>
              </a:rPr>
              <a:t>Poor quality data</a:t>
            </a:r>
          </a:p>
          <a:p>
            <a:pPr marL="171450" indent="-171450" algn="l" rtl="0">
              <a:buFont typeface="Arial" panose="020B0604020202020204" pitchFamily="34" charset="0"/>
              <a:buChar char="•"/>
            </a:pPr>
            <a:r>
              <a:rPr lang="es-ES" sz="900" dirty="0">
                <a:solidFill>
                  <a:schemeClr val="bg2"/>
                </a:solidFill>
                <a:cs typeface="Arial" pitchFamily="34" charset="0"/>
              </a:rPr>
              <a:t>Irrelevant features</a:t>
            </a:r>
          </a:p>
          <a:p>
            <a:pPr marL="171450" indent="-171450" algn="l" rtl="0">
              <a:buFont typeface="Arial" panose="020B0604020202020204" pitchFamily="34" charset="0"/>
              <a:buChar char="•"/>
            </a:pPr>
            <a:r>
              <a:rPr lang="es-ES" sz="900" dirty="0">
                <a:solidFill>
                  <a:schemeClr val="bg2"/>
                </a:solidFill>
                <a:cs typeface="Arial" pitchFamily="34" charset="0"/>
              </a:rPr>
              <a:t>Overfitting (</a:t>
            </a:r>
            <a:r>
              <a:rPr lang="es-ES" sz="900" dirty="0" err="1">
                <a:solidFill>
                  <a:schemeClr val="bg2"/>
                </a:solidFill>
                <a:cs typeface="Arial" pitchFamily="34" charset="0"/>
              </a:rPr>
              <a:t>overfitting</a:t>
            </a:r>
            <a:r>
              <a:rPr lang="es-ES" sz="900" dirty="0">
                <a:solidFill>
                  <a:schemeClr val="bg2"/>
                </a:solidFill>
                <a:cs typeface="Arial" pitchFamily="34" charset="0"/>
              </a:rPr>
              <a:t>)</a:t>
            </a:r>
          </a:p>
          <a:p>
            <a:pPr marL="171450" indent="-171450" algn="l" rtl="0">
              <a:buFont typeface="Arial" panose="020B0604020202020204" pitchFamily="34" charset="0"/>
              <a:buChar char="•"/>
            </a:pPr>
            <a:r>
              <a:rPr lang="es-ES" sz="900" dirty="0" err="1" smtClean="0">
                <a:solidFill>
                  <a:schemeClr val="bg2"/>
                </a:solidFill>
                <a:cs typeface="Arial" pitchFamily="34" charset="0"/>
              </a:rPr>
              <a:t>Under</a:t>
            </a:r>
            <a:r>
              <a:rPr lang="es-ES" sz="900" dirty="0" smtClean="0">
                <a:solidFill>
                  <a:schemeClr val="bg2"/>
                </a:solidFill>
                <a:cs typeface="Arial" pitchFamily="34" charset="0"/>
              </a:rPr>
              <a:t> </a:t>
            </a:r>
            <a:r>
              <a:rPr lang="es-ES" sz="900" dirty="0" err="1" smtClean="0">
                <a:solidFill>
                  <a:schemeClr val="bg2"/>
                </a:solidFill>
                <a:cs typeface="Arial" pitchFamily="34" charset="0"/>
              </a:rPr>
              <a:t>adjustment</a:t>
            </a:r>
            <a:r>
              <a:rPr lang="es-ES" sz="900" dirty="0" smtClean="0">
                <a:solidFill>
                  <a:schemeClr val="bg2"/>
                </a:solidFill>
                <a:cs typeface="Arial" pitchFamily="34" charset="0"/>
              </a:rPr>
              <a:t> (</a:t>
            </a:r>
            <a:r>
              <a:rPr lang="es-ES" sz="900" dirty="0" err="1">
                <a:solidFill>
                  <a:schemeClr val="bg2"/>
                </a:solidFill>
                <a:cs typeface="Arial" pitchFamily="34" charset="0"/>
              </a:rPr>
              <a:t>underfitting</a:t>
            </a:r>
            <a:r>
              <a:rPr lang="es-ES" sz="900" dirty="0">
                <a:solidFill>
                  <a:schemeClr val="bg2"/>
                </a:solidFill>
                <a:cs typeface="Arial" pitchFamily="34" charset="0"/>
              </a:rPr>
              <a:t>)</a:t>
            </a:r>
          </a:p>
        </p:txBody>
      </p:sp>
      <p:sp>
        <p:nvSpPr>
          <p:cNvPr id="191" name="Rectángulo 190"/>
          <p:cNvSpPr/>
          <p:nvPr/>
        </p:nvSpPr>
        <p:spPr>
          <a:xfrm>
            <a:off x="4424579" y="3112230"/>
            <a:ext cx="3178011" cy="1061829"/>
          </a:xfrm>
          <a:prstGeom prst="rect">
            <a:avLst/>
          </a:prstGeom>
        </p:spPr>
        <p:txBody>
          <a:bodyPr wrap="square">
            <a:spAutoFit/>
          </a:bodyPr>
          <a:lstStyle/>
          <a:p>
            <a:pPr marL="171450" indent="-171450" algn="l" rtl="0">
              <a:buFont typeface="Arial" panose="020B0604020202020204" pitchFamily="34" charset="0"/>
              <a:buChar char="•"/>
            </a:pPr>
            <a:r>
              <a:rPr lang="es-ES" sz="900" dirty="0">
                <a:solidFill>
                  <a:schemeClr val="bg2"/>
                </a:solidFill>
                <a:cs typeface="Arial" pitchFamily="34" charset="0"/>
              </a:rPr>
              <a:t>Test and validate</a:t>
            </a:r>
          </a:p>
          <a:p>
            <a:pPr marL="171450" indent="-171450" algn="l" rtl="0">
              <a:buFont typeface="Arial" panose="020B0604020202020204" pitchFamily="34" charset="0"/>
              <a:buChar char="•"/>
            </a:pPr>
            <a:r>
              <a:rPr lang="es-ES" sz="900" dirty="0" err="1">
                <a:solidFill>
                  <a:schemeClr val="bg2"/>
                </a:solidFill>
                <a:cs typeface="Arial" pitchFamily="34" charset="0"/>
              </a:rPr>
              <a:t>Adjustment</a:t>
            </a:r>
            <a:r>
              <a:rPr lang="es-ES" sz="900" dirty="0">
                <a:solidFill>
                  <a:schemeClr val="bg2"/>
                </a:solidFill>
                <a:cs typeface="Arial" pitchFamily="34" charset="0"/>
              </a:rPr>
              <a:t> </a:t>
            </a:r>
            <a:r>
              <a:rPr lang="es-ES" sz="900" dirty="0" smtClean="0">
                <a:solidFill>
                  <a:schemeClr val="bg2"/>
                </a:solidFill>
                <a:cs typeface="Arial" pitchFamily="34" charset="0"/>
              </a:rPr>
              <a:t>of </a:t>
            </a:r>
            <a:r>
              <a:rPr lang="es-ES" sz="900" dirty="0" err="1" smtClean="0">
                <a:solidFill>
                  <a:schemeClr val="bg2"/>
                </a:solidFill>
                <a:cs typeface="Arial" pitchFamily="34" charset="0"/>
              </a:rPr>
              <a:t>hyperparameters</a:t>
            </a:r>
            <a:endParaRPr lang="es-ES" sz="900" dirty="0">
              <a:solidFill>
                <a:schemeClr val="bg2"/>
              </a:solidFill>
              <a:cs typeface="Arial" pitchFamily="34" charset="0"/>
            </a:endParaRPr>
          </a:p>
          <a:p>
            <a:pPr marL="171450" indent="-171450" algn="l" rtl="0">
              <a:buFont typeface="Arial" panose="020B0604020202020204" pitchFamily="34" charset="0"/>
              <a:buChar char="•"/>
            </a:pPr>
            <a:r>
              <a:rPr lang="es-ES" sz="900" dirty="0">
                <a:solidFill>
                  <a:schemeClr val="bg2"/>
                </a:solidFill>
                <a:cs typeface="Arial" pitchFamily="34" charset="0"/>
              </a:rPr>
              <a:t>Model selection</a:t>
            </a:r>
          </a:p>
          <a:p>
            <a:pPr marL="171450" indent="-171450" algn="l" rtl="0">
              <a:buFont typeface="Arial" panose="020B0604020202020204" pitchFamily="34" charset="0"/>
              <a:buChar char="•"/>
            </a:pPr>
            <a:r>
              <a:rPr lang="es-ES" sz="900" dirty="0">
                <a:solidFill>
                  <a:schemeClr val="bg2"/>
                </a:solidFill>
                <a:cs typeface="Arial" pitchFamily="34" charset="0"/>
              </a:rPr>
              <a:t>Data discrepancy</a:t>
            </a:r>
          </a:p>
          <a:p>
            <a:pPr marL="171450" indent="-171450" algn="l" rtl="0">
              <a:buFont typeface="Arial" panose="020B0604020202020204" pitchFamily="34" charset="0"/>
              <a:buChar char="•"/>
            </a:pPr>
            <a:r>
              <a:rPr lang="es-ES" sz="900" dirty="0">
                <a:solidFill>
                  <a:schemeClr val="bg2"/>
                </a:solidFill>
                <a:cs typeface="Arial" pitchFamily="34" charset="0"/>
              </a:rPr>
              <a:t>ML Solution</a:t>
            </a:r>
          </a:p>
          <a:p>
            <a:pPr marL="171450" indent="-171450" algn="l" rtl="0">
              <a:buFont typeface="Arial" panose="020B0604020202020204" pitchFamily="34" charset="0"/>
              <a:buChar char="•"/>
            </a:pPr>
            <a:r>
              <a:rPr lang="es-ES" sz="900" dirty="0">
                <a:solidFill>
                  <a:schemeClr val="bg2"/>
                </a:solidFill>
                <a:cs typeface="Arial" pitchFamily="34" charset="0"/>
              </a:rPr>
              <a:t>There's no free lunch theorem</a:t>
            </a:r>
          </a:p>
          <a:p>
            <a:pPr marL="171450" indent="-171450" algn="l" rtl="0">
              <a:buFont typeface="Arial" panose="020B0604020202020204" pitchFamily="34" charset="0"/>
              <a:buChar char="•"/>
            </a:pPr>
            <a:r>
              <a:rPr lang="es-ES" sz="900" dirty="0" smtClean="0">
                <a:solidFill>
                  <a:schemeClr val="bg2"/>
                </a:solidFill>
                <a:cs typeface="Arial" pitchFamily="34" charset="0"/>
              </a:rPr>
              <a:t>Machine </a:t>
            </a:r>
            <a:r>
              <a:rPr lang="es-ES" sz="900" dirty="0" err="1" smtClean="0">
                <a:solidFill>
                  <a:schemeClr val="bg2"/>
                </a:solidFill>
                <a:cs typeface="Arial" pitchFamily="34" charset="0"/>
              </a:rPr>
              <a:t>Learning</a:t>
            </a:r>
            <a:r>
              <a:rPr lang="es-ES" sz="900" dirty="0" smtClean="0">
                <a:solidFill>
                  <a:schemeClr val="bg2"/>
                </a:solidFill>
                <a:cs typeface="Arial" pitchFamily="34" charset="0"/>
              </a:rPr>
              <a:t> </a:t>
            </a:r>
            <a:r>
              <a:rPr lang="es-ES" sz="900" dirty="0" err="1">
                <a:solidFill>
                  <a:schemeClr val="bg2"/>
                </a:solidFill>
                <a:cs typeface="Arial" pitchFamily="34" charset="0"/>
              </a:rPr>
              <a:t>Workflow</a:t>
            </a:r>
            <a:endParaRPr lang="es-ES" sz="900" dirty="0">
              <a:solidFill>
                <a:schemeClr val="bg2"/>
              </a:solidFill>
              <a:cs typeface="Arial" pitchFamily="34" charset="0"/>
            </a:endParaRPr>
          </a:p>
        </p:txBody>
      </p:sp>
    </p:spTree>
    <p:extLst>
      <p:ext uri="{BB962C8B-B14F-4D97-AF65-F5344CB8AC3E}">
        <p14:creationId xmlns:p14="http://schemas.microsoft.com/office/powerpoint/2010/main" val="4286084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algn="l" rtl="0"/>
            <a:r>
              <a:rPr lang="es-ES" sz="1200" b="1" dirty="0"/>
              <a:t>Analyze product images in a production line to automatically classify them:</a:t>
            </a:r>
            <a:r>
              <a:rPr lang="es-ES" sz="1200" dirty="0"/>
              <a:t>image classification. RNC (networks</a:t>
            </a:r>
            <a:r>
              <a:rPr lang="es-ES" sz="1200" dirty="0" err="1"/>
              <a:t>convolutional</a:t>
            </a:r>
            <a:r>
              <a:rPr lang="es-ES" sz="1200" dirty="0"/>
              <a:t>), transformers.</a:t>
            </a:r>
          </a:p>
          <a:p>
            <a:pPr algn="l" rtl="0"/>
            <a:r>
              <a:rPr lang="es-ES" sz="1200" b="1" dirty="0"/>
              <a:t>Detecting tumors on scans:</a:t>
            </a:r>
            <a:r>
              <a:rPr lang="es-ES" sz="1200" dirty="0"/>
              <a:t>Semantic image segmentation. Classify each pixel in the image. RNC (networks</a:t>
            </a:r>
            <a:r>
              <a:rPr lang="es-ES" sz="1200" dirty="0" err="1"/>
              <a:t>convolutional</a:t>
            </a:r>
            <a:r>
              <a:rPr lang="es-ES" sz="1200" dirty="0"/>
              <a:t>), transformers.</a:t>
            </a:r>
          </a:p>
          <a:p>
            <a:pPr algn="l" rtl="0"/>
            <a:r>
              <a:rPr lang="es-ES" sz="1200" b="1" dirty="0"/>
              <a:t>Classify news articles:</a:t>
            </a:r>
            <a:r>
              <a:rPr lang="es-ES" sz="1200" dirty="0"/>
              <a:t>Natural language processing -&gt; Text classification. RNR (Recurrent Neural Networks), RNC (Recurrent Neural Networks)</a:t>
            </a:r>
            <a:r>
              <a:rPr lang="es-ES" sz="1200" dirty="0" err="1"/>
              <a:t>convolutional</a:t>
            </a:r>
            <a:r>
              <a:rPr lang="es-ES" sz="1200" dirty="0"/>
              <a:t>), Transformers (best result).</a:t>
            </a:r>
          </a:p>
          <a:p>
            <a:pPr algn="l" rtl="0"/>
            <a:r>
              <a:rPr lang="es-ES" sz="1200" b="1" dirty="0"/>
              <a:t>Flagging offensive comments on forums:</a:t>
            </a:r>
            <a:r>
              <a:rPr lang="es-ES" sz="1200" dirty="0"/>
              <a:t>text classification. RNR, RNC, transformers.</a:t>
            </a:r>
          </a:p>
          <a:p>
            <a:pPr algn="l" rtl="0"/>
            <a:r>
              <a:rPr lang="es-ES" sz="1200" b="1" dirty="0"/>
              <a:t>Summarize documents:</a:t>
            </a:r>
            <a:r>
              <a:rPr lang="es-ES" sz="1200" dirty="0"/>
              <a:t>Natural language processing -&gt; text summarization. RNR, RNC, transformers.</a:t>
            </a:r>
          </a:p>
          <a:p>
            <a:pPr algn="l" rtl="0"/>
            <a:r>
              <a:rPr lang="es-ES" sz="1200" b="1" dirty="0" err="1"/>
              <a:t>Chatbot</a:t>
            </a:r>
            <a:r>
              <a:rPr lang="es-ES" sz="1200" b="1" dirty="0"/>
              <a:t>or personal assistant:</a:t>
            </a:r>
            <a:r>
              <a:rPr lang="es-ES" sz="1200" dirty="0"/>
              <a:t>various components of natural language processing (understanding, question answering).</a:t>
            </a:r>
          </a:p>
          <a:p>
            <a:pPr algn="l" rtl="0"/>
            <a:r>
              <a:rPr lang="es-ES" sz="1200" b="1" dirty="0"/>
              <a:t>Predict company revenue based on n performance metrics:</a:t>
            </a:r>
            <a:r>
              <a:rPr lang="es-ES" sz="1200" dirty="0"/>
              <a:t>regression task. Linear regression, regression</a:t>
            </a:r>
            <a:r>
              <a:rPr lang="es-ES" sz="1200" dirty="0" err="1"/>
              <a:t>polynomial</a:t>
            </a:r>
            <a:r>
              <a:rPr lang="es-ES" sz="1200" dirty="0"/>
              <a:t>, SVM(support vector machine),</a:t>
            </a:r>
            <a:r>
              <a:rPr lang="es-ES" sz="1200" dirty="0" err="1"/>
              <a:t>Random</a:t>
            </a:r>
            <a:r>
              <a:rPr lang="es-ES" sz="1200" dirty="0"/>
              <a:t> </a:t>
            </a:r>
            <a:r>
              <a:rPr lang="es-ES" sz="1200" dirty="0" err="1"/>
              <a:t>Forest</a:t>
            </a:r>
            <a:r>
              <a:rPr lang="es-ES" sz="1200" dirty="0"/>
              <a:t>…</a:t>
            </a:r>
          </a:p>
          <a:p>
            <a:pPr algn="l" rtl="0"/>
            <a:r>
              <a:rPr lang="es-ES" sz="1200" b="1" dirty="0"/>
              <a:t>Application reacts to voice commands:</a:t>
            </a:r>
            <a:r>
              <a:rPr lang="es-ES" sz="1200" dirty="0"/>
              <a:t>speech recognition, audio sample processing. RNR, RNC, transformers.</a:t>
            </a:r>
          </a:p>
          <a:p>
            <a:pPr algn="l" rtl="0"/>
            <a:endParaRPr lang="es-ES" sz="1200" dirty="0"/>
          </a:p>
          <a:p>
            <a:pPr algn="l" rtl="0"/>
            <a:endParaRPr lang="es-ES" sz="1200" dirty="0"/>
          </a:p>
          <a:p>
            <a:pPr algn="l" rtl="0"/>
            <a:endParaRPr lang="es-ES" dirty="0"/>
          </a:p>
        </p:txBody>
      </p:sp>
      <p:sp>
        <p:nvSpPr>
          <p:cNvPr id="133" name="Google Shape;133;p4"/>
          <p:cNvSpPr txBox="1">
            <a:spLocks noGrp="1"/>
          </p:cNvSpPr>
          <p:nvPr>
            <p:ph type="title"/>
          </p:nvPr>
        </p:nvSpPr>
        <p:spPr>
          <a:xfrm>
            <a:off x="1197813" y="180639"/>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Application examples</a:t>
            </a:r>
            <a:endParaRPr dirty="0"/>
          </a:p>
        </p:txBody>
      </p:sp>
    </p:spTree>
    <p:extLst>
      <p:ext uri="{BB962C8B-B14F-4D97-AF65-F5344CB8AC3E}">
        <p14:creationId xmlns:p14="http://schemas.microsoft.com/office/powerpoint/2010/main" val="1139807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545689" y="1143000"/>
            <a:ext cx="8347587" cy="3156155"/>
          </a:xfrm>
          <a:prstGeom prst="rect">
            <a:avLst/>
          </a:prstGeom>
          <a:noFill/>
          <a:ln>
            <a:noFill/>
          </a:ln>
        </p:spPr>
        <p:txBody>
          <a:bodyPr spcFirstLastPara="1" wrap="square" lIns="91425" tIns="91425" rIns="91425" bIns="91425" anchor="t" anchorCtr="0">
            <a:noAutofit/>
          </a:bodyPr>
          <a:lstStyle/>
          <a:p>
            <a:pPr algn="l" rtl="0"/>
            <a:r>
              <a:rPr lang="es-ES" sz="1200" b="1" dirty="0"/>
              <a:t>Detect credit card fraud:</a:t>
            </a:r>
            <a:r>
              <a:rPr lang="es-ES" sz="1200" dirty="0"/>
              <a:t>anomaly detection.</a:t>
            </a:r>
            <a:r>
              <a:rPr lang="es-ES" sz="1200" dirty="0" err="1"/>
              <a:t>Isolation</a:t>
            </a:r>
            <a:r>
              <a:rPr lang="es-ES" sz="1200" dirty="0"/>
              <a:t> </a:t>
            </a:r>
            <a:r>
              <a:rPr lang="es-ES" sz="1200" dirty="0" err="1"/>
              <a:t>forests</a:t>
            </a:r>
            <a:r>
              <a:rPr lang="es-ES" sz="1200" dirty="0"/>
              <a:t>, Gaussian mixture models and autoencoders.</a:t>
            </a:r>
          </a:p>
          <a:p>
            <a:pPr algn="l" rtl="0"/>
            <a:r>
              <a:rPr lang="es-ES" sz="1200" b="1" dirty="0"/>
              <a:t>Segment customers based on their purchases:</a:t>
            </a:r>
            <a:r>
              <a:rPr lang="es-ES" sz="1200" dirty="0"/>
              <a:t>Clustering. K-means, DBSCAN.</a:t>
            </a:r>
          </a:p>
          <a:p>
            <a:pPr algn="l" rtl="0"/>
            <a:r>
              <a:rPr lang="es-ES" sz="1200" b="1" dirty="0"/>
              <a:t>Represent a high-dimensional, complex data set in a clear and detailed diagram:</a:t>
            </a:r>
            <a:r>
              <a:rPr lang="es-ES" sz="1200" dirty="0"/>
              <a:t>data visualization with reduction of</a:t>
            </a:r>
            <a:r>
              <a:rPr lang="es-ES" sz="1200" dirty="0" err="1"/>
              <a:t>dimensionality</a:t>
            </a:r>
            <a:r>
              <a:rPr lang="es-ES" sz="1200" dirty="0"/>
              <a:t>.</a:t>
            </a:r>
          </a:p>
          <a:p>
            <a:pPr algn="l" rtl="0"/>
            <a:r>
              <a:rPr lang="es-ES" sz="1200" b="1" dirty="0"/>
              <a:t>Recommend product based on previous purchases:</a:t>
            </a:r>
            <a:r>
              <a:rPr lang="es-ES" sz="1200" dirty="0"/>
              <a:t>Recommendation system. An artificial neural network (ANN) that is trained on past purchase data and predicts the most likely next purchase.</a:t>
            </a:r>
          </a:p>
          <a:p>
            <a:pPr algn="l" rtl="0"/>
            <a:r>
              <a:rPr lang="es-ES" sz="1200" b="1" dirty="0"/>
              <a:t>Create a</a:t>
            </a:r>
            <a:r>
              <a:rPr lang="es-ES" sz="1200" b="1" dirty="0" err="1"/>
              <a:t>bot</a:t>
            </a:r>
            <a:r>
              <a:rPr lang="es-ES" sz="1200" b="1" dirty="0"/>
              <a:t>smart for a game:</a:t>
            </a:r>
            <a:r>
              <a:rPr lang="es-ES" sz="1200" dirty="0"/>
              <a:t>reinforcement learning.</a:t>
            </a:r>
          </a:p>
          <a:p>
            <a:pPr algn="l" rtl="0"/>
            <a:endParaRPr lang="es-ES" sz="1200" dirty="0"/>
          </a:p>
          <a:p>
            <a:pPr algn="l" rtl="0"/>
            <a:endParaRPr lang="es-ES" sz="1200" dirty="0"/>
          </a:p>
          <a:p>
            <a:pPr marL="146050" indent="0" algn="l" rtl="0">
              <a:buNone/>
            </a:pPr>
            <a:endParaRPr lang="es-ES" u="sng" dirty="0"/>
          </a:p>
        </p:txBody>
      </p:sp>
      <p:sp>
        <p:nvSpPr>
          <p:cNvPr id="133" name="Google Shape;133;p4"/>
          <p:cNvSpPr txBox="1">
            <a:spLocks noGrp="1"/>
          </p:cNvSpPr>
          <p:nvPr>
            <p:ph type="title"/>
          </p:nvPr>
        </p:nvSpPr>
        <p:spPr>
          <a:xfrm>
            <a:off x="1234684" y="205030"/>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Application examples</a:t>
            </a:r>
            <a:endParaRPr dirty="0"/>
          </a:p>
        </p:txBody>
      </p:sp>
      <p:pic>
        <p:nvPicPr>
          <p:cNvPr id="4" name="Google Shape;381;p59"/>
          <p:cNvPicPr preferRelativeResize="0"/>
          <p:nvPr/>
        </p:nvPicPr>
        <p:blipFill>
          <a:blip r:embed="rId3">
            <a:alphaModFix/>
          </a:blip>
          <a:stretch>
            <a:fillRect/>
          </a:stretch>
        </p:blipFill>
        <p:spPr>
          <a:xfrm>
            <a:off x="4544604" y="3074870"/>
            <a:ext cx="2778750" cy="1637775"/>
          </a:xfrm>
          <a:prstGeom prst="rect">
            <a:avLst/>
          </a:prstGeom>
          <a:noFill/>
          <a:ln>
            <a:noFill/>
          </a:ln>
        </p:spPr>
      </p:pic>
      <p:pic>
        <p:nvPicPr>
          <p:cNvPr id="5" name="Google Shape;383;p59"/>
          <p:cNvPicPr preferRelativeResize="0"/>
          <p:nvPr/>
        </p:nvPicPr>
        <p:blipFill>
          <a:blip r:embed="rId4">
            <a:alphaModFix/>
          </a:blip>
          <a:stretch>
            <a:fillRect/>
          </a:stretch>
        </p:blipFill>
        <p:spPr>
          <a:xfrm>
            <a:off x="1380746" y="3034421"/>
            <a:ext cx="2328801" cy="1718675"/>
          </a:xfrm>
          <a:prstGeom prst="rect">
            <a:avLst/>
          </a:prstGeom>
          <a:noFill/>
          <a:ln>
            <a:noFill/>
          </a:ln>
        </p:spPr>
      </p:pic>
    </p:spTree>
    <p:extLst>
      <p:ext uri="{BB962C8B-B14F-4D97-AF65-F5344CB8AC3E}">
        <p14:creationId xmlns:p14="http://schemas.microsoft.com/office/powerpoint/2010/main" val="4019780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Google Shape;117;p2"/>
          <p:cNvSpPr txBox="1">
            <a:spLocks noGrp="1"/>
          </p:cNvSpPr>
          <p:nvPr>
            <p:ph type="title" idx="4294967295"/>
          </p:nvPr>
        </p:nvSpPr>
        <p:spPr>
          <a:xfrm>
            <a:off x="0" y="762000"/>
            <a:ext cx="5500688" cy="1519238"/>
          </a:xfrm>
          <a:prstGeom prst="rect">
            <a:avLst/>
          </a:prstGeom>
          <a:noFill/>
          <a:ln>
            <a:noFill/>
          </a:ln>
        </p:spPr>
        <p:txBody>
          <a:bodyPr spcFirstLastPara="1" wrap="square" lIns="91425" tIns="91425" rIns="91425" bIns="91425" anchor="t" anchorCtr="0">
            <a:noAutofit/>
          </a:bodyPr>
          <a:lstStyle/>
          <a:p>
            <a:pPr lvl="0" algn="l" rtl="0"/>
            <a:r>
              <a:rPr lang="es-ES" sz="4000" b="1" dirty="0">
                <a:solidFill>
                  <a:schemeClr val="bg1"/>
                </a:solidFill>
              </a:rPr>
              <a:t/>
            </a:r>
            <a:br>
              <a:rPr lang="es-ES" sz="4000" b="1" dirty="0">
                <a:solidFill>
                  <a:schemeClr val="bg1"/>
                </a:solidFill>
              </a:rPr>
            </a:br>
            <a:r>
              <a:rPr lang="es-ES" sz="4000" b="1" dirty="0">
                <a:solidFill>
                  <a:schemeClr val="bg1"/>
                </a:solidFill>
              </a:rPr>
              <a:t>3. Types of ML systems</a:t>
            </a:r>
            <a:endParaRPr sz="4000" b="1" dirty="0">
              <a:solidFill>
                <a:schemeClr val="bg1"/>
              </a:solidFill>
            </a:endParaRPr>
          </a:p>
        </p:txBody>
      </p:sp>
      <p:sp>
        <p:nvSpPr>
          <p:cNvPr id="4" name="TextBox 4">
            <a:extLst>
              <a:ext uri="{FF2B5EF4-FFF2-40B4-BE49-F238E27FC236}">
                <a16:creationId xmlns:a16="http://schemas.microsoft.com/office/drawing/2014/main" id="{35784B83-6120-4373-9C1F-DC8EEE6D58B3}"/>
              </a:ext>
            </a:extLst>
          </p:cNvPr>
          <p:cNvSpPr txBox="1"/>
          <p:nvPr/>
        </p:nvSpPr>
        <p:spPr>
          <a:xfrm>
            <a:off x="459942" y="1959471"/>
            <a:ext cx="4118986" cy="2862322"/>
          </a:xfrm>
          <a:prstGeom prst="rect">
            <a:avLst/>
          </a:prstGeom>
          <a:noFill/>
        </p:spPr>
        <p:txBody>
          <a:bodyPr wrap="square" rtlCol="0" anchor="ctr">
            <a:spAutoFit/>
          </a:bodyPr>
          <a:lstStyle/>
          <a:p>
            <a:pPr marL="285750" indent="-285750" algn="l" rtl="0">
              <a:buClr>
                <a:schemeClr val="bg1"/>
              </a:buClr>
              <a:buFont typeface="Arial" panose="020B0604020202020204" pitchFamily="34" charset="0"/>
              <a:buChar char="•"/>
            </a:pPr>
            <a:r>
              <a:rPr lang="es-ES" altLang="ko-KR" sz="1800" dirty="0">
                <a:solidFill>
                  <a:schemeClr val="bg1"/>
                </a:solidFill>
                <a:cs typeface="Arial" pitchFamily="34" charset="0"/>
              </a:rPr>
              <a:t>Supervised learning</a:t>
            </a:r>
          </a:p>
          <a:p>
            <a:pPr marL="285750" indent="-285750" algn="l" rtl="0">
              <a:buClr>
                <a:schemeClr val="bg1"/>
              </a:buClr>
              <a:buFont typeface="Arial" panose="020B0604020202020204" pitchFamily="34" charset="0"/>
              <a:buChar char="•"/>
            </a:pPr>
            <a:r>
              <a:rPr lang="es-ES" altLang="ko-KR" sz="1800" dirty="0">
                <a:solidFill>
                  <a:schemeClr val="bg1"/>
                </a:solidFill>
                <a:cs typeface="Arial" pitchFamily="34" charset="0"/>
              </a:rPr>
              <a:t>Unsupervised learning</a:t>
            </a:r>
          </a:p>
          <a:p>
            <a:pPr marL="285750" indent="-285750" algn="l" rtl="0">
              <a:buClr>
                <a:schemeClr val="bg1"/>
              </a:buClr>
              <a:buFont typeface="Arial" panose="020B0604020202020204" pitchFamily="34" charset="0"/>
              <a:buChar char="•"/>
            </a:pPr>
            <a:r>
              <a:rPr lang="es-ES" altLang="ko-KR" sz="1800" dirty="0">
                <a:solidFill>
                  <a:schemeClr val="bg1"/>
                </a:solidFill>
                <a:cs typeface="Arial" pitchFamily="34" charset="0"/>
              </a:rPr>
              <a:t>Learning</a:t>
            </a:r>
            <a:r>
              <a:rPr lang="es-ES" altLang="ko-KR" sz="1800" dirty="0" err="1">
                <a:solidFill>
                  <a:schemeClr val="bg1"/>
                </a:solidFill>
                <a:cs typeface="Arial" pitchFamily="34" charset="0"/>
              </a:rPr>
              <a:t>semi-supervised</a:t>
            </a:r>
            <a:endParaRPr lang="es-ES" altLang="ko-KR" sz="1800" dirty="0">
              <a:solidFill>
                <a:schemeClr val="bg1"/>
              </a:solidFill>
              <a:cs typeface="Arial" pitchFamily="34" charset="0"/>
            </a:endParaRPr>
          </a:p>
          <a:p>
            <a:pPr marL="285750" indent="-285750" algn="l" rtl="0">
              <a:buClr>
                <a:schemeClr val="bg1"/>
              </a:buClr>
              <a:buFont typeface="Arial" panose="020B0604020202020204" pitchFamily="34" charset="0"/>
              <a:buChar char="•"/>
            </a:pPr>
            <a:r>
              <a:rPr lang="es-ES" altLang="ko-KR" sz="1800" dirty="0">
                <a:solidFill>
                  <a:schemeClr val="bg1"/>
                </a:solidFill>
                <a:cs typeface="Arial" pitchFamily="34" charset="0"/>
              </a:rPr>
              <a:t>Learning</a:t>
            </a:r>
            <a:r>
              <a:rPr lang="es-ES" altLang="ko-KR" sz="1800" dirty="0" err="1">
                <a:solidFill>
                  <a:schemeClr val="bg1"/>
                </a:solidFill>
                <a:cs typeface="Arial" pitchFamily="34" charset="0"/>
              </a:rPr>
              <a:t>self-supervised</a:t>
            </a:r>
            <a:endParaRPr lang="es-ES" altLang="ko-KR" sz="1800" dirty="0">
              <a:solidFill>
                <a:schemeClr val="bg1"/>
              </a:solidFill>
              <a:cs typeface="Arial" pitchFamily="34" charset="0"/>
            </a:endParaRPr>
          </a:p>
          <a:p>
            <a:pPr marL="285750" indent="-285750" algn="l" rtl="0">
              <a:buClr>
                <a:schemeClr val="bg1"/>
              </a:buClr>
              <a:buFont typeface="Arial" panose="020B0604020202020204" pitchFamily="34" charset="0"/>
              <a:buChar char="•"/>
            </a:pPr>
            <a:r>
              <a:rPr lang="es-ES" altLang="ko-KR" sz="1800" dirty="0">
                <a:solidFill>
                  <a:schemeClr val="bg1"/>
                </a:solidFill>
                <a:cs typeface="Arial" pitchFamily="34" charset="0"/>
              </a:rPr>
              <a:t>Reinforcement learning</a:t>
            </a:r>
          </a:p>
          <a:p>
            <a:pPr marL="285750" indent="-285750" algn="l" rtl="0">
              <a:buClr>
                <a:schemeClr val="bg1"/>
              </a:buClr>
              <a:buFont typeface="Arial" panose="020B0604020202020204" pitchFamily="34" charset="0"/>
              <a:buChar char="•"/>
            </a:pPr>
            <a:r>
              <a:rPr lang="es-ES" altLang="ko-KR" sz="1800" dirty="0">
                <a:solidFill>
                  <a:schemeClr val="bg1"/>
                </a:solidFill>
                <a:cs typeface="Arial" pitchFamily="34" charset="0"/>
              </a:rPr>
              <a:t>Batch learning</a:t>
            </a:r>
          </a:p>
          <a:p>
            <a:pPr marL="285750" indent="-285750" algn="l" rtl="0">
              <a:buClr>
                <a:schemeClr val="bg1"/>
              </a:buClr>
              <a:buFont typeface="Arial" panose="020B0604020202020204" pitchFamily="34" charset="0"/>
              <a:buChar char="•"/>
            </a:pPr>
            <a:r>
              <a:rPr lang="es-ES" altLang="ko-KR" sz="1800" dirty="0">
                <a:solidFill>
                  <a:schemeClr val="bg1"/>
                </a:solidFill>
                <a:cs typeface="Arial" pitchFamily="34" charset="0"/>
              </a:rPr>
              <a:t>Online learning</a:t>
            </a:r>
          </a:p>
          <a:p>
            <a:pPr marL="285750" indent="-285750" algn="l" rtl="0">
              <a:buClr>
                <a:schemeClr val="bg1"/>
              </a:buClr>
              <a:buFont typeface="Arial" panose="020B0604020202020204" pitchFamily="34" charset="0"/>
              <a:buChar char="•"/>
            </a:pPr>
            <a:r>
              <a:rPr lang="es-ES" altLang="ko-KR" sz="1800" dirty="0">
                <a:solidFill>
                  <a:schemeClr val="bg1"/>
                </a:solidFill>
                <a:cs typeface="Arial" pitchFamily="34" charset="0"/>
              </a:rPr>
              <a:t>Learning</a:t>
            </a:r>
            <a:r>
              <a:rPr lang="es-ES" altLang="ko-KR" sz="1800" dirty="0" err="1">
                <a:solidFill>
                  <a:schemeClr val="bg1"/>
                </a:solidFill>
                <a:cs typeface="Arial" pitchFamily="34" charset="0"/>
              </a:rPr>
              <a:t>out</a:t>
            </a:r>
            <a:r>
              <a:rPr lang="es-ES" altLang="ko-KR" sz="1800" dirty="0">
                <a:solidFill>
                  <a:schemeClr val="bg1"/>
                </a:solidFill>
                <a:cs typeface="Arial" pitchFamily="34" charset="0"/>
              </a:rPr>
              <a:t>of</a:t>
            </a:r>
            <a:r>
              <a:rPr lang="es-ES" altLang="ko-KR" sz="1800" dirty="0" err="1">
                <a:solidFill>
                  <a:schemeClr val="bg1"/>
                </a:solidFill>
                <a:cs typeface="Arial" pitchFamily="34" charset="0"/>
              </a:rPr>
              <a:t>core</a:t>
            </a:r>
            <a:endParaRPr lang="es-ES" altLang="ko-KR" sz="1800" dirty="0">
              <a:solidFill>
                <a:schemeClr val="bg1"/>
              </a:solidFill>
              <a:cs typeface="Arial" pitchFamily="34" charset="0"/>
            </a:endParaRPr>
          </a:p>
          <a:p>
            <a:pPr marL="285750" indent="-285750" algn="l" rtl="0">
              <a:buClr>
                <a:schemeClr val="bg1"/>
              </a:buClr>
              <a:buFont typeface="Arial" panose="020B0604020202020204" pitchFamily="34" charset="0"/>
              <a:buChar char="•"/>
            </a:pPr>
            <a:r>
              <a:rPr lang="es-ES" altLang="ko-KR" sz="1800" dirty="0">
                <a:solidFill>
                  <a:schemeClr val="bg1"/>
                </a:solidFill>
                <a:cs typeface="Arial" pitchFamily="34" charset="0"/>
              </a:rPr>
              <a:t>Instance-based learning</a:t>
            </a:r>
          </a:p>
          <a:p>
            <a:pPr marL="285750" indent="-285750" algn="l" rtl="0">
              <a:buClr>
                <a:schemeClr val="bg1"/>
              </a:buClr>
              <a:buFont typeface="Arial" panose="020B0604020202020204" pitchFamily="34" charset="0"/>
              <a:buChar char="•"/>
            </a:pPr>
            <a:r>
              <a:rPr lang="es-ES" altLang="ko-KR" sz="1800" dirty="0">
                <a:solidFill>
                  <a:schemeClr val="bg1"/>
                </a:solidFill>
                <a:cs typeface="Arial" pitchFamily="34" charset="0"/>
              </a:rPr>
              <a:t>Model-based learning</a:t>
            </a:r>
          </a:p>
        </p:txBody>
      </p:sp>
    </p:spTree>
    <p:extLst>
      <p:ext uri="{BB962C8B-B14F-4D97-AF65-F5344CB8AC3E}">
        <p14:creationId xmlns:p14="http://schemas.microsoft.com/office/powerpoint/2010/main" val="258305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Machine learning - Algorithms</a:t>
            </a:r>
            <a:endParaRPr/>
          </a:p>
        </p:txBody>
      </p:sp>
      <p:sp>
        <p:nvSpPr>
          <p:cNvPr id="7" name="Marcador de texto 6"/>
          <p:cNvSpPr>
            <a:spLocks noGrp="1"/>
          </p:cNvSpPr>
          <p:nvPr>
            <p:ph type="body" idx="2"/>
          </p:nvPr>
        </p:nvSpPr>
        <p:spPr/>
        <p:txBody>
          <a:bodyPr/>
          <a:lstStyle/>
          <a:p>
            <a:pPr algn="l" rtl="0"/>
            <a:endParaRPr lang="eu-ES"/>
          </a:p>
        </p:txBody>
      </p:sp>
      <p:pic>
        <p:nvPicPr>
          <p:cNvPr id="486" name="Google Shape;486;p75"/>
          <p:cNvPicPr preferRelativeResize="0"/>
          <p:nvPr/>
        </p:nvPicPr>
        <p:blipFill>
          <a:blip r:embed="rId3">
            <a:alphaModFix/>
          </a:blip>
          <a:stretch>
            <a:fillRect/>
          </a:stretch>
        </p:blipFill>
        <p:spPr>
          <a:xfrm>
            <a:off x="737419" y="1055711"/>
            <a:ext cx="6926704" cy="3775903"/>
          </a:xfrm>
          <a:prstGeom prst="rect">
            <a:avLst/>
          </a:prstGeom>
          <a:noFill/>
          <a:ln>
            <a:noFill/>
          </a:ln>
        </p:spPr>
      </p:pic>
    </p:spTree>
    <p:extLst>
      <p:ext uri="{BB962C8B-B14F-4D97-AF65-F5344CB8AC3E}">
        <p14:creationId xmlns:p14="http://schemas.microsoft.com/office/powerpoint/2010/main" val="1326555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marL="146050" indent="0" algn="l" rtl="0">
              <a:buNone/>
            </a:pPr>
            <a:r>
              <a:rPr lang="es-ES" sz="1200" b="1" dirty="0"/>
              <a:t>Three major categories:</a:t>
            </a:r>
            <a:r>
              <a:rPr lang="es-ES" sz="1200" dirty="0"/>
              <a:t>They are not mutually exclusive, we can combine them however we want.</a:t>
            </a:r>
            <a:endParaRPr lang="es-ES" sz="1200" b="1" dirty="0"/>
          </a:p>
          <a:p>
            <a:pPr algn="l" rtl="0">
              <a:buFont typeface="+mj-lt"/>
              <a:buAutoNum type="arabicPeriod"/>
            </a:pPr>
            <a:r>
              <a:rPr lang="es-ES" sz="1200" b="1" dirty="0"/>
              <a:t>Training supervision:</a:t>
            </a:r>
            <a:r>
              <a:rPr lang="es-ES" sz="1200" dirty="0"/>
              <a:t>How they are supervised during training. Supervised learning, unsupervised learning, learning</a:t>
            </a:r>
            <a:r>
              <a:rPr lang="es-ES" sz="1200" dirty="0" err="1"/>
              <a:t>semi-supervised</a:t>
            </a:r>
            <a:r>
              <a:rPr lang="es-ES" sz="1200" dirty="0"/>
              <a:t>, learning</a:t>
            </a:r>
            <a:r>
              <a:rPr lang="es-ES" sz="1200" dirty="0" err="1"/>
              <a:t>self-supervised</a:t>
            </a:r>
            <a:r>
              <a:rPr lang="es-ES" sz="1200" dirty="0"/>
              <a:t>, reinforcement learning.</a:t>
            </a:r>
          </a:p>
          <a:p>
            <a:pPr algn="l" rtl="0">
              <a:buFont typeface="+mj-lt"/>
              <a:buAutoNum type="arabicPeriod"/>
            </a:pPr>
            <a:r>
              <a:rPr lang="es-ES" sz="1200" b="1" dirty="0"/>
              <a:t>Online learning vs. batch learning:</a:t>
            </a:r>
            <a:r>
              <a:rPr lang="es-ES" sz="1200" dirty="0"/>
              <a:t>They may or may not learn gradually as they go.</a:t>
            </a:r>
          </a:p>
          <a:p>
            <a:pPr algn="l" rtl="0">
              <a:buFont typeface="+mj-lt"/>
              <a:buAutoNum type="arabicPeriod"/>
            </a:pPr>
            <a:r>
              <a:rPr lang="es-ES" sz="1200" b="1" dirty="0"/>
              <a:t>Instance-based learning vs. model-based learning:</a:t>
            </a:r>
            <a:r>
              <a:rPr lang="es-ES" sz="1200" dirty="0"/>
              <a:t>whether they work by simply comparing new data points with known data points or whether they detect patterns in the training data and create a predictive model as scientists do.</a:t>
            </a:r>
          </a:p>
          <a:p>
            <a:pPr marL="146050" indent="0" algn="l" rtl="0">
              <a:buNone/>
            </a:pPr>
            <a:endParaRPr lang="es-ES" sz="1200" dirty="0"/>
          </a:p>
          <a:p>
            <a:pPr marL="146050" indent="0" algn="l" rtl="0">
              <a:buNone/>
            </a:pPr>
            <a:endParaRPr lang="es-ES" sz="1200" dirty="0"/>
          </a:p>
          <a:p>
            <a:pPr marL="146050" indent="0" algn="l" rtl="0">
              <a:buNone/>
            </a:pPr>
            <a:r>
              <a:rPr lang="es-ES" sz="1200" i="1" dirty="0"/>
              <a:t>“Example: spam filter that learns on the fly using a deep neural network model trained with spam examples and</a:t>
            </a:r>
            <a:r>
              <a:rPr lang="es-ES" sz="1200" i="1" dirty="0" err="1"/>
              <a:t>ham</a:t>
            </a:r>
            <a:r>
              <a:rPr lang="es-ES" sz="1200" i="1" dirty="0"/>
              <a:t>(provided by humans):</a:t>
            </a:r>
            <a:r>
              <a:rPr lang="es-ES" sz="1200" b="1" i="1" dirty="0"/>
              <a:t>Online model-based supervised learning system</a:t>
            </a:r>
            <a:r>
              <a:rPr lang="es-ES" sz="1200" i="1" dirty="0"/>
              <a:t>.”</a:t>
            </a:r>
          </a:p>
        </p:txBody>
      </p:sp>
      <p:sp>
        <p:nvSpPr>
          <p:cNvPr id="133" name="Google Shape;133;p4"/>
          <p:cNvSpPr txBox="1">
            <a:spLocks noGrp="1"/>
          </p:cNvSpPr>
          <p:nvPr>
            <p:ph type="title"/>
          </p:nvPr>
        </p:nvSpPr>
        <p:spPr>
          <a:xfrm>
            <a:off x="1168316" y="224884"/>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Types of Machine Systems</a:t>
            </a:r>
            <a:r>
              <a:rPr lang="es-ES" dirty="0" err="1"/>
              <a:t>Learning</a:t>
            </a:r>
            <a:endParaRPr dirty="0"/>
          </a:p>
        </p:txBody>
      </p:sp>
    </p:spTree>
    <p:extLst>
      <p:ext uri="{BB962C8B-B14F-4D97-AF65-F5344CB8AC3E}">
        <p14:creationId xmlns:p14="http://schemas.microsoft.com/office/powerpoint/2010/main" val="3761260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8" name="Google Shape;118;p2"/>
          <p:cNvSpPr txBox="1">
            <a:spLocks noGrp="1"/>
          </p:cNvSpPr>
          <p:nvPr>
            <p:ph type="title" idx="4294967295"/>
          </p:nvPr>
        </p:nvSpPr>
        <p:spPr>
          <a:xfrm>
            <a:off x="0" y="1257300"/>
            <a:ext cx="2409825" cy="1244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000"/>
              <a:buNone/>
            </a:pPr>
            <a:r>
              <a:rPr lang="es-ES" sz="4000" b="1" dirty="0">
                <a:solidFill>
                  <a:schemeClr val="bg1"/>
                </a:solidFill>
              </a:rPr>
              <a:t>3.1</a:t>
            </a:r>
            <a:endParaRPr sz="4000" b="1" dirty="0">
              <a:solidFill>
                <a:schemeClr val="bg1"/>
              </a:solidFill>
            </a:endParaRPr>
          </a:p>
        </p:txBody>
      </p:sp>
      <p:sp>
        <p:nvSpPr>
          <p:cNvPr id="117" name="Google Shape;117;p2"/>
          <p:cNvSpPr txBox="1">
            <a:spLocks noGrp="1"/>
          </p:cNvSpPr>
          <p:nvPr>
            <p:ph type="title" idx="4294967295"/>
          </p:nvPr>
        </p:nvSpPr>
        <p:spPr>
          <a:xfrm>
            <a:off x="967740" y="556260"/>
            <a:ext cx="5500688" cy="1007428"/>
          </a:xfrm>
          <a:prstGeom prst="rect">
            <a:avLst/>
          </a:prstGeom>
          <a:noFill/>
          <a:ln>
            <a:noFill/>
          </a:ln>
        </p:spPr>
        <p:txBody>
          <a:bodyPr spcFirstLastPara="1" wrap="square" lIns="91425" tIns="91425" rIns="91425" bIns="91425" anchor="t" anchorCtr="0">
            <a:noAutofit/>
          </a:bodyPr>
          <a:lstStyle/>
          <a:p>
            <a:pPr lvl="0" algn="l" rtl="0"/>
            <a:r>
              <a:rPr lang="es-ES" sz="4000" b="1" dirty="0">
                <a:solidFill>
                  <a:schemeClr val="bg1"/>
                </a:solidFill>
              </a:rPr>
              <a:t/>
            </a:r>
            <a:br>
              <a:rPr lang="es-ES" sz="4000" b="1" dirty="0">
                <a:solidFill>
                  <a:schemeClr val="bg1"/>
                </a:solidFill>
              </a:rPr>
            </a:br>
            <a:r>
              <a:rPr lang="es-ES" sz="4000" b="1" dirty="0">
                <a:solidFill>
                  <a:schemeClr val="bg1"/>
                </a:solidFill>
              </a:rPr>
              <a:t>Training supervision</a:t>
            </a:r>
            <a:br>
              <a:rPr lang="es-ES" sz="4000" b="1" dirty="0">
                <a:solidFill>
                  <a:schemeClr val="bg1"/>
                </a:solidFill>
              </a:rPr>
            </a:br>
            <a:endParaRPr sz="4000" b="1" dirty="0">
              <a:solidFill>
                <a:schemeClr val="bg1"/>
              </a:solidFill>
            </a:endParaRPr>
          </a:p>
        </p:txBody>
      </p:sp>
    </p:spTree>
    <p:extLst>
      <p:ext uri="{BB962C8B-B14F-4D97-AF65-F5344CB8AC3E}">
        <p14:creationId xmlns:p14="http://schemas.microsoft.com/office/powerpoint/2010/main" val="3165555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marL="146050" indent="0" algn="l" rtl="0">
              <a:spcBef>
                <a:spcPts val="600"/>
              </a:spcBef>
              <a:buNone/>
            </a:pPr>
            <a:r>
              <a:rPr lang="es-ES" sz="1200" dirty="0"/>
              <a:t>The training set we include in the algorithm includes the desired solutions: labels.</a:t>
            </a:r>
          </a:p>
          <a:p>
            <a:pPr algn="l" rtl="0">
              <a:spcBef>
                <a:spcPts val="600"/>
              </a:spcBef>
            </a:pPr>
            <a:r>
              <a:rPr lang="es-ES" sz="1200" dirty="0"/>
              <a:t>Classification:</a:t>
            </a:r>
          </a:p>
          <a:p>
            <a:pPr marL="146050" indent="0" algn="l" rtl="0">
              <a:buNone/>
            </a:pPr>
            <a:endParaRPr lang="es-ES" sz="1200" i="1" dirty="0"/>
          </a:p>
          <a:p>
            <a:pPr marL="146050" indent="0" algn="l" rtl="0">
              <a:buNone/>
            </a:pPr>
            <a:r>
              <a:rPr lang="es-ES" sz="1200" i="1" dirty="0"/>
              <a:t>Example 1: spam filter</a:t>
            </a:r>
          </a:p>
        </p:txBody>
      </p:sp>
      <p:sp>
        <p:nvSpPr>
          <p:cNvPr id="133" name="Google Shape;133;p4"/>
          <p:cNvSpPr txBox="1">
            <a:spLocks noGrp="1"/>
          </p:cNvSpPr>
          <p:nvPr>
            <p:ph type="title"/>
          </p:nvPr>
        </p:nvSpPr>
        <p:spPr>
          <a:xfrm>
            <a:off x="1264180" y="247599"/>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Supervised learning</a:t>
            </a:r>
            <a:endParaRPr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00" y="2592120"/>
            <a:ext cx="4105901" cy="1815434"/>
          </a:xfrm>
          <a:prstGeom prst="rect">
            <a:avLst/>
          </a:prstGeom>
        </p:spPr>
      </p:pic>
    </p:spTree>
    <p:extLst>
      <p:ext uri="{BB962C8B-B14F-4D97-AF65-F5344CB8AC3E}">
        <p14:creationId xmlns:p14="http://schemas.microsoft.com/office/powerpoint/2010/main" val="1408570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algn="l" rtl="0"/>
            <a:r>
              <a:rPr lang="es-ES" sz="1200" dirty="0"/>
              <a:t>Regression: Predicting a target numerical value</a:t>
            </a:r>
          </a:p>
          <a:p>
            <a:pPr algn="l" rtl="0"/>
            <a:endParaRPr lang="es-ES" sz="1200" i="1" dirty="0"/>
          </a:p>
          <a:p>
            <a:pPr marL="146050" indent="0" algn="l" rtl="0">
              <a:buNone/>
            </a:pPr>
            <a:r>
              <a:rPr lang="es-ES" sz="1200" i="1" dirty="0"/>
              <a:t>Predict the price of a car given a set of characteristics (km, make, model, etc.)</a:t>
            </a:r>
          </a:p>
        </p:txBody>
      </p:sp>
      <p:sp>
        <p:nvSpPr>
          <p:cNvPr id="133" name="Google Shape;133;p4"/>
          <p:cNvSpPr txBox="1">
            <a:spLocks noGrp="1"/>
          </p:cNvSpPr>
          <p:nvPr>
            <p:ph type="title"/>
          </p:nvPr>
        </p:nvSpPr>
        <p:spPr>
          <a:xfrm>
            <a:off x="1212561" y="195387"/>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Supervised learning</a:t>
            </a:r>
            <a:endParaRPr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083" y="2513807"/>
            <a:ext cx="3337789" cy="1528713"/>
          </a:xfrm>
          <a:prstGeom prst="rect">
            <a:avLst/>
          </a:prstGeom>
        </p:spPr>
      </p:pic>
    </p:spTree>
    <p:extLst>
      <p:ext uri="{BB962C8B-B14F-4D97-AF65-F5344CB8AC3E}">
        <p14:creationId xmlns:p14="http://schemas.microsoft.com/office/powerpoint/2010/main" val="2994584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marL="146050" indent="0" algn="l" rtl="0">
              <a:buNone/>
            </a:pPr>
            <a:r>
              <a:rPr lang="es-ES" sz="1200" dirty="0"/>
              <a:t>The training data is unlabeled. The system learns without a teacher.</a:t>
            </a:r>
          </a:p>
          <a:p>
            <a:pPr algn="l" rtl="0"/>
            <a:r>
              <a:rPr lang="es-ES" sz="1200" b="1" dirty="0"/>
              <a:t>Clustering algorithm:</a:t>
            </a:r>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marL="146050" indent="0" algn="l" rtl="0">
              <a:buNone/>
            </a:pPr>
            <a:r>
              <a:rPr lang="es-ES" sz="1200" i="1" dirty="0"/>
              <a:t>Blog visitors: detect similar visitors. 2 groups: 40% teenagers who like comics, 20% adults…  </a:t>
            </a:r>
          </a:p>
        </p:txBody>
      </p:sp>
      <p:sp>
        <p:nvSpPr>
          <p:cNvPr id="133" name="Google Shape;133;p4"/>
          <p:cNvSpPr txBox="1">
            <a:spLocks noGrp="1"/>
          </p:cNvSpPr>
          <p:nvPr>
            <p:ph type="title"/>
          </p:nvPr>
        </p:nvSpPr>
        <p:spPr>
          <a:xfrm>
            <a:off x="1293677" y="217843"/>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Unsupervised learning</a:t>
            </a:r>
            <a:endParaRPr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674" y="2158211"/>
            <a:ext cx="3200400" cy="1378807"/>
          </a:xfrm>
          <a:prstGeom prst="rect">
            <a:avLst/>
          </a:prstGeom>
        </p:spPr>
      </p:pic>
    </p:spTree>
    <p:extLst>
      <p:ext uri="{BB962C8B-B14F-4D97-AF65-F5344CB8AC3E}">
        <p14:creationId xmlns:p14="http://schemas.microsoft.com/office/powerpoint/2010/main" val="2149112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71"/>
          <p:cNvSpPr txBox="1">
            <a:spLocks noGrp="1"/>
          </p:cNvSpPr>
          <p:nvPr>
            <p:ph type="title"/>
          </p:nvPr>
        </p:nvSpPr>
        <p:spPr>
          <a:xfrm>
            <a:off x="1256806" y="180638"/>
            <a:ext cx="5267700" cy="1008900"/>
          </a:xfrm>
          <a:prstGeom prst="rect">
            <a:avLst/>
          </a:prstGeom>
        </p:spPr>
        <p:txBody>
          <a:bodyPr spcFirstLastPara="1" wrap="square" lIns="91425" tIns="91425" rIns="91425" bIns="91425" anchor="t" anchorCtr="0">
            <a:noAutofit/>
          </a:bodyPr>
          <a:lstStyle/>
          <a:p>
            <a:pPr lvl="0" algn="l" rtl="0"/>
            <a:r>
              <a:rPr lang="es-ES" dirty="0"/>
              <a:t>Unsupervised learning</a:t>
            </a:r>
            <a:r>
              <a:rPr lang="es" dirty="0"/>
              <a:t>- Clustering</a:t>
            </a:r>
            <a:endParaRPr dirty="0"/>
          </a:p>
        </p:txBody>
      </p:sp>
      <p:pic>
        <p:nvPicPr>
          <p:cNvPr id="459" name="Google Shape;459;p71"/>
          <p:cNvPicPr preferRelativeResize="0"/>
          <p:nvPr/>
        </p:nvPicPr>
        <p:blipFill>
          <a:blip r:embed="rId3">
            <a:alphaModFix/>
          </a:blip>
          <a:stretch>
            <a:fillRect/>
          </a:stretch>
        </p:blipFill>
        <p:spPr>
          <a:xfrm>
            <a:off x="1739177" y="1189538"/>
            <a:ext cx="5164190" cy="3523800"/>
          </a:xfrm>
          <a:prstGeom prst="rect">
            <a:avLst/>
          </a:prstGeom>
          <a:noFill/>
          <a:ln>
            <a:noFill/>
          </a:ln>
        </p:spPr>
      </p:pic>
    </p:spTree>
    <p:extLst>
      <p:ext uri="{BB962C8B-B14F-4D97-AF65-F5344CB8AC3E}">
        <p14:creationId xmlns:p14="http://schemas.microsoft.com/office/powerpoint/2010/main" val="2957792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8" name="Google Shape;118;p2"/>
          <p:cNvSpPr txBox="1">
            <a:spLocks noGrp="1"/>
          </p:cNvSpPr>
          <p:nvPr>
            <p:ph type="title" idx="4294967295"/>
          </p:nvPr>
        </p:nvSpPr>
        <p:spPr>
          <a:xfrm>
            <a:off x="505662" y="1175166"/>
            <a:ext cx="2409825" cy="1244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000"/>
              <a:buNone/>
            </a:pPr>
            <a:r>
              <a:rPr lang="es-ES" sz="4000" b="1" dirty="0">
                <a:solidFill>
                  <a:schemeClr val="bg1"/>
                </a:solidFill>
              </a:rPr>
              <a:t>1.</a:t>
            </a:r>
            <a:endParaRPr sz="4000" b="1" dirty="0">
              <a:solidFill>
                <a:schemeClr val="bg1"/>
              </a:solidFill>
            </a:endParaRPr>
          </a:p>
        </p:txBody>
      </p:sp>
      <p:sp>
        <p:nvSpPr>
          <p:cNvPr id="117" name="Google Shape;117;p2"/>
          <p:cNvSpPr txBox="1">
            <a:spLocks noGrp="1"/>
          </p:cNvSpPr>
          <p:nvPr>
            <p:ph type="title" idx="4294967295"/>
          </p:nvPr>
        </p:nvSpPr>
        <p:spPr>
          <a:xfrm>
            <a:off x="975360" y="693103"/>
            <a:ext cx="5500688" cy="1519237"/>
          </a:xfrm>
          <a:prstGeom prst="rect">
            <a:avLst/>
          </a:prstGeom>
          <a:noFill/>
          <a:ln>
            <a:noFill/>
          </a:ln>
        </p:spPr>
        <p:txBody>
          <a:bodyPr spcFirstLastPara="1" wrap="square" lIns="91425" tIns="91425" rIns="91425" bIns="91425" anchor="t" anchorCtr="0">
            <a:noAutofit/>
          </a:bodyPr>
          <a:lstStyle/>
          <a:p>
            <a:pPr lvl="0" algn="l" rtl="0"/>
            <a:r>
              <a:rPr lang="es-ES" sz="4000" b="1" dirty="0">
                <a:solidFill>
                  <a:schemeClr val="bg1"/>
                </a:solidFill>
              </a:rPr>
              <a:t/>
            </a:r>
            <a:br>
              <a:rPr lang="es-ES" sz="4000" b="1" dirty="0">
                <a:solidFill>
                  <a:schemeClr val="bg1"/>
                </a:solidFill>
              </a:rPr>
            </a:br>
            <a:r>
              <a:rPr lang="es-ES" sz="4000" b="1" dirty="0">
                <a:solidFill>
                  <a:schemeClr val="bg1"/>
                </a:solidFill>
              </a:rPr>
              <a:t>The era of data</a:t>
            </a:r>
            <a:endParaRPr sz="4000" b="1" dirty="0">
              <a:solidFill>
                <a:schemeClr val="bg1"/>
              </a:solidFill>
            </a:endParaRPr>
          </a:p>
        </p:txBody>
      </p:sp>
      <p:sp>
        <p:nvSpPr>
          <p:cNvPr id="4" name="TextBox 4">
            <a:extLst>
              <a:ext uri="{FF2B5EF4-FFF2-40B4-BE49-F238E27FC236}">
                <a16:creationId xmlns:a16="http://schemas.microsoft.com/office/drawing/2014/main" id="{35784B83-6120-4373-9C1F-DC8EEE6D58B3}"/>
              </a:ext>
            </a:extLst>
          </p:cNvPr>
          <p:cNvSpPr txBox="1"/>
          <p:nvPr/>
        </p:nvSpPr>
        <p:spPr>
          <a:xfrm>
            <a:off x="505662" y="2419766"/>
            <a:ext cx="4118986" cy="646331"/>
          </a:xfrm>
          <a:prstGeom prst="rect">
            <a:avLst/>
          </a:prstGeom>
          <a:noFill/>
        </p:spPr>
        <p:txBody>
          <a:bodyPr wrap="square" rtlCol="0" anchor="ctr">
            <a:spAutoFit/>
          </a:bodyPr>
          <a:lstStyle/>
          <a:p>
            <a:pPr marL="285750" indent="-285750" algn="l" rtl="0">
              <a:buClr>
                <a:schemeClr val="bg1"/>
              </a:buClr>
              <a:buFont typeface="Arial" panose="020B0604020202020204" pitchFamily="34" charset="0"/>
              <a:buChar char="•"/>
            </a:pPr>
            <a:r>
              <a:rPr lang="es-ES" altLang="ko-KR" sz="1800" dirty="0">
                <a:solidFill>
                  <a:schemeClr val="bg1"/>
                </a:solidFill>
                <a:cs typeface="Arial" pitchFamily="34" charset="0"/>
              </a:rPr>
              <a:t>The new data revolution</a:t>
            </a:r>
          </a:p>
          <a:p>
            <a:pPr marL="285750" indent="-285750" algn="l" rtl="0">
              <a:buClr>
                <a:schemeClr val="bg1"/>
              </a:buClr>
              <a:buFont typeface="Arial" panose="020B0604020202020204" pitchFamily="34" charset="0"/>
              <a:buChar char="•"/>
            </a:pPr>
            <a:r>
              <a:rPr lang="es-ES" altLang="ko-KR" sz="1800" dirty="0">
                <a:solidFill>
                  <a:schemeClr val="bg1"/>
                </a:solidFill>
                <a:cs typeface="Arial" pitchFamily="34" charset="0"/>
              </a:rPr>
              <a:t>The value of the data</a:t>
            </a:r>
          </a:p>
        </p:txBody>
      </p:sp>
    </p:spTree>
    <p:extLst>
      <p:ext uri="{BB962C8B-B14F-4D97-AF65-F5344CB8AC3E}">
        <p14:creationId xmlns:p14="http://schemas.microsoft.com/office/powerpoint/2010/main" val="2925153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72"/>
          <p:cNvSpPr txBox="1">
            <a:spLocks noGrp="1"/>
          </p:cNvSpPr>
          <p:nvPr>
            <p:ph type="title"/>
          </p:nvPr>
        </p:nvSpPr>
        <p:spPr>
          <a:xfrm>
            <a:off x="1160942" y="188013"/>
            <a:ext cx="5267700" cy="1008900"/>
          </a:xfrm>
          <a:prstGeom prst="rect">
            <a:avLst/>
          </a:prstGeom>
        </p:spPr>
        <p:txBody>
          <a:bodyPr spcFirstLastPara="1" wrap="square" lIns="91425" tIns="91425" rIns="91425" bIns="91425" anchor="t" anchorCtr="0">
            <a:noAutofit/>
          </a:bodyPr>
          <a:lstStyle/>
          <a:p>
            <a:pPr lvl="0" algn="l" rtl="0"/>
            <a:r>
              <a:rPr lang="es-ES" dirty="0"/>
              <a:t>Unsupervised learning</a:t>
            </a:r>
            <a:r>
              <a:rPr lang="es" dirty="0"/>
              <a:t>- Clustering</a:t>
            </a:r>
            <a:endParaRPr dirty="0"/>
          </a:p>
        </p:txBody>
      </p:sp>
      <p:pic>
        <p:nvPicPr>
          <p:cNvPr id="465" name="Google Shape;465;p72"/>
          <p:cNvPicPr preferRelativeResize="0"/>
          <p:nvPr/>
        </p:nvPicPr>
        <p:blipFill>
          <a:blip r:embed="rId3">
            <a:alphaModFix/>
          </a:blip>
          <a:stretch>
            <a:fillRect/>
          </a:stretch>
        </p:blipFill>
        <p:spPr>
          <a:xfrm>
            <a:off x="2467791" y="1543650"/>
            <a:ext cx="4149426" cy="2831374"/>
          </a:xfrm>
          <a:prstGeom prst="rect">
            <a:avLst/>
          </a:prstGeom>
          <a:noFill/>
          <a:ln>
            <a:noFill/>
          </a:ln>
        </p:spPr>
      </p:pic>
    </p:spTree>
    <p:extLst>
      <p:ext uri="{BB962C8B-B14F-4D97-AF65-F5344CB8AC3E}">
        <p14:creationId xmlns:p14="http://schemas.microsoft.com/office/powerpoint/2010/main" val="1745231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73"/>
          <p:cNvSpPr txBox="1">
            <a:spLocks noGrp="1"/>
          </p:cNvSpPr>
          <p:nvPr>
            <p:ph type="title"/>
          </p:nvPr>
        </p:nvSpPr>
        <p:spPr>
          <a:xfrm>
            <a:off x="1205187" y="158516"/>
            <a:ext cx="5267700" cy="1008900"/>
          </a:xfrm>
          <a:prstGeom prst="rect">
            <a:avLst/>
          </a:prstGeom>
        </p:spPr>
        <p:txBody>
          <a:bodyPr spcFirstLastPara="1" wrap="square" lIns="91425" tIns="91425" rIns="91425" bIns="91425" anchor="t" anchorCtr="0">
            <a:noAutofit/>
          </a:bodyPr>
          <a:lstStyle/>
          <a:p>
            <a:pPr lvl="0" algn="l" rtl="0"/>
            <a:r>
              <a:rPr lang="es-ES" dirty="0"/>
              <a:t>Unsupervised learning</a:t>
            </a:r>
            <a:r>
              <a:rPr lang="es" dirty="0"/>
              <a:t>- Clustering</a:t>
            </a:r>
            <a:endParaRPr dirty="0"/>
          </a:p>
        </p:txBody>
      </p:sp>
      <p:pic>
        <p:nvPicPr>
          <p:cNvPr id="471" name="Google Shape;471;p73"/>
          <p:cNvPicPr preferRelativeResize="0"/>
          <p:nvPr/>
        </p:nvPicPr>
        <p:blipFill>
          <a:blip r:embed="rId3">
            <a:alphaModFix/>
          </a:blip>
          <a:stretch>
            <a:fillRect/>
          </a:stretch>
        </p:blipFill>
        <p:spPr>
          <a:xfrm>
            <a:off x="782625" y="1609600"/>
            <a:ext cx="2604349" cy="1777100"/>
          </a:xfrm>
          <a:prstGeom prst="rect">
            <a:avLst/>
          </a:prstGeom>
          <a:noFill/>
          <a:ln>
            <a:noFill/>
          </a:ln>
        </p:spPr>
      </p:pic>
      <p:pic>
        <p:nvPicPr>
          <p:cNvPr id="472" name="Google Shape;472;p73"/>
          <p:cNvPicPr preferRelativeResize="0"/>
          <p:nvPr/>
        </p:nvPicPr>
        <p:blipFill>
          <a:blip r:embed="rId4">
            <a:alphaModFix/>
          </a:blip>
          <a:stretch>
            <a:fillRect/>
          </a:stretch>
        </p:blipFill>
        <p:spPr>
          <a:xfrm>
            <a:off x="3958426" y="1904425"/>
            <a:ext cx="4216599" cy="2877200"/>
          </a:xfrm>
          <a:prstGeom prst="rect">
            <a:avLst/>
          </a:prstGeom>
          <a:noFill/>
          <a:ln>
            <a:noFill/>
          </a:ln>
        </p:spPr>
      </p:pic>
    </p:spTree>
    <p:extLst>
      <p:ext uri="{BB962C8B-B14F-4D97-AF65-F5344CB8AC3E}">
        <p14:creationId xmlns:p14="http://schemas.microsoft.com/office/powerpoint/2010/main" val="4205170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74"/>
          <p:cNvSpPr txBox="1">
            <a:spLocks noGrp="1"/>
          </p:cNvSpPr>
          <p:nvPr>
            <p:ph type="title"/>
          </p:nvPr>
        </p:nvSpPr>
        <p:spPr>
          <a:xfrm>
            <a:off x="630000" y="306000"/>
            <a:ext cx="5267700" cy="1008900"/>
          </a:xfrm>
          <a:prstGeom prst="rect">
            <a:avLst/>
          </a:prstGeom>
        </p:spPr>
        <p:txBody>
          <a:bodyPr spcFirstLastPara="1" wrap="square" lIns="91425" tIns="91425" rIns="91425" bIns="91425" anchor="t" anchorCtr="0">
            <a:noAutofit/>
          </a:bodyPr>
          <a:lstStyle/>
          <a:p>
            <a:pPr lvl="0" algn="l" rtl="0"/>
            <a:r>
              <a:rPr lang="es-ES" dirty="0"/>
              <a:t>Unsupervised learning</a:t>
            </a:r>
            <a:r>
              <a:rPr lang="es" dirty="0"/>
              <a:t>- Clustering</a:t>
            </a:r>
            <a:endParaRPr dirty="0"/>
          </a:p>
        </p:txBody>
      </p:sp>
      <p:pic>
        <p:nvPicPr>
          <p:cNvPr id="478" name="Google Shape;478;p74"/>
          <p:cNvPicPr preferRelativeResize="0"/>
          <p:nvPr/>
        </p:nvPicPr>
        <p:blipFill>
          <a:blip r:embed="rId3">
            <a:alphaModFix/>
          </a:blip>
          <a:stretch>
            <a:fillRect/>
          </a:stretch>
        </p:blipFill>
        <p:spPr>
          <a:xfrm>
            <a:off x="630000" y="1624163"/>
            <a:ext cx="1760675" cy="1201400"/>
          </a:xfrm>
          <a:prstGeom prst="rect">
            <a:avLst/>
          </a:prstGeom>
          <a:noFill/>
          <a:ln>
            <a:noFill/>
          </a:ln>
        </p:spPr>
      </p:pic>
      <p:pic>
        <p:nvPicPr>
          <p:cNvPr id="479" name="Google Shape;479;p74"/>
          <p:cNvPicPr preferRelativeResize="0"/>
          <p:nvPr/>
        </p:nvPicPr>
        <p:blipFill>
          <a:blip r:embed="rId4">
            <a:alphaModFix/>
          </a:blip>
          <a:stretch>
            <a:fillRect/>
          </a:stretch>
        </p:blipFill>
        <p:spPr>
          <a:xfrm>
            <a:off x="6285150" y="1538475"/>
            <a:ext cx="2011850" cy="1372774"/>
          </a:xfrm>
          <a:prstGeom prst="rect">
            <a:avLst/>
          </a:prstGeom>
          <a:noFill/>
          <a:ln>
            <a:noFill/>
          </a:ln>
        </p:spPr>
      </p:pic>
      <p:pic>
        <p:nvPicPr>
          <p:cNvPr id="480" name="Google Shape;480;p74"/>
          <p:cNvPicPr preferRelativeResize="0"/>
          <p:nvPr/>
        </p:nvPicPr>
        <p:blipFill>
          <a:blip r:embed="rId5">
            <a:alphaModFix/>
          </a:blip>
          <a:stretch>
            <a:fillRect/>
          </a:stretch>
        </p:blipFill>
        <p:spPr>
          <a:xfrm>
            <a:off x="2542275" y="2387650"/>
            <a:ext cx="3692049" cy="2519272"/>
          </a:xfrm>
          <a:prstGeom prst="rect">
            <a:avLst/>
          </a:prstGeom>
          <a:noFill/>
          <a:ln>
            <a:noFill/>
          </a:ln>
        </p:spPr>
      </p:pic>
    </p:spTree>
    <p:extLst>
      <p:ext uri="{BB962C8B-B14F-4D97-AF65-F5344CB8AC3E}">
        <p14:creationId xmlns:p14="http://schemas.microsoft.com/office/powerpoint/2010/main" val="4283664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1" y="1533832"/>
            <a:ext cx="3497604" cy="3156155"/>
          </a:xfrm>
          <a:prstGeom prst="rect">
            <a:avLst/>
          </a:prstGeom>
          <a:noFill/>
          <a:ln>
            <a:noFill/>
          </a:ln>
        </p:spPr>
        <p:txBody>
          <a:bodyPr spcFirstLastPara="1" wrap="square" lIns="91425" tIns="91425" rIns="91425" bIns="91425" anchor="t" anchorCtr="0">
            <a:noAutofit/>
          </a:bodyPr>
          <a:lstStyle/>
          <a:p>
            <a:pPr algn="l" rtl="0"/>
            <a:r>
              <a:rPr lang="es-ES" sz="1200" b="1" dirty="0"/>
              <a:t>Visualization algorithm:</a:t>
            </a:r>
          </a:p>
          <a:p>
            <a:pPr lvl="1" algn="l" rtl="0">
              <a:spcBef>
                <a:spcPts val="0"/>
              </a:spcBef>
            </a:pPr>
            <a:r>
              <a:rPr lang="es-ES" sz="1000" dirty="0"/>
              <a:t>You enter a lot of complex unlabeled data</a:t>
            </a:r>
          </a:p>
          <a:p>
            <a:pPr lvl="1" algn="l" rtl="0">
              <a:spcBef>
                <a:spcPts val="0"/>
              </a:spcBef>
            </a:pPr>
            <a:r>
              <a:rPr lang="es-ES" sz="1000" dirty="0"/>
              <a:t>Generates 2D, 3D representations</a:t>
            </a:r>
          </a:p>
          <a:p>
            <a:pPr lvl="1" algn="l" rtl="0">
              <a:spcBef>
                <a:spcPts val="0"/>
              </a:spcBef>
            </a:pPr>
            <a:r>
              <a:rPr lang="es-ES" sz="1000" dirty="0"/>
              <a:t>They can be traced easily</a:t>
            </a:r>
          </a:p>
          <a:p>
            <a:pPr lvl="1" algn="l" rtl="0">
              <a:spcBef>
                <a:spcPts val="0"/>
              </a:spcBef>
            </a:pPr>
            <a:r>
              <a:rPr lang="es-ES" sz="1000" dirty="0"/>
              <a:t>Preserve the structure as much as possible</a:t>
            </a:r>
          </a:p>
          <a:p>
            <a:pPr lvl="1" algn="l" rtl="0">
              <a:spcBef>
                <a:spcPts val="0"/>
              </a:spcBef>
            </a:pPr>
            <a:r>
              <a:rPr lang="es-ES" sz="1000" dirty="0"/>
              <a:t>Identify unexpected patterns</a:t>
            </a:r>
          </a:p>
          <a:p>
            <a:pPr lvl="1" algn="l" rtl="0">
              <a:spcBef>
                <a:spcPts val="0"/>
              </a:spcBef>
            </a:pPr>
            <a:r>
              <a:rPr lang="es-ES" sz="1000" dirty="0"/>
              <a:t>Understanding information organization</a:t>
            </a:r>
            <a:endParaRPr lang="es-ES" sz="1200" dirty="0"/>
          </a:p>
          <a:p>
            <a:pPr algn="l" rtl="0"/>
            <a:endParaRPr lang="es-ES" sz="1200" dirty="0"/>
          </a:p>
          <a:p>
            <a:pPr algn="l" rtl="0"/>
            <a:endParaRPr lang="es-ES" sz="1200" dirty="0"/>
          </a:p>
          <a:p>
            <a:pPr marL="146050" indent="0" algn="l" rtl="0">
              <a:buNone/>
            </a:pPr>
            <a:r>
              <a:rPr lang="es-ES" sz="1200" i="1" dirty="0"/>
              <a:t>Example visualization: Animals separated from vehicles. Horse and deer together, birds far away…</a:t>
            </a:r>
          </a:p>
        </p:txBody>
      </p:sp>
      <p:sp>
        <p:nvSpPr>
          <p:cNvPr id="133" name="Google Shape;133;p4"/>
          <p:cNvSpPr txBox="1">
            <a:spLocks noGrp="1"/>
          </p:cNvSpPr>
          <p:nvPr>
            <p:ph type="title"/>
          </p:nvPr>
        </p:nvSpPr>
        <p:spPr>
          <a:xfrm>
            <a:off x="1271555" y="158516"/>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Unsupervised learning</a:t>
            </a:r>
            <a:endParaRPr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9553" y="1482436"/>
            <a:ext cx="5164447" cy="3328554"/>
          </a:xfrm>
          <a:prstGeom prst="rect">
            <a:avLst/>
          </a:prstGeom>
        </p:spPr>
      </p:pic>
    </p:spTree>
    <p:extLst>
      <p:ext uri="{BB962C8B-B14F-4D97-AF65-F5344CB8AC3E}">
        <p14:creationId xmlns:p14="http://schemas.microsoft.com/office/powerpoint/2010/main" val="1386689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1" y="1589250"/>
            <a:ext cx="8499094" cy="3156155"/>
          </a:xfrm>
          <a:prstGeom prst="rect">
            <a:avLst/>
          </a:prstGeom>
          <a:noFill/>
          <a:ln>
            <a:noFill/>
          </a:ln>
        </p:spPr>
        <p:txBody>
          <a:bodyPr spcFirstLastPara="1" wrap="square" lIns="91425" tIns="91425" rIns="91425" bIns="91425" anchor="t" anchorCtr="0">
            <a:noAutofit/>
          </a:bodyPr>
          <a:lstStyle/>
          <a:p>
            <a:pPr algn="l" rtl="0"/>
            <a:r>
              <a:rPr lang="es-ES" sz="1200" b="1" dirty="0"/>
              <a:t>Reduction of the</a:t>
            </a:r>
            <a:r>
              <a:rPr lang="es-ES" sz="1200" b="1" dirty="0" err="1"/>
              <a:t>dimensionality</a:t>
            </a:r>
            <a:r>
              <a:rPr lang="es-ES" sz="1200" b="1" dirty="0"/>
              <a:t>:</a:t>
            </a:r>
          </a:p>
          <a:p>
            <a:pPr lvl="1" algn="l" rtl="0">
              <a:spcBef>
                <a:spcPts val="0"/>
              </a:spcBef>
            </a:pPr>
            <a:r>
              <a:rPr lang="es-ES" sz="1000" dirty="0"/>
              <a:t>Objective: simplify data without losing information.</a:t>
            </a:r>
          </a:p>
          <a:p>
            <a:pPr lvl="1" algn="l" rtl="0">
              <a:spcBef>
                <a:spcPts val="0"/>
              </a:spcBef>
            </a:pPr>
            <a:r>
              <a:rPr lang="es-ES" sz="1000" dirty="0"/>
              <a:t>Merge multiple correlated features into 1.</a:t>
            </a:r>
          </a:p>
          <a:p>
            <a:pPr lvl="1" algn="l" rtl="0">
              <a:spcBef>
                <a:spcPts val="0"/>
              </a:spcBef>
            </a:pPr>
            <a:r>
              <a:rPr lang="es-ES" sz="1000" dirty="0"/>
              <a:t>Example: car km + car age = car deterioration -&gt; feature extraction.</a:t>
            </a:r>
            <a:endParaRPr lang="es-ES" sz="1200" dirty="0"/>
          </a:p>
          <a:p>
            <a:pPr algn="l" rtl="0"/>
            <a:endParaRPr lang="es-ES" sz="1200" dirty="0"/>
          </a:p>
          <a:p>
            <a:pPr marL="146050" indent="0" algn="l" rtl="0">
              <a:buNone/>
            </a:pPr>
            <a:endParaRPr lang="es-ES" sz="1200" dirty="0"/>
          </a:p>
        </p:txBody>
      </p:sp>
      <p:sp>
        <p:nvSpPr>
          <p:cNvPr id="133" name="Google Shape;133;p4"/>
          <p:cNvSpPr txBox="1">
            <a:spLocks noGrp="1"/>
          </p:cNvSpPr>
          <p:nvPr>
            <p:ph type="title"/>
          </p:nvPr>
        </p:nvSpPr>
        <p:spPr>
          <a:xfrm>
            <a:off x="1190438" y="158516"/>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Unsupervised learning: tasks</a:t>
            </a:r>
            <a:endParaRPr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961" y="2705542"/>
            <a:ext cx="3699400" cy="1506229"/>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1218" y="2661142"/>
            <a:ext cx="4100714" cy="1550629"/>
          </a:xfrm>
          <a:prstGeom prst="rect">
            <a:avLst/>
          </a:prstGeom>
        </p:spPr>
      </p:pic>
    </p:spTree>
    <p:extLst>
      <p:ext uri="{BB962C8B-B14F-4D97-AF65-F5344CB8AC3E}">
        <p14:creationId xmlns:p14="http://schemas.microsoft.com/office/powerpoint/2010/main" val="159117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1" y="1589250"/>
            <a:ext cx="8499094" cy="3156155"/>
          </a:xfrm>
          <a:prstGeom prst="rect">
            <a:avLst/>
          </a:prstGeom>
          <a:noFill/>
          <a:ln>
            <a:noFill/>
          </a:ln>
        </p:spPr>
        <p:txBody>
          <a:bodyPr spcFirstLastPara="1" wrap="square" lIns="91425" tIns="91425" rIns="91425" bIns="91425" anchor="t" anchorCtr="0">
            <a:noAutofit/>
          </a:bodyPr>
          <a:lstStyle/>
          <a:p>
            <a:pPr algn="l" rtl="0"/>
            <a:r>
              <a:rPr lang="es-ES" sz="1200" b="1" dirty="0"/>
              <a:t>Anomaly Detection:</a:t>
            </a:r>
          </a:p>
          <a:p>
            <a:pPr lvl="1" algn="l" rtl="0">
              <a:spcBef>
                <a:spcPts val="0"/>
              </a:spcBef>
            </a:pPr>
            <a:r>
              <a:rPr lang="es-ES" sz="1000" dirty="0"/>
              <a:t>Objective: to detect outliers in a data set.</a:t>
            </a:r>
          </a:p>
          <a:p>
            <a:pPr lvl="1" algn="l" rtl="0">
              <a:spcBef>
                <a:spcPts val="0"/>
              </a:spcBef>
            </a:pPr>
            <a:r>
              <a:rPr lang="es-ES" sz="1000" dirty="0"/>
              <a:t>Uses: fraud detection, detection of unusual credit card transactions, detection of manufacturing defects, removal of outliers from data sets.</a:t>
            </a:r>
          </a:p>
          <a:p>
            <a:pPr lvl="1" algn="l" rtl="0">
              <a:spcBef>
                <a:spcPts val="0"/>
              </a:spcBef>
            </a:pPr>
            <a:r>
              <a:rPr lang="es-ES" sz="1000" dirty="0"/>
              <a:t>The system is shown n normal instances during training, it learns to recognize them, and when it sees a new instance it can tell whether it is normal or not.</a:t>
            </a:r>
          </a:p>
          <a:p>
            <a:pPr marL="146050" indent="0" algn="l" rtl="0">
              <a:buNone/>
            </a:pPr>
            <a:endParaRPr lang="es-ES" sz="1200" dirty="0"/>
          </a:p>
          <a:p>
            <a:pPr marL="146050" indent="0" algn="l" rtl="0">
              <a:buNone/>
            </a:pPr>
            <a:endParaRPr lang="es-ES" sz="1200" dirty="0"/>
          </a:p>
        </p:txBody>
      </p:sp>
      <p:sp>
        <p:nvSpPr>
          <p:cNvPr id="133" name="Google Shape;133;p4"/>
          <p:cNvSpPr txBox="1">
            <a:spLocks noGrp="1"/>
          </p:cNvSpPr>
          <p:nvPr>
            <p:ph type="title"/>
          </p:nvPr>
        </p:nvSpPr>
        <p:spPr>
          <a:xfrm>
            <a:off x="1264181" y="180639"/>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Unsupervised learning: tasks</a:t>
            </a:r>
            <a:endParaRPr dirty="0"/>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564" y="3098055"/>
            <a:ext cx="4135582" cy="1735728"/>
          </a:xfrm>
          <a:prstGeom prst="rect">
            <a:avLst/>
          </a:prstGeom>
        </p:spPr>
      </p:pic>
    </p:spTree>
    <p:extLst>
      <p:ext uri="{BB962C8B-B14F-4D97-AF65-F5344CB8AC3E}">
        <p14:creationId xmlns:p14="http://schemas.microsoft.com/office/powerpoint/2010/main" val="1766204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1" y="1589250"/>
            <a:ext cx="8499094" cy="3156155"/>
          </a:xfrm>
          <a:prstGeom prst="rect">
            <a:avLst/>
          </a:prstGeom>
          <a:noFill/>
          <a:ln>
            <a:noFill/>
          </a:ln>
        </p:spPr>
        <p:txBody>
          <a:bodyPr spcFirstLastPara="1" wrap="square" lIns="91425" tIns="91425" rIns="91425" bIns="91425" anchor="t" anchorCtr="0">
            <a:noAutofit/>
          </a:bodyPr>
          <a:lstStyle/>
          <a:p>
            <a:pPr algn="l" rtl="0"/>
            <a:r>
              <a:rPr lang="es-ES" sz="1200" b="1" dirty="0"/>
              <a:t>New developments detection:</a:t>
            </a:r>
          </a:p>
          <a:p>
            <a:pPr lvl="1" algn="l" rtl="0">
              <a:spcBef>
                <a:spcPts val="0"/>
              </a:spcBef>
            </a:pPr>
            <a:r>
              <a:rPr lang="es-ES" sz="1000" dirty="0"/>
              <a:t>Objective: To detect new instances that appear different from all instances in the training set.</a:t>
            </a:r>
          </a:p>
          <a:p>
            <a:pPr lvl="1" algn="l" rtl="0">
              <a:spcBef>
                <a:spcPts val="0"/>
              </a:spcBef>
            </a:pPr>
            <a:r>
              <a:rPr lang="es-ES" sz="1000" dirty="0"/>
              <a:t>Example: Chihuahua. We have thousands of dog images, and 1% of them are Chihuahuas. The algorithm should detect them as novel. With an anomaly detection algorithm, we could be classified as an anomaly.</a:t>
            </a:r>
          </a:p>
          <a:p>
            <a:pPr algn="l" rtl="0"/>
            <a:r>
              <a:rPr lang="es-ES" sz="1200" b="1" dirty="0"/>
              <a:t>Learning association rules:</a:t>
            </a:r>
          </a:p>
          <a:p>
            <a:pPr lvl="1" algn="l" rtl="0">
              <a:spcBef>
                <a:spcPts val="0"/>
              </a:spcBef>
            </a:pPr>
            <a:r>
              <a:rPr lang="es-ES" sz="1000" dirty="0"/>
              <a:t>Explore massive amounts of data and discover interesting relationships between attributes.</a:t>
            </a:r>
          </a:p>
          <a:p>
            <a:pPr lvl="1" algn="l" rtl="0">
              <a:spcBef>
                <a:spcPts val="0"/>
              </a:spcBef>
            </a:pPr>
            <a:r>
              <a:rPr lang="es-ES" sz="1000" dirty="0"/>
              <a:t>Example: supermarket sales</a:t>
            </a:r>
          </a:p>
          <a:p>
            <a:pPr marL="146050" indent="0" algn="l" rtl="0">
              <a:buNone/>
            </a:pPr>
            <a:endParaRPr lang="es-ES" sz="1200" dirty="0"/>
          </a:p>
          <a:p>
            <a:pPr marL="146050" indent="0" algn="l" rtl="0">
              <a:buNone/>
            </a:pPr>
            <a:endParaRPr lang="es-ES" sz="1200" dirty="0"/>
          </a:p>
        </p:txBody>
      </p:sp>
      <p:sp>
        <p:nvSpPr>
          <p:cNvPr id="133" name="Google Shape;133;p4"/>
          <p:cNvSpPr txBox="1">
            <a:spLocks noGrp="1"/>
          </p:cNvSpPr>
          <p:nvPr>
            <p:ph type="title"/>
          </p:nvPr>
        </p:nvSpPr>
        <p:spPr>
          <a:xfrm>
            <a:off x="1301052" y="188013"/>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Unsupervised learning: tasks</a:t>
            </a:r>
            <a:endParaRPr dirty="0"/>
          </a:p>
        </p:txBody>
      </p:sp>
    </p:spTree>
    <p:extLst>
      <p:ext uri="{BB962C8B-B14F-4D97-AF65-F5344CB8AC3E}">
        <p14:creationId xmlns:p14="http://schemas.microsoft.com/office/powerpoint/2010/main" val="4222374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8"/>
          <p:cNvSpPr txBox="1">
            <a:spLocks noGrp="1"/>
          </p:cNvSpPr>
          <p:nvPr>
            <p:ph type="title"/>
          </p:nvPr>
        </p:nvSpPr>
        <p:spPr>
          <a:xfrm>
            <a:off x="1256806" y="151142"/>
            <a:ext cx="54711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Supervised Learning - Classification</a:t>
            </a:r>
            <a:endParaRPr dirty="0"/>
          </a:p>
        </p:txBody>
      </p:sp>
      <p:pic>
        <p:nvPicPr>
          <p:cNvPr id="439" name="Google Shape;439;p68"/>
          <p:cNvPicPr preferRelativeResize="0"/>
          <p:nvPr/>
        </p:nvPicPr>
        <p:blipFill>
          <a:blip r:embed="rId3">
            <a:alphaModFix/>
          </a:blip>
          <a:stretch>
            <a:fillRect/>
          </a:stretch>
        </p:blipFill>
        <p:spPr>
          <a:xfrm>
            <a:off x="1608267" y="1160042"/>
            <a:ext cx="5853715" cy="3523800"/>
          </a:xfrm>
          <a:prstGeom prst="rect">
            <a:avLst/>
          </a:prstGeom>
          <a:noFill/>
          <a:ln>
            <a:noFill/>
          </a:ln>
        </p:spPr>
      </p:pic>
    </p:spTree>
    <p:extLst>
      <p:ext uri="{BB962C8B-B14F-4D97-AF65-F5344CB8AC3E}">
        <p14:creationId xmlns:p14="http://schemas.microsoft.com/office/powerpoint/2010/main" val="42713485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9"/>
          <p:cNvSpPr txBox="1">
            <a:spLocks noGrp="1"/>
          </p:cNvSpPr>
          <p:nvPr>
            <p:ph type="title"/>
          </p:nvPr>
        </p:nvSpPr>
        <p:spPr>
          <a:xfrm>
            <a:off x="1205187" y="158516"/>
            <a:ext cx="5471100" cy="1008900"/>
          </a:xfrm>
          <a:prstGeom prst="rect">
            <a:avLst/>
          </a:prstGeom>
        </p:spPr>
        <p:txBody>
          <a:bodyPr spcFirstLastPara="1" wrap="square" lIns="91425" tIns="91425" rIns="91425" bIns="91425" anchor="t" anchorCtr="0">
            <a:noAutofit/>
          </a:bodyPr>
          <a:lstStyle/>
          <a:p>
            <a:pPr lvl="0" algn="l" rtl="0"/>
            <a:r>
              <a:rPr lang="es" dirty="0"/>
              <a:t>Supervised Learning - Classification</a:t>
            </a:r>
            <a:endParaRPr dirty="0"/>
          </a:p>
        </p:txBody>
      </p:sp>
      <p:pic>
        <p:nvPicPr>
          <p:cNvPr id="445" name="Google Shape;445;p69"/>
          <p:cNvPicPr preferRelativeResize="0"/>
          <p:nvPr/>
        </p:nvPicPr>
        <p:blipFill>
          <a:blip r:embed="rId3">
            <a:alphaModFix/>
          </a:blip>
          <a:stretch>
            <a:fillRect/>
          </a:stretch>
        </p:blipFill>
        <p:spPr>
          <a:xfrm>
            <a:off x="855352" y="1167416"/>
            <a:ext cx="7403797" cy="3523800"/>
          </a:xfrm>
          <a:prstGeom prst="rect">
            <a:avLst/>
          </a:prstGeom>
          <a:noFill/>
          <a:ln>
            <a:noFill/>
          </a:ln>
        </p:spPr>
      </p:pic>
    </p:spTree>
    <p:extLst>
      <p:ext uri="{BB962C8B-B14F-4D97-AF65-F5344CB8AC3E}">
        <p14:creationId xmlns:p14="http://schemas.microsoft.com/office/powerpoint/2010/main" val="2490387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70"/>
          <p:cNvSpPr txBox="1">
            <a:spLocks noGrp="1"/>
          </p:cNvSpPr>
          <p:nvPr>
            <p:ph type="title"/>
          </p:nvPr>
        </p:nvSpPr>
        <p:spPr>
          <a:xfrm>
            <a:off x="1146194" y="217510"/>
            <a:ext cx="5471100" cy="1008900"/>
          </a:xfrm>
          <a:prstGeom prst="rect">
            <a:avLst/>
          </a:prstGeom>
        </p:spPr>
        <p:txBody>
          <a:bodyPr spcFirstLastPara="1" wrap="square" lIns="91425" tIns="91425" rIns="91425" bIns="91425" anchor="t" anchorCtr="0">
            <a:noAutofit/>
          </a:bodyPr>
          <a:lstStyle/>
          <a:p>
            <a:pPr lvl="0" algn="l" rtl="0"/>
            <a:r>
              <a:rPr lang="es" dirty="0"/>
              <a:t>Supervised Learning - Regression</a:t>
            </a:r>
            <a:endParaRPr dirty="0"/>
          </a:p>
        </p:txBody>
      </p:sp>
      <p:sp>
        <p:nvSpPr>
          <p:cNvPr id="451" name="Google Shape;451;p70"/>
          <p:cNvSpPr txBox="1"/>
          <p:nvPr/>
        </p:nvSpPr>
        <p:spPr>
          <a:xfrm>
            <a:off x="367975" y="1640625"/>
            <a:ext cx="8376000" cy="45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600">
                <a:solidFill>
                  <a:srgbClr val="1C355E"/>
                </a:solidFill>
                <a:latin typeface="Roboto"/>
                <a:ea typeface="Roboto"/>
                <a:cs typeface="Roboto"/>
                <a:sym typeface="Roboto"/>
              </a:rPr>
              <a:t>Predicts continuous values ​​(a number).</a:t>
            </a:r>
            <a:endParaRPr sz="1600">
              <a:solidFill>
                <a:srgbClr val="1C355E"/>
              </a:solidFill>
              <a:latin typeface="Roboto"/>
              <a:ea typeface="Roboto"/>
              <a:cs typeface="Roboto"/>
              <a:sym typeface="Roboto"/>
            </a:endParaRPr>
          </a:p>
        </p:txBody>
      </p:sp>
      <p:pic>
        <p:nvPicPr>
          <p:cNvPr id="452" name="Google Shape;452;p70"/>
          <p:cNvPicPr preferRelativeResize="0"/>
          <p:nvPr/>
        </p:nvPicPr>
        <p:blipFill>
          <a:blip r:embed="rId3">
            <a:alphaModFix/>
          </a:blip>
          <a:stretch>
            <a:fillRect/>
          </a:stretch>
        </p:blipFill>
        <p:spPr>
          <a:xfrm>
            <a:off x="560177" y="2372500"/>
            <a:ext cx="4011826" cy="2256649"/>
          </a:xfrm>
          <a:prstGeom prst="rect">
            <a:avLst/>
          </a:prstGeom>
          <a:noFill/>
          <a:ln>
            <a:noFill/>
          </a:ln>
        </p:spPr>
      </p:pic>
      <p:sp>
        <p:nvSpPr>
          <p:cNvPr id="453" name="Google Shape;453;p70"/>
          <p:cNvSpPr txBox="1"/>
          <p:nvPr/>
        </p:nvSpPr>
        <p:spPr>
          <a:xfrm>
            <a:off x="4881250" y="2382675"/>
            <a:ext cx="3771300" cy="2165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s">
                <a:solidFill>
                  <a:srgbClr val="1C355E"/>
                </a:solidFill>
                <a:latin typeface="Roboto"/>
                <a:ea typeface="Roboto"/>
                <a:cs typeface="Roboto"/>
                <a:sym typeface="Roboto"/>
              </a:rPr>
              <a:t>For example:</a:t>
            </a:r>
            <a:endParaRPr>
              <a:solidFill>
                <a:srgbClr val="1C355E"/>
              </a:solidFill>
              <a:latin typeface="Roboto"/>
              <a:ea typeface="Roboto"/>
              <a:cs typeface="Roboto"/>
              <a:sym typeface="Roboto"/>
            </a:endParaRPr>
          </a:p>
          <a:p>
            <a:pPr marL="457200" lvl="0" indent="-317500" algn="l" rtl="0">
              <a:lnSpc>
                <a:spcPct val="150000"/>
              </a:lnSpc>
              <a:spcBef>
                <a:spcPts val="0"/>
              </a:spcBef>
              <a:spcAft>
                <a:spcPts val="0"/>
              </a:spcAft>
              <a:buClr>
                <a:srgbClr val="1C355E"/>
              </a:buClr>
              <a:buSzPts val="1400"/>
              <a:buFont typeface="Roboto"/>
              <a:buChar char="●"/>
            </a:pPr>
            <a:r>
              <a:rPr lang="es">
                <a:solidFill>
                  <a:srgbClr val="1C355E"/>
                </a:solidFill>
                <a:latin typeface="Roboto"/>
                <a:ea typeface="Roboto"/>
                <a:cs typeface="Roboto"/>
                <a:sym typeface="Roboto"/>
              </a:rPr>
              <a:t>Predict sales depending on advertising investment.</a:t>
            </a:r>
            <a:endParaRPr>
              <a:solidFill>
                <a:srgbClr val="1C355E"/>
              </a:solidFill>
              <a:latin typeface="Roboto"/>
              <a:ea typeface="Roboto"/>
              <a:cs typeface="Roboto"/>
              <a:sym typeface="Roboto"/>
            </a:endParaRPr>
          </a:p>
          <a:p>
            <a:pPr marL="457200" lvl="0" indent="-317500" algn="l" rtl="0">
              <a:lnSpc>
                <a:spcPct val="150000"/>
              </a:lnSpc>
              <a:spcBef>
                <a:spcPts val="0"/>
              </a:spcBef>
              <a:spcAft>
                <a:spcPts val="0"/>
              </a:spcAft>
              <a:buClr>
                <a:srgbClr val="1C355E"/>
              </a:buClr>
              <a:buSzPts val="1400"/>
              <a:buFont typeface="Roboto"/>
              <a:buChar char="●"/>
            </a:pPr>
            <a:r>
              <a:rPr lang="es">
                <a:solidFill>
                  <a:srgbClr val="1C355E"/>
                </a:solidFill>
                <a:latin typeface="Roboto"/>
                <a:ea typeface="Roboto"/>
                <a:cs typeface="Roboto"/>
                <a:sym typeface="Roboto"/>
              </a:rPr>
              <a:t>Predict the selling price of a house depending on its features.</a:t>
            </a:r>
            <a:endParaRPr>
              <a:solidFill>
                <a:srgbClr val="1C355E"/>
              </a:solidFill>
              <a:latin typeface="Roboto"/>
              <a:ea typeface="Roboto"/>
              <a:cs typeface="Roboto"/>
              <a:sym typeface="Roboto"/>
            </a:endParaRPr>
          </a:p>
          <a:p>
            <a:pPr marL="457200" lvl="0" indent="-317500" algn="l" rtl="0">
              <a:lnSpc>
                <a:spcPct val="150000"/>
              </a:lnSpc>
              <a:spcBef>
                <a:spcPts val="0"/>
              </a:spcBef>
              <a:spcAft>
                <a:spcPts val="0"/>
              </a:spcAft>
              <a:buClr>
                <a:srgbClr val="1C355E"/>
              </a:buClr>
              <a:buSzPts val="1400"/>
              <a:buFont typeface="Roboto"/>
              <a:buChar char="●"/>
            </a:pPr>
            <a:r>
              <a:rPr lang="es">
                <a:solidFill>
                  <a:srgbClr val="1C355E"/>
                </a:solidFill>
                <a:latin typeface="Roboto"/>
                <a:ea typeface="Roboto"/>
                <a:cs typeface="Roboto"/>
                <a:sym typeface="Roboto"/>
              </a:rPr>
              <a:t>Predicting a person's age based on their height, build, etc.</a:t>
            </a:r>
            <a:endParaRPr>
              <a:solidFill>
                <a:srgbClr val="1C355E"/>
              </a:solidFill>
              <a:latin typeface="Roboto"/>
              <a:ea typeface="Roboto"/>
              <a:cs typeface="Roboto"/>
              <a:sym typeface="Roboto"/>
            </a:endParaRPr>
          </a:p>
        </p:txBody>
      </p:sp>
    </p:spTree>
    <p:extLst>
      <p:ext uri="{BB962C8B-B14F-4D97-AF65-F5344CB8AC3E}">
        <p14:creationId xmlns:p14="http://schemas.microsoft.com/office/powerpoint/2010/main" val="1972825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7"/>
          <p:cNvSpPr txBox="1">
            <a:spLocks noGrp="1"/>
          </p:cNvSpPr>
          <p:nvPr>
            <p:ph type="title"/>
          </p:nvPr>
        </p:nvSpPr>
        <p:spPr>
          <a:xfrm>
            <a:off x="1175691" y="283877"/>
            <a:ext cx="55929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The new data revolution</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305" name="Google Shape;305;p47"/>
          <p:cNvPicPr preferRelativeResize="0"/>
          <p:nvPr/>
        </p:nvPicPr>
        <p:blipFill>
          <a:blip r:embed="rId3">
            <a:alphaModFix/>
          </a:blip>
          <a:stretch>
            <a:fillRect/>
          </a:stretch>
        </p:blipFill>
        <p:spPr>
          <a:xfrm>
            <a:off x="1545629" y="1042581"/>
            <a:ext cx="5079352" cy="3523800"/>
          </a:xfrm>
          <a:prstGeom prst="rect">
            <a:avLst/>
          </a:prstGeom>
          <a:noFill/>
          <a:ln>
            <a:noFill/>
          </a:ln>
        </p:spPr>
      </p:pic>
    </p:spTree>
    <p:extLst>
      <p:ext uri="{BB962C8B-B14F-4D97-AF65-F5344CB8AC3E}">
        <p14:creationId xmlns:p14="http://schemas.microsoft.com/office/powerpoint/2010/main" val="1350334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algn="l" rtl="0"/>
            <a:r>
              <a:rPr lang="es-ES" sz="1200" dirty="0"/>
              <a:t>Algorithms that deal with data that is partially labeled.</a:t>
            </a:r>
          </a:p>
          <a:p>
            <a:pPr algn="l" rtl="0"/>
            <a:r>
              <a:rPr lang="es-ES" sz="1200" dirty="0"/>
              <a:t>They are a combination of supervised and unsupervised algorithms. A clustering algorithm groups similar instances, and each unlabeled instance takes the most common label from its group.</a:t>
            </a:r>
          </a:p>
          <a:p>
            <a:pPr algn="l" rtl="0"/>
            <a:r>
              <a:rPr lang="es-ES" sz="1200" dirty="0"/>
              <a:t>Labeling requires a lot of time and expense.</a:t>
            </a:r>
          </a:p>
          <a:p>
            <a:pPr algn="l" rtl="0"/>
            <a:r>
              <a:rPr lang="es-ES" sz="1200" dirty="0"/>
              <a:t>Example Google Photos.</a:t>
            </a:r>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r>
              <a:rPr lang="es-ES" sz="1200" i="1" dirty="0"/>
              <a:t>We group them into two groups: triangles and squares. We classify the new instance (x) as a triangle.</a:t>
            </a:r>
          </a:p>
          <a:p>
            <a:pPr algn="l" rtl="0"/>
            <a:endParaRPr lang="es-ES" sz="1200" i="1" dirty="0"/>
          </a:p>
        </p:txBody>
      </p:sp>
      <p:sp>
        <p:nvSpPr>
          <p:cNvPr id="133" name="Google Shape;133;p4"/>
          <p:cNvSpPr txBox="1">
            <a:spLocks noGrp="1"/>
          </p:cNvSpPr>
          <p:nvPr>
            <p:ph type="title"/>
          </p:nvPr>
        </p:nvSpPr>
        <p:spPr>
          <a:xfrm>
            <a:off x="1183065" y="254381"/>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Learning</a:t>
            </a:r>
            <a:r>
              <a:rPr lang="es-ES" dirty="0" err="1"/>
              <a:t>semi-supervised</a:t>
            </a:r>
            <a:endParaRPr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989" y="2820963"/>
            <a:ext cx="3546764" cy="1477214"/>
          </a:xfrm>
          <a:prstGeom prst="rect">
            <a:avLst/>
          </a:prstGeom>
        </p:spPr>
      </p:pic>
    </p:spTree>
    <p:extLst>
      <p:ext uri="{BB962C8B-B14F-4D97-AF65-F5344CB8AC3E}">
        <p14:creationId xmlns:p14="http://schemas.microsoft.com/office/powerpoint/2010/main" val="1236328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algn="l" rtl="0"/>
            <a:r>
              <a:rPr lang="es-ES" sz="1200" dirty="0"/>
              <a:t>Generates a fully labeled dataset from a completely unlabeled dataset.</a:t>
            </a:r>
          </a:p>
          <a:p>
            <a:pPr algn="l" rtl="0"/>
            <a:r>
              <a:rPr lang="es-ES" sz="1200" dirty="0"/>
              <a:t>Example: Pet classification model</a:t>
            </a:r>
          </a:p>
          <a:p>
            <a:pPr lvl="1" algn="l" rtl="0">
              <a:spcBef>
                <a:spcPts val="0"/>
              </a:spcBef>
            </a:pPr>
            <a:r>
              <a:rPr lang="es-ES" sz="1200" dirty="0"/>
              <a:t>Large image set.</a:t>
            </a:r>
          </a:p>
          <a:p>
            <a:pPr lvl="1" algn="l" rtl="0">
              <a:spcBef>
                <a:spcPts val="0"/>
              </a:spcBef>
            </a:pPr>
            <a:r>
              <a:rPr lang="es-ES" sz="1200" dirty="0"/>
              <a:t>Randomly mask a small portion of the image.</a:t>
            </a:r>
          </a:p>
          <a:p>
            <a:pPr lvl="1" algn="l" rtl="0">
              <a:spcBef>
                <a:spcPts val="0"/>
              </a:spcBef>
            </a:pPr>
            <a:r>
              <a:rPr lang="es-ES" sz="1200" dirty="0"/>
              <a:t>Train the model to recover the original image: Repair images.</a:t>
            </a:r>
          </a:p>
          <a:p>
            <a:pPr lvl="1" algn="l" rtl="0">
              <a:spcBef>
                <a:spcPts val="0"/>
              </a:spcBef>
            </a:pPr>
            <a:r>
              <a:rPr lang="es-ES" sz="1200" dirty="0"/>
              <a:t>Once the model is trained, we fit it to a labeled data set.</a:t>
            </a:r>
          </a:p>
          <a:p>
            <a:pPr lvl="1" algn="l" rtl="0">
              <a:spcBef>
                <a:spcPts val="0"/>
              </a:spcBef>
            </a:pPr>
            <a:r>
              <a:rPr lang="es-ES" sz="1200" dirty="0"/>
              <a:t>We use to classify images.</a:t>
            </a:r>
          </a:p>
        </p:txBody>
      </p:sp>
      <p:sp>
        <p:nvSpPr>
          <p:cNvPr id="133" name="Google Shape;133;p4"/>
          <p:cNvSpPr txBox="1">
            <a:spLocks noGrp="1"/>
          </p:cNvSpPr>
          <p:nvPr>
            <p:ph type="title"/>
          </p:nvPr>
        </p:nvSpPr>
        <p:spPr>
          <a:xfrm>
            <a:off x="1205187" y="218272"/>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Learning</a:t>
            </a:r>
            <a:r>
              <a:rPr lang="es-ES" dirty="0" err="1"/>
              <a:t>self-supervised</a:t>
            </a:r>
            <a:endParaRPr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5935" y="3197428"/>
            <a:ext cx="3177665" cy="1642849"/>
          </a:xfrm>
          <a:prstGeom prst="rect">
            <a:avLst/>
          </a:prstGeom>
        </p:spPr>
      </p:pic>
    </p:spTree>
    <p:extLst>
      <p:ext uri="{BB962C8B-B14F-4D97-AF65-F5344CB8AC3E}">
        <p14:creationId xmlns:p14="http://schemas.microsoft.com/office/powerpoint/2010/main" val="183905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algn="l" rtl="0">
              <a:lnSpc>
                <a:spcPct val="150000"/>
              </a:lnSpc>
            </a:pPr>
            <a:r>
              <a:rPr lang="es-ES" sz="1200" dirty="0"/>
              <a:t>Agent: learning system</a:t>
            </a:r>
          </a:p>
          <a:p>
            <a:pPr lvl="1" algn="l" rtl="0">
              <a:lnSpc>
                <a:spcPct val="150000"/>
              </a:lnSpc>
              <a:spcBef>
                <a:spcPts val="0"/>
              </a:spcBef>
            </a:pPr>
            <a:r>
              <a:rPr lang="es-ES" sz="1200" dirty="0"/>
              <a:t>You can observe the environment, select and perform actions</a:t>
            </a:r>
          </a:p>
          <a:p>
            <a:pPr lvl="1" algn="l" rtl="0">
              <a:lnSpc>
                <a:spcPct val="150000"/>
              </a:lnSpc>
              <a:spcBef>
                <a:spcPts val="0"/>
              </a:spcBef>
            </a:pPr>
            <a:r>
              <a:rPr lang="es-ES" sz="1200" dirty="0"/>
              <a:t>Receive positive or negative rewards</a:t>
            </a:r>
          </a:p>
          <a:p>
            <a:pPr algn="l" rtl="0">
              <a:lnSpc>
                <a:spcPct val="150000"/>
              </a:lnSpc>
            </a:pPr>
            <a:r>
              <a:rPr lang="es-ES" sz="1200" dirty="0"/>
              <a:t>Politics: best strategy to get the greatest reward in the shortest time.</a:t>
            </a:r>
          </a:p>
          <a:p>
            <a:pPr lvl="1" algn="l" rtl="0">
              <a:lnSpc>
                <a:spcPct val="150000"/>
              </a:lnSpc>
              <a:spcBef>
                <a:spcPts val="0"/>
              </a:spcBef>
            </a:pPr>
            <a:r>
              <a:rPr lang="es-ES" sz="1200" dirty="0"/>
              <a:t>Action that an agent must choose when faced with a given situation.</a:t>
            </a:r>
          </a:p>
          <a:p>
            <a:pPr algn="l" rtl="0">
              <a:lnSpc>
                <a:spcPct val="150000"/>
              </a:lnSpc>
            </a:pPr>
            <a:r>
              <a:rPr lang="es-ES" sz="1200" dirty="0"/>
              <a:t>Robots: learning to walk</a:t>
            </a:r>
          </a:p>
          <a:p>
            <a:pPr algn="l" rtl="0">
              <a:lnSpc>
                <a:spcPct val="150000"/>
              </a:lnSpc>
            </a:pPr>
            <a:r>
              <a:rPr lang="es-ES" sz="1200" dirty="0" err="1"/>
              <a:t>AlphaGo</a:t>
            </a:r>
            <a:endParaRPr lang="es-ES" sz="1200" dirty="0"/>
          </a:p>
        </p:txBody>
      </p:sp>
      <p:sp>
        <p:nvSpPr>
          <p:cNvPr id="133" name="Google Shape;133;p4"/>
          <p:cNvSpPr txBox="1">
            <a:spLocks noGrp="1"/>
          </p:cNvSpPr>
          <p:nvPr>
            <p:ph type="title"/>
          </p:nvPr>
        </p:nvSpPr>
        <p:spPr>
          <a:xfrm>
            <a:off x="1138820" y="239633"/>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Reinforcement learning</a:t>
            </a:r>
            <a:endParaRPr dirty="0"/>
          </a:p>
        </p:txBody>
      </p:sp>
      <p:pic>
        <p:nvPicPr>
          <p:cNvPr id="1026" name="Picture 2" descr="Aprendizaje por Refuerzo | Aprende Machine Learning"/>
          <p:cNvPicPr>
            <a:picLocks noChangeAspect="1" noChangeArrowheads="1"/>
          </p:cNvPicPr>
          <p:nvPr/>
        </p:nvPicPr>
        <p:blipFill rotWithShape="1">
          <a:blip r:embed="rId3">
            <a:extLst>
              <a:ext uri="{28A0092B-C50C-407E-A947-70E740481C1C}">
                <a14:useLocalDpi xmlns:a14="http://schemas.microsoft.com/office/drawing/2010/main" val="0"/>
              </a:ext>
            </a:extLst>
          </a:blip>
          <a:srcRect t="27392" b="24136"/>
          <a:stretch/>
        </p:blipFill>
        <p:spPr bwMode="auto">
          <a:xfrm>
            <a:off x="2954669" y="3258401"/>
            <a:ext cx="4074421" cy="1655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645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8" name="Google Shape;118;p2"/>
          <p:cNvSpPr txBox="1">
            <a:spLocks noGrp="1"/>
          </p:cNvSpPr>
          <p:nvPr>
            <p:ph type="title" idx="4294967295"/>
          </p:nvPr>
        </p:nvSpPr>
        <p:spPr>
          <a:xfrm>
            <a:off x="390831" y="1256994"/>
            <a:ext cx="2409825" cy="1244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000"/>
              <a:buNone/>
            </a:pPr>
            <a:r>
              <a:rPr lang="es-ES" sz="4000" b="1" dirty="0">
                <a:solidFill>
                  <a:schemeClr val="bg1"/>
                </a:solidFill>
              </a:rPr>
              <a:t>3.2</a:t>
            </a:r>
            <a:endParaRPr sz="4000" b="1" dirty="0">
              <a:solidFill>
                <a:schemeClr val="bg1"/>
              </a:solidFill>
            </a:endParaRPr>
          </a:p>
        </p:txBody>
      </p:sp>
      <p:sp>
        <p:nvSpPr>
          <p:cNvPr id="117" name="Google Shape;117;p2"/>
          <p:cNvSpPr txBox="1">
            <a:spLocks noGrp="1"/>
          </p:cNvSpPr>
          <p:nvPr>
            <p:ph type="title" idx="4294967295"/>
          </p:nvPr>
        </p:nvSpPr>
        <p:spPr>
          <a:xfrm>
            <a:off x="1143247" y="677141"/>
            <a:ext cx="5500687" cy="1519237"/>
          </a:xfrm>
          <a:prstGeom prst="rect">
            <a:avLst/>
          </a:prstGeom>
          <a:noFill/>
          <a:ln>
            <a:noFill/>
          </a:ln>
        </p:spPr>
        <p:txBody>
          <a:bodyPr spcFirstLastPara="1" wrap="square" lIns="91425" tIns="91425" rIns="91425" bIns="91425" anchor="t" anchorCtr="0">
            <a:noAutofit/>
          </a:bodyPr>
          <a:lstStyle/>
          <a:p>
            <a:pPr lvl="0" algn="l" rtl="0"/>
            <a:r>
              <a:rPr lang="es-ES" sz="4000" b="1" dirty="0">
                <a:solidFill>
                  <a:schemeClr val="bg1"/>
                </a:solidFill>
              </a:rPr>
              <a:t/>
            </a:r>
            <a:br>
              <a:rPr lang="es-ES" sz="4000" b="1" dirty="0">
                <a:solidFill>
                  <a:schemeClr val="bg1"/>
                </a:solidFill>
              </a:rPr>
            </a:br>
            <a:r>
              <a:rPr lang="es-ES" sz="4000" b="1" dirty="0">
                <a:solidFill>
                  <a:schemeClr val="bg1"/>
                </a:solidFill>
              </a:rPr>
              <a:t>Online learning vs. batch learning</a:t>
            </a:r>
            <a:endParaRPr sz="4000" b="1" dirty="0">
              <a:solidFill>
                <a:schemeClr val="bg1"/>
              </a:solidFill>
            </a:endParaRPr>
          </a:p>
        </p:txBody>
      </p:sp>
    </p:spTree>
    <p:extLst>
      <p:ext uri="{BB962C8B-B14F-4D97-AF65-F5344CB8AC3E}">
        <p14:creationId xmlns:p14="http://schemas.microsoft.com/office/powerpoint/2010/main" val="670184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algn="l" rtl="0"/>
            <a:r>
              <a:rPr lang="es-ES" sz="1200" dirty="0"/>
              <a:t>The system needs to learn with all the data available. It can't learn gradually.</a:t>
            </a:r>
          </a:p>
          <a:p>
            <a:pPr algn="l" rtl="0"/>
            <a:r>
              <a:rPr lang="es-ES" sz="1200" dirty="0"/>
              <a:t>It requires a lot of time and a lot of computational resources</a:t>
            </a:r>
          </a:p>
          <a:p>
            <a:pPr algn="l" rtl="0"/>
            <a:r>
              <a:rPr lang="es-ES" sz="1200" dirty="0"/>
              <a:t>It is usually done offline.</a:t>
            </a:r>
          </a:p>
          <a:p>
            <a:pPr algn="l" rtl="0"/>
            <a:r>
              <a:rPr lang="es-ES" sz="1200" dirty="0"/>
              <a:t>The system is trained, released into production, and executed without further learning.</a:t>
            </a:r>
          </a:p>
          <a:p>
            <a:pPr algn="l" rtl="0"/>
            <a:r>
              <a:rPr lang="es-ES" sz="1200" dirty="0"/>
              <a:t>Data</a:t>
            </a:r>
            <a:r>
              <a:rPr lang="es-ES" sz="1200" dirty="0" err="1"/>
              <a:t>drift</a:t>
            </a:r>
            <a:r>
              <a:rPr lang="es-ES" sz="1200" dirty="0"/>
              <a:t>:</a:t>
            </a:r>
          </a:p>
          <a:p>
            <a:pPr lvl="1" algn="l" rtl="0">
              <a:spcBef>
                <a:spcPts val="0"/>
              </a:spcBef>
            </a:pPr>
            <a:r>
              <a:rPr lang="es-ES" sz="1000" dirty="0"/>
              <a:t>The world continues to evolve. The model remains unchanged.</a:t>
            </a:r>
          </a:p>
          <a:p>
            <a:pPr lvl="1" algn="l" rtl="0">
              <a:spcBef>
                <a:spcPts val="0"/>
              </a:spcBef>
            </a:pPr>
            <a:r>
              <a:rPr lang="es-ES" sz="1000" dirty="0"/>
              <a:t>The model tends to deteriorate gradually over time (especially in changing environments).</a:t>
            </a:r>
          </a:p>
          <a:p>
            <a:pPr lvl="1" algn="l" rtl="0">
              <a:spcBef>
                <a:spcPts val="0"/>
              </a:spcBef>
            </a:pPr>
            <a:r>
              <a:rPr lang="es-ES" sz="1000" dirty="0"/>
              <a:t>Retrain it regularly to have up-to-date data. Old data + new data.</a:t>
            </a:r>
          </a:p>
          <a:p>
            <a:pPr algn="l" rtl="0"/>
            <a:r>
              <a:rPr lang="es-ES" sz="1200" dirty="0"/>
              <a:t>Examples:</a:t>
            </a:r>
          </a:p>
          <a:p>
            <a:pPr lvl="1" algn="l" rtl="0">
              <a:spcBef>
                <a:spcPts val="0"/>
              </a:spcBef>
            </a:pPr>
            <a:r>
              <a:rPr lang="es-ES" sz="1000" dirty="0"/>
              <a:t>Financial system prediction</a:t>
            </a:r>
          </a:p>
          <a:p>
            <a:pPr lvl="1" algn="l" rtl="0">
              <a:spcBef>
                <a:spcPts val="0"/>
              </a:spcBef>
            </a:pPr>
            <a:r>
              <a:rPr lang="es-ES" sz="1000" dirty="0"/>
              <a:t>Cat and dog classification (cameras, image format, brightness change, etc.)</a:t>
            </a:r>
          </a:p>
          <a:p>
            <a:pPr algn="l" rtl="0"/>
            <a:r>
              <a:rPr lang="es-ES" sz="1200" dirty="0"/>
              <a:t>Disadvantage:</a:t>
            </a:r>
          </a:p>
          <a:p>
            <a:pPr lvl="1" algn="l" rtl="0">
              <a:spcBef>
                <a:spcPts val="0"/>
              </a:spcBef>
            </a:pPr>
            <a:r>
              <a:rPr lang="es-ES" sz="1000" dirty="0"/>
              <a:t>Retraining again: a lot of time and resources</a:t>
            </a:r>
          </a:p>
          <a:p>
            <a:pPr lvl="1" algn="l" rtl="0">
              <a:spcBef>
                <a:spcPts val="0"/>
              </a:spcBef>
            </a:pPr>
            <a:r>
              <a:rPr lang="es-ES" sz="1000" dirty="0"/>
              <a:t>Not acceptable for changing solutions (action prediction) or limited resources (mobile devices)</a:t>
            </a:r>
          </a:p>
        </p:txBody>
      </p:sp>
      <p:sp>
        <p:nvSpPr>
          <p:cNvPr id="133" name="Google Shape;133;p4"/>
          <p:cNvSpPr txBox="1">
            <a:spLocks noGrp="1"/>
          </p:cNvSpPr>
          <p:nvPr>
            <p:ph type="title"/>
          </p:nvPr>
        </p:nvSpPr>
        <p:spPr>
          <a:xfrm>
            <a:off x="1163400" y="321240"/>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Batch learning</a:t>
            </a:r>
            <a:endParaRPr dirty="0"/>
          </a:p>
        </p:txBody>
      </p:sp>
    </p:spTree>
    <p:extLst>
      <p:ext uri="{BB962C8B-B14F-4D97-AF65-F5344CB8AC3E}">
        <p14:creationId xmlns:p14="http://schemas.microsoft.com/office/powerpoint/2010/main" val="860663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algn="l" rtl="0"/>
            <a:r>
              <a:rPr lang="es-ES" sz="1200" dirty="0"/>
              <a:t>The system learns gradually by entering individual data or</a:t>
            </a:r>
            <a:r>
              <a:rPr lang="es-ES" sz="1200" dirty="0" err="1"/>
              <a:t>mini-lots</a:t>
            </a:r>
            <a:r>
              <a:rPr lang="es-ES" sz="1200" dirty="0"/>
              <a:t>of data.</a:t>
            </a:r>
          </a:p>
          <a:p>
            <a:pPr algn="l" rtl="0"/>
            <a:r>
              <a:rPr lang="es-ES" sz="1200" dirty="0"/>
              <a:t>Each learning step is fast and cheap.</a:t>
            </a:r>
          </a:p>
          <a:p>
            <a:pPr algn="l" rtl="0"/>
            <a:r>
              <a:rPr lang="es-ES" sz="1200" dirty="0"/>
              <a:t>The system learns from new data on the fly as it arrives.</a:t>
            </a:r>
          </a:p>
          <a:p>
            <a:pPr algn="l" rtl="0"/>
            <a:r>
              <a:rPr lang="es-ES" sz="1200" dirty="0"/>
              <a:t>Systems that need to adapt to change (stock market).</a:t>
            </a:r>
          </a:p>
          <a:p>
            <a:pPr algn="l" rtl="0"/>
            <a:r>
              <a:rPr lang="es-ES" sz="1200" dirty="0"/>
              <a:t>Limited resources (mobile devices).</a:t>
            </a:r>
          </a:p>
          <a:p>
            <a:pPr algn="l" rtl="0"/>
            <a:endParaRPr lang="es-ES" sz="1200" i="1" dirty="0"/>
          </a:p>
        </p:txBody>
      </p:sp>
      <p:sp>
        <p:nvSpPr>
          <p:cNvPr id="133" name="Google Shape;133;p4"/>
          <p:cNvSpPr txBox="1">
            <a:spLocks noGrp="1"/>
          </p:cNvSpPr>
          <p:nvPr>
            <p:ph type="title"/>
          </p:nvPr>
        </p:nvSpPr>
        <p:spPr>
          <a:xfrm>
            <a:off x="1163400" y="306000"/>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Online learning</a:t>
            </a:r>
            <a:endParaRPr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613" y="2988600"/>
            <a:ext cx="3518005" cy="1925419"/>
          </a:xfrm>
          <a:prstGeom prst="rect">
            <a:avLst/>
          </a:prstGeom>
        </p:spPr>
      </p:pic>
    </p:spTree>
    <p:extLst>
      <p:ext uri="{BB962C8B-B14F-4D97-AF65-F5344CB8AC3E}">
        <p14:creationId xmlns:p14="http://schemas.microsoft.com/office/powerpoint/2010/main" val="3186709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04686" y="1108498"/>
            <a:ext cx="8347587" cy="3156155"/>
          </a:xfrm>
          <a:prstGeom prst="rect">
            <a:avLst/>
          </a:prstGeom>
          <a:noFill/>
          <a:ln>
            <a:noFill/>
          </a:ln>
        </p:spPr>
        <p:txBody>
          <a:bodyPr spcFirstLastPara="1" wrap="square" lIns="91425" tIns="91425" rIns="91425" bIns="91425" anchor="t" anchorCtr="0">
            <a:noAutofit/>
          </a:bodyPr>
          <a:lstStyle/>
          <a:p>
            <a:pPr algn="l" rtl="0"/>
            <a:r>
              <a:rPr lang="es-ES" sz="1200" dirty="0"/>
              <a:t>Offline learning.</a:t>
            </a:r>
          </a:p>
          <a:p>
            <a:pPr algn="l" rtl="0"/>
            <a:r>
              <a:rPr lang="es-ES" sz="1200" dirty="0"/>
              <a:t>Huge data sets that do not fit in memory</a:t>
            </a:r>
          </a:p>
          <a:p>
            <a:pPr algn="l" rtl="0"/>
            <a:r>
              <a:rPr lang="es-ES" sz="1200" dirty="0"/>
              <a:t>Divide the data into chunks and run a training step on those chunks and repeat the process.</a:t>
            </a:r>
          </a:p>
          <a:p>
            <a:pPr algn="l" rtl="0"/>
            <a:r>
              <a:rPr lang="es-ES" sz="1200" dirty="0"/>
              <a:t>Learning rate:</a:t>
            </a:r>
          </a:p>
          <a:p>
            <a:pPr lvl="1" algn="l" rtl="0">
              <a:spcBef>
                <a:spcPts val="0"/>
              </a:spcBef>
            </a:pPr>
            <a:r>
              <a:rPr lang="es-ES" sz="1000" dirty="0"/>
              <a:t>High: Adapts quickly to new data. Forgets old data. More sensitive to unrepresentative data.</a:t>
            </a:r>
          </a:p>
          <a:p>
            <a:pPr lvl="1" algn="l" rtl="0">
              <a:spcBef>
                <a:spcPts val="0"/>
              </a:spcBef>
            </a:pPr>
            <a:r>
              <a:rPr lang="es-ES" sz="1000" dirty="0"/>
              <a:t>Low: Learns more slowly. Less sensitive.</a:t>
            </a:r>
          </a:p>
          <a:p>
            <a:pPr algn="l" rtl="0"/>
            <a:r>
              <a:rPr lang="es-ES" sz="1200" dirty="0"/>
              <a:t>Challenge: Bad data causes performance to decline rapidly. Monitor system performance and input data. Disable learning.</a:t>
            </a:r>
          </a:p>
          <a:p>
            <a:pPr algn="l" rtl="0"/>
            <a:endParaRPr lang="es-ES" sz="1200" i="1" dirty="0"/>
          </a:p>
        </p:txBody>
      </p:sp>
      <p:sp>
        <p:nvSpPr>
          <p:cNvPr id="133" name="Google Shape;133;p4"/>
          <p:cNvSpPr txBox="1">
            <a:spLocks noGrp="1"/>
          </p:cNvSpPr>
          <p:nvPr>
            <p:ph type="title"/>
          </p:nvPr>
        </p:nvSpPr>
        <p:spPr>
          <a:xfrm>
            <a:off x="1171020" y="329039"/>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Learning</a:t>
            </a:r>
            <a:r>
              <a:rPr lang="es-ES" dirty="0" err="1"/>
              <a:t>out</a:t>
            </a:r>
            <a:r>
              <a:rPr lang="es-ES" dirty="0"/>
              <a:t>of</a:t>
            </a:r>
            <a:r>
              <a:rPr lang="es-ES" dirty="0" err="1"/>
              <a:t>core</a:t>
            </a:r>
            <a:endParaRPr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8724" y="2808148"/>
            <a:ext cx="2999509" cy="2061724"/>
          </a:xfrm>
          <a:prstGeom prst="rect">
            <a:avLst/>
          </a:prstGeom>
        </p:spPr>
      </p:pic>
    </p:spTree>
    <p:extLst>
      <p:ext uri="{BB962C8B-B14F-4D97-AF65-F5344CB8AC3E}">
        <p14:creationId xmlns:p14="http://schemas.microsoft.com/office/powerpoint/2010/main" val="13621684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8" name="Google Shape;118;p2"/>
          <p:cNvSpPr txBox="1">
            <a:spLocks noGrp="1"/>
          </p:cNvSpPr>
          <p:nvPr>
            <p:ph type="title" idx="4294967295"/>
          </p:nvPr>
        </p:nvSpPr>
        <p:spPr>
          <a:xfrm>
            <a:off x="0" y="1257300"/>
            <a:ext cx="2409825" cy="1244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000"/>
              <a:buNone/>
            </a:pPr>
            <a:r>
              <a:rPr lang="es-ES" sz="4000" b="1" dirty="0">
                <a:solidFill>
                  <a:schemeClr val="bg1"/>
                </a:solidFill>
              </a:rPr>
              <a:t>3.3</a:t>
            </a:r>
            <a:endParaRPr sz="4000" b="1" dirty="0">
              <a:solidFill>
                <a:schemeClr val="bg1"/>
              </a:solidFill>
            </a:endParaRPr>
          </a:p>
        </p:txBody>
      </p:sp>
      <p:sp>
        <p:nvSpPr>
          <p:cNvPr id="117" name="Google Shape;117;p2"/>
          <p:cNvSpPr txBox="1">
            <a:spLocks noGrp="1"/>
          </p:cNvSpPr>
          <p:nvPr>
            <p:ph type="title" idx="4294967295"/>
          </p:nvPr>
        </p:nvSpPr>
        <p:spPr>
          <a:xfrm>
            <a:off x="792480" y="685483"/>
            <a:ext cx="5500688" cy="1519237"/>
          </a:xfrm>
          <a:prstGeom prst="rect">
            <a:avLst/>
          </a:prstGeom>
          <a:noFill/>
          <a:ln>
            <a:noFill/>
          </a:ln>
        </p:spPr>
        <p:txBody>
          <a:bodyPr spcFirstLastPara="1" wrap="square" lIns="91425" tIns="91425" rIns="91425" bIns="91425" anchor="t" anchorCtr="0">
            <a:noAutofit/>
          </a:bodyPr>
          <a:lstStyle/>
          <a:p>
            <a:pPr lvl="0" algn="l" rtl="0"/>
            <a:r>
              <a:rPr lang="es-ES" sz="4000" b="1" dirty="0">
                <a:solidFill>
                  <a:schemeClr val="bg1"/>
                </a:solidFill>
              </a:rPr>
              <a:t/>
            </a:r>
            <a:br>
              <a:rPr lang="es-ES" sz="4000" b="1" dirty="0">
                <a:solidFill>
                  <a:schemeClr val="bg1"/>
                </a:solidFill>
              </a:rPr>
            </a:br>
            <a:r>
              <a:rPr lang="es-ES" sz="4000" b="1" dirty="0">
                <a:solidFill>
                  <a:schemeClr val="bg1"/>
                </a:solidFill>
              </a:rPr>
              <a:t>Instance-based vs. model-based learning</a:t>
            </a:r>
            <a:br>
              <a:rPr lang="es-ES" sz="4000" b="1" dirty="0">
                <a:solidFill>
                  <a:schemeClr val="bg1"/>
                </a:solidFill>
              </a:rPr>
            </a:br>
            <a:endParaRPr sz="4000" b="1" dirty="0">
              <a:solidFill>
                <a:schemeClr val="bg1"/>
              </a:solidFill>
            </a:endParaRPr>
          </a:p>
        </p:txBody>
      </p:sp>
    </p:spTree>
    <p:extLst>
      <p:ext uri="{BB962C8B-B14F-4D97-AF65-F5344CB8AC3E}">
        <p14:creationId xmlns:p14="http://schemas.microsoft.com/office/powerpoint/2010/main" val="17656884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algn="l" rtl="0"/>
            <a:r>
              <a:rPr lang="es-ES" sz="1200" dirty="0"/>
              <a:t>The system learns the examples by heart and generalizes to new cases using a similarity measure to compare them with the learned examples.</a:t>
            </a:r>
            <a:endParaRPr lang="es-ES" sz="1200" i="1" dirty="0"/>
          </a:p>
        </p:txBody>
      </p:sp>
      <p:sp>
        <p:nvSpPr>
          <p:cNvPr id="133" name="Google Shape;133;p4"/>
          <p:cNvSpPr txBox="1">
            <a:spLocks noGrp="1"/>
          </p:cNvSpPr>
          <p:nvPr>
            <p:ph type="title"/>
          </p:nvPr>
        </p:nvSpPr>
        <p:spPr>
          <a:xfrm>
            <a:off x="1208274" y="245040"/>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Instance-based learning</a:t>
            </a:r>
            <a:endParaRPr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274" y="2243285"/>
            <a:ext cx="5716094" cy="2446702"/>
          </a:xfrm>
          <a:prstGeom prst="rect">
            <a:avLst/>
          </a:prstGeom>
        </p:spPr>
      </p:pic>
    </p:spTree>
    <p:extLst>
      <p:ext uri="{BB962C8B-B14F-4D97-AF65-F5344CB8AC3E}">
        <p14:creationId xmlns:p14="http://schemas.microsoft.com/office/powerpoint/2010/main" val="7049754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algn="l" rtl="0"/>
            <a:r>
              <a:rPr lang="es-ES" sz="1200" dirty="0"/>
              <a:t>Given a set of examples, create a model and use it to make predictions.</a:t>
            </a:r>
            <a:endParaRPr lang="es-ES" sz="1200" i="1" dirty="0"/>
          </a:p>
        </p:txBody>
      </p:sp>
      <p:sp>
        <p:nvSpPr>
          <p:cNvPr id="133" name="Google Shape;133;p4"/>
          <p:cNvSpPr txBox="1">
            <a:spLocks noGrp="1"/>
          </p:cNvSpPr>
          <p:nvPr>
            <p:ph type="title"/>
          </p:nvPr>
        </p:nvSpPr>
        <p:spPr>
          <a:xfrm>
            <a:off x="1163400" y="196007"/>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Model-based learning</a:t>
            </a:r>
            <a:endParaRPr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483" y="2201882"/>
            <a:ext cx="5545394" cy="2457390"/>
          </a:xfrm>
          <a:prstGeom prst="rect">
            <a:avLst/>
          </a:prstGeom>
        </p:spPr>
      </p:pic>
    </p:spTree>
    <p:extLst>
      <p:ext uri="{BB962C8B-B14F-4D97-AF65-F5344CB8AC3E}">
        <p14:creationId xmlns:p14="http://schemas.microsoft.com/office/powerpoint/2010/main" val="3053557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8"/>
          <p:cNvSpPr txBox="1">
            <a:spLocks noGrp="1"/>
          </p:cNvSpPr>
          <p:nvPr>
            <p:ph type="title"/>
          </p:nvPr>
        </p:nvSpPr>
        <p:spPr>
          <a:xfrm>
            <a:off x="1138820" y="320748"/>
            <a:ext cx="55929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The new data revolution</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311" name="Google Shape;311;p48"/>
          <p:cNvPicPr preferRelativeResize="0"/>
          <p:nvPr/>
        </p:nvPicPr>
        <p:blipFill>
          <a:blip r:embed="rId3">
            <a:alphaModFix/>
          </a:blip>
          <a:stretch>
            <a:fillRect/>
          </a:stretch>
        </p:blipFill>
        <p:spPr>
          <a:xfrm>
            <a:off x="2566752" y="1081066"/>
            <a:ext cx="3523800" cy="3523800"/>
          </a:xfrm>
          <a:prstGeom prst="rect">
            <a:avLst/>
          </a:prstGeom>
          <a:noFill/>
          <a:ln>
            <a:noFill/>
          </a:ln>
        </p:spPr>
      </p:pic>
    </p:spTree>
    <p:extLst>
      <p:ext uri="{BB962C8B-B14F-4D97-AF65-F5344CB8AC3E}">
        <p14:creationId xmlns:p14="http://schemas.microsoft.com/office/powerpoint/2010/main" val="12803506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algn="l" rtl="0"/>
            <a:r>
              <a:rPr lang="es-ES" sz="1200" dirty="0"/>
              <a:t>Does money make people happier?</a:t>
            </a:r>
          </a:p>
          <a:p>
            <a:pPr algn="l" rtl="0"/>
            <a:r>
              <a:rPr lang="es-ES" sz="1200" dirty="0"/>
              <a:t>OECD Web + World Bank Web =</a:t>
            </a:r>
            <a:r>
              <a:rPr lang="es-ES" sz="1200" dirty="0" err="1"/>
              <a:t>DataSet</a:t>
            </a:r>
            <a:r>
              <a:rPr lang="es-ES" sz="1200" dirty="0"/>
              <a:t>lifesat.csv</a:t>
            </a:r>
          </a:p>
          <a:p>
            <a:pPr algn="l" rtl="0"/>
            <a:r>
              <a:rPr lang="es-ES" sz="1200" dirty="0"/>
              <a:t>We analyze:</a:t>
            </a:r>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marL="146050" indent="0" algn="l" rtl="0">
              <a:buNone/>
            </a:pPr>
            <a:r>
              <a:rPr lang="es-ES" sz="1200" i="1" dirty="0"/>
              <a:t>There seems to be a trend. The data is noisy. There are some random data (US). But overall, satisfaction levels grow linearly as GDP increases.</a:t>
            </a:r>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p:txBody>
      </p:sp>
      <p:sp>
        <p:nvSpPr>
          <p:cNvPr id="133" name="Google Shape;133;p4"/>
          <p:cNvSpPr txBox="1">
            <a:spLocks noGrp="1"/>
          </p:cNvSpPr>
          <p:nvPr>
            <p:ph type="title"/>
          </p:nvPr>
        </p:nvSpPr>
        <p:spPr>
          <a:xfrm>
            <a:off x="1224360" y="194960"/>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Model-based learning: example</a:t>
            </a:r>
            <a:endParaRPr dirty="0"/>
          </a:p>
        </p:txBody>
      </p:sp>
      <p:pic>
        <p:nvPicPr>
          <p:cNvPr id="2" name="Imagen 1"/>
          <p:cNvPicPr>
            <a:picLocks noChangeAspect="1"/>
          </p:cNvPicPr>
          <p:nvPr/>
        </p:nvPicPr>
        <p:blipFill>
          <a:blip r:embed="rId3"/>
          <a:stretch>
            <a:fillRect/>
          </a:stretch>
        </p:blipFill>
        <p:spPr>
          <a:xfrm>
            <a:off x="816693" y="2370802"/>
            <a:ext cx="3247613" cy="1482213"/>
          </a:xfrm>
          <a:prstGeom prst="rect">
            <a:avLst/>
          </a:prstGeom>
        </p:spPr>
      </p:pic>
      <p:pic>
        <p:nvPicPr>
          <p:cNvPr id="4" name="Imagen 3"/>
          <p:cNvPicPr>
            <a:picLocks noChangeAspect="1"/>
          </p:cNvPicPr>
          <p:nvPr/>
        </p:nvPicPr>
        <p:blipFill>
          <a:blip r:embed="rId4"/>
          <a:stretch>
            <a:fillRect/>
          </a:stretch>
        </p:blipFill>
        <p:spPr>
          <a:xfrm>
            <a:off x="4769105" y="1637316"/>
            <a:ext cx="3932442" cy="2215699"/>
          </a:xfrm>
          <a:prstGeom prst="rect">
            <a:avLst/>
          </a:prstGeom>
        </p:spPr>
      </p:pic>
    </p:spTree>
    <p:extLst>
      <p:ext uri="{BB962C8B-B14F-4D97-AF65-F5344CB8AC3E}">
        <p14:creationId xmlns:p14="http://schemas.microsoft.com/office/powerpoint/2010/main" val="24279549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435078" y="1175692"/>
            <a:ext cx="8620434" cy="3156155"/>
          </a:xfrm>
          <a:prstGeom prst="rect">
            <a:avLst/>
          </a:prstGeom>
          <a:noFill/>
          <a:ln>
            <a:noFill/>
          </a:ln>
        </p:spPr>
        <p:txBody>
          <a:bodyPr spcFirstLastPara="1" wrap="square" lIns="91425" tIns="91425" rIns="91425" bIns="91425" anchor="t" anchorCtr="0">
            <a:noAutofit/>
          </a:bodyPr>
          <a:lstStyle/>
          <a:p>
            <a:pPr algn="l" rtl="0"/>
            <a:endParaRPr lang="es-ES" sz="1200" dirty="0"/>
          </a:p>
          <a:p>
            <a:pPr algn="l" rtl="0"/>
            <a:r>
              <a:rPr lang="es-ES" sz="1200" b="1" dirty="0"/>
              <a:t>and</a:t>
            </a:r>
            <a:r>
              <a:rPr lang="es-ES" sz="1200" dirty="0"/>
              <a:t>: dependent variable (satisfaction level)</a:t>
            </a:r>
          </a:p>
          <a:p>
            <a:pPr algn="l" rtl="0"/>
            <a:r>
              <a:rPr lang="es-ES" sz="1200" b="1" dirty="0"/>
              <a:t>x</a:t>
            </a:r>
            <a:r>
              <a:rPr lang="es-ES" sz="1200" dirty="0"/>
              <a:t>: is the independent variable (</a:t>
            </a:r>
            <a:r>
              <a:rPr lang="es-ES" sz="1200" dirty="0" err="1"/>
              <a:t>GDP per capita</a:t>
            </a:r>
            <a:r>
              <a:rPr lang="es-ES" sz="1200" dirty="0"/>
              <a:t>)</a:t>
            </a:r>
          </a:p>
          <a:p>
            <a:pPr algn="l" rtl="0"/>
            <a:r>
              <a:rPr lang="el-GR" sz="1200" b="1" dirty="0"/>
              <a:t>β</a:t>
            </a:r>
            <a:r>
              <a:rPr lang="es-ES" sz="1200" b="1" baseline="-25000" dirty="0"/>
              <a:t>0</a:t>
            </a:r>
            <a:r>
              <a:rPr lang="es-ES" sz="1200" dirty="0"/>
              <a:t>:</a:t>
            </a:r>
            <a:r>
              <a:rPr lang="es-ES" dirty="0"/>
              <a:t>It is the ordinate at the origin (also known as intercept).</a:t>
            </a:r>
            <a:endParaRPr lang="es-ES" sz="1200" dirty="0"/>
          </a:p>
          <a:p>
            <a:pPr algn="l" rtl="0"/>
            <a:r>
              <a:rPr lang="el-GR" sz="1200" b="1" dirty="0"/>
              <a:t>β</a:t>
            </a:r>
            <a:r>
              <a:rPr lang="es-ES" sz="1200" b="1" baseline="-25000" dirty="0"/>
              <a:t>1</a:t>
            </a:r>
            <a:r>
              <a:rPr lang="es-ES" sz="1200" dirty="0"/>
              <a:t>: is the slope of the line, which represents the rate of change of</a:t>
            </a:r>
            <a:r>
              <a:rPr lang="es-ES" sz="1200" i="1" dirty="0"/>
              <a:t>and</a:t>
            </a:r>
            <a:r>
              <a:rPr lang="es-ES" sz="1200" dirty="0"/>
              <a:t>with respect to</a:t>
            </a:r>
            <a:r>
              <a:rPr lang="es-ES" sz="1200" i="1" dirty="0"/>
              <a:t>x</a:t>
            </a:r>
            <a:r>
              <a:rPr lang="es-ES" sz="1200" dirty="0"/>
              <a:t>.</a:t>
            </a:r>
          </a:p>
          <a:p>
            <a:pPr algn="l" rtl="0"/>
            <a:r>
              <a:rPr lang="es-ES" b="1" i="1" dirty="0"/>
              <a:t>ϵ</a:t>
            </a:r>
            <a:r>
              <a:rPr lang="es-ES" dirty="0"/>
              <a:t>: is the error term, which captures the variations not explained by the linear relationship and represents noise or non-systematic variability in the data.</a:t>
            </a:r>
          </a:p>
          <a:p>
            <a:pPr marL="146050" indent="0" algn="l" rtl="0">
              <a:buNone/>
            </a:pPr>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p:txBody>
      </p:sp>
      <p:sp>
        <p:nvSpPr>
          <p:cNvPr id="133" name="Google Shape;133;p4"/>
          <p:cNvSpPr txBox="1">
            <a:spLocks noGrp="1"/>
          </p:cNvSpPr>
          <p:nvPr>
            <p:ph type="title"/>
          </p:nvPr>
        </p:nvSpPr>
        <p:spPr>
          <a:xfrm>
            <a:off x="1285320" y="98664"/>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Model-based learning: example</a:t>
            </a:r>
            <a:endParaRPr dirty="0"/>
          </a:p>
        </p:txBody>
      </p:sp>
      <p:pic>
        <p:nvPicPr>
          <p:cNvPr id="5" name="Imagen 4"/>
          <p:cNvPicPr>
            <a:picLocks noChangeAspect="1"/>
          </p:cNvPicPr>
          <p:nvPr/>
        </p:nvPicPr>
        <p:blipFill>
          <a:blip r:embed="rId3"/>
          <a:stretch>
            <a:fillRect/>
          </a:stretch>
        </p:blipFill>
        <p:spPr>
          <a:xfrm>
            <a:off x="651829" y="1175692"/>
            <a:ext cx="1188823" cy="236240"/>
          </a:xfrm>
          <a:prstGeom prst="rect">
            <a:avLst/>
          </a:prstGeom>
        </p:spPr>
      </p:pic>
      <p:sp>
        <p:nvSpPr>
          <p:cNvPr id="8" name="CuadroTexto 7"/>
          <p:cNvSpPr txBox="1"/>
          <p:nvPr/>
        </p:nvSpPr>
        <p:spPr>
          <a:xfrm>
            <a:off x="4136924" y="2881318"/>
            <a:ext cx="5007076" cy="1844351"/>
          </a:xfrm>
          <a:prstGeom prst="rect">
            <a:avLst/>
          </a:prstGeom>
          <a:noFill/>
        </p:spPr>
        <p:txBody>
          <a:bodyPr wrap="square" rtlCol="0">
            <a:spAutoFit/>
          </a:bodyPr>
          <a:lstStyle/>
          <a:p>
            <a:pPr marL="457200" indent="-311150" algn="l" rtl="0">
              <a:lnSpc>
                <a:spcPct val="115000"/>
              </a:lnSpc>
              <a:buClr>
                <a:srgbClr val="1C355E"/>
              </a:buClr>
              <a:buSzPts val="1300"/>
              <a:buFont typeface="Roboto"/>
              <a:buChar char="●"/>
            </a:pPr>
            <a:r>
              <a:rPr lang="es-ES" sz="1300" dirty="0">
                <a:solidFill>
                  <a:srgbClr val="1C355E"/>
                </a:solidFill>
                <a:latin typeface="Roboto"/>
                <a:ea typeface="Roboto"/>
                <a:cs typeface="Roboto"/>
                <a:sym typeface="Roboto"/>
              </a:rPr>
              <a:t>Adjust parameters: define values ​​for</a:t>
            </a:r>
            <a:r>
              <a:rPr lang="el-GR" sz="1300" dirty="0">
                <a:solidFill>
                  <a:srgbClr val="1C355E"/>
                </a:solidFill>
                <a:latin typeface="Roboto"/>
                <a:ea typeface="Roboto"/>
                <a:cs typeface="Roboto"/>
                <a:sym typeface="Roboto"/>
              </a:rPr>
              <a:t>β</a:t>
            </a:r>
            <a:r>
              <a:rPr lang="es-ES" sz="1300" baseline="-25000" dirty="0">
                <a:solidFill>
                  <a:srgbClr val="1C355E"/>
                </a:solidFill>
                <a:latin typeface="Roboto"/>
                <a:ea typeface="Roboto"/>
                <a:cs typeface="Roboto"/>
                <a:sym typeface="Roboto"/>
              </a:rPr>
              <a:t>0</a:t>
            </a:r>
            <a:r>
              <a:rPr lang="es-ES" sz="1300" dirty="0">
                <a:solidFill>
                  <a:srgbClr val="1C355E"/>
                </a:solidFill>
                <a:latin typeface="Roboto"/>
                <a:ea typeface="Roboto"/>
                <a:cs typeface="Roboto"/>
                <a:sym typeface="Roboto"/>
              </a:rPr>
              <a:t>and</a:t>
            </a:r>
            <a:r>
              <a:rPr lang="el-GR" sz="1300" dirty="0">
                <a:solidFill>
                  <a:srgbClr val="1C355E"/>
                </a:solidFill>
                <a:latin typeface="Roboto"/>
                <a:ea typeface="Roboto"/>
                <a:cs typeface="Roboto"/>
                <a:sym typeface="Roboto"/>
              </a:rPr>
              <a:t>β</a:t>
            </a:r>
            <a:r>
              <a:rPr lang="es-ES" sz="1300" baseline="-25000" dirty="0">
                <a:solidFill>
                  <a:srgbClr val="1C355E"/>
                </a:solidFill>
                <a:latin typeface="Roboto"/>
                <a:ea typeface="Roboto"/>
                <a:cs typeface="Roboto"/>
                <a:sym typeface="Roboto"/>
              </a:rPr>
              <a:t>1</a:t>
            </a:r>
            <a:r>
              <a:rPr lang="es-ES" sz="1300" dirty="0">
                <a:solidFill>
                  <a:srgbClr val="1C355E"/>
                </a:solidFill>
                <a:latin typeface="Roboto"/>
                <a:ea typeface="Roboto"/>
                <a:cs typeface="Roboto"/>
                <a:sym typeface="Roboto"/>
              </a:rPr>
              <a:t>so that they have the best performance</a:t>
            </a:r>
          </a:p>
          <a:p>
            <a:pPr marL="914400" lvl="1" indent="-298450" algn="l" rtl="0">
              <a:lnSpc>
                <a:spcPct val="115000"/>
              </a:lnSpc>
              <a:buClr>
                <a:srgbClr val="1C355E"/>
              </a:buClr>
              <a:buSzPts val="1100"/>
              <a:buFont typeface="Roboto"/>
              <a:buChar char="○"/>
            </a:pPr>
            <a:r>
              <a:rPr lang="es-ES" sz="1000" dirty="0">
                <a:solidFill>
                  <a:srgbClr val="1C355E"/>
                </a:solidFill>
                <a:latin typeface="Roboto"/>
                <a:ea typeface="Roboto"/>
                <a:cs typeface="Roboto"/>
                <a:sym typeface="Roboto"/>
              </a:rPr>
              <a:t>Fitness function</a:t>
            </a:r>
          </a:p>
          <a:p>
            <a:pPr marL="914400" lvl="1" indent="-298450" algn="l" rtl="0">
              <a:lnSpc>
                <a:spcPct val="115000"/>
              </a:lnSpc>
              <a:buClr>
                <a:srgbClr val="1C355E"/>
              </a:buClr>
              <a:buSzPts val="1100"/>
              <a:buFont typeface="Roboto"/>
              <a:buChar char="○"/>
            </a:pPr>
            <a:r>
              <a:rPr lang="es-ES" sz="1000" dirty="0">
                <a:solidFill>
                  <a:srgbClr val="1C355E"/>
                </a:solidFill>
                <a:latin typeface="Roboto"/>
                <a:ea typeface="Roboto"/>
                <a:cs typeface="Roboto"/>
                <a:sym typeface="Roboto"/>
              </a:rPr>
              <a:t>Loss function: Minimize the distance between the model predictions and the training examples.</a:t>
            </a:r>
          </a:p>
          <a:p>
            <a:pPr marL="457200" indent="-311150" algn="l" rtl="0">
              <a:lnSpc>
                <a:spcPct val="115000"/>
              </a:lnSpc>
              <a:buClr>
                <a:srgbClr val="1C355E"/>
              </a:buClr>
              <a:buSzPts val="1300"/>
              <a:buFont typeface="Roboto"/>
              <a:buChar char="●"/>
            </a:pPr>
            <a:r>
              <a:rPr lang="es-ES" sz="1300" dirty="0">
                <a:solidFill>
                  <a:srgbClr val="1C355E"/>
                </a:solidFill>
                <a:latin typeface="Roboto"/>
                <a:ea typeface="Roboto"/>
                <a:cs typeface="Roboto"/>
                <a:sym typeface="Roboto"/>
              </a:rPr>
              <a:t>Linear regression algorithm:</a:t>
            </a:r>
          </a:p>
          <a:p>
            <a:pPr marL="914400" lvl="1" indent="-298450" algn="l" rtl="0">
              <a:lnSpc>
                <a:spcPct val="115000"/>
              </a:lnSpc>
              <a:buClr>
                <a:srgbClr val="1C355E"/>
              </a:buClr>
              <a:buSzPts val="1100"/>
              <a:buFont typeface="Roboto"/>
              <a:buChar char="○"/>
            </a:pPr>
            <a:r>
              <a:rPr lang="es-ES" sz="1000" dirty="0">
                <a:solidFill>
                  <a:srgbClr val="1C355E"/>
                </a:solidFill>
                <a:latin typeface="Roboto"/>
                <a:ea typeface="Roboto"/>
                <a:cs typeface="Roboto"/>
                <a:sym typeface="Roboto"/>
              </a:rPr>
              <a:t>We enter the training data</a:t>
            </a:r>
          </a:p>
          <a:p>
            <a:pPr marL="914400" lvl="1" indent="-298450" algn="l" rtl="0">
              <a:lnSpc>
                <a:spcPct val="115000"/>
              </a:lnSpc>
              <a:buClr>
                <a:srgbClr val="1C355E"/>
              </a:buClr>
              <a:buSzPts val="1100"/>
              <a:buFont typeface="Roboto"/>
              <a:buChar char="○"/>
            </a:pPr>
            <a:r>
              <a:rPr lang="es-ES" sz="1000" dirty="0">
                <a:solidFill>
                  <a:srgbClr val="1C355E"/>
                </a:solidFill>
                <a:latin typeface="Roboto"/>
                <a:ea typeface="Roboto"/>
                <a:cs typeface="Roboto"/>
                <a:sym typeface="Roboto"/>
              </a:rPr>
              <a:t>Find the parameters that fit best</a:t>
            </a:r>
          </a:p>
          <a:p>
            <a:pPr marL="914400" lvl="1" indent="-298450" algn="l" rtl="0">
              <a:lnSpc>
                <a:spcPct val="115000"/>
              </a:lnSpc>
              <a:buClr>
                <a:srgbClr val="1C355E"/>
              </a:buClr>
              <a:buSzPts val="1100"/>
              <a:buFont typeface="Roboto"/>
              <a:buChar char="○"/>
            </a:pPr>
            <a:r>
              <a:rPr lang="es-ES" sz="1000" dirty="0">
                <a:solidFill>
                  <a:srgbClr val="1C355E"/>
                </a:solidFill>
                <a:latin typeface="Roboto"/>
                <a:ea typeface="Roboto"/>
                <a:cs typeface="Roboto"/>
                <a:sym typeface="Roboto"/>
              </a:rPr>
              <a:t>Optimal values:</a:t>
            </a:r>
            <a:r>
              <a:rPr lang="el-GR" sz="1000" dirty="0">
                <a:solidFill>
                  <a:srgbClr val="1C355E"/>
                </a:solidFill>
                <a:latin typeface="Roboto"/>
                <a:ea typeface="Roboto"/>
                <a:cs typeface="Roboto"/>
                <a:sym typeface="Roboto"/>
              </a:rPr>
              <a:t>β</a:t>
            </a:r>
            <a:r>
              <a:rPr lang="es-ES" sz="1300" baseline="-25000" dirty="0">
                <a:solidFill>
                  <a:srgbClr val="1C355E"/>
                </a:solidFill>
                <a:latin typeface="Roboto"/>
                <a:ea typeface="Roboto"/>
                <a:cs typeface="Roboto"/>
                <a:sym typeface="Roboto"/>
              </a:rPr>
              <a:t>0</a:t>
            </a:r>
            <a:r>
              <a:rPr lang="es-ES" sz="1000" dirty="0">
                <a:solidFill>
                  <a:srgbClr val="1C355E"/>
                </a:solidFill>
                <a:latin typeface="Roboto"/>
                <a:ea typeface="Roboto"/>
                <a:cs typeface="Roboto"/>
                <a:sym typeface="Roboto"/>
              </a:rPr>
              <a:t>= 3.75 and</a:t>
            </a:r>
            <a:r>
              <a:rPr lang="el-GR" sz="1000" dirty="0">
                <a:solidFill>
                  <a:srgbClr val="1C355E"/>
                </a:solidFill>
                <a:latin typeface="Roboto"/>
                <a:ea typeface="Roboto"/>
                <a:cs typeface="Roboto"/>
                <a:sym typeface="Roboto"/>
              </a:rPr>
              <a:t>β</a:t>
            </a:r>
            <a:r>
              <a:rPr lang="es-ES" sz="1300" baseline="-25000" dirty="0">
                <a:solidFill>
                  <a:srgbClr val="1C355E"/>
                </a:solidFill>
                <a:latin typeface="Roboto"/>
                <a:ea typeface="Roboto"/>
                <a:cs typeface="Roboto"/>
                <a:sym typeface="Roboto"/>
              </a:rPr>
              <a:t>1</a:t>
            </a:r>
            <a:r>
              <a:rPr lang="es-ES" sz="1000" dirty="0">
                <a:solidFill>
                  <a:srgbClr val="1C355E"/>
                </a:solidFill>
                <a:latin typeface="Roboto"/>
                <a:ea typeface="Roboto"/>
                <a:cs typeface="Roboto"/>
                <a:sym typeface="Roboto"/>
              </a:rPr>
              <a:t>= 6.78x10-5</a:t>
            </a:r>
          </a:p>
        </p:txBody>
      </p:sp>
      <p:pic>
        <p:nvPicPr>
          <p:cNvPr id="2" name="Imagen 1"/>
          <p:cNvPicPr>
            <a:picLocks noChangeAspect="1"/>
          </p:cNvPicPr>
          <p:nvPr/>
        </p:nvPicPr>
        <p:blipFill>
          <a:blip r:embed="rId4"/>
          <a:stretch>
            <a:fillRect/>
          </a:stretch>
        </p:blipFill>
        <p:spPr>
          <a:xfrm>
            <a:off x="555214" y="2847100"/>
            <a:ext cx="3581710" cy="1912786"/>
          </a:xfrm>
          <a:prstGeom prst="rect">
            <a:avLst/>
          </a:prstGeom>
        </p:spPr>
      </p:pic>
    </p:spTree>
    <p:extLst>
      <p:ext uri="{BB962C8B-B14F-4D97-AF65-F5344CB8AC3E}">
        <p14:creationId xmlns:p14="http://schemas.microsoft.com/office/powerpoint/2010/main" val="11267172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23480" y="1267132"/>
            <a:ext cx="8620434" cy="3156155"/>
          </a:xfrm>
          <a:prstGeom prst="rect">
            <a:avLst/>
          </a:prstGeom>
          <a:noFill/>
          <a:ln>
            <a:noFill/>
          </a:ln>
        </p:spPr>
        <p:txBody>
          <a:bodyPr spcFirstLastPara="1" wrap="square" lIns="91425" tIns="91425" rIns="91425" bIns="91425" anchor="t" anchorCtr="0">
            <a:noAutofit/>
          </a:bodyPr>
          <a:lstStyle/>
          <a:p>
            <a:pPr marL="146050" indent="0" algn="l" rtl="0">
              <a:buNone/>
            </a:pPr>
            <a:r>
              <a:rPr lang="es-ES" sz="1200" b="1" dirty="0"/>
              <a:t>Linear Regression Model:</a:t>
            </a:r>
          </a:p>
          <a:p>
            <a:pPr algn="l" rtl="0"/>
            <a:r>
              <a:rPr lang="es-ES" sz="1200" dirty="0"/>
              <a:t>Chile Prediction: We look for its GDP = $37,655 -&gt; 3.75 x 37,566 x 6.78 x 10</a:t>
            </a:r>
            <a:r>
              <a:rPr lang="es-ES" sz="1200" baseline="30000" dirty="0"/>
              <a:t>-5  </a:t>
            </a:r>
            <a:r>
              <a:rPr lang="es-ES" sz="1200" dirty="0"/>
              <a:t>= 6.30</a:t>
            </a:r>
          </a:p>
          <a:p>
            <a:pPr marL="146050" indent="0" algn="l" rtl="0">
              <a:buNone/>
            </a:pPr>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p:txBody>
      </p:sp>
      <p:sp>
        <p:nvSpPr>
          <p:cNvPr id="133" name="Google Shape;133;p4"/>
          <p:cNvSpPr txBox="1">
            <a:spLocks noGrp="1"/>
          </p:cNvSpPr>
          <p:nvPr>
            <p:ph type="title"/>
          </p:nvPr>
        </p:nvSpPr>
        <p:spPr>
          <a:xfrm>
            <a:off x="1171020" y="161220"/>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Model-based learning: example</a:t>
            </a:r>
            <a:endParaRPr dirty="0"/>
          </a:p>
        </p:txBody>
      </p:sp>
      <p:sp>
        <p:nvSpPr>
          <p:cNvPr id="2" name="Rectángulo 1"/>
          <p:cNvSpPr/>
          <p:nvPr/>
        </p:nvSpPr>
        <p:spPr>
          <a:xfrm>
            <a:off x="1605730" y="1901897"/>
            <a:ext cx="3892480" cy="29238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l" rtl="0"/>
            <a:r>
              <a:rPr lang="es-ES" sz="800" dirty="0" err="1">
                <a:solidFill>
                  <a:srgbClr val="AF00DB"/>
                </a:solidFill>
                <a:latin typeface="Consolas" panose="020B0609020204030204" pitchFamily="49" charset="0"/>
              </a:rPr>
              <a:t>import</a:t>
            </a:r>
            <a:r>
              <a:rPr lang="es-ES" sz="800" dirty="0">
                <a:solidFill>
                  <a:srgbClr val="3B3B3B"/>
                </a:solidFill>
                <a:latin typeface="Consolas" panose="020B0609020204030204" pitchFamily="49" charset="0"/>
              </a:rPr>
              <a:t> </a:t>
            </a:r>
            <a:r>
              <a:rPr lang="es-ES" sz="800" dirty="0" err="1">
                <a:solidFill>
                  <a:srgbClr val="267F99"/>
                </a:solidFill>
                <a:latin typeface="Consolas" panose="020B0609020204030204" pitchFamily="49" charset="0"/>
              </a:rPr>
              <a:t>matplotlib</a:t>
            </a:r>
            <a:r>
              <a:rPr lang="es-ES" sz="800" dirty="0" err="1">
                <a:solidFill>
                  <a:srgbClr val="3B3B3B"/>
                </a:solidFill>
                <a:latin typeface="Consolas" panose="020B0609020204030204" pitchFamily="49" charset="0"/>
              </a:rPr>
              <a:t>.</a:t>
            </a:r>
            <a:r>
              <a:rPr lang="es-ES" sz="800" dirty="0" err="1">
                <a:solidFill>
                  <a:srgbClr val="267F99"/>
                </a:solidFill>
                <a:latin typeface="Consolas" panose="020B0609020204030204" pitchFamily="49" charset="0"/>
              </a:rPr>
              <a:t>pyplot</a:t>
            </a:r>
            <a:r>
              <a:rPr lang="es-ES" sz="800" dirty="0">
                <a:solidFill>
                  <a:srgbClr val="3B3B3B"/>
                </a:solidFill>
                <a:latin typeface="Consolas" panose="020B0609020204030204" pitchFamily="49" charset="0"/>
              </a:rPr>
              <a:t> </a:t>
            </a:r>
            <a:r>
              <a:rPr lang="es-ES" sz="800" dirty="0">
                <a:solidFill>
                  <a:srgbClr val="AF00DB"/>
                </a:solidFill>
                <a:latin typeface="Consolas" panose="020B0609020204030204" pitchFamily="49" charset="0"/>
              </a:rPr>
              <a:t>ace</a:t>
            </a:r>
            <a:r>
              <a:rPr lang="es-ES" sz="800" dirty="0">
                <a:solidFill>
                  <a:srgbClr val="3B3B3B"/>
                </a:solidFill>
                <a:latin typeface="Consolas" panose="020B0609020204030204" pitchFamily="49" charset="0"/>
              </a:rPr>
              <a:t> </a:t>
            </a:r>
            <a:r>
              <a:rPr lang="es-ES" sz="800" dirty="0" err="1">
                <a:solidFill>
                  <a:srgbClr val="267F99"/>
                </a:solidFill>
                <a:latin typeface="Consolas" panose="020B0609020204030204" pitchFamily="49" charset="0"/>
              </a:rPr>
              <a:t>plt</a:t>
            </a:r>
            <a:endParaRPr lang="es-ES" sz="800" dirty="0">
              <a:solidFill>
                <a:srgbClr val="3B3B3B"/>
              </a:solidFill>
              <a:latin typeface="Consolas" panose="020B0609020204030204" pitchFamily="49" charset="0"/>
            </a:endParaRPr>
          </a:p>
          <a:p>
            <a:pPr algn="l" rtl="0"/>
            <a:r>
              <a:rPr lang="es-ES" sz="800" dirty="0" err="1">
                <a:solidFill>
                  <a:srgbClr val="AF00DB"/>
                </a:solidFill>
                <a:latin typeface="Consolas" panose="020B0609020204030204" pitchFamily="49" charset="0"/>
              </a:rPr>
              <a:t>import</a:t>
            </a:r>
            <a:r>
              <a:rPr lang="es-ES" sz="800" dirty="0">
                <a:solidFill>
                  <a:srgbClr val="3B3B3B"/>
                </a:solidFill>
                <a:latin typeface="Consolas" panose="020B0609020204030204" pitchFamily="49" charset="0"/>
              </a:rPr>
              <a:t> </a:t>
            </a:r>
            <a:r>
              <a:rPr lang="es-ES" sz="800" dirty="0" err="1">
                <a:solidFill>
                  <a:srgbClr val="3B3B3B"/>
                </a:solidFill>
                <a:latin typeface="Consolas" panose="020B0609020204030204" pitchFamily="49" charset="0"/>
              </a:rPr>
              <a:t>numpy</a:t>
            </a:r>
            <a:r>
              <a:rPr lang="es-ES" sz="800" dirty="0">
                <a:solidFill>
                  <a:srgbClr val="3B3B3B"/>
                </a:solidFill>
                <a:latin typeface="Consolas" panose="020B0609020204030204" pitchFamily="49" charset="0"/>
              </a:rPr>
              <a:t> </a:t>
            </a:r>
            <a:r>
              <a:rPr lang="es-ES" sz="800" dirty="0">
                <a:solidFill>
                  <a:srgbClr val="AF00DB"/>
                </a:solidFill>
                <a:latin typeface="Consolas" panose="020B0609020204030204" pitchFamily="49" charset="0"/>
              </a:rPr>
              <a:t>ace</a:t>
            </a:r>
            <a:r>
              <a:rPr lang="es-ES" sz="800" dirty="0">
                <a:solidFill>
                  <a:srgbClr val="3B3B3B"/>
                </a:solidFill>
                <a:latin typeface="Consolas" panose="020B0609020204030204" pitchFamily="49" charset="0"/>
              </a:rPr>
              <a:t> </a:t>
            </a:r>
            <a:r>
              <a:rPr lang="es-ES" sz="800" dirty="0" err="1">
                <a:solidFill>
                  <a:srgbClr val="267F99"/>
                </a:solidFill>
                <a:latin typeface="Consolas" panose="020B0609020204030204" pitchFamily="49" charset="0"/>
              </a:rPr>
              <a:t>np</a:t>
            </a:r>
            <a:endParaRPr lang="es-ES" sz="800" dirty="0">
              <a:solidFill>
                <a:srgbClr val="3B3B3B"/>
              </a:solidFill>
              <a:latin typeface="Consolas" panose="020B0609020204030204" pitchFamily="49" charset="0"/>
            </a:endParaRPr>
          </a:p>
          <a:p>
            <a:pPr algn="l" rtl="0"/>
            <a:r>
              <a:rPr lang="es-ES" sz="800" dirty="0" err="1">
                <a:solidFill>
                  <a:srgbClr val="AF00DB"/>
                </a:solidFill>
                <a:latin typeface="Consolas" panose="020B0609020204030204" pitchFamily="49" charset="0"/>
              </a:rPr>
              <a:t>import</a:t>
            </a:r>
            <a:r>
              <a:rPr lang="es-ES" sz="800" dirty="0">
                <a:solidFill>
                  <a:srgbClr val="3B3B3B"/>
                </a:solidFill>
                <a:latin typeface="Consolas" panose="020B0609020204030204" pitchFamily="49" charset="0"/>
              </a:rPr>
              <a:t> </a:t>
            </a:r>
            <a:r>
              <a:rPr lang="es-ES" sz="800" dirty="0">
                <a:solidFill>
                  <a:srgbClr val="267F99"/>
                </a:solidFill>
                <a:latin typeface="Consolas" panose="020B0609020204030204" pitchFamily="49" charset="0"/>
              </a:rPr>
              <a:t>pandas</a:t>
            </a:r>
            <a:r>
              <a:rPr lang="es-ES" sz="800" dirty="0">
                <a:solidFill>
                  <a:srgbClr val="3B3B3B"/>
                </a:solidFill>
                <a:latin typeface="Consolas" panose="020B0609020204030204" pitchFamily="49" charset="0"/>
              </a:rPr>
              <a:t> </a:t>
            </a:r>
            <a:r>
              <a:rPr lang="es-ES" sz="800" dirty="0">
                <a:solidFill>
                  <a:srgbClr val="AF00DB"/>
                </a:solidFill>
                <a:latin typeface="Consolas" panose="020B0609020204030204" pitchFamily="49" charset="0"/>
              </a:rPr>
              <a:t>ace</a:t>
            </a:r>
            <a:r>
              <a:rPr lang="es-ES" sz="800" dirty="0">
                <a:solidFill>
                  <a:srgbClr val="3B3B3B"/>
                </a:solidFill>
                <a:latin typeface="Consolas" panose="020B0609020204030204" pitchFamily="49" charset="0"/>
              </a:rPr>
              <a:t> </a:t>
            </a:r>
            <a:r>
              <a:rPr lang="es-ES" sz="800" dirty="0" err="1">
                <a:solidFill>
                  <a:srgbClr val="267F99"/>
                </a:solidFill>
                <a:latin typeface="Consolas" panose="020B0609020204030204" pitchFamily="49" charset="0"/>
              </a:rPr>
              <a:t>P.S</a:t>
            </a:r>
            <a:endParaRPr lang="es-ES" sz="800" dirty="0">
              <a:solidFill>
                <a:srgbClr val="3B3B3B"/>
              </a:solidFill>
              <a:latin typeface="Consolas" panose="020B0609020204030204" pitchFamily="49" charset="0"/>
            </a:endParaRPr>
          </a:p>
          <a:p>
            <a:pPr algn="l" rtl="0"/>
            <a:r>
              <a:rPr lang="es-ES" sz="800" dirty="0" err="1">
                <a:solidFill>
                  <a:srgbClr val="AF00DB"/>
                </a:solidFill>
                <a:latin typeface="Consolas" panose="020B0609020204030204" pitchFamily="49" charset="0"/>
              </a:rPr>
              <a:t>from</a:t>
            </a:r>
            <a:r>
              <a:rPr lang="es-ES" sz="800" dirty="0">
                <a:solidFill>
                  <a:srgbClr val="3B3B3B"/>
                </a:solidFill>
                <a:latin typeface="Consolas" panose="020B0609020204030204" pitchFamily="49" charset="0"/>
              </a:rPr>
              <a:t> </a:t>
            </a:r>
            <a:r>
              <a:rPr lang="es-ES" sz="800" dirty="0" err="1">
                <a:solidFill>
                  <a:srgbClr val="267F99"/>
                </a:solidFill>
                <a:latin typeface="Consolas" panose="020B0609020204030204" pitchFamily="49" charset="0"/>
              </a:rPr>
              <a:t>sklearn</a:t>
            </a:r>
            <a:r>
              <a:rPr lang="es-ES" sz="800" dirty="0" err="1">
                <a:solidFill>
                  <a:srgbClr val="3B3B3B"/>
                </a:solidFill>
                <a:latin typeface="Consolas" panose="020B0609020204030204" pitchFamily="49" charset="0"/>
              </a:rPr>
              <a:t>.</a:t>
            </a:r>
            <a:r>
              <a:rPr lang="es-ES" sz="800" dirty="0" err="1">
                <a:solidFill>
                  <a:srgbClr val="267F99"/>
                </a:solidFill>
                <a:latin typeface="Consolas" panose="020B0609020204030204" pitchFamily="49" charset="0"/>
              </a:rPr>
              <a:t>linear_model</a:t>
            </a:r>
            <a:r>
              <a:rPr lang="es-ES" sz="800" dirty="0">
                <a:solidFill>
                  <a:srgbClr val="3B3B3B"/>
                </a:solidFill>
                <a:latin typeface="Consolas" panose="020B0609020204030204" pitchFamily="49" charset="0"/>
              </a:rPr>
              <a:t> </a:t>
            </a:r>
            <a:r>
              <a:rPr lang="es-ES" sz="800" dirty="0" err="1">
                <a:solidFill>
                  <a:srgbClr val="AF00DB"/>
                </a:solidFill>
                <a:latin typeface="Consolas" panose="020B0609020204030204" pitchFamily="49" charset="0"/>
              </a:rPr>
              <a:t>import</a:t>
            </a:r>
            <a:r>
              <a:rPr lang="es-ES" sz="800" dirty="0">
                <a:solidFill>
                  <a:srgbClr val="3B3B3B"/>
                </a:solidFill>
                <a:latin typeface="Consolas" panose="020B0609020204030204" pitchFamily="49" charset="0"/>
              </a:rPr>
              <a:t> </a:t>
            </a:r>
            <a:r>
              <a:rPr lang="es-ES" sz="800" dirty="0" err="1">
                <a:solidFill>
                  <a:srgbClr val="267F99"/>
                </a:solidFill>
                <a:latin typeface="Consolas" panose="020B0609020204030204" pitchFamily="49" charset="0"/>
              </a:rPr>
              <a:t>Linear Regression</a:t>
            </a:r>
            <a:endParaRPr lang="es-ES" sz="800" dirty="0">
              <a:solidFill>
                <a:srgbClr val="3B3B3B"/>
              </a:solidFill>
              <a:latin typeface="Consolas" panose="020B0609020204030204" pitchFamily="49" charset="0"/>
            </a:endParaRPr>
          </a:p>
          <a:p>
            <a:pPr algn="l" rtl="0"/>
            <a:r>
              <a:rPr lang="es-ES" sz="800" dirty="0">
                <a:solidFill>
                  <a:srgbClr val="3B3B3B"/>
                </a:solidFill>
                <a:latin typeface="Consolas" panose="020B0609020204030204" pitchFamily="49" charset="0"/>
              </a:rPr>
              <a:t/>
            </a:r>
            <a:br>
              <a:rPr lang="es-ES" sz="800" dirty="0">
                <a:solidFill>
                  <a:srgbClr val="3B3B3B"/>
                </a:solidFill>
                <a:latin typeface="Consolas" panose="020B0609020204030204" pitchFamily="49" charset="0"/>
              </a:rPr>
            </a:br>
            <a:r>
              <a:rPr lang="es-ES" sz="800" dirty="0">
                <a:solidFill>
                  <a:srgbClr val="008000"/>
                </a:solidFill>
                <a:latin typeface="Consolas" panose="020B0609020204030204" pitchFamily="49" charset="0"/>
              </a:rPr>
              <a:t># Read the data</a:t>
            </a:r>
            <a:endParaRPr lang="es-ES" sz="800" dirty="0">
              <a:solidFill>
                <a:srgbClr val="3B3B3B"/>
              </a:solidFill>
              <a:latin typeface="Consolas" panose="020B0609020204030204" pitchFamily="49" charset="0"/>
            </a:endParaRPr>
          </a:p>
          <a:p>
            <a:pPr algn="l" rtl="0"/>
            <a:r>
              <a:rPr lang="es-ES" sz="800" dirty="0" err="1">
                <a:solidFill>
                  <a:srgbClr val="001080"/>
                </a:solidFill>
                <a:latin typeface="Consolas" panose="020B0609020204030204" pitchFamily="49" charset="0"/>
              </a:rPr>
              <a:t>lifesat</a:t>
            </a:r>
            <a:r>
              <a:rPr lang="es-ES" sz="800" dirty="0">
                <a:solidFill>
                  <a:srgbClr val="3B3B3B"/>
                </a:solidFill>
                <a:latin typeface="Consolas" panose="020B0609020204030204" pitchFamily="49" charset="0"/>
              </a:rPr>
              <a:t> </a:t>
            </a:r>
            <a:r>
              <a:rPr lang="es-ES" sz="800" dirty="0">
                <a:latin typeface="Consolas" panose="020B0609020204030204" pitchFamily="49" charset="0"/>
              </a:rPr>
              <a:t>=</a:t>
            </a:r>
            <a:r>
              <a:rPr lang="es-ES" sz="800" dirty="0">
                <a:solidFill>
                  <a:srgbClr val="3B3B3B"/>
                </a:solidFill>
                <a:latin typeface="Consolas" panose="020B0609020204030204" pitchFamily="49" charset="0"/>
              </a:rPr>
              <a:t> </a:t>
            </a:r>
            <a:r>
              <a:rPr lang="es-ES" sz="800" dirty="0" err="1">
                <a:solidFill>
                  <a:srgbClr val="267F99"/>
                </a:solidFill>
                <a:latin typeface="Consolas" panose="020B0609020204030204" pitchFamily="49" charset="0"/>
              </a:rPr>
              <a:t>P.S</a:t>
            </a:r>
            <a:r>
              <a:rPr lang="es-ES" sz="800" dirty="0" err="1">
                <a:solidFill>
                  <a:srgbClr val="3B3B3B"/>
                </a:solidFill>
                <a:latin typeface="Consolas" panose="020B0609020204030204" pitchFamily="49" charset="0"/>
              </a:rPr>
              <a:t>.</a:t>
            </a:r>
            <a:r>
              <a:rPr lang="es-ES" sz="800" dirty="0" err="1">
                <a:solidFill>
                  <a:srgbClr val="795E26"/>
                </a:solidFill>
                <a:latin typeface="Consolas" panose="020B0609020204030204" pitchFamily="49" charset="0"/>
              </a:rPr>
              <a:t>read_csv</a:t>
            </a:r>
            <a:r>
              <a:rPr lang="es-ES" sz="800" dirty="0">
                <a:solidFill>
                  <a:srgbClr val="3B3B3B"/>
                </a:solidFill>
                <a:latin typeface="Consolas" panose="020B0609020204030204" pitchFamily="49" charset="0"/>
              </a:rPr>
              <a:t>(</a:t>
            </a:r>
            <a:r>
              <a:rPr lang="es-ES" sz="800" dirty="0">
                <a:solidFill>
                  <a:srgbClr val="A31515"/>
                </a:solidFill>
                <a:latin typeface="Consolas" panose="020B0609020204030204" pitchFamily="49" charset="0"/>
              </a:rPr>
              <a:t>"lifesat.csv"</a:t>
            </a:r>
            <a:r>
              <a:rPr lang="es-ES" sz="800" dirty="0">
                <a:solidFill>
                  <a:srgbClr val="3B3B3B"/>
                </a:solidFill>
                <a:latin typeface="Consolas" panose="020B0609020204030204" pitchFamily="49" charset="0"/>
              </a:rPr>
              <a:t>)</a:t>
            </a:r>
          </a:p>
          <a:p>
            <a:pPr algn="l" rtl="0"/>
            <a:r>
              <a:rPr lang="es-ES" sz="800" dirty="0">
                <a:solidFill>
                  <a:srgbClr val="0070C1"/>
                </a:solidFill>
                <a:latin typeface="Consolas" panose="020B0609020204030204" pitchFamily="49" charset="0"/>
              </a:rPr>
              <a:t>X</a:t>
            </a:r>
            <a:r>
              <a:rPr lang="es-ES" sz="800" dirty="0">
                <a:solidFill>
                  <a:srgbClr val="3B3B3B"/>
                </a:solidFill>
                <a:latin typeface="Consolas" panose="020B0609020204030204" pitchFamily="49" charset="0"/>
              </a:rPr>
              <a:t> </a:t>
            </a:r>
            <a:r>
              <a:rPr lang="es-ES" sz="800" dirty="0">
                <a:latin typeface="Consolas" panose="020B0609020204030204" pitchFamily="49" charset="0"/>
              </a:rPr>
              <a:t>=</a:t>
            </a:r>
            <a:r>
              <a:rPr lang="es-ES" sz="800" dirty="0">
                <a:solidFill>
                  <a:srgbClr val="3B3B3B"/>
                </a:solidFill>
                <a:latin typeface="Consolas" panose="020B0609020204030204" pitchFamily="49" charset="0"/>
              </a:rPr>
              <a:t> </a:t>
            </a:r>
            <a:r>
              <a:rPr lang="es-ES" sz="800" dirty="0" err="1">
                <a:solidFill>
                  <a:srgbClr val="001080"/>
                </a:solidFill>
                <a:latin typeface="Consolas" panose="020B0609020204030204" pitchFamily="49" charset="0"/>
              </a:rPr>
              <a:t>lifesat</a:t>
            </a:r>
            <a:r>
              <a:rPr lang="es-ES" sz="800" dirty="0">
                <a:solidFill>
                  <a:srgbClr val="3B3B3B"/>
                </a:solidFill>
                <a:latin typeface="Consolas" panose="020B0609020204030204" pitchFamily="49" charset="0"/>
              </a:rPr>
              <a:t>[[</a:t>
            </a:r>
            <a:r>
              <a:rPr lang="es-ES" sz="800" dirty="0">
                <a:solidFill>
                  <a:srgbClr val="A31515"/>
                </a:solidFill>
                <a:latin typeface="Consolas" panose="020B0609020204030204" pitchFamily="49" charset="0"/>
              </a:rPr>
              <a:t>"GDP per</a:t>
            </a:r>
            <a:r>
              <a:rPr lang="es-ES" sz="800" dirty="0" err="1">
                <a:solidFill>
                  <a:srgbClr val="A31515"/>
                </a:solidFill>
                <a:latin typeface="Consolas" panose="020B0609020204030204" pitchFamily="49" charset="0"/>
              </a:rPr>
              <a:t>capital</a:t>
            </a:r>
            <a:r>
              <a:rPr lang="es-ES" sz="800" dirty="0">
                <a:solidFill>
                  <a:srgbClr val="A31515"/>
                </a:solidFill>
                <a:latin typeface="Consolas" panose="020B0609020204030204" pitchFamily="49" charset="0"/>
              </a:rPr>
              <a:t>(USD)"</a:t>
            </a:r>
            <a:r>
              <a:rPr lang="es-ES" sz="800" dirty="0">
                <a:solidFill>
                  <a:srgbClr val="3B3B3B"/>
                </a:solidFill>
                <a:latin typeface="Consolas" panose="020B0609020204030204" pitchFamily="49" charset="0"/>
              </a:rPr>
              <a:t>]].</a:t>
            </a:r>
            <a:r>
              <a:rPr lang="es-ES" sz="800" dirty="0" err="1">
                <a:solidFill>
                  <a:srgbClr val="001080"/>
                </a:solidFill>
                <a:latin typeface="Consolas" panose="020B0609020204030204" pitchFamily="49" charset="0"/>
              </a:rPr>
              <a:t>values</a:t>
            </a:r>
            <a:endParaRPr lang="es-ES" sz="800" dirty="0">
              <a:solidFill>
                <a:srgbClr val="3B3B3B"/>
              </a:solidFill>
              <a:latin typeface="Consolas" panose="020B0609020204030204" pitchFamily="49" charset="0"/>
            </a:endParaRPr>
          </a:p>
          <a:p>
            <a:pPr algn="l" rtl="0"/>
            <a:r>
              <a:rPr lang="es-ES" sz="800" dirty="0">
                <a:solidFill>
                  <a:srgbClr val="001080"/>
                </a:solidFill>
                <a:latin typeface="Consolas" panose="020B0609020204030204" pitchFamily="49" charset="0"/>
              </a:rPr>
              <a:t>and</a:t>
            </a:r>
            <a:r>
              <a:rPr lang="es-ES" sz="800" dirty="0">
                <a:solidFill>
                  <a:srgbClr val="3B3B3B"/>
                </a:solidFill>
                <a:latin typeface="Consolas" panose="020B0609020204030204" pitchFamily="49" charset="0"/>
              </a:rPr>
              <a:t> </a:t>
            </a:r>
            <a:r>
              <a:rPr lang="es-ES" sz="800" dirty="0">
                <a:latin typeface="Consolas" panose="020B0609020204030204" pitchFamily="49" charset="0"/>
              </a:rPr>
              <a:t>=</a:t>
            </a:r>
            <a:r>
              <a:rPr lang="es-ES" sz="800" dirty="0">
                <a:solidFill>
                  <a:srgbClr val="3B3B3B"/>
                </a:solidFill>
                <a:latin typeface="Consolas" panose="020B0609020204030204" pitchFamily="49" charset="0"/>
              </a:rPr>
              <a:t> </a:t>
            </a:r>
            <a:r>
              <a:rPr lang="es-ES" sz="800" dirty="0" err="1">
                <a:solidFill>
                  <a:srgbClr val="001080"/>
                </a:solidFill>
                <a:latin typeface="Consolas" panose="020B0609020204030204" pitchFamily="49" charset="0"/>
              </a:rPr>
              <a:t>lifesat</a:t>
            </a:r>
            <a:r>
              <a:rPr lang="es-ES" sz="800" dirty="0">
                <a:solidFill>
                  <a:srgbClr val="3B3B3B"/>
                </a:solidFill>
                <a:latin typeface="Consolas" panose="020B0609020204030204" pitchFamily="49" charset="0"/>
              </a:rPr>
              <a:t>[[</a:t>
            </a:r>
            <a:r>
              <a:rPr lang="es-ES" sz="800" dirty="0">
                <a:solidFill>
                  <a:srgbClr val="A31515"/>
                </a:solidFill>
                <a:latin typeface="Consolas" panose="020B0609020204030204" pitchFamily="49" charset="0"/>
              </a:rPr>
              <a:t>"</a:t>
            </a:r>
            <a:r>
              <a:rPr lang="es-ES" sz="800" dirty="0" err="1">
                <a:solidFill>
                  <a:srgbClr val="A31515"/>
                </a:solidFill>
                <a:latin typeface="Consolas" panose="020B0609020204030204" pitchFamily="49" charset="0"/>
              </a:rPr>
              <a:t>Life</a:t>
            </a:r>
            <a:r>
              <a:rPr lang="es-ES" sz="800" dirty="0">
                <a:solidFill>
                  <a:srgbClr val="A31515"/>
                </a:solidFill>
                <a:latin typeface="Consolas" panose="020B0609020204030204" pitchFamily="49" charset="0"/>
              </a:rPr>
              <a:t> </a:t>
            </a:r>
            <a:r>
              <a:rPr lang="es-ES" sz="800" dirty="0" err="1">
                <a:solidFill>
                  <a:srgbClr val="A31515"/>
                </a:solidFill>
                <a:latin typeface="Consolas" panose="020B0609020204030204" pitchFamily="49" charset="0"/>
              </a:rPr>
              <a:t>satisfaction</a:t>
            </a:r>
            <a:r>
              <a:rPr lang="es-ES" sz="800" dirty="0">
                <a:solidFill>
                  <a:srgbClr val="A31515"/>
                </a:solidFill>
                <a:latin typeface="Consolas" panose="020B0609020204030204" pitchFamily="49" charset="0"/>
              </a:rPr>
              <a:t>"</a:t>
            </a:r>
            <a:r>
              <a:rPr lang="es-ES" sz="800" dirty="0">
                <a:solidFill>
                  <a:srgbClr val="3B3B3B"/>
                </a:solidFill>
                <a:latin typeface="Consolas" panose="020B0609020204030204" pitchFamily="49" charset="0"/>
              </a:rPr>
              <a:t>]].</a:t>
            </a:r>
            <a:r>
              <a:rPr lang="es-ES" sz="800" dirty="0" err="1">
                <a:solidFill>
                  <a:srgbClr val="001080"/>
                </a:solidFill>
                <a:latin typeface="Consolas" panose="020B0609020204030204" pitchFamily="49" charset="0"/>
              </a:rPr>
              <a:t>values</a:t>
            </a:r>
            <a:endParaRPr lang="es-ES" sz="800" dirty="0">
              <a:solidFill>
                <a:srgbClr val="3B3B3B"/>
              </a:solidFill>
              <a:latin typeface="Consolas" panose="020B0609020204030204" pitchFamily="49" charset="0"/>
            </a:endParaRPr>
          </a:p>
          <a:p>
            <a:pPr algn="l" rtl="0"/>
            <a:r>
              <a:rPr lang="es-ES" sz="800" dirty="0">
                <a:solidFill>
                  <a:srgbClr val="3B3B3B"/>
                </a:solidFill>
                <a:latin typeface="Consolas" panose="020B0609020204030204" pitchFamily="49" charset="0"/>
              </a:rPr>
              <a:t/>
            </a:r>
            <a:br>
              <a:rPr lang="es-ES" sz="800" dirty="0">
                <a:solidFill>
                  <a:srgbClr val="3B3B3B"/>
                </a:solidFill>
                <a:latin typeface="Consolas" panose="020B0609020204030204" pitchFamily="49" charset="0"/>
              </a:rPr>
            </a:br>
            <a:r>
              <a:rPr lang="es-ES" sz="800" dirty="0">
                <a:solidFill>
                  <a:srgbClr val="008000"/>
                </a:solidFill>
                <a:latin typeface="Consolas" panose="020B0609020204030204" pitchFamily="49" charset="0"/>
              </a:rPr>
              <a:t># Visualize the data</a:t>
            </a:r>
            <a:endParaRPr lang="es-ES" sz="800" dirty="0">
              <a:solidFill>
                <a:srgbClr val="3B3B3B"/>
              </a:solidFill>
              <a:latin typeface="Consolas" panose="020B0609020204030204" pitchFamily="49" charset="0"/>
            </a:endParaRPr>
          </a:p>
          <a:p>
            <a:pPr algn="l" rtl="0"/>
            <a:r>
              <a:rPr lang="es-ES" sz="800" dirty="0" err="1">
                <a:solidFill>
                  <a:srgbClr val="001080"/>
                </a:solidFill>
                <a:latin typeface="Consolas" panose="020B0609020204030204" pitchFamily="49" charset="0"/>
              </a:rPr>
              <a:t>lifesat</a:t>
            </a:r>
            <a:r>
              <a:rPr lang="es-ES" sz="800" dirty="0" err="1">
                <a:solidFill>
                  <a:srgbClr val="3B3B3B"/>
                </a:solidFill>
                <a:latin typeface="Consolas" panose="020B0609020204030204" pitchFamily="49" charset="0"/>
              </a:rPr>
              <a:t>.</a:t>
            </a:r>
            <a:r>
              <a:rPr lang="es-ES" sz="800" dirty="0" err="1">
                <a:solidFill>
                  <a:srgbClr val="001080"/>
                </a:solidFill>
                <a:latin typeface="Consolas" panose="020B0609020204030204" pitchFamily="49" charset="0"/>
              </a:rPr>
              <a:t>plot</a:t>
            </a:r>
            <a:r>
              <a:rPr lang="es-ES" sz="800" dirty="0">
                <a:solidFill>
                  <a:srgbClr val="3B3B3B"/>
                </a:solidFill>
                <a:latin typeface="Consolas" panose="020B0609020204030204" pitchFamily="49" charset="0"/>
              </a:rPr>
              <a:t>(</a:t>
            </a:r>
            <a:r>
              <a:rPr lang="es-ES" sz="800" dirty="0" err="1">
                <a:solidFill>
                  <a:srgbClr val="001080"/>
                </a:solidFill>
                <a:latin typeface="Consolas" panose="020B0609020204030204" pitchFamily="49" charset="0"/>
              </a:rPr>
              <a:t>kind</a:t>
            </a:r>
            <a:r>
              <a:rPr lang="es-ES" sz="800" dirty="0">
                <a:latin typeface="Consolas" panose="020B0609020204030204" pitchFamily="49" charset="0"/>
              </a:rPr>
              <a:t>=</a:t>
            </a:r>
            <a:r>
              <a:rPr lang="es-ES" sz="800" dirty="0">
                <a:solidFill>
                  <a:srgbClr val="A31515"/>
                </a:solidFill>
                <a:latin typeface="Consolas" panose="020B0609020204030204" pitchFamily="49" charset="0"/>
              </a:rPr>
              <a:t>'</a:t>
            </a:r>
            <a:r>
              <a:rPr lang="es-ES" sz="800" dirty="0" err="1">
                <a:solidFill>
                  <a:srgbClr val="A31515"/>
                </a:solidFill>
                <a:latin typeface="Consolas" panose="020B0609020204030204" pitchFamily="49" charset="0"/>
              </a:rPr>
              <a:t>scatter</a:t>
            </a:r>
            <a:r>
              <a:rPr lang="es-ES" sz="800" dirty="0">
                <a:solidFill>
                  <a:srgbClr val="A31515"/>
                </a:solidFill>
                <a:latin typeface="Consolas" panose="020B0609020204030204" pitchFamily="49" charset="0"/>
              </a:rPr>
              <a:t>'</a:t>
            </a:r>
            <a:r>
              <a:rPr lang="es-ES" sz="800" dirty="0">
                <a:solidFill>
                  <a:srgbClr val="3B3B3B"/>
                </a:solidFill>
                <a:latin typeface="Consolas" panose="020B0609020204030204" pitchFamily="49" charset="0"/>
              </a:rPr>
              <a:t>,</a:t>
            </a:r>
            <a:r>
              <a:rPr lang="es-ES" sz="800" dirty="0" err="1">
                <a:solidFill>
                  <a:srgbClr val="001080"/>
                </a:solidFill>
                <a:latin typeface="Consolas" panose="020B0609020204030204" pitchFamily="49" charset="0"/>
              </a:rPr>
              <a:t>grid</a:t>
            </a:r>
            <a:r>
              <a:rPr lang="es-ES" sz="800" dirty="0">
                <a:latin typeface="Consolas" panose="020B0609020204030204" pitchFamily="49" charset="0"/>
              </a:rPr>
              <a:t>=</a:t>
            </a:r>
            <a:r>
              <a:rPr lang="es-ES" sz="800" dirty="0">
                <a:solidFill>
                  <a:srgbClr val="0000FF"/>
                </a:solidFill>
                <a:latin typeface="Consolas" panose="020B0609020204030204" pitchFamily="49" charset="0"/>
              </a:rPr>
              <a:t>True</a:t>
            </a:r>
            <a:r>
              <a:rPr lang="es-ES" sz="800" dirty="0">
                <a:solidFill>
                  <a:srgbClr val="3B3B3B"/>
                </a:solidFill>
                <a:latin typeface="Consolas" panose="020B0609020204030204" pitchFamily="49" charset="0"/>
              </a:rPr>
              <a:t>,</a:t>
            </a:r>
          </a:p>
          <a:p>
            <a:pPr algn="l" rtl="0"/>
            <a:r>
              <a:rPr lang="es-ES" sz="800" dirty="0">
                <a:solidFill>
                  <a:srgbClr val="3B3B3B"/>
                </a:solidFill>
                <a:latin typeface="Consolas" panose="020B0609020204030204" pitchFamily="49" charset="0"/>
              </a:rPr>
              <a:t>             </a:t>
            </a:r>
            <a:r>
              <a:rPr lang="es-ES" sz="800" dirty="0">
                <a:solidFill>
                  <a:srgbClr val="001080"/>
                </a:solidFill>
                <a:latin typeface="Consolas" panose="020B0609020204030204" pitchFamily="49" charset="0"/>
              </a:rPr>
              <a:t>x</a:t>
            </a:r>
            <a:r>
              <a:rPr lang="es-ES" sz="800" dirty="0">
                <a:latin typeface="Consolas" panose="020B0609020204030204" pitchFamily="49" charset="0"/>
              </a:rPr>
              <a:t>=</a:t>
            </a:r>
            <a:r>
              <a:rPr lang="es-ES" sz="800" dirty="0">
                <a:solidFill>
                  <a:srgbClr val="A31515"/>
                </a:solidFill>
                <a:latin typeface="Consolas" panose="020B0609020204030204" pitchFamily="49" charset="0"/>
              </a:rPr>
              <a:t>"GDP per</a:t>
            </a:r>
            <a:r>
              <a:rPr lang="es-ES" sz="800" dirty="0" err="1">
                <a:solidFill>
                  <a:srgbClr val="A31515"/>
                </a:solidFill>
                <a:latin typeface="Consolas" panose="020B0609020204030204" pitchFamily="49" charset="0"/>
              </a:rPr>
              <a:t>capital</a:t>
            </a:r>
            <a:r>
              <a:rPr lang="es-ES" sz="800" dirty="0">
                <a:solidFill>
                  <a:srgbClr val="A31515"/>
                </a:solidFill>
                <a:latin typeface="Consolas" panose="020B0609020204030204" pitchFamily="49" charset="0"/>
              </a:rPr>
              <a:t>(USD)"</a:t>
            </a:r>
            <a:r>
              <a:rPr lang="es-ES" sz="800" dirty="0">
                <a:solidFill>
                  <a:srgbClr val="3B3B3B"/>
                </a:solidFill>
                <a:latin typeface="Consolas" panose="020B0609020204030204" pitchFamily="49" charset="0"/>
              </a:rPr>
              <a:t>,</a:t>
            </a:r>
            <a:r>
              <a:rPr lang="es-ES" sz="800" dirty="0">
                <a:solidFill>
                  <a:srgbClr val="001080"/>
                </a:solidFill>
                <a:latin typeface="Consolas" panose="020B0609020204030204" pitchFamily="49" charset="0"/>
              </a:rPr>
              <a:t>and</a:t>
            </a:r>
            <a:r>
              <a:rPr lang="es-ES" sz="800" dirty="0">
                <a:latin typeface="Consolas" panose="020B0609020204030204" pitchFamily="49" charset="0"/>
              </a:rPr>
              <a:t>=</a:t>
            </a:r>
            <a:r>
              <a:rPr lang="es-ES" sz="800" dirty="0">
                <a:solidFill>
                  <a:srgbClr val="A31515"/>
                </a:solidFill>
                <a:latin typeface="Consolas" panose="020B0609020204030204" pitchFamily="49" charset="0"/>
              </a:rPr>
              <a:t>"</a:t>
            </a:r>
            <a:r>
              <a:rPr lang="es-ES" sz="800" dirty="0" err="1">
                <a:solidFill>
                  <a:srgbClr val="A31515"/>
                </a:solidFill>
                <a:latin typeface="Consolas" panose="020B0609020204030204" pitchFamily="49" charset="0"/>
              </a:rPr>
              <a:t>Life</a:t>
            </a:r>
            <a:r>
              <a:rPr lang="es-ES" sz="800" dirty="0">
                <a:solidFill>
                  <a:srgbClr val="A31515"/>
                </a:solidFill>
                <a:latin typeface="Consolas" panose="020B0609020204030204" pitchFamily="49" charset="0"/>
              </a:rPr>
              <a:t> </a:t>
            </a:r>
            <a:r>
              <a:rPr lang="es-ES" sz="800" dirty="0" err="1">
                <a:solidFill>
                  <a:srgbClr val="A31515"/>
                </a:solidFill>
                <a:latin typeface="Consolas" panose="020B0609020204030204" pitchFamily="49" charset="0"/>
              </a:rPr>
              <a:t>satisfaction</a:t>
            </a:r>
            <a:r>
              <a:rPr lang="es-ES" sz="800" dirty="0">
                <a:solidFill>
                  <a:srgbClr val="A31515"/>
                </a:solidFill>
                <a:latin typeface="Consolas" panose="020B0609020204030204" pitchFamily="49" charset="0"/>
              </a:rPr>
              <a:t>"</a:t>
            </a:r>
            <a:r>
              <a:rPr lang="es-ES" sz="800" dirty="0">
                <a:solidFill>
                  <a:srgbClr val="3B3B3B"/>
                </a:solidFill>
                <a:latin typeface="Consolas" panose="020B0609020204030204" pitchFamily="49" charset="0"/>
              </a:rPr>
              <a:t>)</a:t>
            </a:r>
          </a:p>
          <a:p>
            <a:pPr algn="l" rtl="0"/>
            <a:r>
              <a:rPr lang="es-ES" sz="800" dirty="0" err="1">
                <a:solidFill>
                  <a:srgbClr val="267F99"/>
                </a:solidFill>
                <a:latin typeface="Consolas" panose="020B0609020204030204" pitchFamily="49" charset="0"/>
              </a:rPr>
              <a:t>plt</a:t>
            </a:r>
            <a:r>
              <a:rPr lang="es-ES" sz="800" dirty="0" err="1">
                <a:solidFill>
                  <a:srgbClr val="3B3B3B"/>
                </a:solidFill>
                <a:latin typeface="Consolas" panose="020B0609020204030204" pitchFamily="49" charset="0"/>
              </a:rPr>
              <a:t>.</a:t>
            </a:r>
            <a:r>
              <a:rPr lang="es-ES" sz="800" dirty="0" err="1">
                <a:solidFill>
                  <a:srgbClr val="795E26"/>
                </a:solidFill>
                <a:latin typeface="Consolas" panose="020B0609020204030204" pitchFamily="49" charset="0"/>
              </a:rPr>
              <a:t>axis</a:t>
            </a:r>
            <a:r>
              <a:rPr lang="es-ES" sz="800" dirty="0">
                <a:solidFill>
                  <a:srgbClr val="3B3B3B"/>
                </a:solidFill>
                <a:latin typeface="Consolas" panose="020B0609020204030204" pitchFamily="49" charset="0"/>
              </a:rPr>
              <a:t>([</a:t>
            </a:r>
            <a:r>
              <a:rPr lang="es-ES" sz="800" dirty="0">
                <a:solidFill>
                  <a:srgbClr val="098658"/>
                </a:solidFill>
                <a:latin typeface="Consolas" panose="020B0609020204030204" pitchFamily="49" charset="0"/>
              </a:rPr>
              <a:t>23_500</a:t>
            </a:r>
            <a:r>
              <a:rPr lang="es-ES" sz="800" dirty="0">
                <a:solidFill>
                  <a:srgbClr val="3B3B3B"/>
                </a:solidFill>
                <a:latin typeface="Consolas" panose="020B0609020204030204" pitchFamily="49" charset="0"/>
              </a:rPr>
              <a:t>,</a:t>
            </a:r>
            <a:r>
              <a:rPr lang="es-ES" sz="800" dirty="0">
                <a:solidFill>
                  <a:srgbClr val="098658"/>
                </a:solidFill>
                <a:latin typeface="Consolas" panose="020B0609020204030204" pitchFamily="49" charset="0"/>
              </a:rPr>
              <a:t>62_500</a:t>
            </a:r>
            <a:r>
              <a:rPr lang="es-ES" sz="800" dirty="0">
                <a:solidFill>
                  <a:srgbClr val="3B3B3B"/>
                </a:solidFill>
                <a:latin typeface="Consolas" panose="020B0609020204030204" pitchFamily="49" charset="0"/>
              </a:rPr>
              <a:t>,</a:t>
            </a:r>
            <a:r>
              <a:rPr lang="es-ES" sz="800" dirty="0">
                <a:solidFill>
                  <a:srgbClr val="098658"/>
                </a:solidFill>
                <a:latin typeface="Consolas" panose="020B0609020204030204" pitchFamily="49" charset="0"/>
              </a:rPr>
              <a:t>4</a:t>
            </a:r>
            <a:r>
              <a:rPr lang="es-ES" sz="800" dirty="0">
                <a:solidFill>
                  <a:srgbClr val="3B3B3B"/>
                </a:solidFill>
                <a:latin typeface="Consolas" panose="020B0609020204030204" pitchFamily="49" charset="0"/>
              </a:rPr>
              <a:t>,</a:t>
            </a:r>
            <a:r>
              <a:rPr lang="es-ES" sz="800" dirty="0">
                <a:solidFill>
                  <a:srgbClr val="098658"/>
                </a:solidFill>
                <a:latin typeface="Consolas" panose="020B0609020204030204" pitchFamily="49" charset="0"/>
              </a:rPr>
              <a:t>9</a:t>
            </a:r>
            <a:r>
              <a:rPr lang="es-ES" sz="800" dirty="0">
                <a:solidFill>
                  <a:srgbClr val="3B3B3B"/>
                </a:solidFill>
                <a:latin typeface="Consolas" panose="020B0609020204030204" pitchFamily="49" charset="0"/>
              </a:rPr>
              <a:t>])</a:t>
            </a:r>
          </a:p>
          <a:p>
            <a:pPr algn="l" rtl="0"/>
            <a:r>
              <a:rPr lang="es-ES" sz="800" dirty="0" err="1">
                <a:solidFill>
                  <a:srgbClr val="267F99"/>
                </a:solidFill>
                <a:latin typeface="Consolas" panose="020B0609020204030204" pitchFamily="49" charset="0"/>
              </a:rPr>
              <a:t>plt</a:t>
            </a:r>
            <a:r>
              <a:rPr lang="es-ES" sz="800" dirty="0" err="1">
                <a:solidFill>
                  <a:srgbClr val="3B3B3B"/>
                </a:solidFill>
                <a:latin typeface="Consolas" panose="020B0609020204030204" pitchFamily="49" charset="0"/>
              </a:rPr>
              <a:t>.</a:t>
            </a:r>
            <a:r>
              <a:rPr lang="es-ES" sz="800" dirty="0" err="1">
                <a:solidFill>
                  <a:srgbClr val="795E26"/>
                </a:solidFill>
                <a:latin typeface="Consolas" panose="020B0609020204030204" pitchFamily="49" charset="0"/>
              </a:rPr>
              <a:t>show</a:t>
            </a:r>
            <a:r>
              <a:rPr lang="es-ES" sz="800" dirty="0">
                <a:solidFill>
                  <a:srgbClr val="3B3B3B"/>
                </a:solidFill>
                <a:latin typeface="Consolas" panose="020B0609020204030204" pitchFamily="49" charset="0"/>
              </a:rPr>
              <a:t>()</a:t>
            </a:r>
          </a:p>
          <a:p>
            <a:pPr algn="l" rtl="0"/>
            <a:r>
              <a:rPr lang="es-ES" sz="800" dirty="0">
                <a:solidFill>
                  <a:srgbClr val="3B3B3B"/>
                </a:solidFill>
                <a:latin typeface="Consolas" panose="020B0609020204030204" pitchFamily="49" charset="0"/>
              </a:rPr>
              <a:t/>
            </a:r>
            <a:br>
              <a:rPr lang="es-ES" sz="800" dirty="0">
                <a:solidFill>
                  <a:srgbClr val="3B3B3B"/>
                </a:solidFill>
                <a:latin typeface="Consolas" panose="020B0609020204030204" pitchFamily="49" charset="0"/>
              </a:rPr>
            </a:br>
            <a:r>
              <a:rPr lang="es-ES" sz="800" dirty="0">
                <a:solidFill>
                  <a:srgbClr val="008000"/>
                </a:solidFill>
                <a:latin typeface="Consolas" panose="020B0609020204030204" pitchFamily="49" charset="0"/>
              </a:rPr>
              <a:t># select a model: linear regression</a:t>
            </a:r>
            <a:endParaRPr lang="es-ES" sz="800" dirty="0">
              <a:solidFill>
                <a:srgbClr val="3B3B3B"/>
              </a:solidFill>
              <a:latin typeface="Consolas" panose="020B0609020204030204" pitchFamily="49" charset="0"/>
            </a:endParaRPr>
          </a:p>
          <a:p>
            <a:pPr algn="l" rtl="0"/>
            <a:r>
              <a:rPr lang="es-ES" sz="800" dirty="0" err="1">
                <a:solidFill>
                  <a:srgbClr val="001080"/>
                </a:solidFill>
                <a:latin typeface="Consolas" panose="020B0609020204030204" pitchFamily="49" charset="0"/>
              </a:rPr>
              <a:t>model</a:t>
            </a:r>
            <a:r>
              <a:rPr lang="es-ES" sz="800" dirty="0">
                <a:solidFill>
                  <a:srgbClr val="3B3B3B"/>
                </a:solidFill>
                <a:latin typeface="Consolas" panose="020B0609020204030204" pitchFamily="49" charset="0"/>
              </a:rPr>
              <a:t> </a:t>
            </a:r>
            <a:r>
              <a:rPr lang="es-ES" sz="800" dirty="0">
                <a:latin typeface="Consolas" panose="020B0609020204030204" pitchFamily="49" charset="0"/>
              </a:rPr>
              <a:t>=</a:t>
            </a:r>
            <a:r>
              <a:rPr lang="es-ES" sz="800" dirty="0">
                <a:solidFill>
                  <a:srgbClr val="3B3B3B"/>
                </a:solidFill>
                <a:latin typeface="Consolas" panose="020B0609020204030204" pitchFamily="49" charset="0"/>
              </a:rPr>
              <a:t> </a:t>
            </a:r>
            <a:r>
              <a:rPr lang="es-ES" sz="800" dirty="0" err="1">
                <a:solidFill>
                  <a:srgbClr val="267F99"/>
                </a:solidFill>
                <a:latin typeface="Consolas" panose="020B0609020204030204" pitchFamily="49" charset="0"/>
              </a:rPr>
              <a:t>Linear Regression</a:t>
            </a:r>
            <a:r>
              <a:rPr lang="es-ES" sz="800" dirty="0">
                <a:solidFill>
                  <a:srgbClr val="3B3B3B"/>
                </a:solidFill>
                <a:latin typeface="Consolas" panose="020B0609020204030204" pitchFamily="49" charset="0"/>
              </a:rPr>
              <a:t>()</a:t>
            </a:r>
          </a:p>
          <a:p>
            <a:pPr algn="l" rtl="0"/>
            <a:r>
              <a:rPr lang="es-ES" sz="800" dirty="0">
                <a:solidFill>
                  <a:srgbClr val="008000"/>
                </a:solidFill>
                <a:latin typeface="Consolas" panose="020B0609020204030204" pitchFamily="49" charset="0"/>
              </a:rPr>
              <a:t># Train the model</a:t>
            </a:r>
            <a:endParaRPr lang="es-ES" sz="800" dirty="0">
              <a:solidFill>
                <a:srgbClr val="3B3B3B"/>
              </a:solidFill>
              <a:latin typeface="Consolas" panose="020B0609020204030204" pitchFamily="49" charset="0"/>
            </a:endParaRPr>
          </a:p>
          <a:p>
            <a:pPr algn="l" rtl="0"/>
            <a:r>
              <a:rPr lang="es-ES" sz="800" dirty="0" err="1">
                <a:solidFill>
                  <a:srgbClr val="001080"/>
                </a:solidFill>
                <a:latin typeface="Consolas" panose="020B0609020204030204" pitchFamily="49" charset="0"/>
              </a:rPr>
              <a:t>model</a:t>
            </a:r>
            <a:r>
              <a:rPr lang="es-ES" sz="800" dirty="0" err="1">
                <a:solidFill>
                  <a:srgbClr val="3B3B3B"/>
                </a:solidFill>
                <a:latin typeface="Consolas" panose="020B0609020204030204" pitchFamily="49" charset="0"/>
              </a:rPr>
              <a:t>.</a:t>
            </a:r>
            <a:r>
              <a:rPr lang="es-ES" sz="800" dirty="0" err="1">
                <a:solidFill>
                  <a:srgbClr val="795E26"/>
                </a:solidFill>
                <a:latin typeface="Consolas" panose="020B0609020204030204" pitchFamily="49" charset="0"/>
              </a:rPr>
              <a:t>fit</a:t>
            </a:r>
            <a:r>
              <a:rPr lang="es-ES" sz="800" dirty="0">
                <a:solidFill>
                  <a:srgbClr val="3B3B3B"/>
                </a:solidFill>
                <a:latin typeface="Consolas" panose="020B0609020204030204" pitchFamily="49" charset="0"/>
              </a:rPr>
              <a:t>(</a:t>
            </a:r>
            <a:r>
              <a:rPr lang="es-ES" sz="800" dirty="0">
                <a:solidFill>
                  <a:srgbClr val="0070C1"/>
                </a:solidFill>
                <a:latin typeface="Consolas" panose="020B0609020204030204" pitchFamily="49" charset="0"/>
              </a:rPr>
              <a:t>X</a:t>
            </a:r>
            <a:r>
              <a:rPr lang="es-ES" sz="800" dirty="0">
                <a:solidFill>
                  <a:srgbClr val="3B3B3B"/>
                </a:solidFill>
                <a:latin typeface="Consolas" panose="020B0609020204030204" pitchFamily="49" charset="0"/>
              </a:rPr>
              <a:t>,</a:t>
            </a:r>
            <a:r>
              <a:rPr lang="es-ES" sz="800" dirty="0">
                <a:solidFill>
                  <a:srgbClr val="001080"/>
                </a:solidFill>
                <a:latin typeface="Consolas" panose="020B0609020204030204" pitchFamily="49" charset="0"/>
              </a:rPr>
              <a:t>and</a:t>
            </a:r>
            <a:r>
              <a:rPr lang="es-ES" sz="800" dirty="0">
                <a:solidFill>
                  <a:srgbClr val="3B3B3B"/>
                </a:solidFill>
                <a:latin typeface="Consolas" panose="020B0609020204030204" pitchFamily="49" charset="0"/>
              </a:rPr>
              <a:t>)</a:t>
            </a:r>
          </a:p>
          <a:p>
            <a:pPr algn="l" rtl="0"/>
            <a:r>
              <a:rPr lang="es-ES" sz="800" dirty="0">
                <a:solidFill>
                  <a:srgbClr val="008000"/>
                </a:solidFill>
                <a:latin typeface="Consolas" panose="020B0609020204030204" pitchFamily="49" charset="0"/>
              </a:rPr>
              <a:t># Make a prediction for Cyprus</a:t>
            </a:r>
            <a:endParaRPr lang="es-ES" sz="800" dirty="0">
              <a:solidFill>
                <a:srgbClr val="3B3B3B"/>
              </a:solidFill>
              <a:latin typeface="Consolas" panose="020B0609020204030204" pitchFamily="49" charset="0"/>
            </a:endParaRPr>
          </a:p>
          <a:p>
            <a:pPr algn="l" rtl="0"/>
            <a:r>
              <a:rPr lang="es-ES" sz="800" dirty="0" err="1">
                <a:solidFill>
                  <a:srgbClr val="001080"/>
                </a:solidFill>
                <a:latin typeface="Consolas" panose="020B0609020204030204" pitchFamily="49" charset="0"/>
              </a:rPr>
              <a:t>X_new</a:t>
            </a:r>
            <a:r>
              <a:rPr lang="es-ES" sz="800" dirty="0">
                <a:solidFill>
                  <a:srgbClr val="3B3B3B"/>
                </a:solidFill>
                <a:latin typeface="Consolas" panose="020B0609020204030204" pitchFamily="49" charset="0"/>
              </a:rPr>
              <a:t> </a:t>
            </a:r>
            <a:r>
              <a:rPr lang="es-ES" sz="800" dirty="0">
                <a:latin typeface="Consolas" panose="020B0609020204030204" pitchFamily="49" charset="0"/>
              </a:rPr>
              <a:t>=</a:t>
            </a:r>
            <a:r>
              <a:rPr lang="es-ES" sz="800" dirty="0">
                <a:solidFill>
                  <a:srgbClr val="3B3B3B"/>
                </a:solidFill>
                <a:latin typeface="Consolas" panose="020B0609020204030204" pitchFamily="49" charset="0"/>
              </a:rPr>
              <a:t>[[</a:t>
            </a:r>
            <a:r>
              <a:rPr lang="es-ES" sz="800" dirty="0">
                <a:solidFill>
                  <a:srgbClr val="098658"/>
                </a:solidFill>
                <a:latin typeface="Consolas" panose="020B0609020204030204" pitchFamily="49" charset="0"/>
              </a:rPr>
              <a:t>37655.2</a:t>
            </a:r>
            <a:r>
              <a:rPr lang="es-ES" sz="800" dirty="0">
                <a:solidFill>
                  <a:srgbClr val="3B3B3B"/>
                </a:solidFill>
                <a:latin typeface="Consolas" panose="020B0609020204030204" pitchFamily="49" charset="0"/>
              </a:rPr>
              <a:t>]]  </a:t>
            </a:r>
            <a:r>
              <a:rPr lang="es-ES" sz="800" dirty="0">
                <a:solidFill>
                  <a:srgbClr val="008000"/>
                </a:solidFill>
                <a:latin typeface="Consolas" panose="020B0609020204030204" pitchFamily="49" charset="0"/>
              </a:rPr>
              <a:t># Cyprus' GDP per</a:t>
            </a:r>
            <a:r>
              <a:rPr lang="es-ES" sz="800" dirty="0" err="1">
                <a:solidFill>
                  <a:srgbClr val="008000"/>
                </a:solidFill>
                <a:latin typeface="Consolas" panose="020B0609020204030204" pitchFamily="49" charset="0"/>
              </a:rPr>
              <a:t>capital</a:t>
            </a:r>
            <a:r>
              <a:rPr lang="es-ES" sz="800" dirty="0">
                <a:solidFill>
                  <a:srgbClr val="008000"/>
                </a:solidFill>
                <a:latin typeface="Consolas" panose="020B0609020204030204" pitchFamily="49" charset="0"/>
              </a:rPr>
              <a:t>in 2020</a:t>
            </a:r>
            <a:endParaRPr lang="es-ES" sz="800" dirty="0">
              <a:solidFill>
                <a:srgbClr val="3B3B3B"/>
              </a:solidFill>
              <a:latin typeface="Consolas" panose="020B0609020204030204" pitchFamily="49" charset="0"/>
            </a:endParaRPr>
          </a:p>
          <a:p>
            <a:pPr algn="l" rtl="0"/>
            <a:r>
              <a:rPr lang="es-ES" sz="800" dirty="0" err="1">
                <a:solidFill>
                  <a:srgbClr val="795E26"/>
                </a:solidFill>
                <a:latin typeface="Consolas" panose="020B0609020204030204" pitchFamily="49" charset="0"/>
              </a:rPr>
              <a:t>print</a:t>
            </a:r>
            <a:r>
              <a:rPr lang="es-ES" sz="800" dirty="0">
                <a:solidFill>
                  <a:srgbClr val="3B3B3B"/>
                </a:solidFill>
                <a:latin typeface="Consolas" panose="020B0609020204030204" pitchFamily="49" charset="0"/>
              </a:rPr>
              <a:t>(</a:t>
            </a:r>
            <a:r>
              <a:rPr lang="es-ES" sz="800" dirty="0" err="1">
                <a:solidFill>
                  <a:srgbClr val="001080"/>
                </a:solidFill>
                <a:latin typeface="Consolas" panose="020B0609020204030204" pitchFamily="49" charset="0"/>
              </a:rPr>
              <a:t>model</a:t>
            </a:r>
            <a:r>
              <a:rPr lang="es-ES" sz="800" dirty="0" err="1">
                <a:solidFill>
                  <a:srgbClr val="3B3B3B"/>
                </a:solidFill>
                <a:latin typeface="Consolas" panose="020B0609020204030204" pitchFamily="49" charset="0"/>
              </a:rPr>
              <a:t>.</a:t>
            </a:r>
            <a:r>
              <a:rPr lang="es-ES" sz="800" dirty="0" err="1">
                <a:solidFill>
                  <a:srgbClr val="795E26"/>
                </a:solidFill>
                <a:latin typeface="Consolas" panose="020B0609020204030204" pitchFamily="49" charset="0"/>
              </a:rPr>
              <a:t>predict</a:t>
            </a:r>
            <a:r>
              <a:rPr lang="es-ES" sz="800" dirty="0">
                <a:solidFill>
                  <a:srgbClr val="3B3B3B"/>
                </a:solidFill>
                <a:latin typeface="Consolas" panose="020B0609020204030204" pitchFamily="49" charset="0"/>
              </a:rPr>
              <a:t>(</a:t>
            </a:r>
            <a:r>
              <a:rPr lang="es-ES" sz="800" dirty="0" err="1">
                <a:solidFill>
                  <a:srgbClr val="001080"/>
                </a:solidFill>
                <a:latin typeface="Consolas" panose="020B0609020204030204" pitchFamily="49" charset="0"/>
              </a:rPr>
              <a:t>X_new</a:t>
            </a:r>
            <a:r>
              <a:rPr lang="es-ES" sz="800" dirty="0">
                <a:solidFill>
                  <a:srgbClr val="3B3B3B"/>
                </a:solidFill>
                <a:latin typeface="Consolas" panose="020B0609020204030204" pitchFamily="49" charset="0"/>
              </a:rPr>
              <a:t>))</a:t>
            </a:r>
            <a:r>
              <a:rPr lang="es-ES" sz="800" dirty="0">
                <a:solidFill>
                  <a:srgbClr val="008000"/>
                </a:solidFill>
                <a:latin typeface="Consolas" panose="020B0609020204030204" pitchFamily="49" charset="0"/>
              </a:rPr>
              <a:t># outputs [[6.30165767]]</a:t>
            </a:r>
            <a:endParaRPr lang="es-ES" sz="800" dirty="0">
              <a:solidFill>
                <a:srgbClr val="3B3B3B"/>
              </a:solidFill>
              <a:latin typeface="Consolas" panose="020B0609020204030204" pitchFamily="49" charset="0"/>
            </a:endParaRPr>
          </a:p>
        </p:txBody>
      </p:sp>
    </p:spTree>
    <p:extLst>
      <p:ext uri="{BB962C8B-B14F-4D97-AF65-F5344CB8AC3E}">
        <p14:creationId xmlns:p14="http://schemas.microsoft.com/office/powerpoint/2010/main" val="1163713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407300" y="1274752"/>
            <a:ext cx="8620434" cy="3156155"/>
          </a:xfrm>
          <a:prstGeom prst="rect">
            <a:avLst/>
          </a:prstGeom>
          <a:noFill/>
          <a:ln>
            <a:noFill/>
          </a:ln>
        </p:spPr>
        <p:txBody>
          <a:bodyPr spcFirstLastPara="1" wrap="square" lIns="91425" tIns="91425" rIns="91425" bIns="91425" anchor="t" anchorCtr="0">
            <a:noAutofit/>
          </a:bodyPr>
          <a:lstStyle/>
          <a:p>
            <a:pPr marL="146050" indent="0" algn="l" rtl="0">
              <a:buNone/>
            </a:pPr>
            <a:r>
              <a:rPr lang="es-ES" sz="1200" b="1" dirty="0"/>
              <a:t>Instance-based learning algorithm:</a:t>
            </a:r>
          </a:p>
          <a:p>
            <a:pPr algn="l" rtl="0"/>
            <a:r>
              <a:rPr lang="es-ES" sz="1200" dirty="0"/>
              <a:t>Israel has the closest GDP to Cyprus ($38,341)</a:t>
            </a:r>
          </a:p>
          <a:p>
            <a:pPr algn="l" rtl="0"/>
            <a:r>
              <a:rPr lang="es-ES" sz="1200" dirty="0"/>
              <a:t>Prediction would have been 7.2</a:t>
            </a:r>
          </a:p>
          <a:p>
            <a:pPr algn="l" rtl="0"/>
            <a:endParaRPr lang="es-ES" sz="1200" dirty="0"/>
          </a:p>
          <a:p>
            <a:pPr marL="146050" indent="0" algn="l" rtl="0">
              <a:buNone/>
            </a:pPr>
            <a:r>
              <a:rPr lang="es-ES" sz="1200" b="1" dirty="0"/>
              <a:t>K-nearest neighbors algorithm:</a:t>
            </a:r>
          </a:p>
          <a:p>
            <a:pPr algn="l" rtl="0"/>
            <a:r>
              <a:rPr lang="es-ES" sz="1200" dirty="0"/>
              <a:t>Israel, Lithuania and Slovenia.</a:t>
            </a:r>
          </a:p>
          <a:p>
            <a:pPr algn="l" rtl="0"/>
            <a:r>
              <a:rPr lang="es-ES" sz="1200" dirty="0"/>
              <a:t>Average of the 3: 6.33</a:t>
            </a:r>
          </a:p>
          <a:p>
            <a:pPr marL="146050" indent="0" algn="l" rtl="0">
              <a:buNone/>
            </a:pPr>
            <a:endParaRPr lang="es-ES" sz="1000" dirty="0">
              <a:solidFill>
                <a:srgbClr val="008000"/>
              </a:solidFill>
              <a:latin typeface="Consolas" panose="020B0609020204030204" pitchFamily="49" charset="0"/>
              <a:ea typeface="Arial"/>
              <a:cs typeface="Arial"/>
              <a:sym typeface="Arial"/>
            </a:endParaRPr>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p:txBody>
      </p:sp>
      <p:sp>
        <p:nvSpPr>
          <p:cNvPr id="133" name="Google Shape;133;p4"/>
          <p:cNvSpPr txBox="1">
            <a:spLocks noGrp="1"/>
          </p:cNvSpPr>
          <p:nvPr>
            <p:ph type="title"/>
          </p:nvPr>
        </p:nvSpPr>
        <p:spPr>
          <a:xfrm>
            <a:off x="1247220" y="92640"/>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Model-based learning: example</a:t>
            </a:r>
            <a:endParaRPr dirty="0"/>
          </a:p>
        </p:txBody>
      </p:sp>
      <p:sp>
        <p:nvSpPr>
          <p:cNvPr id="3" name="Rectángulo 2"/>
          <p:cNvSpPr/>
          <p:nvPr/>
        </p:nvSpPr>
        <p:spPr>
          <a:xfrm>
            <a:off x="510540" y="2962168"/>
            <a:ext cx="3944100"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l" rtl="0"/>
            <a:r>
              <a:rPr lang="es-ES" sz="1000" dirty="0">
                <a:solidFill>
                  <a:srgbClr val="008000"/>
                </a:solidFill>
                <a:latin typeface="Consolas" panose="020B0609020204030204" pitchFamily="49" charset="0"/>
              </a:rPr>
              <a:t># K-nearest neighbors regression model:</a:t>
            </a:r>
            <a:endParaRPr lang="es-ES" sz="1000" dirty="0">
              <a:solidFill>
                <a:srgbClr val="3B3B3B"/>
              </a:solidFill>
              <a:latin typeface="Consolas" panose="020B0609020204030204" pitchFamily="49" charset="0"/>
            </a:endParaRPr>
          </a:p>
          <a:p>
            <a:pPr algn="l" rtl="0"/>
            <a:r>
              <a:rPr lang="es-ES" sz="1000" dirty="0" err="1">
                <a:solidFill>
                  <a:srgbClr val="AF00DB"/>
                </a:solidFill>
                <a:latin typeface="Consolas" panose="020B0609020204030204" pitchFamily="49" charset="0"/>
              </a:rPr>
              <a:t>from</a:t>
            </a:r>
            <a:r>
              <a:rPr lang="es-ES" sz="1000" dirty="0">
                <a:solidFill>
                  <a:srgbClr val="3B3B3B"/>
                </a:solidFill>
                <a:latin typeface="Consolas" panose="020B0609020204030204" pitchFamily="49" charset="0"/>
              </a:rPr>
              <a:t> </a:t>
            </a:r>
            <a:r>
              <a:rPr lang="es-ES" sz="1000" dirty="0" err="1">
                <a:solidFill>
                  <a:srgbClr val="267F99"/>
                </a:solidFill>
                <a:latin typeface="Consolas" panose="020B0609020204030204" pitchFamily="49" charset="0"/>
              </a:rPr>
              <a:t>sklearn</a:t>
            </a:r>
            <a:r>
              <a:rPr lang="es-ES" sz="1000" dirty="0" err="1">
                <a:solidFill>
                  <a:srgbClr val="3B3B3B"/>
                </a:solidFill>
                <a:latin typeface="Consolas" panose="020B0609020204030204" pitchFamily="49" charset="0"/>
              </a:rPr>
              <a:t>.</a:t>
            </a:r>
            <a:r>
              <a:rPr lang="es-ES" sz="1000" dirty="0" err="1">
                <a:solidFill>
                  <a:srgbClr val="267F99"/>
                </a:solidFill>
                <a:latin typeface="Consolas" panose="020B0609020204030204" pitchFamily="49" charset="0"/>
              </a:rPr>
              <a:t>neighbors</a:t>
            </a:r>
            <a:r>
              <a:rPr lang="es-ES" sz="1000" dirty="0">
                <a:solidFill>
                  <a:srgbClr val="3B3B3B"/>
                </a:solidFill>
                <a:latin typeface="Consolas" panose="020B0609020204030204" pitchFamily="49" charset="0"/>
              </a:rPr>
              <a:t> </a:t>
            </a:r>
            <a:r>
              <a:rPr lang="es-ES" sz="1000" dirty="0" err="1">
                <a:solidFill>
                  <a:srgbClr val="AF00DB"/>
                </a:solidFill>
                <a:latin typeface="Consolas" panose="020B0609020204030204" pitchFamily="49" charset="0"/>
              </a:rPr>
              <a:t>import</a:t>
            </a:r>
            <a:r>
              <a:rPr lang="es-ES" sz="1000" dirty="0">
                <a:solidFill>
                  <a:srgbClr val="3B3B3B"/>
                </a:solidFill>
                <a:latin typeface="Consolas" panose="020B0609020204030204" pitchFamily="49" charset="0"/>
              </a:rPr>
              <a:t> </a:t>
            </a:r>
            <a:r>
              <a:rPr lang="es-ES" sz="1000" dirty="0" err="1">
                <a:solidFill>
                  <a:srgbClr val="267F99"/>
                </a:solidFill>
                <a:latin typeface="Consolas" panose="020B0609020204030204" pitchFamily="49" charset="0"/>
              </a:rPr>
              <a:t>KNeighborsRegressor</a:t>
            </a:r>
            <a:endParaRPr lang="es-ES" sz="1000" dirty="0">
              <a:solidFill>
                <a:srgbClr val="3B3B3B"/>
              </a:solidFill>
              <a:latin typeface="Consolas" panose="020B0609020204030204" pitchFamily="49" charset="0"/>
            </a:endParaRPr>
          </a:p>
          <a:p>
            <a:pPr algn="l" rtl="0"/>
            <a:r>
              <a:rPr lang="es-ES" sz="1000" dirty="0" err="1">
                <a:solidFill>
                  <a:srgbClr val="001080"/>
                </a:solidFill>
                <a:latin typeface="Consolas" panose="020B0609020204030204" pitchFamily="49" charset="0"/>
              </a:rPr>
              <a:t>model</a:t>
            </a:r>
            <a:r>
              <a:rPr lang="es-ES" sz="1000" dirty="0">
                <a:solidFill>
                  <a:srgbClr val="3B3B3B"/>
                </a:solidFill>
                <a:latin typeface="Consolas" panose="020B0609020204030204" pitchFamily="49" charset="0"/>
              </a:rPr>
              <a:t> </a:t>
            </a:r>
            <a:r>
              <a:rPr lang="es-ES" sz="1000" dirty="0">
                <a:latin typeface="Consolas" panose="020B0609020204030204" pitchFamily="49" charset="0"/>
              </a:rPr>
              <a:t>=</a:t>
            </a:r>
            <a:r>
              <a:rPr lang="es-ES" sz="1000" dirty="0">
                <a:solidFill>
                  <a:srgbClr val="3B3B3B"/>
                </a:solidFill>
                <a:latin typeface="Consolas" panose="020B0609020204030204" pitchFamily="49" charset="0"/>
              </a:rPr>
              <a:t> </a:t>
            </a:r>
            <a:r>
              <a:rPr lang="es-ES" sz="1000" dirty="0" err="1">
                <a:solidFill>
                  <a:srgbClr val="267F99"/>
                </a:solidFill>
                <a:latin typeface="Consolas" panose="020B0609020204030204" pitchFamily="49" charset="0"/>
              </a:rPr>
              <a:t>KNeighborsRegressor</a:t>
            </a:r>
            <a:r>
              <a:rPr lang="es-ES" sz="1000" dirty="0">
                <a:solidFill>
                  <a:srgbClr val="3B3B3B"/>
                </a:solidFill>
                <a:latin typeface="Consolas" panose="020B0609020204030204" pitchFamily="49" charset="0"/>
              </a:rPr>
              <a:t>(</a:t>
            </a:r>
            <a:r>
              <a:rPr lang="es-ES" sz="1000" dirty="0" err="1">
                <a:solidFill>
                  <a:srgbClr val="001080"/>
                </a:solidFill>
                <a:latin typeface="Consolas" panose="020B0609020204030204" pitchFamily="49" charset="0"/>
              </a:rPr>
              <a:t>n_neighbors</a:t>
            </a:r>
            <a:r>
              <a:rPr lang="es-ES" sz="1000" dirty="0">
                <a:latin typeface="Consolas" panose="020B0609020204030204" pitchFamily="49" charset="0"/>
              </a:rPr>
              <a:t>=</a:t>
            </a:r>
            <a:r>
              <a:rPr lang="es-ES" sz="1000" dirty="0">
                <a:solidFill>
                  <a:srgbClr val="098658"/>
                </a:solidFill>
                <a:latin typeface="Consolas" panose="020B0609020204030204" pitchFamily="49" charset="0"/>
              </a:rPr>
              <a:t>3</a:t>
            </a:r>
            <a:r>
              <a:rPr lang="es-ES" sz="1000" dirty="0">
                <a:solidFill>
                  <a:srgbClr val="3B3B3B"/>
                </a:solidFill>
                <a:latin typeface="Consolas" panose="020B0609020204030204" pitchFamily="49" charset="0"/>
              </a:rPr>
              <a:t>)</a:t>
            </a:r>
          </a:p>
          <a:p>
            <a:pPr algn="l" rtl="0"/>
            <a:r>
              <a:rPr lang="es-ES" sz="1000" dirty="0">
                <a:solidFill>
                  <a:srgbClr val="3B3B3B"/>
                </a:solidFill>
                <a:latin typeface="Consolas" panose="020B0609020204030204" pitchFamily="49" charset="0"/>
              </a:rPr>
              <a:t/>
            </a:r>
            <a:br>
              <a:rPr lang="es-ES" sz="1000" dirty="0">
                <a:solidFill>
                  <a:srgbClr val="3B3B3B"/>
                </a:solidFill>
                <a:latin typeface="Consolas" panose="020B0609020204030204" pitchFamily="49" charset="0"/>
              </a:rPr>
            </a:br>
            <a:r>
              <a:rPr lang="es-ES" sz="1000" dirty="0">
                <a:solidFill>
                  <a:srgbClr val="008000"/>
                </a:solidFill>
                <a:latin typeface="Consolas" panose="020B0609020204030204" pitchFamily="49" charset="0"/>
              </a:rPr>
              <a:t># Train</a:t>
            </a:r>
            <a:r>
              <a:rPr lang="es-ES" sz="1000" dirty="0" err="1">
                <a:solidFill>
                  <a:srgbClr val="008000"/>
                </a:solidFill>
                <a:latin typeface="Consolas" panose="020B0609020204030204" pitchFamily="49" charset="0"/>
              </a:rPr>
              <a:t>the</a:t>
            </a:r>
            <a:r>
              <a:rPr lang="es-ES" sz="1000" dirty="0">
                <a:solidFill>
                  <a:srgbClr val="008000"/>
                </a:solidFill>
                <a:latin typeface="Consolas" panose="020B0609020204030204" pitchFamily="49" charset="0"/>
              </a:rPr>
              <a:t> </a:t>
            </a:r>
            <a:r>
              <a:rPr lang="es-ES" sz="1000" dirty="0" err="1">
                <a:solidFill>
                  <a:srgbClr val="008000"/>
                </a:solidFill>
                <a:latin typeface="Consolas" panose="020B0609020204030204" pitchFamily="49" charset="0"/>
              </a:rPr>
              <a:t>model</a:t>
            </a:r>
            <a:endParaRPr lang="es-ES" sz="1000" dirty="0">
              <a:solidFill>
                <a:srgbClr val="3B3B3B"/>
              </a:solidFill>
              <a:latin typeface="Consolas" panose="020B0609020204030204" pitchFamily="49" charset="0"/>
            </a:endParaRPr>
          </a:p>
          <a:p>
            <a:pPr algn="l" rtl="0"/>
            <a:r>
              <a:rPr lang="es-ES" sz="1000" dirty="0" err="1">
                <a:solidFill>
                  <a:srgbClr val="001080"/>
                </a:solidFill>
                <a:latin typeface="Consolas" panose="020B0609020204030204" pitchFamily="49" charset="0"/>
              </a:rPr>
              <a:t>model</a:t>
            </a:r>
            <a:r>
              <a:rPr lang="es-ES" sz="1000" dirty="0" err="1">
                <a:solidFill>
                  <a:srgbClr val="3B3B3B"/>
                </a:solidFill>
                <a:latin typeface="Consolas" panose="020B0609020204030204" pitchFamily="49" charset="0"/>
              </a:rPr>
              <a:t>.</a:t>
            </a:r>
            <a:r>
              <a:rPr lang="es-ES" sz="1000" dirty="0" err="1">
                <a:solidFill>
                  <a:srgbClr val="795E26"/>
                </a:solidFill>
                <a:latin typeface="Consolas" panose="020B0609020204030204" pitchFamily="49" charset="0"/>
              </a:rPr>
              <a:t>fit</a:t>
            </a:r>
            <a:r>
              <a:rPr lang="es-ES" sz="1000" dirty="0">
                <a:solidFill>
                  <a:srgbClr val="3B3B3B"/>
                </a:solidFill>
                <a:latin typeface="Consolas" panose="020B0609020204030204" pitchFamily="49" charset="0"/>
              </a:rPr>
              <a:t>(</a:t>
            </a:r>
            <a:r>
              <a:rPr lang="es-ES" sz="1000" dirty="0">
                <a:solidFill>
                  <a:srgbClr val="0070C1"/>
                </a:solidFill>
                <a:latin typeface="Consolas" panose="020B0609020204030204" pitchFamily="49" charset="0"/>
              </a:rPr>
              <a:t>X</a:t>
            </a:r>
            <a:r>
              <a:rPr lang="es-ES" sz="1000" dirty="0">
                <a:solidFill>
                  <a:srgbClr val="3B3B3B"/>
                </a:solidFill>
                <a:latin typeface="Consolas" panose="020B0609020204030204" pitchFamily="49" charset="0"/>
              </a:rPr>
              <a:t>,</a:t>
            </a:r>
            <a:r>
              <a:rPr lang="es-ES" sz="1000" dirty="0">
                <a:solidFill>
                  <a:srgbClr val="001080"/>
                </a:solidFill>
                <a:latin typeface="Consolas" panose="020B0609020204030204" pitchFamily="49" charset="0"/>
              </a:rPr>
              <a:t>and</a:t>
            </a:r>
            <a:r>
              <a:rPr lang="es-ES" sz="1000" dirty="0">
                <a:solidFill>
                  <a:srgbClr val="3B3B3B"/>
                </a:solidFill>
                <a:latin typeface="Consolas" panose="020B0609020204030204" pitchFamily="49" charset="0"/>
              </a:rPr>
              <a:t>)</a:t>
            </a:r>
          </a:p>
          <a:p>
            <a:pPr algn="l" rtl="0"/>
            <a:r>
              <a:rPr lang="es-ES" sz="1000" dirty="0">
                <a:solidFill>
                  <a:srgbClr val="3B3B3B"/>
                </a:solidFill>
                <a:latin typeface="Consolas" panose="020B0609020204030204" pitchFamily="49" charset="0"/>
              </a:rPr>
              <a:t/>
            </a:r>
            <a:br>
              <a:rPr lang="es-ES" sz="1000" dirty="0">
                <a:solidFill>
                  <a:srgbClr val="3B3B3B"/>
                </a:solidFill>
                <a:latin typeface="Consolas" panose="020B0609020204030204" pitchFamily="49" charset="0"/>
              </a:rPr>
            </a:br>
            <a:r>
              <a:rPr lang="es-ES" sz="1000" dirty="0">
                <a:solidFill>
                  <a:srgbClr val="008000"/>
                </a:solidFill>
                <a:latin typeface="Consolas" panose="020B0609020204030204" pitchFamily="49" charset="0"/>
              </a:rPr>
              <a:t>#</a:t>
            </a:r>
            <a:r>
              <a:rPr lang="es-ES" sz="1000" dirty="0" err="1">
                <a:solidFill>
                  <a:srgbClr val="008000"/>
                </a:solidFill>
                <a:latin typeface="Consolas" panose="020B0609020204030204" pitchFamily="49" charset="0"/>
              </a:rPr>
              <a:t>Make</a:t>
            </a:r>
            <a:r>
              <a:rPr lang="es-ES" sz="1000" dirty="0">
                <a:solidFill>
                  <a:srgbClr val="008000"/>
                </a:solidFill>
                <a:latin typeface="Consolas" panose="020B0609020204030204" pitchFamily="49" charset="0"/>
              </a:rPr>
              <a:t>to</a:t>
            </a:r>
            <a:r>
              <a:rPr lang="es-ES" sz="1000" dirty="0" err="1">
                <a:solidFill>
                  <a:srgbClr val="008000"/>
                </a:solidFill>
                <a:latin typeface="Consolas" panose="020B0609020204030204" pitchFamily="49" charset="0"/>
              </a:rPr>
              <a:t>prediction</a:t>
            </a:r>
            <a:r>
              <a:rPr lang="es-ES" sz="1000" dirty="0">
                <a:solidFill>
                  <a:srgbClr val="008000"/>
                </a:solidFill>
                <a:latin typeface="Consolas" panose="020B0609020204030204" pitchFamily="49" charset="0"/>
              </a:rPr>
              <a:t> </a:t>
            </a:r>
            <a:r>
              <a:rPr lang="es-ES" sz="1000" dirty="0" err="1">
                <a:solidFill>
                  <a:srgbClr val="008000"/>
                </a:solidFill>
                <a:latin typeface="Consolas" panose="020B0609020204030204" pitchFamily="49" charset="0"/>
              </a:rPr>
              <a:t>for</a:t>
            </a:r>
            <a:r>
              <a:rPr lang="es-ES" sz="1000" dirty="0">
                <a:solidFill>
                  <a:srgbClr val="008000"/>
                </a:solidFill>
                <a:latin typeface="Consolas" panose="020B0609020204030204" pitchFamily="49" charset="0"/>
              </a:rPr>
              <a:t> </a:t>
            </a:r>
            <a:r>
              <a:rPr lang="es-ES" sz="1000" dirty="0" err="1">
                <a:solidFill>
                  <a:srgbClr val="008000"/>
                </a:solidFill>
                <a:latin typeface="Consolas" panose="020B0609020204030204" pitchFamily="49" charset="0"/>
              </a:rPr>
              <a:t>Cyprus</a:t>
            </a:r>
            <a:endParaRPr lang="es-ES" sz="1000" dirty="0">
              <a:solidFill>
                <a:srgbClr val="3B3B3B"/>
              </a:solidFill>
              <a:latin typeface="Consolas" panose="020B0609020204030204" pitchFamily="49" charset="0"/>
            </a:endParaRPr>
          </a:p>
          <a:p>
            <a:pPr algn="l" rtl="0"/>
            <a:r>
              <a:rPr lang="es-ES" sz="1000" dirty="0" err="1">
                <a:solidFill>
                  <a:srgbClr val="795E26"/>
                </a:solidFill>
                <a:latin typeface="Consolas" panose="020B0609020204030204" pitchFamily="49" charset="0"/>
              </a:rPr>
              <a:t>print</a:t>
            </a:r>
            <a:r>
              <a:rPr lang="es-ES" sz="1000" dirty="0">
                <a:solidFill>
                  <a:srgbClr val="3B3B3B"/>
                </a:solidFill>
                <a:latin typeface="Consolas" panose="020B0609020204030204" pitchFamily="49" charset="0"/>
              </a:rPr>
              <a:t>(</a:t>
            </a:r>
            <a:r>
              <a:rPr lang="es-ES" sz="1000" dirty="0" err="1">
                <a:solidFill>
                  <a:srgbClr val="001080"/>
                </a:solidFill>
                <a:latin typeface="Consolas" panose="020B0609020204030204" pitchFamily="49" charset="0"/>
              </a:rPr>
              <a:t>model</a:t>
            </a:r>
            <a:r>
              <a:rPr lang="es-ES" sz="1000" dirty="0" err="1">
                <a:solidFill>
                  <a:srgbClr val="3B3B3B"/>
                </a:solidFill>
                <a:latin typeface="Consolas" panose="020B0609020204030204" pitchFamily="49" charset="0"/>
              </a:rPr>
              <a:t>.</a:t>
            </a:r>
            <a:r>
              <a:rPr lang="es-ES" sz="1000" dirty="0" err="1">
                <a:solidFill>
                  <a:srgbClr val="795E26"/>
                </a:solidFill>
                <a:latin typeface="Consolas" panose="020B0609020204030204" pitchFamily="49" charset="0"/>
              </a:rPr>
              <a:t>predict</a:t>
            </a:r>
            <a:r>
              <a:rPr lang="es-ES" sz="1000" dirty="0">
                <a:solidFill>
                  <a:srgbClr val="3B3B3B"/>
                </a:solidFill>
                <a:latin typeface="Consolas" panose="020B0609020204030204" pitchFamily="49" charset="0"/>
              </a:rPr>
              <a:t>(</a:t>
            </a:r>
            <a:r>
              <a:rPr lang="es-ES" sz="1000" dirty="0" err="1">
                <a:solidFill>
                  <a:srgbClr val="001080"/>
                </a:solidFill>
                <a:latin typeface="Consolas" panose="020B0609020204030204" pitchFamily="49" charset="0"/>
              </a:rPr>
              <a:t>X_new</a:t>
            </a:r>
            <a:r>
              <a:rPr lang="es-ES" sz="1000" dirty="0">
                <a:solidFill>
                  <a:srgbClr val="3B3B3B"/>
                </a:solidFill>
                <a:latin typeface="Consolas" panose="020B0609020204030204" pitchFamily="49" charset="0"/>
              </a:rPr>
              <a:t>))</a:t>
            </a:r>
            <a:r>
              <a:rPr lang="es-ES" sz="1000" dirty="0">
                <a:solidFill>
                  <a:srgbClr val="008000"/>
                </a:solidFill>
                <a:latin typeface="Consolas" panose="020B0609020204030204" pitchFamily="49" charset="0"/>
              </a:rPr>
              <a:t># outputs [[6.33333333]]</a:t>
            </a:r>
            <a:endParaRPr lang="es-ES" sz="1000" dirty="0">
              <a:solidFill>
                <a:srgbClr val="3B3B3B"/>
              </a:solidFill>
              <a:latin typeface="Consolas" panose="020B0609020204030204" pitchFamily="49"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7365" y="1266163"/>
            <a:ext cx="2624049" cy="1937678"/>
          </a:xfrm>
          <a:prstGeom prst="rect">
            <a:avLst/>
          </a:prstGeom>
        </p:spPr>
      </p:pic>
      <p:pic>
        <p:nvPicPr>
          <p:cNvPr id="2" name="Imagen 1"/>
          <p:cNvPicPr>
            <a:picLocks noChangeAspect="1"/>
          </p:cNvPicPr>
          <p:nvPr/>
        </p:nvPicPr>
        <p:blipFill>
          <a:blip r:embed="rId4"/>
          <a:stretch>
            <a:fillRect/>
          </a:stretch>
        </p:blipFill>
        <p:spPr>
          <a:xfrm>
            <a:off x="5247365" y="3272994"/>
            <a:ext cx="2456199" cy="1528801"/>
          </a:xfrm>
          <a:prstGeom prst="rect">
            <a:avLst/>
          </a:prstGeom>
        </p:spPr>
      </p:pic>
    </p:spTree>
    <p:extLst>
      <p:ext uri="{BB962C8B-B14F-4D97-AF65-F5344CB8AC3E}">
        <p14:creationId xmlns:p14="http://schemas.microsoft.com/office/powerpoint/2010/main" val="76732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620434" cy="3156155"/>
          </a:xfrm>
          <a:prstGeom prst="rect">
            <a:avLst/>
          </a:prstGeom>
          <a:noFill/>
          <a:ln>
            <a:noFill/>
          </a:ln>
        </p:spPr>
        <p:txBody>
          <a:bodyPr spcFirstLastPara="1" wrap="square" lIns="91425" tIns="91425" rIns="91425" bIns="91425" anchor="t" anchorCtr="0">
            <a:noAutofit/>
          </a:bodyPr>
          <a:lstStyle/>
          <a:p>
            <a:pPr algn="l" rtl="0"/>
            <a:r>
              <a:rPr lang="es-ES" sz="1200" dirty="0"/>
              <a:t>We study the data.</a:t>
            </a:r>
          </a:p>
          <a:p>
            <a:pPr algn="l" rtl="0"/>
            <a:r>
              <a:rPr lang="es-ES" sz="1200" dirty="0"/>
              <a:t>We select a model.</a:t>
            </a:r>
          </a:p>
          <a:p>
            <a:pPr algn="l" rtl="0"/>
            <a:r>
              <a:rPr lang="es-ES" sz="1200" dirty="0"/>
              <a:t>We train the model with the training data (i.e. the algorithm searches for parameter values ​​that minimize the loss function).</a:t>
            </a:r>
          </a:p>
          <a:p>
            <a:pPr algn="l" rtl="0"/>
            <a:r>
              <a:rPr lang="es-ES" sz="1200" dirty="0"/>
              <a:t>We apply the model to make predictions in new cases, hoping that the model generalizes well.</a:t>
            </a:r>
          </a:p>
          <a:p>
            <a:pPr algn="l" rtl="0"/>
            <a:endParaRPr lang="es-ES" sz="1200" dirty="0"/>
          </a:p>
          <a:p>
            <a:pPr marL="146050" indent="0" algn="l" rtl="0">
              <a:buNone/>
            </a:pPr>
            <a:endParaRPr lang="es-ES" sz="1000" dirty="0">
              <a:solidFill>
                <a:srgbClr val="008000"/>
              </a:solidFill>
              <a:latin typeface="Consolas" panose="020B0609020204030204" pitchFamily="49" charset="0"/>
              <a:ea typeface="Arial"/>
              <a:cs typeface="Arial"/>
              <a:sym typeface="Arial"/>
            </a:endParaRPr>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p:txBody>
      </p:sp>
      <p:sp>
        <p:nvSpPr>
          <p:cNvPr id="133" name="Google Shape;133;p4"/>
          <p:cNvSpPr txBox="1">
            <a:spLocks noGrp="1"/>
          </p:cNvSpPr>
          <p:nvPr>
            <p:ph type="title"/>
          </p:nvPr>
        </p:nvSpPr>
        <p:spPr>
          <a:xfrm>
            <a:off x="1178640" y="176460"/>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Model-Based Learning: Summary</a:t>
            </a:r>
            <a:endParaRPr dirty="0"/>
          </a:p>
        </p:txBody>
      </p:sp>
    </p:spTree>
    <p:extLst>
      <p:ext uri="{BB962C8B-B14F-4D97-AF65-F5344CB8AC3E}">
        <p14:creationId xmlns:p14="http://schemas.microsoft.com/office/powerpoint/2010/main" val="284320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8" name="Google Shape;118;p2"/>
          <p:cNvSpPr txBox="1">
            <a:spLocks noGrp="1"/>
          </p:cNvSpPr>
          <p:nvPr>
            <p:ph type="title" idx="4294967295"/>
          </p:nvPr>
        </p:nvSpPr>
        <p:spPr>
          <a:xfrm>
            <a:off x="228600" y="1249680"/>
            <a:ext cx="2409825" cy="1244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000"/>
              <a:buNone/>
            </a:pPr>
            <a:r>
              <a:rPr lang="es-ES" sz="4000" b="1" dirty="0">
                <a:solidFill>
                  <a:schemeClr val="bg1"/>
                </a:solidFill>
              </a:rPr>
              <a:t>4.</a:t>
            </a:r>
            <a:endParaRPr sz="4000" b="1" dirty="0">
              <a:solidFill>
                <a:schemeClr val="bg1"/>
              </a:solidFill>
            </a:endParaRPr>
          </a:p>
        </p:txBody>
      </p:sp>
      <p:sp>
        <p:nvSpPr>
          <p:cNvPr id="117" name="Google Shape;117;p2"/>
          <p:cNvSpPr txBox="1">
            <a:spLocks noGrp="1"/>
          </p:cNvSpPr>
          <p:nvPr>
            <p:ph type="title" idx="4294967295"/>
          </p:nvPr>
        </p:nvSpPr>
        <p:spPr>
          <a:xfrm>
            <a:off x="731520" y="739140"/>
            <a:ext cx="5500688" cy="1519238"/>
          </a:xfrm>
          <a:prstGeom prst="rect">
            <a:avLst/>
          </a:prstGeom>
          <a:noFill/>
          <a:ln>
            <a:noFill/>
          </a:ln>
        </p:spPr>
        <p:txBody>
          <a:bodyPr spcFirstLastPara="1" wrap="square" lIns="91425" tIns="91425" rIns="91425" bIns="91425" anchor="t" anchorCtr="0">
            <a:noAutofit/>
          </a:bodyPr>
          <a:lstStyle/>
          <a:p>
            <a:pPr lvl="0" algn="l" rtl="0"/>
            <a:r>
              <a:rPr lang="es-ES" sz="4000" b="1" dirty="0">
                <a:solidFill>
                  <a:schemeClr val="bg1"/>
                </a:solidFill>
              </a:rPr>
              <a:t/>
            </a:r>
            <a:br>
              <a:rPr lang="es-ES" sz="4000" b="1" dirty="0">
                <a:solidFill>
                  <a:schemeClr val="bg1"/>
                </a:solidFill>
              </a:rPr>
            </a:br>
            <a:r>
              <a:rPr lang="es-ES" sz="4000" b="1" dirty="0">
                <a:solidFill>
                  <a:schemeClr val="bg1"/>
                </a:solidFill>
              </a:rPr>
              <a:t>Main challenges of ML</a:t>
            </a:r>
            <a:endParaRPr sz="4000" b="1" dirty="0">
              <a:solidFill>
                <a:schemeClr val="bg1"/>
              </a:solidFill>
            </a:endParaRPr>
          </a:p>
        </p:txBody>
      </p:sp>
      <p:sp>
        <p:nvSpPr>
          <p:cNvPr id="4" name="TextBox 4">
            <a:extLst>
              <a:ext uri="{FF2B5EF4-FFF2-40B4-BE49-F238E27FC236}">
                <a16:creationId xmlns:a16="http://schemas.microsoft.com/office/drawing/2014/main" id="{35784B83-6120-4373-9C1F-DC8EEE6D58B3}"/>
              </a:ext>
            </a:extLst>
          </p:cNvPr>
          <p:cNvSpPr txBox="1"/>
          <p:nvPr/>
        </p:nvSpPr>
        <p:spPr>
          <a:xfrm>
            <a:off x="1081852" y="2258378"/>
            <a:ext cx="4118986" cy="1754326"/>
          </a:xfrm>
          <a:prstGeom prst="rect">
            <a:avLst/>
          </a:prstGeom>
          <a:noFill/>
        </p:spPr>
        <p:txBody>
          <a:bodyPr wrap="square" rtlCol="0" anchor="ctr">
            <a:spAutoFit/>
          </a:bodyPr>
          <a:lstStyle/>
          <a:p>
            <a:pPr marL="342900" indent="-342900" algn="l" rtl="0">
              <a:buClr>
                <a:schemeClr val="bg1"/>
              </a:buClr>
              <a:buFont typeface="Arial" panose="020B0604020202020204" pitchFamily="34" charset="0"/>
              <a:buChar char="•"/>
            </a:pPr>
            <a:r>
              <a:rPr lang="es-ES" altLang="ko-KR" sz="1800" dirty="0">
                <a:solidFill>
                  <a:schemeClr val="bg2"/>
                </a:solidFill>
                <a:cs typeface="Arial" pitchFamily="34" charset="0"/>
              </a:rPr>
              <a:t>Insufficient amount of data</a:t>
            </a:r>
          </a:p>
          <a:p>
            <a:pPr marL="342900" indent="-342900" algn="l" rtl="0">
              <a:buClr>
                <a:schemeClr val="bg1"/>
              </a:buClr>
              <a:buFont typeface="Arial" panose="020B0604020202020204" pitchFamily="34" charset="0"/>
              <a:buChar char="•"/>
            </a:pPr>
            <a:r>
              <a:rPr lang="es-ES" altLang="ko-KR" sz="1800" dirty="0">
                <a:solidFill>
                  <a:schemeClr val="bg2"/>
                </a:solidFill>
                <a:cs typeface="Arial" pitchFamily="34" charset="0"/>
              </a:rPr>
              <a:t>Non-representative data</a:t>
            </a:r>
          </a:p>
          <a:p>
            <a:pPr marL="342900" indent="-342900" algn="l" rtl="0">
              <a:buClr>
                <a:schemeClr val="bg1"/>
              </a:buClr>
              <a:buFont typeface="Arial" panose="020B0604020202020204" pitchFamily="34" charset="0"/>
              <a:buChar char="•"/>
            </a:pPr>
            <a:r>
              <a:rPr lang="es-ES" altLang="ko-KR" sz="1800" dirty="0">
                <a:solidFill>
                  <a:schemeClr val="bg2"/>
                </a:solidFill>
                <a:cs typeface="Arial" pitchFamily="34" charset="0"/>
              </a:rPr>
              <a:t>Poor quality data</a:t>
            </a:r>
          </a:p>
          <a:p>
            <a:pPr marL="342900" indent="-342900" algn="l" rtl="0">
              <a:buClr>
                <a:schemeClr val="bg1"/>
              </a:buClr>
              <a:buFont typeface="Arial" panose="020B0604020202020204" pitchFamily="34" charset="0"/>
              <a:buChar char="•"/>
            </a:pPr>
            <a:r>
              <a:rPr lang="es-ES" altLang="ko-KR" sz="1800" dirty="0">
                <a:solidFill>
                  <a:schemeClr val="bg2"/>
                </a:solidFill>
                <a:cs typeface="Arial" pitchFamily="34" charset="0"/>
              </a:rPr>
              <a:t>Irrelevant features</a:t>
            </a:r>
          </a:p>
          <a:p>
            <a:pPr marL="342900" indent="-342900" algn="l" rtl="0">
              <a:buClr>
                <a:schemeClr val="bg1"/>
              </a:buClr>
              <a:buFont typeface="Arial" panose="020B0604020202020204" pitchFamily="34" charset="0"/>
              <a:buChar char="•"/>
            </a:pPr>
            <a:r>
              <a:rPr lang="es-ES" altLang="ko-KR" sz="1800" dirty="0">
                <a:solidFill>
                  <a:schemeClr val="bg2"/>
                </a:solidFill>
                <a:cs typeface="Arial" pitchFamily="34" charset="0"/>
              </a:rPr>
              <a:t>Overfitting (</a:t>
            </a:r>
            <a:r>
              <a:rPr lang="es-ES" altLang="ko-KR" sz="1800" dirty="0" err="1">
                <a:solidFill>
                  <a:schemeClr val="bg2"/>
                </a:solidFill>
                <a:cs typeface="Arial" pitchFamily="34" charset="0"/>
              </a:rPr>
              <a:t>overfitting</a:t>
            </a:r>
            <a:r>
              <a:rPr lang="es-ES" altLang="ko-KR" sz="1800" dirty="0">
                <a:solidFill>
                  <a:schemeClr val="bg2"/>
                </a:solidFill>
                <a:cs typeface="Arial" pitchFamily="34" charset="0"/>
              </a:rPr>
              <a:t>)</a:t>
            </a:r>
          </a:p>
          <a:p>
            <a:pPr marL="342900" indent="-342900" algn="l" rtl="0">
              <a:buClr>
                <a:schemeClr val="bg1"/>
              </a:buClr>
              <a:buFont typeface="Arial" panose="020B0604020202020204" pitchFamily="34" charset="0"/>
              <a:buChar char="•"/>
            </a:pPr>
            <a:r>
              <a:rPr lang="es-ES" altLang="ko-KR" sz="1800" dirty="0" err="1">
                <a:solidFill>
                  <a:schemeClr val="bg2"/>
                </a:solidFill>
                <a:cs typeface="Arial" pitchFamily="34" charset="0"/>
              </a:rPr>
              <a:t>Underadjustment</a:t>
            </a:r>
            <a:r>
              <a:rPr lang="es-ES" altLang="ko-KR" sz="1800" dirty="0">
                <a:solidFill>
                  <a:schemeClr val="bg2"/>
                </a:solidFill>
                <a:cs typeface="Arial" pitchFamily="34" charset="0"/>
              </a:rPr>
              <a:t>(</a:t>
            </a:r>
            <a:r>
              <a:rPr lang="es-ES" altLang="ko-KR" sz="1800" dirty="0" err="1">
                <a:solidFill>
                  <a:schemeClr val="bg2"/>
                </a:solidFill>
                <a:cs typeface="Arial" pitchFamily="34" charset="0"/>
              </a:rPr>
              <a:t>underfitting</a:t>
            </a:r>
            <a:r>
              <a:rPr lang="es-ES" altLang="ko-KR" sz="1800" dirty="0">
                <a:solidFill>
                  <a:schemeClr val="bg2"/>
                </a:solidFill>
                <a:cs typeface="Arial" pitchFamily="34" charset="0"/>
              </a:rPr>
              <a:t>)</a:t>
            </a:r>
          </a:p>
        </p:txBody>
      </p:sp>
    </p:spTree>
    <p:extLst>
      <p:ext uri="{BB962C8B-B14F-4D97-AF65-F5344CB8AC3E}">
        <p14:creationId xmlns:p14="http://schemas.microsoft.com/office/powerpoint/2010/main" val="23891535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92060" y="1259512"/>
            <a:ext cx="8347587" cy="3156155"/>
          </a:xfrm>
          <a:prstGeom prst="rect">
            <a:avLst/>
          </a:prstGeom>
          <a:noFill/>
          <a:ln>
            <a:noFill/>
          </a:ln>
        </p:spPr>
        <p:txBody>
          <a:bodyPr spcFirstLastPara="1" wrap="square" lIns="91425" tIns="91425" rIns="91425" bIns="91425" anchor="t" anchorCtr="0">
            <a:noAutofit/>
          </a:bodyPr>
          <a:lstStyle/>
          <a:p>
            <a:pPr algn="l" rtl="0"/>
            <a:r>
              <a:rPr lang="es-ES" sz="1200" dirty="0"/>
              <a:t>Most algorithms require a lot of data to work well.</a:t>
            </a:r>
          </a:p>
          <a:p>
            <a:pPr algn="l" rtl="0"/>
            <a:r>
              <a:rPr lang="es-ES" sz="1200" dirty="0"/>
              <a:t>Simple problems: thousands of examples.</a:t>
            </a:r>
          </a:p>
          <a:p>
            <a:pPr algn="l" rtl="0"/>
            <a:r>
              <a:rPr lang="es-ES" sz="1200" dirty="0"/>
              <a:t>Complex problems: millions of examples.</a:t>
            </a:r>
          </a:p>
        </p:txBody>
      </p:sp>
      <p:sp>
        <p:nvSpPr>
          <p:cNvPr id="133" name="Google Shape;133;p4"/>
          <p:cNvSpPr txBox="1">
            <a:spLocks noGrp="1"/>
          </p:cNvSpPr>
          <p:nvPr>
            <p:ph type="title"/>
          </p:nvPr>
        </p:nvSpPr>
        <p:spPr>
          <a:xfrm>
            <a:off x="1113536" y="102329"/>
            <a:ext cx="4295291"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Insufficient amount of training data</a:t>
            </a:r>
            <a:endParaRPr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636" y="2114919"/>
            <a:ext cx="2712225" cy="2628900"/>
          </a:xfrm>
          <a:prstGeom prst="rect">
            <a:avLst/>
          </a:prstGeom>
        </p:spPr>
      </p:pic>
      <p:sp>
        <p:nvSpPr>
          <p:cNvPr id="5" name="CuadroTexto 4"/>
          <p:cNvSpPr txBox="1"/>
          <p:nvPr/>
        </p:nvSpPr>
        <p:spPr>
          <a:xfrm>
            <a:off x="4270216" y="2529951"/>
            <a:ext cx="4690658" cy="941796"/>
          </a:xfrm>
          <a:prstGeom prst="rect">
            <a:avLst/>
          </a:prstGeom>
          <a:noFill/>
        </p:spPr>
        <p:txBody>
          <a:bodyPr wrap="square" rtlCol="0">
            <a:spAutoFit/>
          </a:bodyPr>
          <a:lstStyle/>
          <a:p>
            <a:pPr marL="457200" indent="-311150" algn="l" rtl="0">
              <a:lnSpc>
                <a:spcPct val="115000"/>
              </a:lnSpc>
              <a:buClr>
                <a:srgbClr val="1C355E"/>
              </a:buClr>
              <a:buSzPts val="1300"/>
              <a:buFont typeface="Roboto"/>
              <a:buChar char="●"/>
            </a:pPr>
            <a:r>
              <a:rPr lang="es-ES" sz="1200" dirty="0">
                <a:solidFill>
                  <a:srgbClr val="1C355E"/>
                </a:solidFill>
                <a:latin typeface="Roboto"/>
                <a:ea typeface="Roboto"/>
                <a:cs typeface="Roboto"/>
                <a:sym typeface="Roboto"/>
              </a:rPr>
              <a:t>Natural language disambiguation problem.</a:t>
            </a:r>
          </a:p>
          <a:p>
            <a:pPr marL="457200" indent="-311150" algn="l" rtl="0">
              <a:lnSpc>
                <a:spcPct val="115000"/>
              </a:lnSpc>
              <a:buClr>
                <a:srgbClr val="1C355E"/>
              </a:buClr>
              <a:buSzPts val="1300"/>
              <a:buFont typeface="Roboto"/>
              <a:buChar char="●"/>
            </a:pPr>
            <a:r>
              <a:rPr lang="es-ES" sz="1200" dirty="0">
                <a:solidFill>
                  <a:srgbClr val="1C355E"/>
                </a:solidFill>
                <a:latin typeface="Roboto"/>
                <a:ea typeface="Roboto"/>
                <a:cs typeface="Roboto"/>
                <a:sym typeface="Roboto"/>
              </a:rPr>
              <a:t>Study</a:t>
            </a:r>
            <a:r>
              <a:rPr lang="es-ES" sz="1200" dirty="0" err="1">
                <a:solidFill>
                  <a:srgbClr val="1C355E"/>
                </a:solidFill>
                <a:latin typeface="Roboto"/>
                <a:ea typeface="Roboto"/>
                <a:cs typeface="Roboto"/>
                <a:sym typeface="Roboto"/>
              </a:rPr>
              <a:t>Michele</a:t>
            </a:r>
            <a:r>
              <a:rPr lang="es-ES" sz="1200" dirty="0">
                <a:solidFill>
                  <a:srgbClr val="1C355E"/>
                </a:solidFill>
                <a:latin typeface="Roboto"/>
                <a:ea typeface="Roboto"/>
                <a:cs typeface="Roboto"/>
                <a:sym typeface="Roboto"/>
              </a:rPr>
              <a:t> </a:t>
            </a:r>
            <a:r>
              <a:rPr lang="es-ES" sz="1200" dirty="0" err="1">
                <a:solidFill>
                  <a:srgbClr val="1C355E"/>
                </a:solidFill>
                <a:latin typeface="Roboto"/>
                <a:ea typeface="Roboto"/>
                <a:cs typeface="Roboto"/>
                <a:sym typeface="Roboto"/>
              </a:rPr>
              <a:t>Banko</a:t>
            </a:r>
            <a:r>
              <a:rPr lang="es-ES" sz="1200" dirty="0">
                <a:solidFill>
                  <a:srgbClr val="1C355E"/>
                </a:solidFill>
                <a:latin typeface="Roboto"/>
                <a:ea typeface="Roboto"/>
                <a:cs typeface="Roboto"/>
                <a:sym typeface="Roboto"/>
              </a:rPr>
              <a:t>and Eric</a:t>
            </a:r>
            <a:r>
              <a:rPr lang="es-ES" sz="1200" dirty="0" err="1">
                <a:solidFill>
                  <a:srgbClr val="1C355E"/>
                </a:solidFill>
                <a:latin typeface="Roboto"/>
                <a:ea typeface="Roboto"/>
                <a:cs typeface="Roboto"/>
                <a:sym typeface="Roboto"/>
              </a:rPr>
              <a:t>Brill</a:t>
            </a:r>
            <a:endParaRPr lang="es-ES" sz="1200" dirty="0">
              <a:solidFill>
                <a:srgbClr val="1C355E"/>
              </a:solidFill>
              <a:latin typeface="Roboto"/>
              <a:ea typeface="Roboto"/>
              <a:cs typeface="Roboto"/>
              <a:sym typeface="Roboto"/>
            </a:endParaRPr>
          </a:p>
          <a:p>
            <a:pPr marL="457200" indent="-311150" algn="l" rtl="0">
              <a:lnSpc>
                <a:spcPct val="115000"/>
              </a:lnSpc>
              <a:buClr>
                <a:srgbClr val="1C355E"/>
              </a:buClr>
              <a:buSzPts val="1300"/>
              <a:buFont typeface="Roboto"/>
              <a:buChar char="●"/>
            </a:pPr>
            <a:r>
              <a:rPr lang="es-ES" sz="1200" dirty="0">
                <a:solidFill>
                  <a:srgbClr val="1C355E"/>
                </a:solidFill>
                <a:latin typeface="Roboto"/>
                <a:ea typeface="Roboto"/>
                <a:cs typeface="Roboto"/>
                <a:sym typeface="Roboto"/>
              </a:rPr>
              <a:t>Almost all of them</a:t>
            </a:r>
            <a:r>
              <a:rPr lang="es-ES" sz="1200" dirty="0" err="1">
                <a:solidFill>
                  <a:srgbClr val="1C355E"/>
                </a:solidFill>
                <a:latin typeface="Roboto"/>
                <a:ea typeface="Roboto"/>
                <a:cs typeface="Roboto"/>
                <a:sym typeface="Roboto"/>
              </a:rPr>
              <a:t>the</a:t>
            </a:r>
            <a:r>
              <a:rPr lang="es-ES" sz="1200" dirty="0">
                <a:solidFill>
                  <a:srgbClr val="1C355E"/>
                </a:solidFill>
                <a:latin typeface="Roboto"/>
                <a:ea typeface="Roboto"/>
                <a:cs typeface="Roboto"/>
                <a:sym typeface="Roboto"/>
              </a:rPr>
              <a:t>algorithms have similar performance once they are fed with enough data.</a:t>
            </a:r>
          </a:p>
        </p:txBody>
      </p:sp>
    </p:spTree>
    <p:extLst>
      <p:ext uri="{BB962C8B-B14F-4D97-AF65-F5344CB8AC3E}">
        <p14:creationId xmlns:p14="http://schemas.microsoft.com/office/powerpoint/2010/main" val="120348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414920" y="1282372"/>
            <a:ext cx="8347587" cy="3609668"/>
          </a:xfrm>
          <a:prstGeom prst="rect">
            <a:avLst/>
          </a:prstGeom>
          <a:noFill/>
          <a:ln>
            <a:noFill/>
          </a:ln>
        </p:spPr>
        <p:txBody>
          <a:bodyPr spcFirstLastPara="1" wrap="square" lIns="91425" tIns="91425" rIns="91425" bIns="91425" anchor="t" anchorCtr="0">
            <a:noAutofit/>
          </a:bodyPr>
          <a:lstStyle/>
          <a:p>
            <a:pPr algn="l" rtl="0"/>
            <a:r>
              <a:rPr lang="es-ES" sz="1200" dirty="0"/>
              <a:t>It is crucial to use a data set representative of the cases to which we want to generalize.</a:t>
            </a:r>
          </a:p>
          <a:p>
            <a:pPr algn="l" rtl="0"/>
            <a:r>
              <a:rPr lang="es-ES" sz="1200" dirty="0"/>
              <a:t>Both in instance-based and model-based learning.</a:t>
            </a:r>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algn="l" rtl="0"/>
            <a:endParaRPr lang="es-ES" sz="1200" dirty="0"/>
          </a:p>
          <a:p>
            <a:pPr marL="146050" indent="0" algn="l" rtl="0">
              <a:buNone/>
            </a:pPr>
            <a:r>
              <a:rPr lang="es-ES" sz="1200" i="1" dirty="0"/>
              <a:t>In the previous case, the data we used to train the model was not representative; the GDP ranged from $23,500 to $62,500. By adding representative data, we see that the richest countries don't seem happier; in fact, they seem a little unhappier. The model doesn't make accurate predictions, especially for the richest and poorest countries.</a:t>
            </a:r>
          </a:p>
        </p:txBody>
      </p:sp>
      <p:sp>
        <p:nvSpPr>
          <p:cNvPr id="133" name="Google Shape;133;p4"/>
          <p:cNvSpPr txBox="1">
            <a:spLocks noGrp="1"/>
          </p:cNvSpPr>
          <p:nvPr>
            <p:ph type="title"/>
          </p:nvPr>
        </p:nvSpPr>
        <p:spPr>
          <a:xfrm>
            <a:off x="1178639" y="175510"/>
            <a:ext cx="4295291"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Non-representative training data</a:t>
            </a:r>
            <a:endParaRPr dirty="0"/>
          </a:p>
        </p:txBody>
      </p:sp>
      <p:pic>
        <p:nvPicPr>
          <p:cNvPr id="3" name="Imagen 2"/>
          <p:cNvPicPr>
            <a:picLocks noChangeAspect="1"/>
          </p:cNvPicPr>
          <p:nvPr/>
        </p:nvPicPr>
        <p:blipFill>
          <a:blip r:embed="rId3"/>
          <a:stretch>
            <a:fillRect/>
          </a:stretch>
        </p:blipFill>
        <p:spPr>
          <a:xfrm>
            <a:off x="690959" y="1892587"/>
            <a:ext cx="5585944" cy="2034716"/>
          </a:xfrm>
          <a:prstGeom prst="rect">
            <a:avLst/>
          </a:prstGeom>
        </p:spPr>
      </p:pic>
    </p:spTree>
    <p:extLst>
      <p:ext uri="{BB962C8B-B14F-4D97-AF65-F5344CB8AC3E}">
        <p14:creationId xmlns:p14="http://schemas.microsoft.com/office/powerpoint/2010/main" val="36543802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algn="l" rtl="0"/>
            <a:r>
              <a:rPr lang="es-ES" sz="1200" dirty="0"/>
              <a:t>If the data has many errors, outliers, or noise, it will be difficult for the system to detect underlying patterns.</a:t>
            </a:r>
          </a:p>
          <a:p>
            <a:pPr algn="l" rtl="0"/>
            <a:r>
              <a:rPr lang="es-ES" sz="1200" dirty="0"/>
              <a:t>With poor quality data the system is less likely to function well.</a:t>
            </a:r>
          </a:p>
          <a:p>
            <a:pPr algn="l" rtl="0"/>
            <a:r>
              <a:rPr lang="es-ES" sz="1200" dirty="0"/>
              <a:t>It's worth the effort to clean up your data.</a:t>
            </a:r>
          </a:p>
          <a:p>
            <a:pPr algn="l" rtl="0"/>
            <a:r>
              <a:rPr lang="es-ES" sz="1200" dirty="0"/>
              <a:t>Data scientists spend a considerable amount of time cleaning data.</a:t>
            </a:r>
          </a:p>
          <a:p>
            <a:pPr algn="l" rtl="0"/>
            <a:r>
              <a:rPr lang="es-ES" sz="1200" dirty="0"/>
              <a:t>When to clean data:</a:t>
            </a:r>
          </a:p>
          <a:p>
            <a:pPr marL="914400" lvl="2" indent="-311150" algn="l" rtl="0">
              <a:spcBef>
                <a:spcPts val="0"/>
              </a:spcBef>
              <a:buSzPts val="1300"/>
              <a:buFont typeface="Roboto"/>
              <a:buChar char="●"/>
            </a:pPr>
            <a:r>
              <a:rPr lang="es-ES" sz="1200" dirty="0"/>
              <a:t>Instances with outliers: Discard them or try to clean the data.</a:t>
            </a:r>
          </a:p>
          <a:p>
            <a:pPr marL="914400" lvl="2" indent="-311150" algn="l" rtl="0">
              <a:spcBef>
                <a:spcPts val="0"/>
              </a:spcBef>
              <a:buSzPts val="1300"/>
              <a:buFont typeface="Roboto"/>
              <a:buChar char="●"/>
            </a:pPr>
            <a:r>
              <a:rPr lang="es-ES" sz="1200" dirty="0"/>
              <a:t>Instances missing features:</a:t>
            </a:r>
            <a:r>
              <a:rPr lang="es-ES" sz="1200" dirty="0" err="1"/>
              <a:t>Ahem</a:t>
            </a:r>
            <a:r>
              <a:rPr lang="es-ES" sz="1200" dirty="0"/>
              <a:t>. 50% of customers do not give their age.</a:t>
            </a:r>
          </a:p>
          <a:p>
            <a:pPr marL="1371600" lvl="4" indent="-311150" algn="l" rtl="0">
              <a:spcBef>
                <a:spcPts val="0"/>
              </a:spcBef>
              <a:buSzPts val="1300"/>
            </a:pPr>
            <a:r>
              <a:rPr lang="es-ES" sz="1200" dirty="0"/>
              <a:t>Ignore attribute.</a:t>
            </a:r>
          </a:p>
          <a:p>
            <a:pPr marL="1371600" lvl="4" indent="-311150" algn="l" rtl="0">
              <a:spcBef>
                <a:spcPts val="0"/>
              </a:spcBef>
              <a:buSzPts val="1300"/>
            </a:pPr>
            <a:r>
              <a:rPr lang="es-ES" sz="1200" dirty="0"/>
              <a:t>Ignore instances</a:t>
            </a:r>
          </a:p>
          <a:p>
            <a:pPr marL="1371600" lvl="4" indent="-311150" algn="l" rtl="0">
              <a:spcBef>
                <a:spcPts val="0"/>
              </a:spcBef>
              <a:buSzPts val="1300"/>
            </a:pPr>
            <a:r>
              <a:rPr lang="es-ES" sz="1200" dirty="0"/>
              <a:t>Fill missing values ​​with the mean</a:t>
            </a:r>
          </a:p>
          <a:p>
            <a:pPr marL="1371600" lvl="4" indent="-311150" algn="l" rtl="0">
              <a:spcBef>
                <a:spcPts val="0"/>
              </a:spcBef>
              <a:buSzPts val="1300"/>
            </a:pPr>
            <a:r>
              <a:rPr lang="es-ES" sz="1200" dirty="0"/>
              <a:t>Train the model with and without the feature and compare results</a:t>
            </a:r>
          </a:p>
          <a:p>
            <a:pPr lvl="2" algn="l" rtl="0"/>
            <a:endParaRPr lang="es-ES" sz="1000" i="1" dirty="0"/>
          </a:p>
        </p:txBody>
      </p:sp>
      <p:sp>
        <p:nvSpPr>
          <p:cNvPr id="133" name="Google Shape;133;p4"/>
          <p:cNvSpPr txBox="1">
            <a:spLocks noGrp="1"/>
          </p:cNvSpPr>
          <p:nvPr>
            <p:ph type="title"/>
          </p:nvPr>
        </p:nvSpPr>
        <p:spPr>
          <a:xfrm>
            <a:off x="1186259" y="321240"/>
            <a:ext cx="4295291"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Poor quality data</a:t>
            </a:r>
            <a:endParaRPr dirty="0"/>
          </a:p>
        </p:txBody>
      </p:sp>
    </p:spTree>
    <p:extLst>
      <p:ext uri="{BB962C8B-B14F-4D97-AF65-F5344CB8AC3E}">
        <p14:creationId xmlns:p14="http://schemas.microsoft.com/office/powerpoint/2010/main" val="40852747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algn="l" rtl="0"/>
            <a:r>
              <a:rPr lang="es-ES" sz="1200" dirty="0"/>
              <a:t>The system will be able to learn if we have enough relevant features and not too many irrelevant features.</a:t>
            </a:r>
          </a:p>
          <a:p>
            <a:pPr algn="l" rtl="0"/>
            <a:r>
              <a:rPr lang="es-ES" sz="1200" dirty="0"/>
              <a:t>The success of an ML project lies in achieving a good set of features.</a:t>
            </a:r>
          </a:p>
          <a:p>
            <a:pPr algn="l" rtl="0"/>
            <a:r>
              <a:rPr lang="es-ES" sz="1200" b="1" dirty="0"/>
              <a:t>Feature Engineering:</a:t>
            </a:r>
          </a:p>
          <a:p>
            <a:pPr lvl="1" algn="l" rtl="0">
              <a:spcBef>
                <a:spcPts val="0"/>
              </a:spcBef>
            </a:pPr>
            <a:r>
              <a:rPr lang="es-ES" sz="1200" dirty="0"/>
              <a:t>Feature selection: Selecting the most useful features from a set.</a:t>
            </a:r>
          </a:p>
          <a:p>
            <a:pPr lvl="1" algn="l" rtl="0">
              <a:spcBef>
                <a:spcPts val="0"/>
              </a:spcBef>
            </a:pPr>
            <a:r>
              <a:rPr lang="es-ES" sz="1200" dirty="0"/>
              <a:t>Feature extraction: combining features to produce a more useful one (feature reduction)</a:t>
            </a:r>
            <a:r>
              <a:rPr lang="es-ES" sz="1200" dirty="0" err="1"/>
              <a:t>dimensionality</a:t>
            </a:r>
            <a:r>
              <a:rPr lang="es-ES" sz="1200" dirty="0"/>
              <a:t>).</a:t>
            </a:r>
          </a:p>
          <a:p>
            <a:pPr lvl="1" algn="l" rtl="0">
              <a:spcBef>
                <a:spcPts val="0"/>
              </a:spcBef>
            </a:pPr>
            <a:r>
              <a:rPr lang="es-ES" sz="1200" dirty="0"/>
              <a:t>Creating new features by gathering new data.</a:t>
            </a:r>
          </a:p>
        </p:txBody>
      </p:sp>
      <p:sp>
        <p:nvSpPr>
          <p:cNvPr id="133" name="Google Shape;133;p4"/>
          <p:cNvSpPr txBox="1">
            <a:spLocks noGrp="1"/>
          </p:cNvSpPr>
          <p:nvPr>
            <p:ph type="title"/>
          </p:nvPr>
        </p:nvSpPr>
        <p:spPr>
          <a:xfrm>
            <a:off x="1178639" y="351720"/>
            <a:ext cx="4295291"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Irrelevant features</a:t>
            </a:r>
            <a:endParaRPr dirty="0"/>
          </a:p>
        </p:txBody>
      </p:sp>
    </p:spTree>
    <p:extLst>
      <p:ext uri="{BB962C8B-B14F-4D97-AF65-F5344CB8AC3E}">
        <p14:creationId xmlns:p14="http://schemas.microsoft.com/office/powerpoint/2010/main" val="4252983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9"/>
          <p:cNvSpPr txBox="1">
            <a:spLocks noGrp="1"/>
          </p:cNvSpPr>
          <p:nvPr>
            <p:ph type="title"/>
          </p:nvPr>
        </p:nvSpPr>
        <p:spPr>
          <a:xfrm>
            <a:off x="1215941" y="313374"/>
            <a:ext cx="45993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The value of the data</a:t>
            </a:r>
            <a:endParaRPr dirty="0"/>
          </a:p>
        </p:txBody>
      </p:sp>
      <p:pic>
        <p:nvPicPr>
          <p:cNvPr id="317" name="Google Shape;317;p49"/>
          <p:cNvPicPr preferRelativeResize="0"/>
          <p:nvPr/>
        </p:nvPicPr>
        <p:blipFill>
          <a:blip r:embed="rId3">
            <a:alphaModFix/>
          </a:blip>
          <a:stretch>
            <a:fillRect/>
          </a:stretch>
        </p:blipFill>
        <p:spPr>
          <a:xfrm>
            <a:off x="1215941" y="1001137"/>
            <a:ext cx="6417143" cy="3523799"/>
          </a:xfrm>
          <a:prstGeom prst="rect">
            <a:avLst/>
          </a:prstGeom>
          <a:noFill/>
          <a:ln>
            <a:noFill/>
          </a:ln>
        </p:spPr>
      </p:pic>
    </p:spTree>
    <p:extLst>
      <p:ext uri="{BB962C8B-B14F-4D97-AF65-F5344CB8AC3E}">
        <p14:creationId xmlns:p14="http://schemas.microsoft.com/office/powerpoint/2010/main" val="36337648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algn="l" rtl="0">
              <a:lnSpc>
                <a:spcPct val="150000"/>
              </a:lnSpc>
            </a:pPr>
            <a:r>
              <a:rPr lang="es-ES" sz="1200" b="1" dirty="0"/>
              <a:t>Overfitting:</a:t>
            </a:r>
            <a:r>
              <a:rPr lang="es-ES" sz="1200" dirty="0"/>
              <a:t>The model performs well on the training data but does not generalize well. This occurs when the model is too complex relative to the amount and noise of the training data.</a:t>
            </a:r>
          </a:p>
          <a:p>
            <a:pPr algn="l" rtl="0">
              <a:lnSpc>
                <a:spcPct val="150000"/>
              </a:lnSpc>
            </a:pPr>
            <a:r>
              <a:rPr lang="es-ES" sz="1200" dirty="0"/>
              <a:t>Complex models (deep neural networks):</a:t>
            </a:r>
          </a:p>
          <a:p>
            <a:pPr lvl="1" algn="l" rtl="0">
              <a:lnSpc>
                <a:spcPct val="150000"/>
              </a:lnSpc>
              <a:spcBef>
                <a:spcPts val="0"/>
              </a:spcBef>
            </a:pPr>
            <a:r>
              <a:rPr lang="es-ES" sz="1000" dirty="0"/>
              <a:t>They can detect subtle patterns in the data.</a:t>
            </a:r>
          </a:p>
          <a:p>
            <a:pPr lvl="1" algn="l" rtl="0">
              <a:lnSpc>
                <a:spcPct val="150000"/>
              </a:lnSpc>
              <a:spcBef>
                <a:spcPts val="0"/>
              </a:spcBef>
            </a:pPr>
            <a:r>
              <a:rPr lang="es-ES" sz="1000" dirty="0"/>
              <a:t>Small or very noisy training set.</a:t>
            </a:r>
          </a:p>
          <a:p>
            <a:pPr lvl="1" algn="l" rtl="0">
              <a:lnSpc>
                <a:spcPct val="150000"/>
              </a:lnSpc>
              <a:spcBef>
                <a:spcPts val="0"/>
              </a:spcBef>
            </a:pPr>
            <a:r>
              <a:rPr lang="es-ES" sz="1000" dirty="0"/>
              <a:t>Detect patterns in the noise itself.</a:t>
            </a:r>
          </a:p>
          <a:p>
            <a:pPr lvl="1" algn="l" rtl="0">
              <a:lnSpc>
                <a:spcPct val="150000"/>
              </a:lnSpc>
              <a:spcBef>
                <a:spcPts val="0"/>
              </a:spcBef>
            </a:pPr>
            <a:r>
              <a:rPr lang="es-ES" sz="1000" dirty="0"/>
              <a:t>Model has no way of knowing whether a pattern is real or a result of the presence of noise.</a:t>
            </a:r>
          </a:p>
          <a:p>
            <a:pPr algn="l" rtl="0">
              <a:lnSpc>
                <a:spcPct val="150000"/>
              </a:lnSpc>
            </a:pPr>
            <a:r>
              <a:rPr lang="es-ES" sz="1200" dirty="0"/>
              <a:t>Solutions:</a:t>
            </a:r>
          </a:p>
          <a:p>
            <a:pPr lvl="1" algn="l" rtl="0">
              <a:lnSpc>
                <a:spcPct val="150000"/>
              </a:lnSpc>
              <a:spcBef>
                <a:spcPts val="0"/>
              </a:spcBef>
            </a:pPr>
            <a:r>
              <a:rPr lang="es-ES" sz="1000" dirty="0"/>
              <a:t>Simplify the model: fewer parameters, moving from one</a:t>
            </a:r>
            <a:r>
              <a:rPr lang="es-ES" sz="1000" dirty="0" err="1"/>
              <a:t>polynomial</a:t>
            </a:r>
            <a:r>
              <a:rPr lang="es-ES" sz="1000" dirty="0"/>
              <a:t>to a linear one, reduce attributes, restrict the model.</a:t>
            </a:r>
          </a:p>
          <a:p>
            <a:pPr lvl="1" algn="l" rtl="0">
              <a:lnSpc>
                <a:spcPct val="150000"/>
              </a:lnSpc>
              <a:spcBef>
                <a:spcPts val="0"/>
              </a:spcBef>
            </a:pPr>
            <a:r>
              <a:rPr lang="es-ES" sz="1000" dirty="0"/>
              <a:t>Gather more training data.</a:t>
            </a:r>
          </a:p>
          <a:p>
            <a:pPr lvl="1" algn="l" rtl="0">
              <a:lnSpc>
                <a:spcPct val="150000"/>
              </a:lnSpc>
              <a:spcBef>
                <a:spcPts val="0"/>
              </a:spcBef>
            </a:pPr>
            <a:r>
              <a:rPr lang="es-ES" sz="1000" dirty="0"/>
              <a:t>Reduce noise: fix errors, remove outliers.</a:t>
            </a:r>
          </a:p>
          <a:p>
            <a:pPr lvl="1" algn="l" rtl="0">
              <a:lnSpc>
                <a:spcPct val="150000"/>
              </a:lnSpc>
            </a:pPr>
            <a:endParaRPr lang="es-ES" sz="1000" dirty="0"/>
          </a:p>
          <a:p>
            <a:pPr lvl="1" algn="l" rtl="0">
              <a:lnSpc>
                <a:spcPct val="150000"/>
              </a:lnSpc>
            </a:pPr>
            <a:endParaRPr lang="es-ES" sz="1000" dirty="0"/>
          </a:p>
          <a:p>
            <a:pPr lvl="1" algn="l" rtl="0">
              <a:lnSpc>
                <a:spcPct val="150000"/>
              </a:lnSpc>
            </a:pPr>
            <a:endParaRPr lang="es-ES" sz="1000" dirty="0"/>
          </a:p>
        </p:txBody>
      </p:sp>
      <p:sp>
        <p:nvSpPr>
          <p:cNvPr id="133" name="Google Shape;133;p4"/>
          <p:cNvSpPr txBox="1">
            <a:spLocks noGrp="1"/>
          </p:cNvSpPr>
          <p:nvPr>
            <p:ph type="title"/>
          </p:nvPr>
        </p:nvSpPr>
        <p:spPr>
          <a:xfrm>
            <a:off x="1201499" y="184080"/>
            <a:ext cx="4561433"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err="1"/>
              <a:t>Antiexample</a:t>
            </a:r>
            <a:r>
              <a:rPr lang="es-ES" dirty="0"/>
              <a:t>1:</a:t>
            </a:r>
            <a:r>
              <a:rPr lang="es-ES" dirty="0" err="1"/>
              <a:t>Overfitting</a:t>
            </a:r>
            <a:r>
              <a:rPr lang="es-ES" dirty="0"/>
              <a:t>the training data</a:t>
            </a:r>
            <a:endParaRPr dirty="0"/>
          </a:p>
        </p:txBody>
      </p:sp>
    </p:spTree>
    <p:extLst>
      <p:ext uri="{BB962C8B-B14F-4D97-AF65-F5344CB8AC3E}">
        <p14:creationId xmlns:p14="http://schemas.microsoft.com/office/powerpoint/2010/main" val="12195149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228599" y="1415845"/>
            <a:ext cx="8347587" cy="3156155"/>
          </a:xfrm>
          <a:prstGeom prst="rect">
            <a:avLst/>
          </a:prstGeom>
          <a:noFill/>
          <a:ln>
            <a:noFill/>
          </a:ln>
        </p:spPr>
        <p:txBody>
          <a:bodyPr spcFirstLastPara="1" wrap="square" lIns="91425" tIns="91425" rIns="91425" bIns="91425" anchor="t" anchorCtr="0">
            <a:noAutofit/>
          </a:bodyPr>
          <a:lstStyle/>
          <a:p>
            <a:pPr algn="l" rtl="0">
              <a:lnSpc>
                <a:spcPct val="150000"/>
              </a:lnSpc>
            </a:pPr>
            <a:r>
              <a:rPr lang="es-ES" sz="1100" b="1" dirty="0"/>
              <a:t>Regularization:</a:t>
            </a:r>
            <a:r>
              <a:rPr lang="es-ES" sz="1100" dirty="0"/>
              <a:t>Restricting a model to make it simpler and reduce the risk of overfitting. Finding the balance between fitting the data perfectly and keeping the model simple enough to generalize well.</a:t>
            </a:r>
          </a:p>
          <a:p>
            <a:pPr algn="l" rtl="0">
              <a:lnSpc>
                <a:spcPct val="150000"/>
              </a:lnSpc>
            </a:pPr>
            <a:r>
              <a:rPr lang="es-ES" sz="1200" dirty="0"/>
              <a:t>Example Quality of life:</a:t>
            </a:r>
          </a:p>
          <a:p>
            <a:pPr lvl="1" algn="l" rtl="0">
              <a:lnSpc>
                <a:spcPct val="150000"/>
              </a:lnSpc>
              <a:spcBef>
                <a:spcPts val="0"/>
              </a:spcBef>
            </a:pPr>
            <a:r>
              <a:rPr lang="es-ES" sz="1000" dirty="0"/>
              <a:t>The model has 2 parameters,</a:t>
            </a:r>
            <a:r>
              <a:rPr lang="el-GR" sz="1000" dirty="0"/>
              <a:t>β</a:t>
            </a:r>
            <a:r>
              <a:rPr lang="es-ES" sz="1000" baseline="-25000" dirty="0"/>
              <a:t>0</a:t>
            </a:r>
            <a:r>
              <a:rPr lang="es-ES" sz="1000" dirty="0"/>
              <a:t>the height and</a:t>
            </a:r>
            <a:r>
              <a:rPr lang="el-GR" sz="1000" dirty="0"/>
              <a:t>β</a:t>
            </a:r>
            <a:r>
              <a:rPr lang="es-ES" sz="1000" baseline="-25000" dirty="0"/>
              <a:t>1</a:t>
            </a:r>
            <a:r>
              <a:rPr lang="es-ES" sz="1000" dirty="0"/>
              <a:t>the slope</a:t>
            </a:r>
          </a:p>
          <a:p>
            <a:pPr lvl="1" algn="l" rtl="0">
              <a:lnSpc>
                <a:spcPct val="150000"/>
              </a:lnSpc>
              <a:spcBef>
                <a:spcPts val="0"/>
              </a:spcBef>
            </a:pPr>
            <a:r>
              <a:rPr lang="el-GR" sz="1000" b="1" dirty="0"/>
              <a:t>β</a:t>
            </a:r>
            <a:r>
              <a:rPr lang="es-ES" sz="1000" b="1" baseline="-25000" dirty="0"/>
              <a:t>1</a:t>
            </a:r>
            <a:r>
              <a:rPr lang="es-ES" sz="1000" b="1" dirty="0"/>
              <a:t>= 0 (Algorithm with one degree of freedom):</a:t>
            </a:r>
            <a:r>
              <a:rPr lang="es-ES" sz="1000" dirty="0"/>
              <a:t>too simple, it would be difficult to fit the data. We could just move the line up and down to fit the data.</a:t>
            </a:r>
          </a:p>
          <a:p>
            <a:pPr lvl="1" algn="l" rtl="0">
              <a:lnSpc>
                <a:spcPct val="150000"/>
              </a:lnSpc>
              <a:spcBef>
                <a:spcPts val="0"/>
              </a:spcBef>
            </a:pPr>
            <a:r>
              <a:rPr lang="es-ES" sz="1000" dirty="0"/>
              <a:t>Allow the algorithm to modify</a:t>
            </a:r>
            <a:r>
              <a:rPr lang="el-GR" sz="1000" b="1" dirty="0"/>
              <a:t>β</a:t>
            </a:r>
            <a:r>
              <a:rPr lang="es-ES" sz="1000" b="1" baseline="-25000" dirty="0"/>
              <a:t>1</a:t>
            </a:r>
            <a:r>
              <a:rPr lang="es-ES" sz="1000" b="1" dirty="0"/>
              <a:t> </a:t>
            </a:r>
            <a:r>
              <a:rPr lang="es-ES" sz="1000" dirty="0"/>
              <a:t>but we force it to keep it small -&gt; algorithm between 1 and 2 degrees of freedom.</a:t>
            </a:r>
          </a:p>
          <a:p>
            <a:pPr lvl="1" algn="l" rtl="0">
              <a:lnSpc>
                <a:spcPct val="150000"/>
              </a:lnSpc>
              <a:spcBef>
                <a:spcPts val="0"/>
              </a:spcBef>
            </a:pPr>
            <a:endParaRPr lang="es-ES" sz="1000" dirty="0"/>
          </a:p>
          <a:p>
            <a:pPr lvl="1" algn="l" rtl="0">
              <a:lnSpc>
                <a:spcPct val="150000"/>
              </a:lnSpc>
            </a:pPr>
            <a:endParaRPr lang="es-ES" sz="800" dirty="0"/>
          </a:p>
          <a:p>
            <a:pPr lvl="1" algn="l" rtl="0">
              <a:lnSpc>
                <a:spcPct val="150000"/>
              </a:lnSpc>
            </a:pPr>
            <a:endParaRPr lang="es-ES" sz="1000" dirty="0"/>
          </a:p>
          <a:p>
            <a:pPr lvl="1" algn="l" rtl="0">
              <a:lnSpc>
                <a:spcPct val="150000"/>
              </a:lnSpc>
            </a:pPr>
            <a:endParaRPr lang="es-ES" sz="1000" dirty="0"/>
          </a:p>
          <a:p>
            <a:pPr lvl="1" algn="l" rtl="0">
              <a:lnSpc>
                <a:spcPct val="150000"/>
              </a:lnSpc>
            </a:pPr>
            <a:endParaRPr lang="es-ES" sz="1000" dirty="0"/>
          </a:p>
        </p:txBody>
      </p:sp>
      <p:sp>
        <p:nvSpPr>
          <p:cNvPr id="133" name="Google Shape;133;p4"/>
          <p:cNvSpPr txBox="1">
            <a:spLocks noGrp="1"/>
          </p:cNvSpPr>
          <p:nvPr>
            <p:ph type="title"/>
          </p:nvPr>
        </p:nvSpPr>
        <p:spPr>
          <a:xfrm>
            <a:off x="1155779" y="120231"/>
            <a:ext cx="4561433"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err="1"/>
              <a:t>Antiexample</a:t>
            </a:r>
            <a:r>
              <a:rPr lang="es-ES" dirty="0"/>
              <a:t>1:</a:t>
            </a:r>
            <a:r>
              <a:rPr lang="es-ES" dirty="0" err="1"/>
              <a:t>Overfitting</a:t>
            </a:r>
            <a:r>
              <a:rPr lang="es-ES" dirty="0"/>
              <a:t>the training data</a:t>
            </a:r>
            <a:endParaRPr dirty="0"/>
          </a:p>
        </p:txBody>
      </p:sp>
      <p:pic>
        <p:nvPicPr>
          <p:cNvPr id="4" name="Imagen 3"/>
          <p:cNvPicPr>
            <a:picLocks noChangeAspect="1"/>
          </p:cNvPicPr>
          <p:nvPr/>
        </p:nvPicPr>
        <p:blipFill>
          <a:blip r:embed="rId3"/>
          <a:stretch>
            <a:fillRect/>
          </a:stretch>
        </p:blipFill>
        <p:spPr>
          <a:xfrm>
            <a:off x="2704236" y="2035276"/>
            <a:ext cx="1188823" cy="236240"/>
          </a:xfrm>
          <a:prstGeom prst="rect">
            <a:avLst/>
          </a:prstGeom>
        </p:spPr>
      </p:pic>
      <p:sp>
        <p:nvSpPr>
          <p:cNvPr id="7" name="CuadroTexto 6"/>
          <p:cNvSpPr txBox="1"/>
          <p:nvPr/>
        </p:nvSpPr>
        <p:spPr>
          <a:xfrm>
            <a:off x="5939912" y="3718498"/>
            <a:ext cx="2551470" cy="769441"/>
          </a:xfrm>
          <a:prstGeom prst="rect">
            <a:avLst/>
          </a:prstGeom>
          <a:noFill/>
        </p:spPr>
        <p:txBody>
          <a:bodyPr wrap="square" rtlCol="0">
            <a:spAutoFit/>
          </a:bodyPr>
          <a:lstStyle/>
          <a:p>
            <a:pPr algn="l" rtl="0"/>
            <a:r>
              <a:rPr lang="es-ES" sz="1100" dirty="0"/>
              <a:t>Regularization: Forces the model to maintain a small gradient. It doesn't fit the training data as well, but it generalizes better.</a:t>
            </a:r>
          </a:p>
        </p:txBody>
      </p:sp>
      <p:pic>
        <p:nvPicPr>
          <p:cNvPr id="2" name="Imagen 1"/>
          <p:cNvPicPr>
            <a:picLocks noChangeAspect="1"/>
          </p:cNvPicPr>
          <p:nvPr/>
        </p:nvPicPr>
        <p:blipFill>
          <a:blip r:embed="rId4"/>
          <a:stretch>
            <a:fillRect/>
          </a:stretch>
        </p:blipFill>
        <p:spPr>
          <a:xfrm>
            <a:off x="338727" y="3238335"/>
            <a:ext cx="5601185" cy="1905165"/>
          </a:xfrm>
          <a:prstGeom prst="rect">
            <a:avLst/>
          </a:prstGeom>
        </p:spPr>
      </p:pic>
    </p:spTree>
    <p:extLst>
      <p:ext uri="{BB962C8B-B14F-4D97-AF65-F5344CB8AC3E}">
        <p14:creationId xmlns:p14="http://schemas.microsoft.com/office/powerpoint/2010/main" val="4602172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algn="l" rtl="0">
              <a:lnSpc>
                <a:spcPct val="150000"/>
              </a:lnSpc>
            </a:pPr>
            <a:r>
              <a:rPr lang="es-ES" sz="1200" b="1" dirty="0" err="1"/>
              <a:t>Hyperparameter</a:t>
            </a:r>
            <a:r>
              <a:rPr lang="es-ES" sz="1200" b="1" dirty="0"/>
              <a:t>:</a:t>
            </a:r>
            <a:r>
              <a:rPr lang="es-ES" sz="1200" dirty="0"/>
              <a:t> </a:t>
            </a:r>
          </a:p>
          <a:p>
            <a:pPr lvl="1" algn="l" rtl="0">
              <a:lnSpc>
                <a:spcPct val="150000"/>
              </a:lnSpc>
              <a:spcBef>
                <a:spcPts val="0"/>
              </a:spcBef>
            </a:pPr>
            <a:r>
              <a:rPr lang="es-ES" sz="1050" dirty="0"/>
              <a:t>It is a parameter of a learning algorithm (not a model).</a:t>
            </a:r>
          </a:p>
          <a:p>
            <a:pPr lvl="1" algn="l" rtl="0">
              <a:lnSpc>
                <a:spcPct val="150000"/>
              </a:lnSpc>
              <a:spcBef>
                <a:spcPts val="0"/>
              </a:spcBef>
            </a:pPr>
            <a:r>
              <a:rPr lang="es-ES" sz="1050" dirty="0"/>
              <a:t>Controls the amount of regularization to be applied during learning.</a:t>
            </a:r>
          </a:p>
          <a:p>
            <a:pPr lvl="1" algn="l" rtl="0">
              <a:lnSpc>
                <a:spcPct val="150000"/>
              </a:lnSpc>
              <a:spcBef>
                <a:spcPts val="0"/>
              </a:spcBef>
            </a:pPr>
            <a:r>
              <a:rPr lang="es-ES" sz="1050" dirty="0"/>
              <a:t>It should be established before training. It remains constant throughout.</a:t>
            </a:r>
          </a:p>
          <a:p>
            <a:pPr lvl="1" algn="l" rtl="0">
              <a:lnSpc>
                <a:spcPct val="150000"/>
              </a:lnSpc>
              <a:spcBef>
                <a:spcPts val="0"/>
              </a:spcBef>
            </a:pPr>
            <a:r>
              <a:rPr lang="es-ES" sz="1050" dirty="0"/>
              <a:t>Very large value:</a:t>
            </a:r>
          </a:p>
          <a:p>
            <a:pPr lvl="2" algn="l" rtl="0">
              <a:lnSpc>
                <a:spcPct val="150000"/>
              </a:lnSpc>
              <a:spcBef>
                <a:spcPts val="0"/>
              </a:spcBef>
            </a:pPr>
            <a:r>
              <a:rPr lang="es-ES" sz="1050" dirty="0"/>
              <a:t>Nearly flat model: a slope close to 0.</a:t>
            </a:r>
          </a:p>
          <a:p>
            <a:pPr lvl="2" algn="l" rtl="0">
              <a:lnSpc>
                <a:spcPct val="150000"/>
              </a:lnSpc>
              <a:spcBef>
                <a:spcPts val="0"/>
              </a:spcBef>
            </a:pPr>
            <a:r>
              <a:rPr lang="es-ES" sz="1050" dirty="0"/>
              <a:t>The algorithm does not</a:t>
            </a:r>
            <a:r>
              <a:rPr lang="es-ES" sz="1050" dirty="0" err="1"/>
              <a:t>will overfit</a:t>
            </a:r>
            <a:r>
              <a:rPr lang="es-ES" sz="1050" dirty="0"/>
              <a:t>the training data.</a:t>
            </a:r>
          </a:p>
          <a:p>
            <a:pPr lvl="2" algn="l" rtl="0">
              <a:lnSpc>
                <a:spcPct val="150000"/>
              </a:lnSpc>
              <a:spcBef>
                <a:spcPts val="0"/>
              </a:spcBef>
            </a:pPr>
            <a:r>
              <a:rPr lang="es-ES" sz="1050" dirty="0"/>
              <a:t>Less likely to find a solution.</a:t>
            </a:r>
          </a:p>
          <a:p>
            <a:pPr lvl="1" algn="l" rtl="0">
              <a:lnSpc>
                <a:spcPct val="150000"/>
              </a:lnSpc>
              <a:spcBef>
                <a:spcPts val="0"/>
              </a:spcBef>
            </a:pPr>
            <a:r>
              <a:rPr lang="es-ES" sz="1050" dirty="0"/>
              <a:t>Adjust</a:t>
            </a:r>
            <a:r>
              <a:rPr lang="es-ES" sz="1050" dirty="0" err="1"/>
              <a:t>hyperparameters</a:t>
            </a:r>
            <a:r>
              <a:rPr lang="es-ES" sz="1050" dirty="0"/>
              <a:t>is an important task in creating an ML system.</a:t>
            </a:r>
          </a:p>
          <a:p>
            <a:pPr lvl="2" algn="l" rtl="0">
              <a:lnSpc>
                <a:spcPct val="150000"/>
              </a:lnSpc>
              <a:spcBef>
                <a:spcPts val="0"/>
              </a:spcBef>
            </a:pPr>
            <a:endParaRPr lang="es-ES" sz="1050" dirty="0"/>
          </a:p>
          <a:p>
            <a:pPr lvl="1" algn="l" rtl="0">
              <a:lnSpc>
                <a:spcPct val="150000"/>
              </a:lnSpc>
              <a:spcBef>
                <a:spcPts val="0"/>
              </a:spcBef>
            </a:pPr>
            <a:endParaRPr lang="es-ES" sz="1000" dirty="0"/>
          </a:p>
          <a:p>
            <a:pPr lvl="1" algn="l" rtl="0">
              <a:lnSpc>
                <a:spcPct val="150000"/>
              </a:lnSpc>
              <a:spcBef>
                <a:spcPts val="0"/>
              </a:spcBef>
            </a:pPr>
            <a:endParaRPr lang="es-ES" sz="1000" dirty="0"/>
          </a:p>
          <a:p>
            <a:pPr lvl="1" algn="l" rtl="0">
              <a:lnSpc>
                <a:spcPct val="150000"/>
              </a:lnSpc>
            </a:pPr>
            <a:endParaRPr lang="es-ES" sz="800" dirty="0"/>
          </a:p>
          <a:p>
            <a:pPr lvl="1" algn="l" rtl="0">
              <a:lnSpc>
                <a:spcPct val="150000"/>
              </a:lnSpc>
            </a:pPr>
            <a:endParaRPr lang="es-ES" sz="1000" dirty="0"/>
          </a:p>
          <a:p>
            <a:pPr lvl="1" algn="l" rtl="0">
              <a:lnSpc>
                <a:spcPct val="150000"/>
              </a:lnSpc>
            </a:pPr>
            <a:endParaRPr lang="es-ES" sz="1000" dirty="0"/>
          </a:p>
          <a:p>
            <a:pPr lvl="1" algn="l" rtl="0">
              <a:lnSpc>
                <a:spcPct val="150000"/>
              </a:lnSpc>
            </a:pPr>
            <a:endParaRPr lang="es-ES" sz="1000" dirty="0"/>
          </a:p>
        </p:txBody>
      </p:sp>
      <p:sp>
        <p:nvSpPr>
          <p:cNvPr id="133" name="Google Shape;133;p4"/>
          <p:cNvSpPr txBox="1">
            <a:spLocks noGrp="1"/>
          </p:cNvSpPr>
          <p:nvPr>
            <p:ph type="title"/>
          </p:nvPr>
        </p:nvSpPr>
        <p:spPr>
          <a:xfrm>
            <a:off x="1224359" y="176460"/>
            <a:ext cx="4561433"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err="1"/>
              <a:t>Antiexample</a:t>
            </a:r>
            <a:r>
              <a:rPr lang="es-ES" dirty="0"/>
              <a:t>1:</a:t>
            </a:r>
            <a:r>
              <a:rPr lang="es-ES" dirty="0" err="1"/>
              <a:t>Overfitting</a:t>
            </a:r>
            <a:r>
              <a:rPr lang="es-ES" dirty="0"/>
              <a:t>the training data</a:t>
            </a:r>
            <a:endParaRPr dirty="0"/>
          </a:p>
        </p:txBody>
      </p:sp>
    </p:spTree>
    <p:extLst>
      <p:ext uri="{BB962C8B-B14F-4D97-AF65-F5344CB8AC3E}">
        <p14:creationId xmlns:p14="http://schemas.microsoft.com/office/powerpoint/2010/main" val="11667682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algn="l" rtl="0"/>
            <a:r>
              <a:rPr lang="es-ES" sz="1200" b="1" dirty="0" err="1"/>
              <a:t>Underadjustment</a:t>
            </a:r>
            <a:r>
              <a:rPr lang="es-ES" sz="1200" b="1" dirty="0"/>
              <a:t>:</a:t>
            </a:r>
            <a:r>
              <a:rPr lang="es-ES" dirty="0"/>
              <a:t>The opposite of overfitting. The model is too simple to learn the</a:t>
            </a:r>
            <a:r>
              <a:rPr lang="es-ES" dirty="0" err="1"/>
              <a:t>structure</a:t>
            </a:r>
            <a:r>
              <a:rPr lang="es-ES" dirty="0"/>
              <a:t>underlying data.</a:t>
            </a:r>
          </a:p>
          <a:p>
            <a:pPr algn="l" rtl="0"/>
            <a:r>
              <a:rPr lang="es-ES" dirty="0"/>
              <a:t>Example Linear model of life satisfaction:</a:t>
            </a:r>
          </a:p>
          <a:p>
            <a:pPr lvl="1" algn="l" rtl="0">
              <a:spcBef>
                <a:spcPts val="0"/>
              </a:spcBef>
            </a:pPr>
            <a:r>
              <a:rPr lang="es-ES" dirty="0"/>
              <a:t>Prone to</a:t>
            </a:r>
            <a:r>
              <a:rPr lang="es-ES" dirty="0" err="1"/>
              <a:t>underadjustment</a:t>
            </a:r>
            <a:r>
              <a:rPr lang="es-ES" dirty="0"/>
              <a:t>.</a:t>
            </a:r>
          </a:p>
          <a:p>
            <a:pPr lvl="1" algn="l" rtl="0">
              <a:spcBef>
                <a:spcPts val="0"/>
              </a:spcBef>
            </a:pPr>
            <a:r>
              <a:rPr lang="es-ES" dirty="0"/>
              <a:t>More complex reality.</a:t>
            </a:r>
          </a:p>
          <a:p>
            <a:pPr lvl="1" algn="l" rtl="0">
              <a:spcBef>
                <a:spcPts val="0"/>
              </a:spcBef>
            </a:pPr>
            <a:r>
              <a:rPr lang="es-ES" dirty="0"/>
              <a:t>Inaccurate predictions even in training.</a:t>
            </a:r>
          </a:p>
          <a:p>
            <a:pPr algn="l" rtl="0"/>
            <a:r>
              <a:rPr lang="es-ES" dirty="0"/>
              <a:t>Solutions:</a:t>
            </a:r>
          </a:p>
          <a:p>
            <a:pPr lvl="1" algn="l" rtl="0">
              <a:spcBef>
                <a:spcPts val="0"/>
              </a:spcBef>
            </a:pPr>
            <a:r>
              <a:rPr lang="es-ES" dirty="0"/>
              <a:t>Select a more powerful model, with more parameters.</a:t>
            </a:r>
          </a:p>
          <a:p>
            <a:pPr lvl="1" algn="l" rtl="0">
              <a:spcBef>
                <a:spcPts val="0"/>
              </a:spcBef>
            </a:pPr>
            <a:r>
              <a:rPr lang="es-ES" dirty="0"/>
              <a:t>Feature engineering: introducing better features to the algorithm.</a:t>
            </a:r>
          </a:p>
          <a:p>
            <a:pPr lvl="1" algn="l" rtl="0">
              <a:spcBef>
                <a:spcPts val="0"/>
              </a:spcBef>
            </a:pPr>
            <a:r>
              <a:rPr lang="es-ES" dirty="0"/>
              <a:t>Reduce restrictions in the model: reduce</a:t>
            </a:r>
            <a:r>
              <a:rPr lang="es-ES" dirty="0" err="1"/>
              <a:t>hyperparameter</a:t>
            </a:r>
            <a:r>
              <a:rPr lang="es-ES" dirty="0"/>
              <a:t>of</a:t>
            </a:r>
            <a:r>
              <a:rPr lang="es-ES" dirty="0" err="1"/>
              <a:t>regularization</a:t>
            </a:r>
            <a:r>
              <a:rPr lang="es-ES" dirty="0"/>
              <a:t>.</a:t>
            </a:r>
          </a:p>
          <a:p>
            <a:pPr lvl="1" algn="l" rtl="0">
              <a:spcBef>
                <a:spcPts val="0"/>
              </a:spcBef>
            </a:pPr>
            <a:endParaRPr lang="es-ES" dirty="0"/>
          </a:p>
        </p:txBody>
      </p:sp>
      <p:sp>
        <p:nvSpPr>
          <p:cNvPr id="133" name="Google Shape;133;p4"/>
          <p:cNvSpPr txBox="1">
            <a:spLocks noGrp="1"/>
          </p:cNvSpPr>
          <p:nvPr>
            <p:ph type="title"/>
          </p:nvPr>
        </p:nvSpPr>
        <p:spPr>
          <a:xfrm>
            <a:off x="1224359" y="184080"/>
            <a:ext cx="4295291"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err="1"/>
              <a:t>Antiexample</a:t>
            </a:r>
            <a:r>
              <a:rPr lang="es-ES" dirty="0"/>
              <a:t>2:</a:t>
            </a:r>
            <a:r>
              <a:rPr lang="es-ES" dirty="0" err="1"/>
              <a:t>Underadjust</a:t>
            </a:r>
            <a:r>
              <a:rPr lang="es-ES" dirty="0"/>
              <a:t>the training data</a:t>
            </a:r>
            <a:endParaRPr dirty="0"/>
          </a:p>
        </p:txBody>
      </p:sp>
    </p:spTree>
    <p:extLst>
      <p:ext uri="{BB962C8B-B14F-4D97-AF65-F5344CB8AC3E}">
        <p14:creationId xmlns:p14="http://schemas.microsoft.com/office/powerpoint/2010/main" val="16822784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8" name="Google Shape;118;p2"/>
          <p:cNvSpPr txBox="1">
            <a:spLocks noGrp="1"/>
          </p:cNvSpPr>
          <p:nvPr>
            <p:ph type="title" idx="4294967295"/>
          </p:nvPr>
        </p:nvSpPr>
        <p:spPr>
          <a:xfrm>
            <a:off x="157162" y="1218883"/>
            <a:ext cx="2409825" cy="1244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000"/>
              <a:buNone/>
            </a:pPr>
            <a:r>
              <a:rPr lang="es-ES" sz="4000" b="1" dirty="0">
                <a:solidFill>
                  <a:schemeClr val="bg1"/>
                </a:solidFill>
              </a:rPr>
              <a:t>5.</a:t>
            </a:r>
            <a:endParaRPr sz="4000" b="1" dirty="0">
              <a:solidFill>
                <a:schemeClr val="bg1"/>
              </a:solidFill>
            </a:endParaRPr>
          </a:p>
        </p:txBody>
      </p:sp>
      <p:sp>
        <p:nvSpPr>
          <p:cNvPr id="117" name="Google Shape;117;p2"/>
          <p:cNvSpPr txBox="1">
            <a:spLocks noGrp="1"/>
          </p:cNvSpPr>
          <p:nvPr>
            <p:ph type="title" idx="4294967295"/>
          </p:nvPr>
        </p:nvSpPr>
        <p:spPr>
          <a:xfrm>
            <a:off x="624840" y="739140"/>
            <a:ext cx="5500688" cy="1519238"/>
          </a:xfrm>
          <a:prstGeom prst="rect">
            <a:avLst/>
          </a:prstGeom>
          <a:noFill/>
          <a:ln>
            <a:noFill/>
          </a:ln>
        </p:spPr>
        <p:txBody>
          <a:bodyPr spcFirstLastPara="1" wrap="square" lIns="91425" tIns="91425" rIns="91425" bIns="91425" anchor="t" anchorCtr="0">
            <a:noAutofit/>
          </a:bodyPr>
          <a:lstStyle/>
          <a:p>
            <a:pPr lvl="0" algn="l" rtl="0"/>
            <a:r>
              <a:rPr lang="es-ES" sz="4000" b="1" dirty="0">
                <a:solidFill>
                  <a:schemeClr val="bg1"/>
                </a:solidFill>
              </a:rPr>
              <a:t/>
            </a:r>
            <a:br>
              <a:rPr lang="es-ES" sz="4000" b="1" dirty="0">
                <a:solidFill>
                  <a:schemeClr val="bg1"/>
                </a:solidFill>
              </a:rPr>
            </a:br>
            <a:r>
              <a:rPr lang="es-ES" sz="4000" b="1" dirty="0">
                <a:solidFill>
                  <a:schemeClr val="bg1"/>
                </a:solidFill>
              </a:rPr>
              <a:t>Test and validate</a:t>
            </a:r>
            <a:endParaRPr sz="4000" b="1" dirty="0">
              <a:solidFill>
                <a:schemeClr val="bg1"/>
              </a:solidFill>
            </a:endParaRPr>
          </a:p>
        </p:txBody>
      </p:sp>
      <p:sp>
        <p:nvSpPr>
          <p:cNvPr id="4" name="TextBox 4">
            <a:extLst>
              <a:ext uri="{FF2B5EF4-FFF2-40B4-BE49-F238E27FC236}">
                <a16:creationId xmlns:a16="http://schemas.microsoft.com/office/drawing/2014/main" id="{35784B83-6120-4373-9C1F-DC8EEE6D58B3}"/>
              </a:ext>
            </a:extLst>
          </p:cNvPr>
          <p:cNvSpPr txBox="1"/>
          <p:nvPr/>
        </p:nvSpPr>
        <p:spPr>
          <a:xfrm>
            <a:off x="1081852" y="2119879"/>
            <a:ext cx="4118986" cy="2031325"/>
          </a:xfrm>
          <a:prstGeom prst="rect">
            <a:avLst/>
          </a:prstGeom>
          <a:noFill/>
        </p:spPr>
        <p:txBody>
          <a:bodyPr wrap="square" rtlCol="0" anchor="ctr">
            <a:spAutoFit/>
          </a:bodyPr>
          <a:lstStyle/>
          <a:p>
            <a:pPr marL="342900" indent="-342900" algn="l" rtl="0">
              <a:buClr>
                <a:schemeClr val="bg1"/>
              </a:buClr>
              <a:buFont typeface="Arial" panose="020B0604020202020204" pitchFamily="34" charset="0"/>
              <a:buChar char="•"/>
            </a:pPr>
            <a:r>
              <a:rPr lang="es-ES" altLang="ko-KR" sz="1800" dirty="0">
                <a:solidFill>
                  <a:schemeClr val="bg2"/>
                </a:solidFill>
                <a:cs typeface="Arial" pitchFamily="34" charset="0"/>
              </a:rPr>
              <a:t>Test and validate</a:t>
            </a:r>
          </a:p>
          <a:p>
            <a:pPr marL="342900" indent="-342900" algn="l" rtl="0">
              <a:buClr>
                <a:schemeClr val="bg1"/>
              </a:buClr>
              <a:buFont typeface="Arial" panose="020B0604020202020204" pitchFamily="34" charset="0"/>
              <a:buChar char="•"/>
            </a:pPr>
            <a:r>
              <a:rPr lang="es-ES" altLang="ko-KR" sz="1800" dirty="0">
                <a:solidFill>
                  <a:schemeClr val="bg2"/>
                </a:solidFill>
                <a:cs typeface="Arial" pitchFamily="34" charset="0"/>
              </a:rPr>
              <a:t>Adjustment of</a:t>
            </a:r>
            <a:r>
              <a:rPr lang="es-ES" altLang="ko-KR" sz="1800" dirty="0" err="1">
                <a:solidFill>
                  <a:schemeClr val="bg2"/>
                </a:solidFill>
                <a:cs typeface="Arial" pitchFamily="34" charset="0"/>
              </a:rPr>
              <a:t>hyperparameters</a:t>
            </a:r>
            <a:endParaRPr lang="es-ES" altLang="ko-KR" sz="1800" dirty="0">
              <a:solidFill>
                <a:schemeClr val="bg2"/>
              </a:solidFill>
              <a:cs typeface="Arial" pitchFamily="34" charset="0"/>
            </a:endParaRPr>
          </a:p>
          <a:p>
            <a:pPr marL="342900" indent="-342900" algn="l" rtl="0">
              <a:buClr>
                <a:schemeClr val="bg1"/>
              </a:buClr>
              <a:buFont typeface="Arial" panose="020B0604020202020204" pitchFamily="34" charset="0"/>
              <a:buChar char="•"/>
            </a:pPr>
            <a:r>
              <a:rPr lang="es-ES" altLang="ko-KR" sz="1800" dirty="0">
                <a:solidFill>
                  <a:schemeClr val="bg2"/>
                </a:solidFill>
                <a:cs typeface="Arial" pitchFamily="34" charset="0"/>
              </a:rPr>
              <a:t>Model selection</a:t>
            </a:r>
          </a:p>
          <a:p>
            <a:pPr marL="342900" indent="-342900" algn="l" rtl="0">
              <a:buClr>
                <a:schemeClr val="bg1"/>
              </a:buClr>
              <a:buFont typeface="Arial" panose="020B0604020202020204" pitchFamily="34" charset="0"/>
              <a:buChar char="•"/>
            </a:pPr>
            <a:r>
              <a:rPr lang="es-ES" altLang="ko-KR" sz="1800" dirty="0">
                <a:solidFill>
                  <a:schemeClr val="bg2"/>
                </a:solidFill>
                <a:cs typeface="Arial" pitchFamily="34" charset="0"/>
              </a:rPr>
              <a:t>Data discrepancy</a:t>
            </a:r>
          </a:p>
          <a:p>
            <a:pPr marL="342900" indent="-342900" algn="l" rtl="0">
              <a:buClr>
                <a:schemeClr val="bg1"/>
              </a:buClr>
              <a:buFont typeface="Arial" panose="020B0604020202020204" pitchFamily="34" charset="0"/>
              <a:buChar char="•"/>
            </a:pPr>
            <a:r>
              <a:rPr lang="es-ES" altLang="ko-KR" sz="1800" dirty="0">
                <a:solidFill>
                  <a:schemeClr val="bg2"/>
                </a:solidFill>
                <a:cs typeface="Arial" pitchFamily="34" charset="0"/>
              </a:rPr>
              <a:t>ML Solution</a:t>
            </a:r>
          </a:p>
          <a:p>
            <a:pPr marL="342900" indent="-342900" algn="l" rtl="0">
              <a:buClr>
                <a:schemeClr val="bg1"/>
              </a:buClr>
              <a:buFont typeface="Arial" panose="020B0604020202020204" pitchFamily="34" charset="0"/>
              <a:buChar char="•"/>
            </a:pPr>
            <a:r>
              <a:rPr lang="es-ES" altLang="ko-KR" sz="1800" dirty="0">
                <a:solidFill>
                  <a:schemeClr val="bg2"/>
                </a:solidFill>
                <a:cs typeface="Arial" pitchFamily="34" charset="0"/>
              </a:rPr>
              <a:t>There's no free lunch theorem</a:t>
            </a:r>
          </a:p>
          <a:p>
            <a:pPr marL="342900" indent="-342900" algn="l" rtl="0">
              <a:buClr>
                <a:schemeClr val="bg1"/>
              </a:buClr>
              <a:buFont typeface="Arial" panose="020B0604020202020204" pitchFamily="34" charset="0"/>
              <a:buChar char="•"/>
            </a:pPr>
            <a:r>
              <a:rPr lang="es-ES" altLang="ko-KR" sz="1800" dirty="0">
                <a:solidFill>
                  <a:schemeClr val="bg2"/>
                </a:solidFill>
                <a:cs typeface="Arial" pitchFamily="34" charset="0"/>
              </a:rPr>
              <a:t>Machine</a:t>
            </a:r>
            <a:r>
              <a:rPr lang="es-ES" altLang="ko-KR" sz="1800" dirty="0" err="1">
                <a:solidFill>
                  <a:schemeClr val="bg2"/>
                </a:solidFill>
                <a:cs typeface="Arial" pitchFamily="34" charset="0"/>
              </a:rPr>
              <a:t>Learning</a:t>
            </a:r>
            <a:r>
              <a:rPr lang="es-ES" altLang="ko-KR" sz="1800" dirty="0">
                <a:solidFill>
                  <a:schemeClr val="bg2"/>
                </a:solidFill>
                <a:cs typeface="Arial" pitchFamily="34" charset="0"/>
              </a:rPr>
              <a:t> </a:t>
            </a:r>
            <a:r>
              <a:rPr lang="es-ES" altLang="ko-KR" sz="1800" dirty="0" err="1">
                <a:solidFill>
                  <a:schemeClr val="bg2"/>
                </a:solidFill>
                <a:cs typeface="Arial" pitchFamily="34" charset="0"/>
              </a:rPr>
              <a:t>Workflow</a:t>
            </a:r>
            <a:endParaRPr lang="es-ES" altLang="ko-KR" sz="1800" dirty="0">
              <a:solidFill>
                <a:schemeClr val="bg2"/>
              </a:solidFill>
              <a:cs typeface="Arial" pitchFamily="34" charset="0"/>
            </a:endParaRPr>
          </a:p>
        </p:txBody>
      </p:sp>
    </p:spTree>
    <p:extLst>
      <p:ext uri="{BB962C8B-B14F-4D97-AF65-F5344CB8AC3E}">
        <p14:creationId xmlns:p14="http://schemas.microsoft.com/office/powerpoint/2010/main" val="10216363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algn="l" rtl="0"/>
            <a:r>
              <a:rPr lang="es-ES" sz="1200" dirty="0"/>
              <a:t>Once a model has been trained, it must be generalized to new cases.</a:t>
            </a:r>
          </a:p>
          <a:p>
            <a:pPr algn="l" rtl="0"/>
            <a:r>
              <a:rPr lang="es-ES" sz="1200" dirty="0"/>
              <a:t>Evaluate and readjust it.</a:t>
            </a:r>
          </a:p>
          <a:p>
            <a:pPr algn="l" rtl="0"/>
            <a:r>
              <a:rPr lang="es-ES" sz="1200" dirty="0"/>
              <a:t>Split the data into two sets:</a:t>
            </a:r>
          </a:p>
          <a:p>
            <a:pPr lvl="1" algn="l" rtl="0">
              <a:spcBef>
                <a:spcPts val="0"/>
              </a:spcBef>
            </a:pPr>
            <a:r>
              <a:rPr lang="es-ES" sz="1200" dirty="0"/>
              <a:t>Training set 80%</a:t>
            </a:r>
          </a:p>
          <a:p>
            <a:pPr lvl="1" algn="l" rtl="0">
              <a:spcBef>
                <a:spcPts val="0"/>
              </a:spcBef>
            </a:pPr>
            <a:r>
              <a:rPr lang="es-ES" sz="1200" dirty="0"/>
              <a:t>Test set 20%</a:t>
            </a:r>
          </a:p>
          <a:p>
            <a:pPr algn="l" rtl="0"/>
            <a:r>
              <a:rPr lang="es-ES" sz="1200" dirty="0"/>
              <a:t>Generalization error:</a:t>
            </a:r>
          </a:p>
          <a:p>
            <a:pPr lvl="1" algn="l" rtl="0">
              <a:spcBef>
                <a:spcPts val="0"/>
              </a:spcBef>
            </a:pPr>
            <a:r>
              <a:rPr lang="es-ES" sz="1200" dirty="0"/>
              <a:t>Error rate in new cases.</a:t>
            </a:r>
          </a:p>
          <a:p>
            <a:pPr lvl="1" algn="l" rtl="0">
              <a:spcBef>
                <a:spcPts val="0"/>
              </a:spcBef>
            </a:pPr>
            <a:r>
              <a:rPr lang="es-ES" sz="1200" dirty="0"/>
              <a:t>We obtain by evaluating the model on the test set.</a:t>
            </a:r>
          </a:p>
          <a:p>
            <a:pPr lvl="1" algn="l" rtl="0">
              <a:spcBef>
                <a:spcPts val="0"/>
              </a:spcBef>
            </a:pPr>
            <a:r>
              <a:rPr lang="es-ES" sz="1200" dirty="0"/>
              <a:t>Performance of our model on fresh instances.</a:t>
            </a:r>
          </a:p>
          <a:p>
            <a:pPr algn="l" rtl="0"/>
            <a:r>
              <a:rPr lang="es-ES" sz="1200" dirty="0"/>
              <a:t>Low training error + high generalization error = poor model</a:t>
            </a:r>
            <a:r>
              <a:rPr lang="es-ES" sz="1200" dirty="0" err="1"/>
              <a:t>overfitting</a:t>
            </a:r>
            <a:r>
              <a:rPr lang="es-ES" sz="1200" dirty="0"/>
              <a:t>.</a:t>
            </a:r>
          </a:p>
          <a:p>
            <a:pPr algn="l" rtl="0"/>
            <a:endParaRPr lang="es-ES" sz="1200" dirty="0"/>
          </a:p>
        </p:txBody>
      </p:sp>
      <p:sp>
        <p:nvSpPr>
          <p:cNvPr id="133" name="Google Shape;133;p4"/>
          <p:cNvSpPr txBox="1">
            <a:spLocks noGrp="1"/>
          </p:cNvSpPr>
          <p:nvPr>
            <p:ph type="title"/>
          </p:nvPr>
        </p:nvSpPr>
        <p:spPr>
          <a:xfrm>
            <a:off x="1231979" y="336480"/>
            <a:ext cx="4295291"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Test and validate</a:t>
            </a:r>
            <a:endParaRPr dirty="0"/>
          </a:p>
        </p:txBody>
      </p:sp>
    </p:spTree>
    <p:extLst>
      <p:ext uri="{BB962C8B-B14F-4D97-AF65-F5344CB8AC3E}">
        <p14:creationId xmlns:p14="http://schemas.microsoft.com/office/powerpoint/2010/main" val="31417871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algn="l" rtl="0"/>
            <a:r>
              <a:rPr lang="es-ES" sz="1200" dirty="0"/>
              <a:t>Example of tests:</a:t>
            </a:r>
          </a:p>
          <a:p>
            <a:pPr lvl="1" algn="l" rtl="0">
              <a:lnSpc>
                <a:spcPct val="150000"/>
              </a:lnSpc>
              <a:spcBef>
                <a:spcPts val="0"/>
              </a:spcBef>
            </a:pPr>
            <a:r>
              <a:rPr lang="es-ES" sz="1200" dirty="0"/>
              <a:t>We evaluate a model with a test set</a:t>
            </a:r>
          </a:p>
          <a:p>
            <a:pPr lvl="1" algn="l" rtl="0">
              <a:lnSpc>
                <a:spcPct val="150000"/>
              </a:lnSpc>
              <a:spcBef>
                <a:spcPts val="0"/>
              </a:spcBef>
            </a:pPr>
            <a:r>
              <a:rPr lang="es-ES" sz="1200" dirty="0"/>
              <a:t>Which model is better? We trained several (linear,</a:t>
            </a:r>
            <a:r>
              <a:rPr lang="es-ES" sz="1200" dirty="0" err="1"/>
              <a:t>polynomial</a:t>
            </a:r>
            <a:r>
              <a:rPr lang="es-ES" sz="1200" dirty="0"/>
              <a:t>) and compare the results. We select the linear one.</a:t>
            </a:r>
          </a:p>
          <a:p>
            <a:pPr lvl="1" algn="l" rtl="0">
              <a:lnSpc>
                <a:spcPct val="150000"/>
              </a:lnSpc>
              <a:spcBef>
                <a:spcPts val="0"/>
              </a:spcBef>
            </a:pPr>
            <a:r>
              <a:rPr lang="es-ES" sz="1200" dirty="0"/>
              <a:t>We want to treat overfitting with regularization. How do we select the value for the</a:t>
            </a:r>
            <a:r>
              <a:rPr lang="es-ES" sz="1200" dirty="0" err="1"/>
              <a:t>hyperparameter</a:t>
            </a:r>
            <a:r>
              <a:rPr lang="es-ES" sz="1200" dirty="0"/>
              <a:t>We trained 100 models using 100 values ​​for the parameter.</a:t>
            </a:r>
          </a:p>
          <a:p>
            <a:pPr lvl="1" algn="l" rtl="0">
              <a:lnSpc>
                <a:spcPct val="150000"/>
              </a:lnSpc>
              <a:spcBef>
                <a:spcPts val="0"/>
              </a:spcBef>
            </a:pPr>
            <a:r>
              <a:rPr lang="es-ES" sz="1200" dirty="0"/>
              <a:t>We achieved a generalization error of 5%.</a:t>
            </a:r>
          </a:p>
          <a:p>
            <a:pPr lvl="1" algn="l" rtl="0">
              <a:lnSpc>
                <a:spcPct val="150000"/>
              </a:lnSpc>
              <a:spcBef>
                <a:spcPts val="0"/>
              </a:spcBef>
            </a:pPr>
            <a:r>
              <a:rPr lang="es-ES" sz="1200" dirty="0"/>
              <a:t>We launched the model into production: 15% errors.</a:t>
            </a:r>
          </a:p>
          <a:p>
            <a:pPr lvl="1" algn="l" rtl="0">
              <a:lnSpc>
                <a:spcPct val="150000"/>
              </a:lnSpc>
              <a:spcBef>
                <a:spcPts val="0"/>
              </a:spcBef>
            </a:pPr>
            <a:r>
              <a:rPr lang="es-ES" sz="1200" u="sng" dirty="0"/>
              <a:t>What happened?</a:t>
            </a:r>
            <a:r>
              <a:rPr lang="es-ES" sz="1200" dirty="0"/>
              <a:t>We have measured generalization many times on the test set and have fitted the model and the</a:t>
            </a:r>
            <a:r>
              <a:rPr lang="es-ES" sz="1200" dirty="0" err="1"/>
              <a:t>hyperparameters</a:t>
            </a:r>
            <a:r>
              <a:rPr lang="es-ES" sz="1200" dirty="0"/>
              <a:t>to produce the best model for that particular set.</a:t>
            </a:r>
          </a:p>
          <a:p>
            <a:pPr lvl="1" algn="l" rtl="0">
              <a:lnSpc>
                <a:spcPct val="150000"/>
              </a:lnSpc>
              <a:spcBef>
                <a:spcPts val="0"/>
              </a:spcBef>
            </a:pPr>
            <a:r>
              <a:rPr lang="es-ES" sz="1200" dirty="0"/>
              <a:t>The model is unlikely to perform well with new data.</a:t>
            </a:r>
          </a:p>
          <a:p>
            <a:pPr lvl="1" algn="l" rtl="0">
              <a:lnSpc>
                <a:spcPct val="150000"/>
              </a:lnSpc>
              <a:spcBef>
                <a:spcPts val="0"/>
              </a:spcBef>
            </a:pPr>
            <a:endParaRPr lang="es-ES" sz="1200" i="1" dirty="0"/>
          </a:p>
          <a:p>
            <a:pPr lvl="1" algn="l" rtl="0"/>
            <a:endParaRPr lang="es-ES" sz="1000" i="1" dirty="0"/>
          </a:p>
        </p:txBody>
      </p:sp>
      <p:sp>
        <p:nvSpPr>
          <p:cNvPr id="133" name="Google Shape;133;p4"/>
          <p:cNvSpPr txBox="1">
            <a:spLocks noGrp="1"/>
          </p:cNvSpPr>
          <p:nvPr>
            <p:ph type="title"/>
          </p:nvPr>
        </p:nvSpPr>
        <p:spPr>
          <a:xfrm>
            <a:off x="1239599" y="184080"/>
            <a:ext cx="4295291"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Adjustment of</a:t>
            </a:r>
            <a:r>
              <a:rPr lang="es-ES" dirty="0" err="1"/>
              <a:t>hyperparameters</a:t>
            </a:r>
            <a:r>
              <a:rPr lang="es-ES" dirty="0"/>
              <a:t>and model selection</a:t>
            </a:r>
            <a:endParaRPr dirty="0"/>
          </a:p>
        </p:txBody>
      </p:sp>
    </p:spTree>
    <p:extLst>
      <p:ext uri="{BB962C8B-B14F-4D97-AF65-F5344CB8AC3E}">
        <p14:creationId xmlns:p14="http://schemas.microsoft.com/office/powerpoint/2010/main" val="24484015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algn="l" rtl="0"/>
            <a:r>
              <a:rPr lang="es-ES" sz="1200" b="1" u="sng" dirty="0"/>
              <a:t>Validation</a:t>
            </a:r>
            <a:r>
              <a:rPr lang="es-ES" sz="1200" b="1" u="sng" dirty="0" err="1"/>
              <a:t>hold-out</a:t>
            </a:r>
            <a:r>
              <a:rPr lang="es-ES" sz="1200" b="1" u="sng" dirty="0"/>
              <a:t>:</a:t>
            </a:r>
          </a:p>
          <a:p>
            <a:pPr lvl="1" algn="l" rtl="0">
              <a:lnSpc>
                <a:spcPct val="150000"/>
              </a:lnSpc>
              <a:spcBef>
                <a:spcPts val="0"/>
              </a:spcBef>
            </a:pPr>
            <a:endParaRPr lang="es-ES" sz="1200" b="1" dirty="0"/>
          </a:p>
          <a:p>
            <a:pPr lvl="1" algn="l" rtl="0">
              <a:lnSpc>
                <a:spcPct val="150000"/>
              </a:lnSpc>
              <a:spcBef>
                <a:spcPts val="0"/>
              </a:spcBef>
            </a:pPr>
            <a:endParaRPr lang="es-ES" sz="1200" b="1" dirty="0"/>
          </a:p>
          <a:p>
            <a:pPr lvl="1" algn="l" rtl="0">
              <a:lnSpc>
                <a:spcPct val="150000"/>
              </a:lnSpc>
              <a:spcBef>
                <a:spcPts val="0"/>
              </a:spcBef>
            </a:pPr>
            <a:endParaRPr lang="es-ES" sz="1200" b="1" dirty="0"/>
          </a:p>
          <a:p>
            <a:pPr lvl="1" algn="l" rtl="0">
              <a:lnSpc>
                <a:spcPct val="150000"/>
              </a:lnSpc>
              <a:spcBef>
                <a:spcPts val="0"/>
              </a:spcBef>
            </a:pPr>
            <a:r>
              <a:rPr lang="es-ES" sz="1200" b="1" dirty="0"/>
              <a:t>Validation set/Development set/Set</a:t>
            </a:r>
            <a:r>
              <a:rPr lang="es-ES" sz="1200" b="1" dirty="0" err="1"/>
              <a:t>Dev</a:t>
            </a:r>
            <a:r>
              <a:rPr lang="es-ES" sz="1200" b="1" dirty="0"/>
              <a:t>:</a:t>
            </a:r>
            <a:r>
              <a:rPr lang="es-ES" sz="1200" dirty="0"/>
              <a:t>We retain part of the training set to evaluate several candidate models and select the best one.</a:t>
            </a:r>
          </a:p>
          <a:p>
            <a:pPr lvl="1" algn="l" rtl="0">
              <a:lnSpc>
                <a:spcPct val="150000"/>
              </a:lnSpc>
              <a:spcBef>
                <a:spcPts val="0"/>
              </a:spcBef>
            </a:pPr>
            <a:r>
              <a:rPr lang="es-ES" sz="1200" dirty="0"/>
              <a:t>We train multiple models with various</a:t>
            </a:r>
            <a:r>
              <a:rPr lang="es-ES" sz="1200" dirty="0" err="1"/>
              <a:t>hyperparameters</a:t>
            </a:r>
            <a:r>
              <a:rPr lang="es-ES" sz="1200" dirty="0"/>
              <a:t>in the reduced training set.</a:t>
            </a:r>
          </a:p>
          <a:p>
            <a:pPr lvl="1" algn="l" rtl="0">
              <a:lnSpc>
                <a:spcPct val="150000"/>
              </a:lnSpc>
              <a:spcBef>
                <a:spcPts val="0"/>
              </a:spcBef>
            </a:pPr>
            <a:r>
              <a:rPr lang="es-ES" sz="1200" dirty="0"/>
              <a:t>We select the model with the best performance on the validation set.</a:t>
            </a:r>
          </a:p>
          <a:p>
            <a:pPr lvl="1" algn="l" rtl="0">
              <a:lnSpc>
                <a:spcPct val="150000"/>
              </a:lnSpc>
              <a:spcBef>
                <a:spcPts val="0"/>
              </a:spcBef>
            </a:pPr>
            <a:r>
              <a:rPr lang="es-ES" sz="1200" dirty="0"/>
              <a:t>We train the best model on the full training set -&gt; final model</a:t>
            </a:r>
          </a:p>
          <a:p>
            <a:pPr lvl="1" algn="l" rtl="0">
              <a:lnSpc>
                <a:spcPct val="150000"/>
              </a:lnSpc>
              <a:spcBef>
                <a:spcPts val="0"/>
              </a:spcBef>
            </a:pPr>
            <a:r>
              <a:rPr lang="es-ES" sz="1200" dirty="0"/>
              <a:t>We evaluate this final model on the test set to obtain a generalized estimate.</a:t>
            </a:r>
          </a:p>
          <a:p>
            <a:pPr lvl="1" algn="l" rtl="0">
              <a:lnSpc>
                <a:spcPct val="150000"/>
              </a:lnSpc>
              <a:spcBef>
                <a:spcPts val="0"/>
              </a:spcBef>
            </a:pPr>
            <a:endParaRPr lang="es-ES" sz="1200" i="1" dirty="0"/>
          </a:p>
          <a:p>
            <a:pPr lvl="1" algn="l" rtl="0"/>
            <a:endParaRPr lang="es-ES" sz="1000" i="1" dirty="0"/>
          </a:p>
        </p:txBody>
      </p:sp>
      <p:sp>
        <p:nvSpPr>
          <p:cNvPr id="133" name="Google Shape;133;p4"/>
          <p:cNvSpPr txBox="1">
            <a:spLocks noGrp="1"/>
          </p:cNvSpPr>
          <p:nvPr>
            <p:ph type="title"/>
          </p:nvPr>
        </p:nvSpPr>
        <p:spPr>
          <a:xfrm>
            <a:off x="1270079" y="175357"/>
            <a:ext cx="4295291"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Adjustment of</a:t>
            </a:r>
            <a:r>
              <a:rPr lang="es-ES" dirty="0" err="1"/>
              <a:t>hyperparameters</a:t>
            </a:r>
            <a:r>
              <a:rPr lang="es-ES" dirty="0"/>
              <a:t>and model selection</a:t>
            </a:r>
            <a:endParaRPr dirty="0"/>
          </a:p>
        </p:txBody>
      </p:sp>
      <p:sp>
        <p:nvSpPr>
          <p:cNvPr id="5" name="Rectángulo 4"/>
          <p:cNvSpPr/>
          <p:nvPr/>
        </p:nvSpPr>
        <p:spPr>
          <a:xfrm>
            <a:off x="2477731" y="2013157"/>
            <a:ext cx="4100051" cy="61205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es-ES"/>
          </a:p>
        </p:txBody>
      </p:sp>
      <p:sp>
        <p:nvSpPr>
          <p:cNvPr id="6" name="Rectángulo 5"/>
          <p:cNvSpPr/>
          <p:nvPr/>
        </p:nvSpPr>
        <p:spPr>
          <a:xfrm>
            <a:off x="2477731" y="2079525"/>
            <a:ext cx="2713031" cy="457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rtl="0"/>
            <a:r>
              <a:rPr lang="es-ES" dirty="0"/>
              <a:t>Reduced training set</a:t>
            </a:r>
          </a:p>
        </p:txBody>
      </p:sp>
      <p:sp>
        <p:nvSpPr>
          <p:cNvPr id="7" name="Rectángulo 6"/>
          <p:cNvSpPr/>
          <p:nvPr/>
        </p:nvSpPr>
        <p:spPr>
          <a:xfrm>
            <a:off x="5190762" y="2079525"/>
            <a:ext cx="1387020" cy="4498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rtl="0"/>
            <a:r>
              <a:rPr lang="es-ES" dirty="0"/>
              <a:t>Validation set</a:t>
            </a:r>
          </a:p>
        </p:txBody>
      </p:sp>
      <p:sp>
        <p:nvSpPr>
          <p:cNvPr id="8" name="Abrir llave 7"/>
          <p:cNvSpPr/>
          <p:nvPr/>
        </p:nvSpPr>
        <p:spPr>
          <a:xfrm rot="5400000">
            <a:off x="4406082" y="-203310"/>
            <a:ext cx="243348" cy="430653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s-ES"/>
          </a:p>
        </p:txBody>
      </p:sp>
      <p:sp>
        <p:nvSpPr>
          <p:cNvPr id="9" name="CuadroTexto 8"/>
          <p:cNvSpPr txBox="1"/>
          <p:nvPr/>
        </p:nvSpPr>
        <p:spPr>
          <a:xfrm>
            <a:off x="3340510" y="1593711"/>
            <a:ext cx="2698175" cy="276999"/>
          </a:xfrm>
          <a:prstGeom prst="rect">
            <a:avLst/>
          </a:prstGeom>
          <a:noFill/>
        </p:spPr>
        <p:txBody>
          <a:bodyPr wrap="none" rtlCol="0">
            <a:spAutoFit/>
          </a:bodyPr>
          <a:lstStyle/>
          <a:p>
            <a:pPr algn="l" rtl="0"/>
            <a:r>
              <a:rPr lang="es-ES" sz="1200" dirty="0">
                <a:ln w="0"/>
                <a:solidFill>
                  <a:schemeClr val="accent2">
                    <a:lumMod val="75000"/>
                  </a:schemeClr>
                </a:solidFill>
                <a:effectLst>
                  <a:outerShdw blurRad="38100" dist="19050" dir="2700000" algn="tl" rotWithShape="0">
                    <a:schemeClr val="dk1">
                      <a:alpha val="40000"/>
                    </a:schemeClr>
                  </a:outerShdw>
                </a:effectLst>
              </a:rPr>
              <a:t>Full training set</a:t>
            </a:r>
          </a:p>
        </p:txBody>
      </p:sp>
    </p:spTree>
    <p:extLst>
      <p:ext uri="{BB962C8B-B14F-4D97-AF65-F5344CB8AC3E}">
        <p14:creationId xmlns:p14="http://schemas.microsoft.com/office/powerpoint/2010/main" val="10494948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algn="l" rtl="0"/>
            <a:r>
              <a:rPr lang="es-ES" sz="1200" b="1" u="sng" dirty="0"/>
              <a:t>Validation</a:t>
            </a:r>
            <a:r>
              <a:rPr lang="es-ES" sz="1200" b="1" u="sng" dirty="0" err="1"/>
              <a:t>hold-out</a:t>
            </a:r>
            <a:r>
              <a:rPr lang="es-ES" sz="1200" b="1" u="sng" dirty="0"/>
              <a:t>:</a:t>
            </a:r>
          </a:p>
          <a:p>
            <a:pPr lvl="1" algn="l" rtl="0">
              <a:lnSpc>
                <a:spcPct val="150000"/>
              </a:lnSpc>
              <a:spcBef>
                <a:spcPts val="0"/>
              </a:spcBef>
            </a:pPr>
            <a:endParaRPr lang="es-ES" sz="1200" b="1" dirty="0"/>
          </a:p>
          <a:p>
            <a:pPr lvl="1" algn="l" rtl="0">
              <a:lnSpc>
                <a:spcPct val="150000"/>
              </a:lnSpc>
              <a:spcBef>
                <a:spcPts val="0"/>
              </a:spcBef>
            </a:pPr>
            <a:endParaRPr lang="es-ES" sz="1200" b="1" dirty="0"/>
          </a:p>
          <a:p>
            <a:pPr lvl="1" algn="l" rtl="0">
              <a:lnSpc>
                <a:spcPct val="150000"/>
              </a:lnSpc>
              <a:spcBef>
                <a:spcPts val="0"/>
              </a:spcBef>
            </a:pPr>
            <a:endParaRPr lang="es-ES" sz="1200" b="1" dirty="0"/>
          </a:p>
          <a:p>
            <a:pPr marL="615950" lvl="1" indent="0" algn="l" rtl="0">
              <a:lnSpc>
                <a:spcPct val="150000"/>
              </a:lnSpc>
              <a:spcBef>
                <a:spcPts val="0"/>
              </a:spcBef>
              <a:buNone/>
            </a:pPr>
            <a:endParaRPr lang="es-ES" sz="1200" i="1" dirty="0"/>
          </a:p>
          <a:p>
            <a:pPr lvl="1" algn="l" rtl="0"/>
            <a:endParaRPr lang="es-ES" sz="1000" i="1" dirty="0"/>
          </a:p>
        </p:txBody>
      </p:sp>
      <p:sp>
        <p:nvSpPr>
          <p:cNvPr id="133" name="Google Shape;133;p4"/>
          <p:cNvSpPr txBox="1">
            <a:spLocks noGrp="1"/>
          </p:cNvSpPr>
          <p:nvPr>
            <p:ph type="title"/>
          </p:nvPr>
        </p:nvSpPr>
        <p:spPr>
          <a:xfrm>
            <a:off x="1132919" y="206940"/>
            <a:ext cx="4295291"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Adjustment of</a:t>
            </a:r>
            <a:r>
              <a:rPr lang="es-ES" dirty="0" err="1"/>
              <a:t>hyperparameters</a:t>
            </a:r>
            <a:r>
              <a:rPr lang="es-ES" dirty="0"/>
              <a:t>and model selection</a:t>
            </a:r>
            <a:endParaRPr dirty="0"/>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277" y="2068519"/>
            <a:ext cx="5124995" cy="2692624"/>
          </a:xfrm>
          <a:prstGeom prst="rect">
            <a:avLst/>
          </a:prstGeom>
        </p:spPr>
      </p:pic>
    </p:spTree>
    <p:extLst>
      <p:ext uri="{BB962C8B-B14F-4D97-AF65-F5344CB8AC3E}">
        <p14:creationId xmlns:p14="http://schemas.microsoft.com/office/powerpoint/2010/main" val="35191579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3" name="Google Shape;133;p4"/>
          <p:cNvSpPr txBox="1">
            <a:spLocks noGrp="1"/>
          </p:cNvSpPr>
          <p:nvPr>
            <p:ph type="title"/>
          </p:nvPr>
        </p:nvSpPr>
        <p:spPr>
          <a:xfrm>
            <a:off x="1163399" y="176460"/>
            <a:ext cx="4295291"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Adjustment of</a:t>
            </a:r>
            <a:r>
              <a:rPr lang="es-ES" dirty="0" err="1"/>
              <a:t>hyperparameters</a:t>
            </a:r>
            <a:r>
              <a:rPr lang="es-ES" dirty="0"/>
              <a:t>and model selection</a:t>
            </a:r>
            <a:endParaRPr dirty="0"/>
          </a:p>
        </p:txBody>
      </p:sp>
      <p:sp>
        <p:nvSpPr>
          <p:cNvPr id="6"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marL="146050" indent="0" algn="l" rtl="0">
              <a:buNone/>
            </a:pPr>
            <a:r>
              <a:rPr lang="es-ES" sz="1200" b="1" dirty="0"/>
              <a:t>Possible problems:</a:t>
            </a:r>
          </a:p>
          <a:p>
            <a:pPr algn="l" rtl="0"/>
            <a:r>
              <a:rPr lang="es-ES" sz="1200" b="1" dirty="0"/>
              <a:t>Validation set too small:</a:t>
            </a:r>
            <a:r>
              <a:rPr lang="es-ES" sz="1200" dirty="0"/>
              <a:t>Model evaluations are imprecise. You may accidentally select a suboptimal model.</a:t>
            </a:r>
          </a:p>
          <a:p>
            <a:pPr algn="l" rtl="0"/>
            <a:r>
              <a:rPr lang="es-ES" sz="1200" b="1" dirty="0"/>
              <a:t>Validation set too large:</a:t>
            </a:r>
            <a:r>
              <a:rPr lang="es-ES" sz="1200" dirty="0"/>
              <a:t>The reduced training set will be much smaller than the full training set. You are comparing candidate models on a much smaller dataset. It's like selecting the</a:t>
            </a:r>
            <a:r>
              <a:rPr lang="es-ES" sz="1200" dirty="0" err="1"/>
              <a:t>sprinter</a:t>
            </a:r>
            <a:r>
              <a:rPr lang="es-ES" sz="1200" dirty="0"/>
              <a:t>faster to run a marathon.</a:t>
            </a:r>
          </a:p>
          <a:p>
            <a:pPr algn="l" rtl="0"/>
            <a:r>
              <a:rPr lang="es-ES" sz="1200" b="1" dirty="0"/>
              <a:t>Solution:</a:t>
            </a:r>
            <a:r>
              <a:rPr lang="es-ES" sz="1200" dirty="0"/>
              <a:t> </a:t>
            </a:r>
            <a:r>
              <a:rPr lang="es-ES" sz="1200" u="sng" dirty="0"/>
              <a:t>repeatedly cross-validated:</a:t>
            </a:r>
          </a:p>
          <a:p>
            <a:pPr lvl="1" algn="l" rtl="0">
              <a:lnSpc>
                <a:spcPct val="150000"/>
              </a:lnSpc>
              <a:spcBef>
                <a:spcPts val="0"/>
              </a:spcBef>
            </a:pPr>
            <a:r>
              <a:rPr lang="es-ES" sz="1200" dirty="0"/>
              <a:t>Using many small validation sets.</a:t>
            </a:r>
          </a:p>
          <a:p>
            <a:pPr lvl="1" algn="l" rtl="0">
              <a:lnSpc>
                <a:spcPct val="150000"/>
              </a:lnSpc>
              <a:spcBef>
                <a:spcPts val="0"/>
              </a:spcBef>
            </a:pPr>
            <a:r>
              <a:rPr lang="es-ES" sz="1200" dirty="0"/>
              <a:t>Each model is evaluated once per validation set after training on the remaining data. By averaging all model evaluations, we obtain a much more accurate average of its performance.</a:t>
            </a:r>
          </a:p>
          <a:p>
            <a:pPr lvl="1" algn="l" rtl="0">
              <a:lnSpc>
                <a:spcPct val="150000"/>
              </a:lnSpc>
              <a:spcBef>
                <a:spcPts val="0"/>
              </a:spcBef>
            </a:pPr>
            <a:r>
              <a:rPr lang="es-ES" sz="1200" dirty="0"/>
              <a:t>Disadvantage: training time is multiplied.</a:t>
            </a:r>
          </a:p>
        </p:txBody>
      </p:sp>
    </p:spTree>
    <p:extLst>
      <p:ext uri="{BB962C8B-B14F-4D97-AF65-F5344CB8AC3E}">
        <p14:creationId xmlns:p14="http://schemas.microsoft.com/office/powerpoint/2010/main" val="2650538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0"/>
          <p:cNvSpPr txBox="1">
            <a:spLocks noGrp="1"/>
          </p:cNvSpPr>
          <p:nvPr>
            <p:ph type="body" idx="1"/>
          </p:nvPr>
        </p:nvSpPr>
        <p:spPr>
          <a:xfrm>
            <a:off x="705725" y="1658525"/>
            <a:ext cx="8048100" cy="24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600" dirty="0"/>
              <a:t>Data in itself has no value.</a:t>
            </a:r>
            <a:endParaRPr sz="1600" dirty="0"/>
          </a:p>
          <a:p>
            <a:pPr marL="0" lvl="0" indent="0" algn="l" rtl="0">
              <a:spcBef>
                <a:spcPts val="1600"/>
              </a:spcBef>
              <a:spcAft>
                <a:spcPts val="0"/>
              </a:spcAft>
              <a:buNone/>
            </a:pPr>
            <a:r>
              <a:rPr lang="es" sz="1600" dirty="0"/>
              <a:t>The value is in </a:t>
            </a:r>
            <a:r>
              <a:rPr lang="es" sz="1600" dirty="0" smtClean="0"/>
              <a:t>the </a:t>
            </a:r>
            <a:r>
              <a:rPr lang="es" sz="1600" b="1" dirty="0" smtClean="0"/>
              <a:t>analysis </a:t>
            </a:r>
            <a:r>
              <a:rPr lang="es" sz="1600" dirty="0" smtClean="0"/>
              <a:t>what </a:t>
            </a:r>
            <a:r>
              <a:rPr lang="es" sz="1600" dirty="0"/>
              <a:t>we do with them and how that data </a:t>
            </a:r>
            <a:r>
              <a:rPr lang="es" sz="1600" dirty="0" smtClean="0"/>
              <a:t>becomes </a:t>
            </a:r>
            <a:r>
              <a:rPr lang="es" sz="1600" b="1" dirty="0" smtClean="0"/>
              <a:t>information </a:t>
            </a:r>
            <a:r>
              <a:rPr lang="es" sz="1600" dirty="0" smtClean="0"/>
              <a:t>and </a:t>
            </a:r>
            <a:r>
              <a:rPr lang="es" sz="1600" dirty="0"/>
              <a:t>in this way </a:t>
            </a:r>
            <a:r>
              <a:rPr lang="es" sz="1600" dirty="0" smtClean="0"/>
              <a:t>in </a:t>
            </a:r>
            <a:r>
              <a:rPr lang="es" sz="1600" b="1" dirty="0" smtClean="0"/>
              <a:t>knowledge</a:t>
            </a:r>
            <a:r>
              <a:rPr lang="es" sz="1600" dirty="0"/>
              <a:t>.</a:t>
            </a:r>
            <a:endParaRPr sz="1600" dirty="0"/>
          </a:p>
          <a:p>
            <a:pPr marL="0" lvl="0" indent="0" algn="l" rtl="0">
              <a:spcBef>
                <a:spcPts val="1600"/>
              </a:spcBef>
              <a:spcAft>
                <a:spcPts val="1600"/>
              </a:spcAft>
              <a:buNone/>
            </a:pPr>
            <a:r>
              <a:rPr lang="es" sz="1600" dirty="0"/>
              <a:t>The value lies in how organizations use that knowledge and transform it into a data-driven or information-centric enterprise that supports agile decision-making in their business.</a:t>
            </a:r>
            <a:endParaRPr sz="1600" dirty="0"/>
          </a:p>
        </p:txBody>
      </p:sp>
      <p:sp>
        <p:nvSpPr>
          <p:cNvPr id="323" name="Google Shape;323;p50"/>
          <p:cNvSpPr txBox="1">
            <a:spLocks noGrp="1"/>
          </p:cNvSpPr>
          <p:nvPr>
            <p:ph type="title"/>
          </p:nvPr>
        </p:nvSpPr>
        <p:spPr>
          <a:xfrm>
            <a:off x="1205187" y="298626"/>
            <a:ext cx="45993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Value of data</a:t>
            </a:r>
            <a:endParaRPr dirty="0"/>
          </a:p>
        </p:txBody>
      </p:sp>
    </p:spTree>
    <p:extLst>
      <p:ext uri="{BB962C8B-B14F-4D97-AF65-F5344CB8AC3E}">
        <p14:creationId xmlns:p14="http://schemas.microsoft.com/office/powerpoint/2010/main" val="35769157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206476" y="1482212"/>
            <a:ext cx="8613059" cy="3156155"/>
          </a:xfrm>
          <a:prstGeom prst="rect">
            <a:avLst/>
          </a:prstGeom>
          <a:noFill/>
          <a:ln>
            <a:noFill/>
          </a:ln>
        </p:spPr>
        <p:txBody>
          <a:bodyPr spcFirstLastPara="1" wrap="square" lIns="91425" tIns="91425" rIns="91425" bIns="91425" anchor="t" anchorCtr="0">
            <a:noAutofit/>
          </a:bodyPr>
          <a:lstStyle/>
          <a:p>
            <a:pPr algn="l" rtl="0"/>
            <a:r>
              <a:rPr lang="es-ES" sz="1050" dirty="0"/>
              <a:t>The test set and validation set should contain data that is as representative as possible of the data we expect in production.</a:t>
            </a:r>
          </a:p>
          <a:p>
            <a:pPr algn="l" rtl="0"/>
            <a:r>
              <a:rPr lang="es-ES" sz="1050" dirty="0"/>
              <a:t>Example of a mobile application that takes photos of flowers and indicates their species.</a:t>
            </a:r>
          </a:p>
          <a:p>
            <a:pPr lvl="1" algn="l" rtl="0">
              <a:spcBef>
                <a:spcPts val="0"/>
              </a:spcBef>
            </a:pPr>
            <a:r>
              <a:rPr lang="es-ES" sz="1050" dirty="0"/>
              <a:t>Many flower images on the web to train the model.</a:t>
            </a:r>
          </a:p>
          <a:p>
            <a:pPr lvl="1" algn="l" rtl="0">
              <a:spcBef>
                <a:spcPts val="0"/>
              </a:spcBef>
            </a:pPr>
            <a:r>
              <a:rPr lang="es-ES" sz="1050" dirty="0"/>
              <a:t>Many of the images on the web differ from those that the application will classify.</a:t>
            </a:r>
          </a:p>
          <a:p>
            <a:pPr algn="l" rtl="0"/>
            <a:r>
              <a:rPr lang="es-ES" sz="1050" dirty="0"/>
              <a:t>Solution:</a:t>
            </a:r>
          </a:p>
          <a:p>
            <a:pPr lvl="1" algn="l" rtl="0">
              <a:spcBef>
                <a:spcPts val="0"/>
              </a:spcBef>
            </a:pPr>
            <a:r>
              <a:rPr lang="es-ES" sz="1050" dirty="0"/>
              <a:t>Training development set: we retain some images from the web</a:t>
            </a:r>
          </a:p>
          <a:p>
            <a:pPr lvl="1" algn="l" rtl="0">
              <a:spcBef>
                <a:spcPts val="0"/>
              </a:spcBef>
            </a:pPr>
            <a:r>
              <a:rPr lang="es-ES" sz="1050" dirty="0"/>
              <a:t>We train the model on the training set.</a:t>
            </a:r>
          </a:p>
          <a:p>
            <a:pPr lvl="1" algn="l" rtl="0">
              <a:spcBef>
                <a:spcPts val="0"/>
              </a:spcBef>
            </a:pPr>
            <a:r>
              <a:rPr lang="es-ES" sz="1050" dirty="0"/>
              <a:t>We evaluate the overall training development.</a:t>
            </a:r>
          </a:p>
          <a:p>
            <a:pPr lvl="2" algn="l" rtl="0">
              <a:spcBef>
                <a:spcPts val="0"/>
              </a:spcBef>
            </a:pPr>
            <a:r>
              <a:rPr lang="es-ES" sz="1050" dirty="0"/>
              <a:t>Poor performance:</a:t>
            </a:r>
          </a:p>
          <a:p>
            <a:pPr lvl="3" algn="l" rtl="0">
              <a:spcBef>
                <a:spcPts val="0"/>
              </a:spcBef>
            </a:pPr>
            <a:r>
              <a:rPr lang="es-ES" sz="1050" dirty="0"/>
              <a:t>Overfitting: simplifying or regularizing the model</a:t>
            </a:r>
          </a:p>
          <a:p>
            <a:pPr lvl="2" algn="l" rtl="0">
              <a:spcBef>
                <a:spcPts val="0"/>
              </a:spcBef>
            </a:pPr>
            <a:r>
              <a:rPr lang="es-ES" sz="1050" dirty="0"/>
              <a:t>Good performance: evaluate in</a:t>
            </a:r>
            <a:r>
              <a:rPr lang="es-ES" sz="1050" dirty="0" err="1"/>
              <a:t>dev</a:t>
            </a:r>
            <a:r>
              <a:rPr lang="es-ES" sz="1050" dirty="0"/>
              <a:t>. If in</a:t>
            </a:r>
            <a:r>
              <a:rPr lang="es-ES" sz="1050" dirty="0" err="1"/>
              <a:t>dev</a:t>
            </a:r>
            <a:r>
              <a:rPr lang="es-ES" sz="1050" dirty="0"/>
              <a:t>bad -&gt;</a:t>
            </a:r>
            <a:r>
              <a:rPr lang="es-ES" sz="1050" dirty="0" err="1"/>
              <a:t>Preprocess</a:t>
            </a:r>
            <a:r>
              <a:rPr lang="es-ES" sz="1050" dirty="0"/>
              <a:t>web images</a:t>
            </a:r>
          </a:p>
          <a:p>
            <a:pPr lvl="1" algn="l" rtl="0">
              <a:spcBef>
                <a:spcPts val="0"/>
              </a:spcBef>
            </a:pPr>
            <a:r>
              <a:rPr lang="es-ES" sz="1050" dirty="0"/>
              <a:t>Evaluate on the test set to see possible performance in production.</a:t>
            </a:r>
          </a:p>
          <a:p>
            <a:pPr lvl="2" algn="l" rtl="0">
              <a:spcBef>
                <a:spcPts val="0"/>
              </a:spcBef>
            </a:pPr>
            <a:endParaRPr lang="es-ES" sz="1200" dirty="0"/>
          </a:p>
        </p:txBody>
      </p:sp>
      <p:sp>
        <p:nvSpPr>
          <p:cNvPr id="133" name="Google Shape;133;p4"/>
          <p:cNvSpPr txBox="1">
            <a:spLocks noGrp="1"/>
          </p:cNvSpPr>
          <p:nvPr>
            <p:ph type="title"/>
          </p:nvPr>
        </p:nvSpPr>
        <p:spPr>
          <a:xfrm>
            <a:off x="1163399" y="214560"/>
            <a:ext cx="4295291"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Data discrepancy</a:t>
            </a:r>
            <a:endParaRPr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5387" y="3922442"/>
            <a:ext cx="4114800" cy="1221058"/>
          </a:xfrm>
          <a:prstGeom prst="rect">
            <a:avLst/>
          </a:prstGeom>
        </p:spPr>
      </p:pic>
    </p:spTree>
    <p:extLst>
      <p:ext uri="{BB962C8B-B14F-4D97-AF65-F5344CB8AC3E}">
        <p14:creationId xmlns:p14="http://schemas.microsoft.com/office/powerpoint/2010/main" val="13732392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77"/>
          <p:cNvSpPr txBox="1">
            <a:spLocks noGrp="1"/>
          </p:cNvSpPr>
          <p:nvPr>
            <p:ph type="body" idx="1"/>
          </p:nvPr>
        </p:nvSpPr>
        <p:spPr>
          <a:xfrm>
            <a:off x="630000" y="3606125"/>
            <a:ext cx="7971600" cy="1226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s" sz="1600"/>
              <a:t>How do we decide if a certain algorithm is a</a:t>
            </a:r>
            <a:r>
              <a:rPr lang="es" sz="1600" b="1"/>
              <a:t>good solution</a:t>
            </a:r>
            <a:r>
              <a:rPr lang="es" sz="1600"/>
              <a:t>for our problem?</a:t>
            </a:r>
            <a:endParaRPr sz="1600"/>
          </a:p>
          <a:p>
            <a:pPr marL="457200" lvl="0" indent="-330200" algn="l" rtl="0">
              <a:spcBef>
                <a:spcPts val="0"/>
              </a:spcBef>
              <a:spcAft>
                <a:spcPts val="0"/>
              </a:spcAft>
              <a:buSzPts val="1600"/>
              <a:buChar char="●"/>
            </a:pPr>
            <a:r>
              <a:rPr lang="es" sz="1600"/>
              <a:t>How do we compare different algorithms to find out which one is best?</a:t>
            </a:r>
            <a:r>
              <a:rPr lang="es" sz="1600" b="1"/>
              <a:t>best solution</a:t>
            </a:r>
            <a:r>
              <a:rPr lang="es" sz="1600"/>
              <a:t>?</a:t>
            </a:r>
            <a:endParaRPr sz="1600"/>
          </a:p>
        </p:txBody>
      </p:sp>
      <p:sp>
        <p:nvSpPr>
          <p:cNvPr id="497" name="Google Shape;497;p77"/>
          <p:cNvSpPr txBox="1">
            <a:spLocks noGrp="1"/>
          </p:cNvSpPr>
          <p:nvPr>
            <p:ph type="title"/>
          </p:nvPr>
        </p:nvSpPr>
        <p:spPr>
          <a:xfrm>
            <a:off x="1193880" y="234613"/>
            <a:ext cx="45993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ML Solution</a:t>
            </a:r>
            <a:endParaRPr dirty="0"/>
          </a:p>
        </p:txBody>
      </p:sp>
      <p:pic>
        <p:nvPicPr>
          <p:cNvPr id="498" name="Google Shape;498;p77"/>
          <p:cNvPicPr preferRelativeResize="0"/>
          <p:nvPr/>
        </p:nvPicPr>
        <p:blipFill>
          <a:blip r:embed="rId3">
            <a:alphaModFix/>
          </a:blip>
          <a:stretch>
            <a:fillRect/>
          </a:stretch>
        </p:blipFill>
        <p:spPr>
          <a:xfrm>
            <a:off x="870063" y="1958550"/>
            <a:ext cx="7403883" cy="1226400"/>
          </a:xfrm>
          <a:prstGeom prst="rect">
            <a:avLst/>
          </a:prstGeom>
          <a:noFill/>
          <a:ln>
            <a:noFill/>
          </a:ln>
        </p:spPr>
      </p:pic>
    </p:spTree>
    <p:extLst>
      <p:ext uri="{BB962C8B-B14F-4D97-AF65-F5344CB8AC3E}">
        <p14:creationId xmlns:p14="http://schemas.microsoft.com/office/powerpoint/2010/main" val="42237150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78"/>
          <p:cNvSpPr txBox="1">
            <a:spLocks noGrp="1"/>
          </p:cNvSpPr>
          <p:nvPr>
            <p:ph type="title"/>
          </p:nvPr>
        </p:nvSpPr>
        <p:spPr>
          <a:xfrm>
            <a:off x="1231980" y="260280"/>
            <a:ext cx="45993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ML Solution</a:t>
            </a:r>
            <a:endParaRPr dirty="0"/>
          </a:p>
        </p:txBody>
      </p:sp>
      <p:pic>
        <p:nvPicPr>
          <p:cNvPr id="504" name="Google Shape;504;p78"/>
          <p:cNvPicPr preferRelativeResize="0"/>
          <p:nvPr/>
        </p:nvPicPr>
        <p:blipFill>
          <a:blip r:embed="rId3">
            <a:alphaModFix/>
          </a:blip>
          <a:stretch>
            <a:fillRect/>
          </a:stretch>
        </p:blipFill>
        <p:spPr>
          <a:xfrm>
            <a:off x="2362200" y="1833250"/>
            <a:ext cx="4419601" cy="2953552"/>
          </a:xfrm>
          <a:prstGeom prst="rect">
            <a:avLst/>
          </a:prstGeom>
          <a:noFill/>
          <a:ln>
            <a:noFill/>
          </a:ln>
        </p:spPr>
      </p:pic>
    </p:spTree>
    <p:extLst>
      <p:ext uri="{BB962C8B-B14F-4D97-AF65-F5344CB8AC3E}">
        <p14:creationId xmlns:p14="http://schemas.microsoft.com/office/powerpoint/2010/main" val="6940037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9"/>
          <p:cNvSpPr txBox="1">
            <a:spLocks noGrp="1"/>
          </p:cNvSpPr>
          <p:nvPr>
            <p:ph type="title"/>
          </p:nvPr>
        </p:nvSpPr>
        <p:spPr>
          <a:xfrm>
            <a:off x="1239600" y="302525"/>
            <a:ext cx="45993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ML Solution</a:t>
            </a:r>
            <a:endParaRPr dirty="0"/>
          </a:p>
        </p:txBody>
      </p:sp>
      <p:pic>
        <p:nvPicPr>
          <p:cNvPr id="510" name="Google Shape;510;p79"/>
          <p:cNvPicPr preferRelativeResize="0"/>
          <p:nvPr/>
        </p:nvPicPr>
        <p:blipFill>
          <a:blip r:embed="rId3">
            <a:alphaModFix/>
          </a:blip>
          <a:stretch>
            <a:fillRect/>
          </a:stretch>
        </p:blipFill>
        <p:spPr>
          <a:xfrm>
            <a:off x="925626" y="1568925"/>
            <a:ext cx="7292749" cy="2380850"/>
          </a:xfrm>
          <a:prstGeom prst="rect">
            <a:avLst/>
          </a:prstGeom>
          <a:noFill/>
          <a:ln>
            <a:noFill/>
          </a:ln>
        </p:spPr>
      </p:pic>
      <p:sp>
        <p:nvSpPr>
          <p:cNvPr id="511" name="Google Shape;511;p79"/>
          <p:cNvSpPr txBox="1"/>
          <p:nvPr/>
        </p:nvSpPr>
        <p:spPr>
          <a:xfrm>
            <a:off x="235825" y="4207275"/>
            <a:ext cx="8426700" cy="44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600" dirty="0" smtClean="0">
                <a:solidFill>
                  <a:srgbClr val="1C355E"/>
                </a:solidFill>
                <a:latin typeface="Roboto"/>
                <a:ea typeface="Roboto"/>
                <a:cs typeface="Roboto"/>
                <a:sym typeface="Roboto"/>
              </a:rPr>
              <a:t>Many </a:t>
            </a:r>
            <a:r>
              <a:rPr lang="es" sz="1600" b="1" dirty="0" smtClean="0">
                <a:solidFill>
                  <a:srgbClr val="1C355E"/>
                </a:solidFill>
                <a:latin typeface="Roboto"/>
                <a:ea typeface="Roboto"/>
                <a:cs typeface="Roboto"/>
                <a:sym typeface="Roboto"/>
              </a:rPr>
              <a:t>different paradigms </a:t>
            </a:r>
            <a:r>
              <a:rPr lang="es" sz="1600" dirty="0" smtClean="0">
                <a:solidFill>
                  <a:srgbClr val="1C355E"/>
                </a:solidFill>
                <a:latin typeface="Roboto"/>
                <a:ea typeface="Roboto"/>
                <a:cs typeface="Roboto"/>
                <a:sym typeface="Roboto"/>
              </a:rPr>
              <a:t>to </a:t>
            </a:r>
            <a:r>
              <a:rPr lang="es" sz="1600" dirty="0">
                <a:solidFill>
                  <a:srgbClr val="1C355E"/>
                </a:solidFill>
                <a:latin typeface="Roboto"/>
                <a:ea typeface="Roboto"/>
                <a:cs typeface="Roboto"/>
                <a:sym typeface="Roboto"/>
              </a:rPr>
              <a:t>choose from, each with their </a:t>
            </a:r>
            <a:r>
              <a:rPr lang="es" sz="1600" dirty="0" smtClean="0">
                <a:solidFill>
                  <a:srgbClr val="1C355E"/>
                </a:solidFill>
                <a:latin typeface="Roboto"/>
                <a:ea typeface="Roboto"/>
                <a:cs typeface="Roboto"/>
                <a:sym typeface="Roboto"/>
              </a:rPr>
              <a:t>own </a:t>
            </a:r>
            <a:r>
              <a:rPr lang="es" sz="1600" b="1" dirty="0" smtClean="0">
                <a:solidFill>
                  <a:srgbClr val="1C355E"/>
                </a:solidFill>
                <a:latin typeface="Roboto"/>
                <a:ea typeface="Roboto"/>
                <a:cs typeface="Roboto"/>
                <a:sym typeface="Roboto"/>
              </a:rPr>
              <a:t>parameters </a:t>
            </a:r>
            <a:r>
              <a:rPr lang="es" sz="1600" dirty="0" smtClean="0">
                <a:solidFill>
                  <a:srgbClr val="1C355E"/>
                </a:solidFill>
                <a:latin typeface="Roboto"/>
                <a:ea typeface="Roboto"/>
                <a:cs typeface="Roboto"/>
                <a:sym typeface="Roboto"/>
              </a:rPr>
              <a:t>(settings</a:t>
            </a:r>
            <a:r>
              <a:rPr lang="es" sz="1600" dirty="0">
                <a:solidFill>
                  <a:srgbClr val="1C355E"/>
                </a:solidFill>
                <a:latin typeface="Roboto"/>
                <a:ea typeface="Roboto"/>
                <a:cs typeface="Roboto"/>
                <a:sym typeface="Roboto"/>
              </a:rPr>
              <a:t>).</a:t>
            </a:r>
            <a:endParaRPr sz="1600" dirty="0">
              <a:solidFill>
                <a:srgbClr val="1C355E"/>
              </a:solidFill>
              <a:latin typeface="Roboto"/>
              <a:ea typeface="Roboto"/>
              <a:cs typeface="Roboto"/>
              <a:sym typeface="Roboto"/>
            </a:endParaRPr>
          </a:p>
        </p:txBody>
      </p:sp>
    </p:spTree>
    <p:extLst>
      <p:ext uri="{BB962C8B-B14F-4D97-AF65-F5344CB8AC3E}">
        <p14:creationId xmlns:p14="http://schemas.microsoft.com/office/powerpoint/2010/main" val="30880047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206476" y="1482212"/>
            <a:ext cx="8613059" cy="3156155"/>
          </a:xfrm>
          <a:prstGeom prst="rect">
            <a:avLst/>
          </a:prstGeom>
          <a:noFill/>
          <a:ln>
            <a:noFill/>
          </a:ln>
        </p:spPr>
        <p:txBody>
          <a:bodyPr spcFirstLastPara="1" wrap="square" lIns="91425" tIns="91425" rIns="91425" bIns="91425" anchor="t" anchorCtr="0">
            <a:noAutofit/>
          </a:bodyPr>
          <a:lstStyle/>
          <a:p>
            <a:pPr algn="l" rtl="0"/>
            <a:r>
              <a:rPr lang="es-ES" sz="1200" dirty="0"/>
              <a:t>A model is a simplified representation of data.</a:t>
            </a:r>
          </a:p>
          <a:p>
            <a:pPr algn="l" rtl="0"/>
            <a:r>
              <a:rPr lang="es-ES" sz="1200" dirty="0"/>
              <a:t>Simplify: discard superfluous details that are unlikely to generate new instances.</a:t>
            </a:r>
          </a:p>
          <a:p>
            <a:pPr algn="l" rtl="0"/>
            <a:r>
              <a:rPr lang="es-ES" sz="1200" dirty="0"/>
              <a:t>When selecting a model type: we are making assumptions about the data.</a:t>
            </a:r>
          </a:p>
          <a:p>
            <a:pPr algn="l" rtl="0"/>
            <a:r>
              <a:rPr lang="es-ES" sz="1200" b="1" dirty="0"/>
              <a:t>NFL (No free Lunch):</a:t>
            </a:r>
            <a:r>
              <a:rPr lang="es-ES" sz="1200" dirty="0"/>
              <a:t> </a:t>
            </a:r>
            <a:r>
              <a:rPr lang="es-ES" sz="1200" b="1" dirty="0"/>
              <a:t>David</a:t>
            </a:r>
            <a:r>
              <a:rPr lang="es-ES" sz="1200" b="1" dirty="0" err="1"/>
              <a:t>Wolpert</a:t>
            </a:r>
            <a:r>
              <a:rPr lang="es-ES" sz="1200" b="1" dirty="0"/>
              <a:t> </a:t>
            </a:r>
            <a:r>
              <a:rPr lang="es-ES" sz="1200" dirty="0"/>
              <a:t>assumed that if we don't make any assumptions about the data there is no reason to prefer one model over another.</a:t>
            </a:r>
          </a:p>
          <a:p>
            <a:pPr algn="l" rtl="0"/>
            <a:r>
              <a:rPr lang="es-ES" sz="1200" dirty="0"/>
              <a:t>There is no model that is guaranteed a priori to work better.</a:t>
            </a:r>
          </a:p>
          <a:p>
            <a:pPr algn="l" rtl="0"/>
            <a:r>
              <a:rPr lang="es-ES" sz="1200" dirty="0"/>
              <a:t>How do you know which one works best? Try them all.</a:t>
            </a:r>
          </a:p>
          <a:p>
            <a:pPr algn="l" rtl="0"/>
            <a:r>
              <a:rPr lang="es-ES" sz="1200" dirty="0"/>
              <a:t>In practice, reasonable assumptions are made about the data and we evaluate a reasonable number of models.</a:t>
            </a:r>
          </a:p>
          <a:p>
            <a:pPr algn="l" rtl="0"/>
            <a:r>
              <a:rPr lang="es-ES" sz="1200" dirty="0"/>
              <a:t>Simple tasks: linear models with multiple levels of regulation.</a:t>
            </a:r>
          </a:p>
          <a:p>
            <a:pPr algn="l" rtl="0"/>
            <a:r>
              <a:rPr lang="es-ES" sz="1200" dirty="0"/>
              <a:t>More complex tasks: neural networks.</a:t>
            </a:r>
          </a:p>
          <a:p>
            <a:pPr lvl="2" algn="l" rtl="0">
              <a:spcBef>
                <a:spcPts val="0"/>
              </a:spcBef>
            </a:pPr>
            <a:endParaRPr lang="es-ES" sz="1200" dirty="0"/>
          </a:p>
        </p:txBody>
      </p:sp>
      <p:sp>
        <p:nvSpPr>
          <p:cNvPr id="133" name="Google Shape;133;p4"/>
          <p:cNvSpPr txBox="1">
            <a:spLocks noGrp="1"/>
          </p:cNvSpPr>
          <p:nvPr>
            <p:ph type="title"/>
          </p:nvPr>
        </p:nvSpPr>
        <p:spPr>
          <a:xfrm>
            <a:off x="1102439" y="191700"/>
            <a:ext cx="4295291"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There's no free lunch theorem</a:t>
            </a:r>
            <a:endParaRPr dirty="0"/>
          </a:p>
        </p:txBody>
      </p:sp>
    </p:spTree>
    <p:extLst>
      <p:ext uri="{BB962C8B-B14F-4D97-AF65-F5344CB8AC3E}">
        <p14:creationId xmlns:p14="http://schemas.microsoft.com/office/powerpoint/2010/main" val="23347226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85"/>
          <p:cNvSpPr txBox="1">
            <a:spLocks noGrp="1"/>
          </p:cNvSpPr>
          <p:nvPr>
            <p:ph type="title"/>
          </p:nvPr>
        </p:nvSpPr>
        <p:spPr>
          <a:xfrm>
            <a:off x="1155780" y="298380"/>
            <a:ext cx="45993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Machine Learning workflow</a:t>
            </a:r>
            <a:endParaRPr dirty="0"/>
          </a:p>
        </p:txBody>
      </p:sp>
      <p:pic>
        <p:nvPicPr>
          <p:cNvPr id="547" name="Google Shape;547;p85"/>
          <p:cNvPicPr preferRelativeResize="0"/>
          <p:nvPr/>
        </p:nvPicPr>
        <p:blipFill>
          <a:blip r:embed="rId3">
            <a:alphaModFix/>
          </a:blip>
          <a:stretch>
            <a:fillRect/>
          </a:stretch>
        </p:blipFill>
        <p:spPr>
          <a:xfrm>
            <a:off x="1421963" y="1114285"/>
            <a:ext cx="5766670" cy="3523799"/>
          </a:xfrm>
          <a:prstGeom prst="rect">
            <a:avLst/>
          </a:prstGeom>
          <a:noFill/>
          <a:ln>
            <a:noFill/>
          </a:ln>
        </p:spPr>
      </p:pic>
    </p:spTree>
    <p:extLst>
      <p:ext uri="{BB962C8B-B14F-4D97-AF65-F5344CB8AC3E}">
        <p14:creationId xmlns:p14="http://schemas.microsoft.com/office/powerpoint/2010/main" val="31769995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86"/>
          <p:cNvSpPr txBox="1">
            <a:spLocks noGrp="1"/>
          </p:cNvSpPr>
          <p:nvPr>
            <p:ph type="title"/>
          </p:nvPr>
        </p:nvSpPr>
        <p:spPr>
          <a:xfrm>
            <a:off x="1193880" y="336480"/>
            <a:ext cx="45993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Machine Learning workflow</a:t>
            </a:r>
            <a:endParaRPr dirty="0"/>
          </a:p>
        </p:txBody>
      </p:sp>
      <p:pic>
        <p:nvPicPr>
          <p:cNvPr id="553" name="Google Shape;553;p86"/>
          <p:cNvPicPr preferRelativeResize="0"/>
          <p:nvPr/>
        </p:nvPicPr>
        <p:blipFill>
          <a:blip r:embed="rId3">
            <a:alphaModFix/>
          </a:blip>
          <a:stretch>
            <a:fillRect/>
          </a:stretch>
        </p:blipFill>
        <p:spPr>
          <a:xfrm>
            <a:off x="1299518" y="1228545"/>
            <a:ext cx="6377313" cy="3523801"/>
          </a:xfrm>
          <a:prstGeom prst="rect">
            <a:avLst/>
          </a:prstGeom>
          <a:noFill/>
          <a:ln>
            <a:noFill/>
          </a:ln>
        </p:spPr>
      </p:pic>
    </p:spTree>
    <p:extLst>
      <p:ext uri="{BB962C8B-B14F-4D97-AF65-F5344CB8AC3E}">
        <p14:creationId xmlns:p14="http://schemas.microsoft.com/office/powerpoint/2010/main" val="20410352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Description automatically generated">
            <a:extLst>
              <a:ext uri="{FF2B5EF4-FFF2-40B4-BE49-F238E27FC236}">
                <a16:creationId xmlns:a16="http://schemas.microsoft.com/office/drawing/2014/main" id="{22B3781F-DFA1-00A2-BA39-9A38D6B1C44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2589" t="15277" r="15263" b="15743"/>
          <a:stretch/>
        </p:blipFill>
        <p:spPr>
          <a:xfrm>
            <a:off x="602330" y="3598978"/>
            <a:ext cx="350604" cy="335203"/>
          </a:xfrm>
          <a:prstGeom prst="rect">
            <a:avLst/>
          </a:prstGeom>
        </p:spPr>
      </p:pic>
      <p:pic>
        <p:nvPicPr>
          <p:cNvPr id="16" name="Picture 15" descr="Icon  Description automatically generated">
            <a:extLst>
              <a:ext uri="{FF2B5EF4-FFF2-40B4-BE49-F238E27FC236}">
                <a16:creationId xmlns:a16="http://schemas.microsoft.com/office/drawing/2014/main" id="{10779395-0163-F76B-B0DA-2828F67B066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710" t="12668" r="11905" b="14522"/>
          <a:stretch/>
        </p:blipFill>
        <p:spPr>
          <a:xfrm>
            <a:off x="3847999" y="3526979"/>
            <a:ext cx="387536" cy="384503"/>
          </a:xfrm>
          <a:prstGeom prst="rect">
            <a:avLst/>
          </a:prstGeom>
        </p:spPr>
      </p:pic>
      <p:sp>
        <p:nvSpPr>
          <p:cNvPr id="17" name="Rectangle 16">
            <a:extLst>
              <a:ext uri="{FF2B5EF4-FFF2-40B4-BE49-F238E27FC236}">
                <a16:creationId xmlns:a16="http://schemas.microsoft.com/office/drawing/2014/main" id="{C63278B4-9748-0BE7-D430-95372976CE24}"/>
              </a:ext>
            </a:extLst>
          </p:cNvPr>
          <p:cNvSpPr/>
          <p:nvPr/>
        </p:nvSpPr>
        <p:spPr>
          <a:xfrm>
            <a:off x="588205" y="2271668"/>
            <a:ext cx="1555265" cy="323165"/>
          </a:xfrm>
          <a:prstGeom prst="rect">
            <a:avLst/>
          </a:prstGeom>
        </p:spPr>
        <p:txBody>
          <a:bodyPr wrap="square">
            <a:spAutoFit/>
          </a:bodyPr>
          <a:lstStyle/>
          <a:p>
            <a:pPr algn="ctr" rtl="0"/>
            <a:r>
              <a:rPr lang="en-US" sz="1500" b="1" dirty="0">
                <a:solidFill>
                  <a:srgbClr val="13284B"/>
                </a:solidFill>
                <a:latin typeface="Roboto" panose="02000000000000000000" pitchFamily="2" charset="0"/>
                <a:ea typeface="Roboto" panose="02000000000000000000" pitchFamily="2" charset="0"/>
                <a:cs typeface="Roboto" panose="02000000000000000000" pitchFamily="2" charset="0"/>
              </a:rPr>
              <a:t>#LCAMP_EU</a:t>
            </a:r>
            <a:endParaRPr lang="en-US" sz="1500" b="1" dirty="0">
              <a:latin typeface="Roboto" panose="02000000000000000000" pitchFamily="2" charset="0"/>
              <a:ea typeface="Roboto" panose="02000000000000000000" pitchFamily="2" charset="0"/>
              <a:cs typeface="Roboto" panose="02000000000000000000" pitchFamily="2" charset="0"/>
            </a:endParaRPr>
          </a:p>
        </p:txBody>
      </p:sp>
      <p:sp>
        <p:nvSpPr>
          <p:cNvPr id="18" name="Rectangle 17">
            <a:extLst>
              <a:ext uri="{FF2B5EF4-FFF2-40B4-BE49-F238E27FC236}">
                <a16:creationId xmlns:a16="http://schemas.microsoft.com/office/drawing/2014/main" id="{BCD714AA-FF88-B949-CD5A-ADF002F83870}"/>
              </a:ext>
            </a:extLst>
          </p:cNvPr>
          <p:cNvSpPr/>
          <p:nvPr/>
        </p:nvSpPr>
        <p:spPr>
          <a:xfrm>
            <a:off x="1" y="3983411"/>
            <a:ext cx="1555265" cy="276999"/>
          </a:xfrm>
          <a:prstGeom prst="rect">
            <a:avLst/>
          </a:prstGeom>
        </p:spPr>
        <p:txBody>
          <a:bodyPr wrap="square">
            <a:spAutoFit/>
          </a:bodyPr>
          <a:lstStyle/>
          <a:p>
            <a:pPr algn="ctr" rtl="0"/>
            <a:r>
              <a:rPr lang="en-US" sz="1200" dirty="0">
                <a:solidFill>
                  <a:srgbClr val="57B9DF"/>
                </a:solidFill>
                <a:latin typeface="Roboto" panose="02000000000000000000" pitchFamily="2" charset="0"/>
                <a:ea typeface="Roboto" panose="02000000000000000000" pitchFamily="2" charset="0"/>
                <a:cs typeface="Roboto" panose="02000000000000000000" pitchFamily="2" charset="0"/>
              </a:rPr>
              <a:t>www.lcamp.eu</a:t>
            </a:r>
          </a:p>
        </p:txBody>
      </p:sp>
      <p:sp>
        <p:nvSpPr>
          <p:cNvPr id="19" name="Rectangle 18">
            <a:extLst>
              <a:ext uri="{FF2B5EF4-FFF2-40B4-BE49-F238E27FC236}">
                <a16:creationId xmlns:a16="http://schemas.microsoft.com/office/drawing/2014/main" id="{2D0F0BE4-4D10-7520-BD7C-C986D10899C5}"/>
              </a:ext>
            </a:extLst>
          </p:cNvPr>
          <p:cNvSpPr/>
          <p:nvPr/>
        </p:nvSpPr>
        <p:spPr>
          <a:xfrm>
            <a:off x="1420863" y="3983411"/>
            <a:ext cx="1555265" cy="276999"/>
          </a:xfrm>
          <a:prstGeom prst="rect">
            <a:avLst/>
          </a:prstGeom>
        </p:spPr>
        <p:txBody>
          <a:bodyPr wrap="square">
            <a:spAutoFit/>
          </a:bodyPr>
          <a:lstStyle/>
          <a:p>
            <a:pPr algn="ctr" rtl="0"/>
            <a:r>
              <a:rPr lang="en-US" sz="1200" dirty="0">
                <a:solidFill>
                  <a:srgbClr val="57B9DF"/>
                </a:solidFill>
                <a:latin typeface="Roboto" panose="02000000000000000000" pitchFamily="2" charset="0"/>
                <a:ea typeface="Roboto" panose="02000000000000000000" pitchFamily="2" charset="0"/>
                <a:cs typeface="Roboto" panose="02000000000000000000" pitchFamily="2" charset="0"/>
              </a:rPr>
              <a:t>@LCAMP_EU</a:t>
            </a:r>
          </a:p>
        </p:txBody>
      </p:sp>
      <p:sp>
        <p:nvSpPr>
          <p:cNvPr id="20" name="Rectangle 19">
            <a:extLst>
              <a:ext uri="{FF2B5EF4-FFF2-40B4-BE49-F238E27FC236}">
                <a16:creationId xmlns:a16="http://schemas.microsoft.com/office/drawing/2014/main" id="{E29150BC-6501-045F-D5C1-3AFFBC3A87BA}"/>
              </a:ext>
            </a:extLst>
          </p:cNvPr>
          <p:cNvSpPr/>
          <p:nvPr/>
        </p:nvSpPr>
        <p:spPr>
          <a:xfrm>
            <a:off x="2976128" y="3981055"/>
            <a:ext cx="2131278" cy="507831"/>
          </a:xfrm>
          <a:prstGeom prst="rect">
            <a:avLst/>
          </a:prstGeom>
        </p:spPr>
        <p:txBody>
          <a:bodyPr wrap="square">
            <a:spAutoFit/>
          </a:bodyPr>
          <a:lstStyle/>
          <a:p>
            <a:pPr algn="ctr" rtl="0"/>
            <a:r>
              <a:rPr lang="en-US" sz="900" dirty="0">
                <a:solidFill>
                  <a:srgbClr val="57B9DF"/>
                </a:solidFill>
                <a:latin typeface="Roboto" panose="02000000000000000000" pitchFamily="2" charset="0"/>
                <a:ea typeface="Roboto" panose="02000000000000000000" pitchFamily="2" charset="0"/>
                <a:cs typeface="Roboto" panose="02000000000000000000" pitchFamily="2" charset="0"/>
              </a:rPr>
              <a:t>LCAMP</a:t>
            </a:r>
            <a:br>
              <a:rPr lang="en-US" sz="900" dirty="0">
                <a:solidFill>
                  <a:srgbClr val="57B9DF"/>
                </a:solidFill>
                <a:latin typeface="Roboto" panose="02000000000000000000" pitchFamily="2" charset="0"/>
                <a:ea typeface="Roboto" panose="02000000000000000000" pitchFamily="2" charset="0"/>
                <a:cs typeface="Roboto" panose="02000000000000000000" pitchFamily="2" charset="0"/>
              </a:rPr>
            </a:br>
            <a:r>
              <a:rPr lang="en-GB" sz="900" dirty="0">
                <a:solidFill>
                  <a:srgbClr val="57B9DF"/>
                </a:solidFill>
                <a:latin typeface="Roboto" panose="02000000000000000000" pitchFamily="2" charset="0"/>
              </a:rPr>
              <a:t>Learner Centric Advanced Manufacturing Platform for</a:t>
            </a:r>
            <a:r>
              <a:rPr lang="en-GB" sz="900" dirty="0" err="1">
                <a:solidFill>
                  <a:srgbClr val="57B9DF"/>
                </a:solidFill>
                <a:latin typeface="Roboto" panose="02000000000000000000" pitchFamily="2" charset="0"/>
              </a:rPr>
              <a:t>CoVEs</a:t>
            </a:r>
            <a:endParaRPr lang="en-GB" sz="900" dirty="0">
              <a:solidFill>
                <a:srgbClr val="57B9DF"/>
              </a:solidFill>
              <a:latin typeface="Roboto" panose="02000000000000000000" pitchFamily="2" charset="0"/>
            </a:endParaRPr>
          </a:p>
        </p:txBody>
      </p:sp>
      <p:pic>
        <p:nvPicPr>
          <p:cNvPr id="3" name="Picture 2" descr="A white x in a black background  Description automatically generated">
            <a:extLst>
              <a:ext uri="{FF2B5EF4-FFF2-40B4-BE49-F238E27FC236}">
                <a16:creationId xmlns:a16="http://schemas.microsoft.com/office/drawing/2014/main" id="{84769892-49AD-7E10-6E43-7BB25AE9A95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471" t="13714" r="23100" b="10857"/>
          <a:stretch/>
        </p:blipFill>
        <p:spPr>
          <a:xfrm>
            <a:off x="2023214" y="3589006"/>
            <a:ext cx="340595" cy="351239"/>
          </a:xfrm>
          <a:prstGeom prst="rect">
            <a:avLst/>
          </a:prstGeom>
        </p:spPr>
      </p:pic>
      <p:pic>
        <p:nvPicPr>
          <p:cNvPr id="6" name="Graphic 5" descr="Email outline">
            <a:extLst>
              <a:ext uri="{FF2B5EF4-FFF2-40B4-BE49-F238E27FC236}">
                <a16:creationId xmlns:a16="http://schemas.microsoft.com/office/drawing/2014/main" id="{49EE8751-833A-47A5-19A0-2C8920DEBC6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82728" y="2566488"/>
            <a:ext cx="466997" cy="466997"/>
          </a:xfrm>
          <a:prstGeom prst="rect">
            <a:avLst/>
          </a:prstGeom>
        </p:spPr>
      </p:pic>
      <p:sp>
        <p:nvSpPr>
          <p:cNvPr id="8" name="Rectangle 7">
            <a:extLst>
              <a:ext uri="{FF2B5EF4-FFF2-40B4-BE49-F238E27FC236}">
                <a16:creationId xmlns:a16="http://schemas.microsoft.com/office/drawing/2014/main" id="{B197A163-27AB-333A-C03D-1CD4D63D64C2}"/>
              </a:ext>
            </a:extLst>
          </p:cNvPr>
          <p:cNvSpPr/>
          <p:nvPr/>
        </p:nvSpPr>
        <p:spPr>
          <a:xfrm>
            <a:off x="1016227" y="2677227"/>
            <a:ext cx="1555265" cy="276999"/>
          </a:xfrm>
          <a:prstGeom prst="rect">
            <a:avLst/>
          </a:prstGeom>
        </p:spPr>
        <p:txBody>
          <a:bodyPr wrap="square">
            <a:spAutoFit/>
          </a:bodyPr>
          <a:lstStyle/>
          <a:p>
            <a:pPr algn="ctr" rtl="0"/>
            <a:r>
              <a:rPr lang="en-US" sz="1200" dirty="0">
                <a:solidFill>
                  <a:srgbClr val="57B9DF"/>
                </a:solidFill>
                <a:latin typeface="Roboto" panose="02000000000000000000" pitchFamily="2" charset="0"/>
                <a:ea typeface="Roboto" panose="02000000000000000000" pitchFamily="2" charset="0"/>
                <a:cs typeface="Roboto" panose="02000000000000000000" pitchFamily="2" charset="0"/>
              </a:rPr>
              <a:t>info@lcamp.eu</a:t>
            </a:r>
          </a:p>
        </p:txBody>
      </p:sp>
    </p:spTree>
    <p:extLst>
      <p:ext uri="{BB962C8B-B14F-4D97-AF65-F5344CB8AC3E}">
        <p14:creationId xmlns:p14="http://schemas.microsoft.com/office/powerpoint/2010/main" val="3550406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1"/>
          <p:cNvSpPr txBox="1">
            <a:spLocks noGrp="1"/>
          </p:cNvSpPr>
          <p:nvPr>
            <p:ph type="body" idx="1"/>
          </p:nvPr>
        </p:nvSpPr>
        <p:spPr>
          <a:xfrm>
            <a:off x="705725" y="1658525"/>
            <a:ext cx="8048100" cy="24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600" i="1"/>
              <a:t>Data-driven algorithms reflect the underlying information contained in the data. That is, they model the data.</a:t>
            </a:r>
            <a:endParaRPr sz="1600" i="1"/>
          </a:p>
          <a:p>
            <a:pPr marL="0" lvl="0" indent="0" algn="l" rtl="0">
              <a:spcBef>
                <a:spcPts val="1600"/>
              </a:spcBef>
              <a:spcAft>
                <a:spcPts val="0"/>
              </a:spcAft>
              <a:buNone/>
            </a:pPr>
            <a:r>
              <a:rPr lang="es" sz="1600" i="1"/>
              <a:t>Only if we are sure that the data is truly representative of our process can we say that the algorithm models our process.</a:t>
            </a:r>
            <a:r>
              <a:rPr lang="es" sz="1600"/>
              <a:t>.</a:t>
            </a:r>
            <a:endParaRPr sz="1600"/>
          </a:p>
          <a:p>
            <a:pPr marL="0" lvl="0" indent="0" algn="l" rtl="0">
              <a:spcBef>
                <a:spcPts val="1600"/>
              </a:spcBef>
              <a:spcAft>
                <a:spcPts val="1600"/>
              </a:spcAft>
              <a:buNone/>
            </a:pPr>
            <a:r>
              <a:rPr lang="es" sz="1600"/>
              <a:t>- Carlos Cernuda</a:t>
            </a:r>
            <a:endParaRPr sz="1600"/>
          </a:p>
        </p:txBody>
      </p:sp>
      <p:sp>
        <p:nvSpPr>
          <p:cNvPr id="329" name="Google Shape;329;p51"/>
          <p:cNvSpPr txBox="1">
            <a:spLocks noGrp="1"/>
          </p:cNvSpPr>
          <p:nvPr>
            <p:ph type="title"/>
          </p:nvPr>
        </p:nvSpPr>
        <p:spPr>
          <a:xfrm>
            <a:off x="1227310" y="350245"/>
            <a:ext cx="45993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Value of data</a:t>
            </a:r>
            <a:endParaRPr dirty="0"/>
          </a:p>
        </p:txBody>
      </p:sp>
    </p:spTree>
    <p:extLst>
      <p:ext uri="{BB962C8B-B14F-4D97-AF65-F5344CB8AC3E}">
        <p14:creationId xmlns:p14="http://schemas.microsoft.com/office/powerpoint/2010/main" val="3129516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2"/>
          <p:cNvSpPr txBox="1">
            <a:spLocks noGrp="1"/>
          </p:cNvSpPr>
          <p:nvPr>
            <p:ph type="body" idx="1"/>
          </p:nvPr>
        </p:nvSpPr>
        <p:spPr>
          <a:xfrm>
            <a:off x="3468275" y="1708425"/>
            <a:ext cx="5336400" cy="2919900"/>
          </a:xfrm>
          <a:prstGeom prst="rect">
            <a:avLst/>
          </a:prstGeom>
        </p:spPr>
        <p:txBody>
          <a:bodyPr spcFirstLastPara="1" wrap="square" lIns="91425" tIns="91425" rIns="91425" bIns="91425" anchor="t" anchorCtr="0">
            <a:noAutofit/>
          </a:bodyPr>
          <a:lstStyle/>
          <a:p>
            <a:pPr marL="0" indent="0" algn="l" rtl="0">
              <a:buNone/>
            </a:pPr>
            <a:r>
              <a:rPr lang="es" sz="1600" dirty="0"/>
              <a:t>A supermarket chain noticed that sales of both beer and diapers increased on game days.</a:t>
            </a:r>
            <a:endParaRPr lang="en-US" sz="1600"/>
          </a:p>
          <a:p>
            <a:pPr marL="0" indent="0" algn="l" rtl="0">
              <a:lnSpc>
                <a:spcPct val="114999"/>
              </a:lnSpc>
              <a:spcBef>
                <a:spcPts val="1600"/>
              </a:spcBef>
              <a:buNone/>
            </a:pPr>
            <a:r>
              <a:rPr lang="es" sz="1600" dirty="0"/>
              <a:t>Action =&gt; Joint offer beer + diapers</a:t>
            </a:r>
          </a:p>
          <a:p>
            <a:pPr marL="0" indent="0" algn="ctr" rtl="0">
              <a:lnSpc>
                <a:spcPct val="114999"/>
              </a:lnSpc>
              <a:spcBef>
                <a:spcPts val="1600"/>
              </a:spcBef>
              <a:spcAft>
                <a:spcPts val="1600"/>
              </a:spcAft>
              <a:buNone/>
            </a:pPr>
            <a:r>
              <a:rPr lang="es" sz="2100" b="1" dirty="0"/>
              <a:t>THANK YOU DATA SCIENCE!!!</a:t>
            </a:r>
          </a:p>
        </p:txBody>
      </p:sp>
      <p:sp>
        <p:nvSpPr>
          <p:cNvPr id="335" name="Google Shape;335;p52"/>
          <p:cNvSpPr txBox="1">
            <a:spLocks noGrp="1"/>
          </p:cNvSpPr>
          <p:nvPr>
            <p:ph type="title"/>
          </p:nvPr>
        </p:nvSpPr>
        <p:spPr>
          <a:xfrm>
            <a:off x="1168625" y="306000"/>
            <a:ext cx="45993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Value of data</a:t>
            </a:r>
            <a:endParaRPr dirty="0"/>
          </a:p>
        </p:txBody>
      </p:sp>
      <p:pic>
        <p:nvPicPr>
          <p:cNvPr id="336" name="Google Shape;336;p52"/>
          <p:cNvPicPr preferRelativeResize="0"/>
          <p:nvPr/>
        </p:nvPicPr>
        <p:blipFill>
          <a:blip r:embed="rId3">
            <a:alphaModFix/>
          </a:blip>
          <a:stretch>
            <a:fillRect/>
          </a:stretch>
        </p:blipFill>
        <p:spPr>
          <a:xfrm>
            <a:off x="538675" y="1843400"/>
            <a:ext cx="2045275" cy="2784925"/>
          </a:xfrm>
          <a:prstGeom prst="rect">
            <a:avLst/>
          </a:prstGeom>
          <a:noFill/>
          <a:ln>
            <a:noFill/>
          </a:ln>
        </p:spPr>
      </p:pic>
    </p:spTree>
    <p:extLst>
      <p:ext uri="{BB962C8B-B14F-4D97-AF65-F5344CB8AC3E}">
        <p14:creationId xmlns:p14="http://schemas.microsoft.com/office/powerpoint/2010/main" val="2749668249"/>
      </p:ext>
    </p:extLst>
  </p:cSld>
  <p:clrMapOvr>
    <a:masterClrMapping/>
  </p:clrMapOvr>
</p:sld>
</file>

<file path=ppt/theme/theme1.xml><?xml version="1.0" encoding="utf-8"?>
<a:theme xmlns:a="http://schemas.openxmlformats.org/drawingml/2006/main" name="San Jorge ">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W SECTION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ab0e02d-7b70-4413-b572-d44f1292ffc6">
      <Terms xmlns="http://schemas.microsoft.com/office/infopath/2007/PartnerControls"/>
    </lcf76f155ced4ddcb4097134ff3c332f>
    <TaxCatchAll xmlns="328b14d6-6e2c-4870-bd3d-20a4f0e49c9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026C5034DEF31469D687DC74110F0C4" ma:contentTypeVersion="18" ma:contentTypeDescription="Create a new document." ma:contentTypeScope="" ma:versionID="cd9d315d8270f7be5b920ed5fd5d0f0d">
  <xsd:schema xmlns:xsd="http://www.w3.org/2001/XMLSchema" xmlns:xs="http://www.w3.org/2001/XMLSchema" xmlns:p="http://schemas.microsoft.com/office/2006/metadata/properties" xmlns:ns2="fab0e02d-7b70-4413-b572-d44f1292ffc6" xmlns:ns3="328b14d6-6e2c-4870-bd3d-20a4f0e49c9e" targetNamespace="http://schemas.microsoft.com/office/2006/metadata/properties" ma:root="true" ma:fieldsID="6b63e0ddb06169fe8783dd30dbd1b739" ns2:_="" ns3:_="">
    <xsd:import namespace="fab0e02d-7b70-4413-b572-d44f1292ffc6"/>
    <xsd:import namespace="328b14d6-6e2c-4870-bd3d-20a4f0e49c9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b0e02d-7b70-4413-b572-d44f1292ff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8748ed3-a044-4069-afca-14a5a74919a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8b14d6-6e2c-4870-bd3d-20a4f0e49c9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484c96b-0302-40db-b824-a3a76ee72efe}" ma:internalName="TaxCatchAll" ma:showField="CatchAllData" ma:web="328b14d6-6e2c-4870-bd3d-20a4f0e49c9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41D1DA-12DE-4780-A9D3-11AD8A4C18B6}">
  <ds:schemaRefs>
    <ds:schemaRef ds:uri="http://schemas.microsoft.com/sharepoint/v3/contenttype/forms"/>
  </ds:schemaRefs>
</ds:datastoreItem>
</file>

<file path=customXml/itemProps2.xml><?xml version="1.0" encoding="utf-8"?>
<ds:datastoreItem xmlns:ds="http://schemas.openxmlformats.org/officeDocument/2006/customXml" ds:itemID="{0DDCF594-F49D-4AD2-B2D2-A1F95B13D0C8}">
  <ds:schemaRefs>
    <ds:schemaRef ds:uri="http://schemas.microsoft.com/office/2006/metadata/properties"/>
    <ds:schemaRef ds:uri="http://schemas.microsoft.com/office/infopath/2007/PartnerControls"/>
    <ds:schemaRef ds:uri="fab0e02d-7b70-4413-b572-d44f1292ffc6"/>
    <ds:schemaRef ds:uri="328b14d6-6e2c-4870-bd3d-20a4f0e49c9e"/>
  </ds:schemaRefs>
</ds:datastoreItem>
</file>

<file path=customXml/itemProps3.xml><?xml version="1.0" encoding="utf-8"?>
<ds:datastoreItem xmlns:ds="http://schemas.openxmlformats.org/officeDocument/2006/customXml" ds:itemID="{5C177856-33BA-4DAC-A2E4-4B51E6DFD02C}"/>
</file>

<file path=docProps/app.xml><?xml version="1.0" encoding="utf-8"?>
<Properties xmlns="http://schemas.openxmlformats.org/officeDocument/2006/extended-properties" xmlns:vt="http://schemas.openxmlformats.org/officeDocument/2006/docPropsVTypes">
  <Template/>
  <TotalTime>24753</TotalTime>
  <Words>4055</Words>
  <Application>Microsoft Office PowerPoint</Application>
  <PresentationFormat>Presentación en pantalla (16:9)</PresentationFormat>
  <Paragraphs>603</Paragraphs>
  <Slides>77</Slides>
  <Notes>75</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77</vt:i4>
      </vt:variant>
    </vt:vector>
  </HeadingPairs>
  <TitlesOfParts>
    <vt:vector size="85" baseType="lpstr">
      <vt:lpstr>Roboto</vt:lpstr>
      <vt:lpstr>Blinker SemiBold</vt:lpstr>
      <vt:lpstr>Calibri Light</vt:lpstr>
      <vt:lpstr>Consolas</vt:lpstr>
      <vt:lpstr>Arial</vt:lpstr>
      <vt:lpstr>Lato</vt:lpstr>
      <vt:lpstr>San Jorge </vt:lpstr>
      <vt:lpstr>NEW SECTION PAGE</vt:lpstr>
      <vt:lpstr>UD1. Machine FundamentalsLearning</vt:lpstr>
      <vt:lpstr>Index</vt:lpstr>
      <vt:lpstr>1.</vt:lpstr>
      <vt:lpstr>The new data revolution  </vt:lpstr>
      <vt:lpstr>The new data revolution  </vt:lpstr>
      <vt:lpstr>The value of the data</vt:lpstr>
      <vt:lpstr>Value of data</vt:lpstr>
      <vt:lpstr>Value of data</vt:lpstr>
      <vt:lpstr>Value of data</vt:lpstr>
      <vt:lpstr>Value of data</vt:lpstr>
      <vt:lpstr> 2. MachineLearning</vt:lpstr>
      <vt:lpstr>Data science  </vt:lpstr>
      <vt:lpstr>Machine Learning</vt:lpstr>
      <vt:lpstr>What is the machinelearning?</vt:lpstr>
      <vt:lpstr>What is the machinelearning? Example</vt:lpstr>
      <vt:lpstr>Why use machinelearning</vt:lpstr>
      <vt:lpstr>Why use machinelearning</vt:lpstr>
      <vt:lpstr>Why use machinelearning</vt:lpstr>
      <vt:lpstr>Machine Learning - Examples</vt:lpstr>
      <vt:lpstr>Application examples</vt:lpstr>
      <vt:lpstr>Application examples</vt:lpstr>
      <vt:lpstr> 3. Types of ML systems</vt:lpstr>
      <vt:lpstr>Machine learning - Algorithms</vt:lpstr>
      <vt:lpstr>Types of Machine SystemsLearning</vt:lpstr>
      <vt:lpstr>3.1</vt:lpstr>
      <vt:lpstr>Supervised learning</vt:lpstr>
      <vt:lpstr>Supervised learning</vt:lpstr>
      <vt:lpstr>Unsupervised learning</vt:lpstr>
      <vt:lpstr>Unsupervised learning- Clustering</vt:lpstr>
      <vt:lpstr>Unsupervised learning- Clustering</vt:lpstr>
      <vt:lpstr>Unsupervised learning- Clustering</vt:lpstr>
      <vt:lpstr>Unsupervised learning- Clustering</vt:lpstr>
      <vt:lpstr>Unsupervised learning</vt:lpstr>
      <vt:lpstr>Unsupervised learning: tasks</vt:lpstr>
      <vt:lpstr>Unsupervised learning: tasks</vt:lpstr>
      <vt:lpstr>Unsupervised learning: tasks</vt:lpstr>
      <vt:lpstr>Supervised Learning - Classification</vt:lpstr>
      <vt:lpstr>Supervised Learning - Classification</vt:lpstr>
      <vt:lpstr>Supervised Learning - Regression</vt:lpstr>
      <vt:lpstr>Learningsemi-supervised</vt:lpstr>
      <vt:lpstr>Learningself-supervised</vt:lpstr>
      <vt:lpstr>Reinforcement learning</vt:lpstr>
      <vt:lpstr>3.2</vt:lpstr>
      <vt:lpstr>Batch learning</vt:lpstr>
      <vt:lpstr>Online learning</vt:lpstr>
      <vt:lpstr>Learningoutofcore</vt:lpstr>
      <vt:lpstr>3.3</vt:lpstr>
      <vt:lpstr>Instance-based learning</vt:lpstr>
      <vt:lpstr>Model-based learning</vt:lpstr>
      <vt:lpstr>Model-based learning: example</vt:lpstr>
      <vt:lpstr>Model-based learning: example</vt:lpstr>
      <vt:lpstr>Model-based learning: example</vt:lpstr>
      <vt:lpstr>Model-based learning: example</vt:lpstr>
      <vt:lpstr>Model-Based Learning: Summary</vt:lpstr>
      <vt:lpstr>4.</vt:lpstr>
      <vt:lpstr>Insufficient amount of training data</vt:lpstr>
      <vt:lpstr>Non-representative training data</vt:lpstr>
      <vt:lpstr>Poor quality data</vt:lpstr>
      <vt:lpstr>Irrelevant features</vt:lpstr>
      <vt:lpstr>Antiexample1:Overfittingthe training data</vt:lpstr>
      <vt:lpstr>Antiexample1:Overfittingthe training data</vt:lpstr>
      <vt:lpstr>Antiexample1:Overfittingthe training data</vt:lpstr>
      <vt:lpstr>Antiexample2:Underadjustthe training data</vt:lpstr>
      <vt:lpstr>5.</vt:lpstr>
      <vt:lpstr>Test and validate</vt:lpstr>
      <vt:lpstr>Adjustment ofhyperparametersand model selection</vt:lpstr>
      <vt:lpstr>Adjustment ofhyperparametersand model selection</vt:lpstr>
      <vt:lpstr>Adjustment ofhyperparametersand model selection</vt:lpstr>
      <vt:lpstr>Adjustment ofhyperparametersand model selection</vt:lpstr>
      <vt:lpstr>Data discrepancy</vt:lpstr>
      <vt:lpstr>ML Solution</vt:lpstr>
      <vt:lpstr>ML Solution</vt:lpstr>
      <vt:lpstr>ML Solution</vt:lpstr>
      <vt:lpstr>There's no free lunch theorem</vt:lpstr>
      <vt:lpstr>Machine Learning workflow</vt:lpstr>
      <vt:lpstr>Machine Learning workflow</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UD6. JSON en Python</dc:title>
  <dc:creator>ElenaSV</dc:creator>
  <cp:lastModifiedBy>Errasti Gonzalez, Liher</cp:lastModifiedBy>
  <cp:revision>199</cp:revision>
  <dcterms:modified xsi:type="dcterms:W3CDTF">2025-09-24T08:24:29Z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0x010100B026C5034DEF31469D687DC74110F0C4</vt:lpwstr>
  </property>
  <property fmtid="{D5CDD505-2E9C-101B-9397-08002B2CF9AE}" pid="3" name="MediaServiceImageTags">
    <vt:lpwstr/>
  </property>
</Properties>
</file>