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72" r:id="rId6"/>
  </p:sldMasterIdLst>
  <p:notesMasterIdLst>
    <p:notesMasterId r:id="rId45"/>
  </p:notesMasterIdLst>
  <p:handoutMasterIdLst>
    <p:handoutMasterId r:id="rId46"/>
  </p:handoutMasterIdLst>
  <p:sldIdLst>
    <p:sldId id="1117" r:id="rId7"/>
    <p:sldId id="256" r:id="rId8"/>
    <p:sldId id="998" r:id="rId9"/>
    <p:sldId id="1084" r:id="rId10"/>
    <p:sldId id="1085" r:id="rId11"/>
    <p:sldId id="1086" r:id="rId12"/>
    <p:sldId id="1087" r:id="rId13"/>
    <p:sldId id="1088" r:id="rId14"/>
    <p:sldId id="1089" r:id="rId15"/>
    <p:sldId id="1090" r:id="rId16"/>
    <p:sldId id="1091" r:id="rId17"/>
    <p:sldId id="1092" r:id="rId18"/>
    <p:sldId id="1093" r:id="rId19"/>
    <p:sldId id="1094" r:id="rId20"/>
    <p:sldId id="1095" r:id="rId21"/>
    <p:sldId id="1096" r:id="rId22"/>
    <p:sldId id="1098" r:id="rId23"/>
    <p:sldId id="1100" r:id="rId24"/>
    <p:sldId id="1101" r:id="rId25"/>
    <p:sldId id="1102" r:id="rId26"/>
    <p:sldId id="1103" r:id="rId27"/>
    <p:sldId id="1104" r:id="rId28"/>
    <p:sldId id="1105" r:id="rId29"/>
    <p:sldId id="1107" r:id="rId30"/>
    <p:sldId id="1106" r:id="rId31"/>
    <p:sldId id="1001" r:id="rId32"/>
    <p:sldId id="1109" r:id="rId33"/>
    <p:sldId id="999" r:id="rId34"/>
    <p:sldId id="1110" r:id="rId35"/>
    <p:sldId id="1002" r:id="rId36"/>
    <p:sldId id="1108" r:id="rId37"/>
    <p:sldId id="1112" r:id="rId38"/>
    <p:sldId id="1114" r:id="rId39"/>
    <p:sldId id="1113" r:id="rId40"/>
    <p:sldId id="1115" r:id="rId41"/>
    <p:sldId id="1116" r:id="rId42"/>
    <p:sldId id="1004" r:id="rId43"/>
    <p:sldId id="100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DD"/>
    <a:srgbClr val="003F6E"/>
    <a:srgbClr val="B4FA7F"/>
    <a:srgbClr val="1515FF"/>
    <a:srgbClr val="196515"/>
    <a:srgbClr val="15D2D3"/>
    <a:srgbClr val="D01567"/>
    <a:srgbClr val="C68EFF"/>
    <a:srgbClr val="CC1515"/>
    <a:srgbClr val="437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3" autoAdjust="0"/>
    <p:restoredTop sz="92595"/>
  </p:normalViewPr>
  <p:slideViewPr>
    <p:cSldViewPr snapToGrid="0">
      <p:cViewPr>
        <p:scale>
          <a:sx n="96" d="100"/>
          <a:sy n="96" d="100"/>
        </p:scale>
        <p:origin x="58" y="-101"/>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3B328F-0C5D-443C-89FA-5B6C4EB7A6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72EC240-84FA-48C3-84D5-B19E654D3F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5B2108-9560-4A2B-8962-91C96680C115}" type="datetimeFigureOut">
              <a:rPr lang="en-GB" smtClean="0"/>
              <a:t>18/11/2025</a:t>
            </a:fld>
            <a:endParaRPr lang="en-GB"/>
          </a:p>
        </p:txBody>
      </p:sp>
      <p:sp>
        <p:nvSpPr>
          <p:cNvPr id="4" name="Footer Placeholder 3">
            <a:extLst>
              <a:ext uri="{FF2B5EF4-FFF2-40B4-BE49-F238E27FC236}">
                <a16:creationId xmlns:a16="http://schemas.microsoft.com/office/drawing/2014/main" id="{EAC203C3-B9CE-4586-AD12-2E02796DD7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8BE7611-1CF5-4D27-B3DF-80B1072C94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15E2E5-0779-4318-9FF6-161352F11108}" type="slidenum">
              <a:rPr lang="en-GB" smtClean="0"/>
              <a:t>‹N›</a:t>
            </a:fld>
            <a:endParaRPr lang="en-GB"/>
          </a:p>
        </p:txBody>
      </p:sp>
    </p:spTree>
    <p:extLst>
      <p:ext uri="{BB962C8B-B14F-4D97-AF65-F5344CB8AC3E}">
        <p14:creationId xmlns:p14="http://schemas.microsoft.com/office/powerpoint/2010/main" val="3102883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C6C58-175A-449B-BFF1-5A455A44C8A8}" type="datetimeFigureOut">
              <a:rPr lang="en-GB" smtClean="0"/>
              <a:t>18/11/2025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Clicca per modificare gli stili del testo principale</a:t>
            </a:r>
          </a:p>
          <a:p>
            <a:pPr lvl="1"/>
            <a:r>
              <a:rPr lang="en-US"/>
              <a:t>Secondo livello</a:t>
            </a:r>
          </a:p>
          <a:p>
            <a:pPr lvl="2"/>
            <a:r>
              <a:rPr lang="en-US"/>
              <a:t>Terzo livello</a:t>
            </a:r>
          </a:p>
          <a:p>
            <a:pPr lvl="3"/>
            <a:r>
              <a:rPr lang="en-US"/>
              <a:t>Quarto livello</a:t>
            </a:r>
          </a:p>
          <a:p>
            <a:pPr lvl="4"/>
            <a:r>
              <a:rPr lang="en-US"/>
              <a:t>Quinto livello</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DEC99-DF27-4A4A-ACBD-597953DDAFB2}" type="slidenum">
              <a:rPr lang="en-GB" smtClean="0"/>
              <a:t>‹N›</a:t>
            </a:fld>
            <a:endParaRPr lang="en-GB"/>
          </a:p>
        </p:txBody>
      </p:sp>
    </p:spTree>
    <p:extLst>
      <p:ext uri="{BB962C8B-B14F-4D97-AF65-F5344CB8AC3E}">
        <p14:creationId xmlns:p14="http://schemas.microsoft.com/office/powerpoint/2010/main" val="154539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Quali sono i concetti del Design for Assembly e i metodi che possono essere utilizzati per implementarli? Partiamo dal seguente esempio. Abbiamo questo sistema, in cui un motore elettrico fornisce la potenza per determinate funzioni e che deve essere mantenuto in posizione controllata rispetto al piano di appoggio. Il controllo della posizione è realizzato utilizzando un sensore di posizione e due guide che permettono la traslazione verticale del sistema. Il sistema, ovviamente, non si esaurisce qui. Ci sono una serie di componenti che ne garantiscono le funzioni, quali il collegamento dei cavi che alimentano i sensori alla rete elettrica, altri che lo proteggono dall'ambiente esterno e da possibili danni ad esso legati.</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10</a:t>
            </a:fld>
            <a:endParaRPr lang="en-GB"/>
          </a:p>
        </p:txBody>
      </p:sp>
    </p:spTree>
    <p:extLst>
      <p:ext uri="{BB962C8B-B14F-4D97-AF65-F5344CB8AC3E}">
        <p14:creationId xmlns:p14="http://schemas.microsoft.com/office/powerpoint/2010/main" val="367464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Questa è la soluzione inizialmente proposta. Si parte da una base di alluminio, lavorata alle macchine utensili, sulla quale sono montati il sensore, dei distanziali, delle viti e dei grani che servono al fissaggio di tali componenti e anche delle boccole. Ovviamente sulla base viene fissato con viti anche il motore elettrico. Infine, il sistema è completato dalla piastra di estremità, in acciaio verniciato, e si chiude su una copertura in acciaio, anch'essa verniciata.</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Il sistema progettato appare, a prima vista molto complesso, ed è lecito chiedersi se e come possa essere migliorato senza pregiudicare la sua funzionalità e rendendo possibile una semplificazione progettuale in grado di ridurre il tempo necessario al suo assemblaggio.</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11</a:t>
            </a:fld>
            <a:endParaRPr lang="en-GB"/>
          </a:p>
        </p:txBody>
      </p:sp>
    </p:spTree>
    <p:extLst>
      <p:ext uri="{BB962C8B-B14F-4D97-AF65-F5344CB8AC3E}">
        <p14:creationId xmlns:p14="http://schemas.microsoft.com/office/powerpoint/2010/main" val="2714666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Questa è la soluzione inizialmente proposta. Si parte da una base di alluminio, lavorata alle macchine utensili, sulla quale sono montati il sensore, dei distanziali, delle viti e dei grani che servono al fissaggio di tali componenti e anche delle boccole. Ovviamente sulla base viene fissato con viti anche il motore elettrico. Infine, il sistema è completato dalla piastra di estremità, in acciaio verniciato, e si chiude su una copertura in acciaio, anch'essa verniciata.</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Il sistema progettato appare, a prima vista molto complesso, ed è lecito chiedersi se e come possa essere migliorato senza pregiudicare la sua funzionalità e rendendo possibile una semplificazione progettuale in grado di ridurre il tempo necessario al suo assemblaggio.</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L'applicazione dei concetti del Design for Assembly è finalizzata alla semplificazione del progetto, alla riduzione del numero delle parti da assemblare e, infine, alla riduzione del tempo complessivo di assemblaggio ,in modo tale da rendere il prodotto sviluppato più efficiente da questo punto di vista. Per affrontare queste problematiche,  il Design for Assembly  presuppone di porsi le tre seguenti domande, la risposta alle quali permette di individuare le possibili modifiche da adottare in sede di sviluppo del progetto.</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La prima domanda è la seguente. Durante le operazioni in esercizio, focalizzando l'attenzione su due componenti che devono essere assemblati, tali parti si muovono l'una rispetto all'altra oppure no? (per movimento non si intendono le deformazioni legate alla possibile applicazione di forze o pressioni, ma solo movimenti rigidi legati alla funzionalità del sistema.</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La seconda domanda si riferisce, invece, ai materiali utilizzati. Si chiede se, dati due componenti che devono essere assemblati, ci sia un motivo per cui i due componenti devono essere costruiti utilizzando due materiali diversi.</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La terza domanda fa riferimento al fatto che la possibile unione di due componenti in una singola parte può o meno creare problemi e rendere difficile o impossibile l'assemblaggio degli altri componenti che formano il sistema.</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Se la risposta a tutte e tre le domande è no (cioè non ci sono movimenti relativi tra le parti, non c'è un motivo per costruire due componenti con materiali diversi e la loro possibile unione non crea problemi per l'assemblaggio delle altre parti del sistema), allora si può considerare l'opzione di "fondere" due o più parti in una, semplificando la procedura di assemblaggio.</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È doveroso sottolineare che tale opzione non è sempre la più vantaggiosa, in quanto potrebbe richiedere l'impiego di tecnologie più costose e complicare, nel suo insieme, il processo produttivo, che, oltre all'assemblaggio, comprende anche la fase di Manufacturing.</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Se invece la risposta alle tre domande non è negativa per tutte e tre, non è possibile concettualmente cercare di ridurre il numero delle parti e semplificare la complessità dell'assemblaggio.</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12</a:t>
            </a:fld>
            <a:endParaRPr lang="en-GB"/>
          </a:p>
        </p:txBody>
      </p:sp>
    </p:spTree>
    <p:extLst>
      <p:ext uri="{BB962C8B-B14F-4D97-AF65-F5344CB8AC3E}">
        <p14:creationId xmlns:p14="http://schemas.microsoft.com/office/powerpoint/2010/main" val="512275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Applichiamo ora questi criteri progettuali all'esempio che abbiamo prima introdotto, considerando ogni singola parte e per ogni ADS, cercando di rispondere alle tre domande prima formulate. Partiamo dalla base. </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La base è la prima parte che deve essere assemblata e non ci sono altri componenti con cui può essere unita o concettualmente fusa. Si può considerare che sia una parte teoricamente necessaria e ineliminabile.</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Le boccole sono parti che potrebbero essere eliminate. Dal punto di vista concettuale, perché non c'è alcun motivo per il quale debbano essere costruite con un materiale diverso da quello della base.</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Per quanto riguarda il motore, è un componente standard che deve essere acquistato da un fornitore. Il motore è necessario per garantire la funzionalità del sistema e deve essere considerato quindi come componente teoricamente necessario.</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Le viti che fissano il motore alla base non sono e non possono essere considerate come teoricamente necessarie, e possono essere sostituite, sempre da un punto di vista teorico e concettuale, da altri tipi di accoppiamento quali gli snap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fit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o accoppiamenti integrali.</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Per quanto riguarda il sensore, è chiaro che il sensore è necessario per garantire la funzionalità del sistema e non può essere fuso con nessun altro componente. È quindi da considerare come teoricamente necessario.</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13</a:t>
            </a:fld>
            <a:endParaRPr lang="en-GB"/>
          </a:p>
        </p:txBody>
      </p:sp>
    </p:spTree>
    <p:extLst>
      <p:ext uri="{BB962C8B-B14F-4D97-AF65-F5344CB8AC3E}">
        <p14:creationId xmlns:p14="http://schemas.microsoft.com/office/powerpoint/2010/main" val="127108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Per quanto riguarda i grani, analogamente alle viti, non possono essere considerati teoricamente necessari, in quanto possono essere sostituiti da altri tipi di accoppiamento.</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Proseguendo, i distanziali non soddisfano i criteri prima introdotti e possono essere incorporati fusi con la base. Per cui non sono teoricamente necessari. La base di estremità,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end-plate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è necessaria per separare le parti ed eseguire le operazioni di assemblaggio e disassemblaggio.</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Le viti che fissano la piastra di estremità, non sono teoricamente necessarie come tutte le altre viti. Le boccole polimeriche potrebbero essere realizzate dello stesso materiale della piastra di estremità e quindi si può considerare di "fonderle" con essa: non sono quindi concettualmente necessarie. Infine, la chiusura può essere pensata come un unico pezzo fondendola con la piastra di estremità. Analogamente alle altre viti, le viti che la collegano al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resto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del sistema non sono teoricamente necessarie.</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14</a:t>
            </a:fld>
            <a:endParaRPr lang="en-GB"/>
          </a:p>
        </p:txBody>
      </p:sp>
    </p:spTree>
    <p:extLst>
      <p:ext uri="{BB962C8B-B14F-4D97-AF65-F5344CB8AC3E}">
        <p14:creationId xmlns:p14="http://schemas.microsoft.com/office/powerpoint/2010/main" val="4248931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Alla luce di queste considerazioni, quali commenti si possono fare? Il primo è che non è detto che se una parte può essere, da un punto di vista concettuale, eliminata o fusa con un'altra, ciò significhi necessariamente che debba essere eliminata. A volte ciò non è conveniente. La valutazione finale spetta al team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multidisciplinare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di progettazione del sistema, che ha una visione a 360° di ciò che sta progettando e che quindi può dare le valutazioni più opportune al riguardo. Un secondo commento è che questo tipo di analisi ci permette di determinare il numero minimo di parti teoricamente necessarie, cioè quel numero di parti al di sotto del quale non possiamo scendere se vogliamo garantire la funzionalità originale del nostro sistema. Infine, prima di sviluppare una possibile alternativa progettuale, bisognerebbe considerare il costo del tempo necessario per l'assemblaggio della soluzione alternativa prima di prendere soluzioni definitive.</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15</a:t>
            </a:fld>
            <a:endParaRPr lang="en-GB"/>
          </a:p>
        </p:txBody>
      </p:sp>
    </p:spTree>
    <p:extLst>
      <p:ext uri="{BB962C8B-B14F-4D97-AF65-F5344CB8AC3E}">
        <p14:creationId xmlns:p14="http://schemas.microsoft.com/office/powerpoint/2010/main" val="865807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Concentrandoci ancora sull'esempio introdotto in precedenza, ecco una possibile alternativa. Si nota che il numero di pezzi è drasticamente diminuito. Il numero di parti è leggermente superiore a quello che può essere considerato il numero minimo di parti necessarie, quelle che servono per garantire la funzionalità del sistema, come la base, il motore e il sensore. Il problema ora è un altro, come possiamo valutare quantitativamente i miglioramenti che abbiamo apportato alla procedura di assemblaggio con le modifiche di progetto realizzate e, poi, come quindi possiamo confrontare la bontà delle possibili soluzioni con una metodologia quantitativa i miglioramenti apportati.</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16</a:t>
            </a:fld>
            <a:endParaRPr lang="en-GB"/>
          </a:p>
        </p:txBody>
      </p:sp>
    </p:spTree>
    <p:extLst>
      <p:ext uri="{BB962C8B-B14F-4D97-AF65-F5344CB8AC3E}">
        <p14:creationId xmlns:p14="http://schemas.microsoft.com/office/powerpoint/2010/main" val="2922295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Utilizzando i concetti e la metodologia introdotta da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Boothroyd</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la bontà di un assemblaggio viene determinata facendo riferimento a tabelle di questo tipo. Nelle due tabelle qui mostrate, per esempio, si confrontano la soluzione progettuale originale e quella migliorata. Come si può notare nelle tabelle, la prima colonna è dedicata a elencare i singoli componenti che definiscono il sistema, mentre la seconda riporta la loro numerosità ovvero quante unità di quel componente sono necessarie per il sistema che si sta progettando.</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Nella terza colonna si richiama il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Theoretical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Part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Count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sono questi i componenti che sono teoricamente necessari a garantire la funzionalità del sistema e sono determinati rispondendo alle tre domande prima poste, relative al movimento relativo tra due parti, alla necessità che debbano essere costruite con un materiale differente e al fatto che, se unite ad altre parti, possano causare o meno difficoltà per l'assemblaggio dei rimanenti componenti. Infine, nelle ultime due colonne viene riportato il tempo di assemblaggio in secondi per ciascuno dei componenti da assemblare e il costo relativo, che ovviamente si basa su una stima o sulla conoscenza del costo del lavoro, oppure della struttura dei costi di un sistema automatizzato o robotizzato, se si prevede di utilizzare un sistema di quel tipo.</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17</a:t>
            </a:fld>
            <a:endParaRPr lang="en-GB"/>
          </a:p>
        </p:txBody>
      </p:sp>
    </p:spTree>
    <p:extLst>
      <p:ext uri="{BB962C8B-B14F-4D97-AF65-F5344CB8AC3E}">
        <p14:creationId xmlns:p14="http://schemas.microsoft.com/office/powerpoint/2010/main" val="1405808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A tal fine,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Boothroyd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definisce una formula per stimare l'efficienza del processo di assemblaggio, chiamata Assembly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Efficiency</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La formula, come si vede, considera l'efficienza di assemblaggio come il rapporto tra il prodotto del tempo minimo necessario per assemblare due parti per il numero minimo di parti teoricamente necessario a garantire la funzionalità del sistema e il tempo effettivo di assemblaggio richiesto per completare l'assemblaggio del sistema. Per quanto riguarda il tempo minimo di assemblaggio, convenzionalmente si stima che il tempo minimo sia pari a tre secondi e questo è il valore considerato per stimare l'efficienza di assemblaggio. Il numero minimo di parti teoricamente necessario per garantire le funzioni del sistema, come si diceva, si determina considerando le tre domande che fanno riferimento al movimento relativo tra due parti, al loro materiale e alla possibilità che una loro fusione renda difficile, impossibile l'assemblaggio di altre parti. Infine, il tempo effettivo necessario per assemblare completamente il sistema deve essere stimato o con prove sperimentali oppure attraverso tabelle e grafici.</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18</a:t>
            </a:fld>
            <a:endParaRPr lang="en-GB"/>
          </a:p>
        </p:txBody>
      </p:sp>
    </p:spTree>
    <p:extLst>
      <p:ext uri="{BB962C8B-B14F-4D97-AF65-F5344CB8AC3E}">
        <p14:creationId xmlns:p14="http://schemas.microsoft.com/office/powerpoint/2010/main" val="3597295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Concentrando l'attenzione su quest'ultimo termine della formula dell'efficienza di assemblaggio, ovvero il tempo effettivo, come detto, questo può essere stimato conoscendo il tipo di sistema di assemblaggio da utilizzare, manuale, automatico o robotizzato, con prove sperimentali relative al caso di interesse oppure, se ciò non è possibile, attraverso tabelle o grafici come quelli qui illustrati. Tali tabelle e grafici non fanno riferimento a nessuna applicazione particolare ma considerano solo le operazioni di assemblaggio e i fattori che possono influenzare la loro durata, quali il grado di simmetria, oppure la possibile difficoltà nel maneggiare e inserire i componenti. Per quanto riguarda il grado di simmetria, è definito come la somma di due angoli, Alfa e beta. Questi angoli sono gli angoli di cui si deve ruotare un pezzo attorno ad un asse di inserimento o all'asse perpendicolare a quello di inserimento, affinché il pezzo si ritrovi in una posizione identica, indistinguibile da quella originale. Per una sfera, quindi, il grado di simmetria è sempre pari a zero, qualunque sia l'asse considerato. Per un cilindro sarà zero o 180 ° a seconda che si considerino L'asse del cilindro stesso oppure l'asse adesso o perpendicolare. Per un cubo. Entrambi i gradi di simmetria Alfa e beta sono pari a 90 ° e così via. </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19</a:t>
            </a:fld>
            <a:endParaRPr lang="en-GB" dirty="0"/>
          </a:p>
        </p:txBody>
      </p:sp>
    </p:spTree>
    <p:extLst>
      <p:ext uri="{BB962C8B-B14F-4D97-AF65-F5344CB8AC3E}">
        <p14:creationId xmlns:p14="http://schemas.microsoft.com/office/powerpoint/2010/main" val="346032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kern="100" dirty="0">
                <a:effectLst/>
                <a:latin typeface="Aptos" panose="020B0004020202020204" pitchFamily="34" charset="0"/>
                <a:ea typeface="Aptos" panose="020B0004020202020204" pitchFamily="34" charset="0"/>
                <a:cs typeface="Times New Roman" panose="02020603050405020304" pitchFamily="18" charset="0"/>
              </a:rPr>
              <a:t>Questa parte del corso Design 4.0 considera gli aspetti progettuali legati alla fase di assemblaggio, che insieme alla fase di manifattura, risulta essere tra le fasi più importanti nel determinare il costo e la sostenibilità di una soluzione progettuale.</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In particolare, l'assemblaggio e le diverse soluzioni ad esso legate dovrebbero essere considerati sin dalle prime fasi di sviluppo, in quanto ogni incongruenza o, comunque, modifica che si rendesse necessaria nelle fasi più avanzate di sviluppo del progetto richiederebbe un notevole sforzo economico e anche di creatività, almeno se si vuole evitare di ripensare in maniera drastica quanto proposto. </a:t>
            </a:r>
          </a:p>
          <a:p>
            <a:endParaRPr lang="en-CA"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a:t>
            </a:fld>
            <a:endParaRPr lang="en-GB"/>
          </a:p>
        </p:txBody>
      </p:sp>
    </p:spTree>
    <p:extLst>
      <p:ext uri="{BB962C8B-B14F-4D97-AF65-F5344CB8AC3E}">
        <p14:creationId xmlns:p14="http://schemas.microsoft.com/office/powerpoint/2010/main" val="1650374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Il Design for Assembly considera anche fattori correttivi che possono facilitare o meno l'assemblaggio e ridurre o aumentare il tempo di assemblaggio rispetto ai componenti standard che sono utilizzati per la definizione delle tabelle, ad esempio Tre grafici qui riportati si considerano l'effetto dello spessore, inteso come minima dimensione tra quelle che definiscono il solido che circoscrive il componente in esame. Non necessariamente quindi lo spessore coincide con lo spessore effettivo del componente, come nel caso che è possibile osservare in tabella, la dimensione massima del pezzo, definita analogamente come la massima delle tre dimensioni che descrivono il solido che include completamente il componente in esame. Nel terzo grafico si mostra l'importanza di considerare gli smussi, in quanto questi possono abbreviare, se presenti, in maniera sostanziale, il tempo di posizionamento e di inserimento dei componenti cilindrici.</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20</a:t>
            </a:fld>
            <a:endParaRPr lang="en-GB" dirty="0"/>
          </a:p>
        </p:txBody>
      </p:sp>
    </p:spTree>
    <p:extLst>
      <p:ext uri="{BB962C8B-B14F-4D97-AF65-F5344CB8AC3E}">
        <p14:creationId xmlns:p14="http://schemas.microsoft.com/office/powerpoint/2010/main" val="1640150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Questi altri grafici rendono invece conto quantitativamente dell'importanza di semplificare il processo di assemblaggio minimizzando le superfici di interfaccia, facendo in modo che sia possibile riconoscere agevolmente come centrare due o più parti e prevedendo spazi e ingombri che non necessitino di attrezzature particolari, o che, comunque, non rallentino le procedure per, ad esempio, serrare delle viti o altre operazioni di montaggi.</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21</a:t>
            </a:fld>
            <a:endParaRPr lang="en-GB" dirty="0"/>
          </a:p>
        </p:txBody>
      </p:sp>
    </p:spTree>
    <p:extLst>
      <p:ext uri="{BB962C8B-B14F-4D97-AF65-F5344CB8AC3E}">
        <p14:creationId xmlns:p14="http://schemas.microsoft.com/office/powerpoint/2010/main" val="3112589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Detto questo, è bene comunque non dimenticare le tradizionali regole di buona progettazione per l'assemblaggio, qui ne viene richiamata qualcuna relativa alla fase di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handling</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Tali linee guida dicono, ad esempio, di progettare pezzi simmetrici, in modo da sfruttare la simmetria per evitare errori di montaggio e rendere più veloce l'assemblaggio. Se ciò non è possibile, allora sarebbe bene prevedere delle evidenti asimmetrie, per evitare possibili errori di montaggio.</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È bene evitare pezzi che possano impilarsi o aggrovigliarsi, aumentando il tempo necessario per completare la fase di assemblaggio. Infine, è opportuno evitare di utilizzare pezzi scivolosi, flessibili, troppo piccoli o troppo grandi, o con dettagli poco riconoscibili che potrebbero causare ferite agli operatori. </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22</a:t>
            </a:fld>
            <a:endParaRPr lang="en-GB" dirty="0"/>
          </a:p>
        </p:txBody>
      </p:sp>
    </p:spTree>
    <p:extLst>
      <p:ext uri="{BB962C8B-B14F-4D97-AF65-F5344CB8AC3E}">
        <p14:creationId xmlns:p14="http://schemas.microsoft.com/office/powerpoint/2010/main" val="3014314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Per quanto riguarda le operazioni di inserimento e di fissaggio, è opportuno ricordare di considerare assemblaggi con centro di gravità basso, in modo da rendere l'assemblato più stabile (si parla dei cosiddetti "assemblaggi a piramide"). Un altro suggerimento è quello di evitare metodi di accoppiamento che richiedono di mantenere il pezzo nella corretta posizione durante l'inserimento (elemento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autoallineanti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grazie a qualche accorgimento deciso in fase di progetto). Inoltre è bene considerare il progetto di parti che siano già in posizione di assemblaggio prima che lascino le mani degli operatori.</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23</a:t>
            </a:fld>
            <a:endParaRPr lang="en-GB" dirty="0"/>
          </a:p>
        </p:txBody>
      </p:sp>
    </p:spTree>
    <p:extLst>
      <p:ext uri="{BB962C8B-B14F-4D97-AF65-F5344CB8AC3E}">
        <p14:creationId xmlns:p14="http://schemas.microsoft.com/office/powerpoint/2010/main" val="3295002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Un altro consiglio da seguire in sede di montaggio è quello di considerare accorgimenti di progetto che consentano di evitare o minimizzare la resistenza dovuta all'attrito. Nelle figure è illustrato qualche esempio: nel caso del disco è opportuno modificare la geometria per evitare il corretto inserimento che darebbe luogo a un ritardo del montaggio. Nel caso del perno, si nota come la sua lunghezza dovrebbe essere progettata in modo tale da facilitare il corretto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posizionamento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ed evitare errori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grossolani.</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Infine, nell'ultimo esempio si definisce una geometria della sede di assemblaggio in grado di sfruttare la gravità per portare la molla nella posizione corretta, posizionamento che sarebbe stato ben più complicato senza tale accorgimento.</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24</a:t>
            </a:fld>
            <a:endParaRPr lang="en-GB" dirty="0"/>
          </a:p>
        </p:txBody>
      </p:sp>
    </p:spTree>
    <p:extLst>
      <p:ext uri="{BB962C8B-B14F-4D97-AF65-F5344CB8AC3E}">
        <p14:creationId xmlns:p14="http://schemas.microsoft.com/office/powerpoint/2010/main" val="3641648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Infine, è bene non dimenticare che la scelta del tipo di unione determina in buona parte il costo legato all'assemblaggio. Da questo punto di vista, l'introduzione degli accoppiamenti integrali, o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snap-fit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come metodo di unione, in particolare per le materie plastiche, premettono di ottenere considerevoli vantaggi, seguiti da press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fit,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dalle rivettature integrali (in cui i rivetti sono parte integrante dei pezzi da collegare, dalle rivettature tradizionali, che aggiungono complessità al sistema, e, infine, dalle viti. Ciò è dovuto al fatto che il tempo necessario per completare il serraggio delle viti è ben maggiore rispetto agli altri metodi qui descritti, pur rimanendo, in assenza di altre priorità, interessante dal punto di vista dello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smontaggio,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in quanto consente sempre la separazione dei materiali di un sistema assemblato. </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25</a:t>
            </a:fld>
            <a:endParaRPr lang="en-GB" dirty="0"/>
          </a:p>
        </p:txBody>
      </p:sp>
    </p:spTree>
    <p:extLst>
      <p:ext uri="{BB962C8B-B14F-4D97-AF65-F5344CB8AC3E}">
        <p14:creationId xmlns:p14="http://schemas.microsoft.com/office/powerpoint/2010/main" val="1716892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E veniamo adesso ai giorni nostri, caratterizzati dall'introduzione e dalla diffusione in ambito industriale degli strumenti 4.0. Vale a dire di tutti quegli strumenti che permettono di digitalizzare e interconnettere I mezzi di produzione industriali. Anche la fase di assemblaggio, grazie a tali strumenti sta subendo una profonda trasformazione, sia in termini di possibilità di sviluppo di nuove soluzioni di assemblaggio più veloci e più efficienti, sia dal punto di vista della messa a punto di nuovi sistemi di assemblaggio, nuove soluzioni manuali o automatizzate che grazie all'impiego di alcuni degli strumenti 4.0. Garantiscono una maggiore efficienza in sede produttiva. </a:t>
            </a:r>
          </a:p>
          <a:p>
            <a:endParaRPr lang="en-GB"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26</a:t>
            </a:fld>
            <a:endParaRPr lang="en-GB"/>
          </a:p>
        </p:txBody>
      </p:sp>
    </p:spTree>
    <p:extLst>
      <p:ext uri="{BB962C8B-B14F-4D97-AF65-F5344CB8AC3E}">
        <p14:creationId xmlns:p14="http://schemas.microsoft.com/office/powerpoint/2010/main" val="536062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Per quanto riguarda la possibilità di sviluppare nuove soluzioni di assemblaggio legate a I4.0., gli aspetti che possono servire allo scopo sono soprattutto i processi additivi e le nuove tecnologie di taglio laser, che garantiscono una precisione di lavorazione molto maggiore di quanto possa essere fatta con le lavorazioni tradizionali, permettendo di realizzare nuove tipologie di unione tra componenti. Non solo, l'utilizzo delle tecnologie additive permette di realizzare pezzi complessi, e quindi di pensare di fondere ciò che una volta era realizzato con due o più componenti in un singolo componente, ovviamente semplificando la condizione di montaggio. L'utilizzo delle tecniche di ottimizzazione topologica in sede di progettazione permette poi di realizzare parti ottimizzate e funzionalizzate, da realizzare grazie a sistemi di produzione avanzate. Ad esempio, si è parlato prima degli snap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fit,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dicendo e sottolineando come possano essere considerati una soluzione eccellente per unire parti metalliche ma anche come sia difficile pensare di applicarli a parti metalliche, in quanto, a causa della diversa rigidità dei materiali, il dimensionamento degli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snap fit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con le stesse soluzioni utilizzate per i polimeri (molte volte semplici travi a mensola) richiederebbe elementi di fissaggio non compatibili con gli ingombri ammissibili.</a:t>
            </a:r>
          </a:p>
          <a:p>
            <a:endParaRPr lang="en-GB"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27</a:t>
            </a:fld>
            <a:endParaRPr lang="en-GB"/>
          </a:p>
        </p:txBody>
      </p:sp>
    </p:spTree>
    <p:extLst>
      <p:ext uri="{BB962C8B-B14F-4D97-AF65-F5344CB8AC3E}">
        <p14:creationId xmlns:p14="http://schemas.microsoft.com/office/powerpoint/2010/main" val="3732116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Nell'esempio riportato qui si mostra come, grazie all'analisi di ottimizzazione topologica che ha permesso di ottimizzare la deformabilità del componente in funzione dei vincoli di ingombro, assumendo il vincolo che non vengano superati i valori di resistenza del materiale, si è potuta definire una configurazione geometrica di uno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snapfit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metallico che consente di garantire la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montabilità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con forze di innesto modeste, adatte allo sviluppo di soluzioni di assemblaggio anche per prodotti di massa,  per montaggi di cui anche l'utente finale può prendersi cura. Questi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snapfit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metallici hanno bisogno, tuttavia, di un'elevata precisione di realizzazione e di tolleranze molto strette, difficili da realizzare con tecnologie di taglio tradizionali. A tal fine si è utilizzata una macchina di taglio laser, che permette di realizzare i taglio con le tolleranze volute, in modo da evitare, una volta concluso il montaggio, fastidiose vibrazioni e malfunzionamenti. </a:t>
            </a:r>
          </a:p>
          <a:p>
            <a:endParaRPr lang="en-GB"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28</a:t>
            </a:fld>
            <a:endParaRPr lang="en-GB"/>
          </a:p>
        </p:txBody>
      </p:sp>
    </p:spTree>
    <p:extLst>
      <p:ext uri="{BB962C8B-B14F-4D97-AF65-F5344CB8AC3E}">
        <p14:creationId xmlns:p14="http://schemas.microsoft.com/office/powerpoint/2010/main" val="630010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Soluzioni di questo tipo sono state realizzate anche pensando a differenti requisiti di assemblaggio. Nelle figure qui riportate si illustra una soluzione a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snap-fit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metallico da realizzare per montaggi di tipo assiale. In questo caso, in particolare, la soluzione di assemblaggio adottata si abbina alla tecnica di taglia e piega, che consente di realizzare prodotti con soluzioni di design originali utilizzando materiali metallici. Nell'esempio riportato, si può vedere un telaio realizzato con elementi tubolari a sezione quadrata metallici opportunamente tagliati e piegati, con possibilità di variare facilmente la configurazione finale. Soluzioni di questo tipo, consentono anche di ottimizzare la fase di trasporto e distribuzione, in quanto consentono di riempire il volume del mezzo a disposizione con tubi tagliati e non ancora piegati e montati e di completare il montaggio in sito. </a:t>
            </a:r>
          </a:p>
          <a:p>
            <a:endParaRPr lang="en-GB"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29</a:t>
            </a:fld>
            <a:endParaRPr lang="en-GB"/>
          </a:p>
        </p:txBody>
      </p:sp>
    </p:spTree>
    <p:extLst>
      <p:ext uri="{BB962C8B-B14F-4D97-AF65-F5344CB8AC3E}">
        <p14:creationId xmlns:p14="http://schemas.microsoft.com/office/powerpoint/2010/main" val="340261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kern="100" dirty="0">
                <a:effectLst/>
                <a:latin typeface="Aptos" panose="020B0004020202020204" pitchFamily="34" charset="0"/>
                <a:ea typeface="Aptos" panose="020B0004020202020204" pitchFamily="34" charset="0"/>
                <a:cs typeface="Times New Roman" panose="02020603050405020304" pitchFamily="18" charset="0"/>
              </a:rPr>
              <a:t> Vediamo in questa slide quali sono i punti che andremo ad approfondire in questa presentazione. Dopo una prima introduzione al Design for Assembly e al ruolo che questo ha avuto nell'evoluzione storica dei sistemi industriali, affronteremo quelle che sono le metodologie e i concetti alla base di quella che oggi viene definita come Design for Assembly, ovvero la disciplina progettuale a cui fare riferimento per progettare correttamente e possibilmente ottimizzare le attività e le fasi dell'assemblaggio di un processo e valutare comparativamente la bontà delle soluzioni proposte.</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Si parla, quindi, di definire un modo di procedere che permetta di valutare già dalle prime fasi del progetto, quelle che sono le soluzioni di assemblaggio interessanti e meritevoli di approfondimento nelle varie fasi del progetto. </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Infine, l'ultima parte della presentazione prende in considerazione le innovazioni introdotte dalla quarta rivoluzione industriale, 4.0, e riprende i concetti, le metodologie e gli strumenti che caratterizzano I4.0 e come questi stiano modificando o possano modificare, sia le soluzioni progettuali per l'assemblaggio, sia la definizione della configurazione dei sistemi di assemblaggio.</a:t>
            </a:r>
          </a:p>
          <a:p>
            <a:endParaRPr lang="en-GB"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3</a:t>
            </a:fld>
            <a:endParaRPr lang="en-GB"/>
          </a:p>
        </p:txBody>
      </p:sp>
    </p:spTree>
    <p:extLst>
      <p:ext uri="{BB962C8B-B14F-4D97-AF65-F5344CB8AC3E}">
        <p14:creationId xmlns:p14="http://schemas.microsoft.com/office/powerpoint/2010/main" val="3654561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kern="100" dirty="0">
                <a:effectLst/>
                <a:latin typeface="Aptos" panose="020B0004020202020204" pitchFamily="34" charset="0"/>
                <a:ea typeface="Aptos" panose="020B0004020202020204" pitchFamily="34" charset="0"/>
                <a:cs typeface="Times New Roman" panose="02020603050405020304" pitchFamily="18" charset="0"/>
              </a:rPr>
              <a:t>Ma, forse, i maggiori vantaggi che si possono trarre in sede d'assemblaggio dall'applicazione delle tecnologie abilitanti 4.0, sono quelli legati alla possibilità di sviluppare nuovi sistemi di assemblaggio, integrati e collaborativi, capaci di cambiare la stessa organizzazione di un sistema di assemblaggio, per ottenere i seguenti obiettivi. </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Migliorare la progettazione del sistema di assemblaggio. </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Migliorare l'efficienza dell'assemblaggio ottimizzando i tempi previsti per concludere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il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processo.</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 Migliorare l'ergonomia delle operazioni di assemblaggio, in questo caso ci si riferisce in particolare a quegli assemblaggi che vengono svolti manualmente dagli operatori. </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Allo stesso tempo è possibile migliorare la sicurezza degli operatori, ridurre gli errori di montaggio e ridurre anche i materiali di scarto.</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Le immagini qui riportate si riferiscono a un banco per l'assemblaggio di motori aeronautici, per i quali tale fase è particolarmente importante e onerosa, in termini di tempo e risorse dedicate, e che ha tratto enormi vantaggi dall'impiego degli strumenti 4.0.</a:t>
            </a:r>
          </a:p>
          <a:p>
            <a:endParaRPr lang="en-GB"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30</a:t>
            </a:fld>
            <a:endParaRPr lang="en-GB"/>
          </a:p>
        </p:txBody>
      </p:sp>
    </p:spTree>
    <p:extLst>
      <p:ext uri="{BB962C8B-B14F-4D97-AF65-F5344CB8AC3E}">
        <p14:creationId xmlns:p14="http://schemas.microsoft.com/office/powerpoint/2010/main" val="602941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IE"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31</a:t>
            </a:fld>
            <a:endParaRPr lang="en-GB"/>
          </a:p>
        </p:txBody>
      </p:sp>
    </p:spTree>
    <p:extLst>
      <p:ext uri="{BB962C8B-B14F-4D97-AF65-F5344CB8AC3E}">
        <p14:creationId xmlns:p14="http://schemas.microsoft.com/office/powerpoint/2010/main" val="48468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kern="100" dirty="0">
                <a:effectLst/>
                <a:latin typeface="Aptos" panose="020B0004020202020204" pitchFamily="34" charset="0"/>
                <a:ea typeface="Aptos" panose="020B0004020202020204" pitchFamily="34" charset="0"/>
                <a:cs typeface="Times New Roman" panose="02020603050405020304" pitchFamily="18" charset="0"/>
              </a:rPr>
              <a:t>In un sistema di realtà virtuale si possono distinguere tre diversi tipi di componenti: </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Quelli di input, che permettono all'utente un senso di immersione e definiscono l'interazione con il computer. Alcuni esempi di questi componenti possono essere considerati i joystick, le tracking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ball</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i guanti sensorizzati e tutto ciò che mette in relazione l'utente con l'ambiente virtuale.</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Il motore di realtà virtuale, responsabile di calcolare e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generare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modelli grafici, rendering di oggetti, illuminazioni, simulazioni e di mostrarli dinamicamente in tempo reale.</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Gli strumenti di output, che consentono di presentare agli utenti i risultati delle elaborazioni eseguite dal sistema di VR e che ricevono un feedback dal motore di realtà virtuale e lo consegnano all'utente attraverso gli strumenti che simulano e stimolano la sensorialità.</a:t>
            </a:r>
          </a:p>
          <a:p>
            <a:endParaRPr lang="en-IE"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32</a:t>
            </a:fld>
            <a:endParaRPr lang="en-GB"/>
          </a:p>
        </p:txBody>
      </p:sp>
    </p:spTree>
    <p:extLst>
      <p:ext uri="{BB962C8B-B14F-4D97-AF65-F5344CB8AC3E}">
        <p14:creationId xmlns:p14="http://schemas.microsoft.com/office/powerpoint/2010/main" val="1320585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kern="100" dirty="0">
                <a:effectLst/>
                <a:latin typeface="Aptos" panose="020B0004020202020204" pitchFamily="34" charset="0"/>
                <a:ea typeface="Aptos" panose="020B0004020202020204" pitchFamily="34" charset="0"/>
                <a:cs typeface="Times New Roman" panose="02020603050405020304" pitchFamily="18" charset="0"/>
              </a:rPr>
              <a:t>L'applicazione dei sistemi di realtà virtuale al processo di assemblaggio permette lo sviluppo di ambienti virtuali che simulano l'assemblaggio stesso con l'intervento degli operatori, opportunamente equipaggiati con le interfacce opportune. È così possibile, grazie alla realtà virtuale, progettare e costruire virtualmente e in maniera interattiva l'ambiente di assemblaggio che si vuole definire, senza l'ausilio di modelli fisici. E' possibile provare virtualmente sistema messo a punto, capire e valutare possibili punti critici o interferenze e stimare il tempo necessario per ogni singola operazione. Tutto ciò permette di velocizzare lo sviluppo e la progettazione del sistema di assemblaggio. </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IE"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33</a:t>
            </a:fld>
            <a:endParaRPr lang="en-GB"/>
          </a:p>
        </p:txBody>
      </p:sp>
    </p:spTree>
    <p:extLst>
      <p:ext uri="{BB962C8B-B14F-4D97-AF65-F5344CB8AC3E}">
        <p14:creationId xmlns:p14="http://schemas.microsoft.com/office/powerpoint/2010/main" val="1670779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La realtà aumentata o AR è invece una combinazione di scene reali viste e scene virtuali generate da un computer. Queste scene virtuali e reali sono sovrapposte, fornendo a chi sta usufruendo del sistema di realtà aumentata informazioni aggiuntive che altrimenti non sarebbe possibile avere. Si può definire la realtà aumentata come una visione migliorata digitalmente del mondo reale. Si può anche affermare che la realtà aumentata ha come obiettivo la generazione di un sistema in cui l'utente non può apprezzare alcuna differenza tra il mondo reale e quello aumentato e quello virtuale. Tale sovrapposizione viene in genere realizzata attraverso interfacce, quali i tablet, sui quali le informazioni reali e quelle virtuali sono sovrapposte, in forma grafica, ovviamente, l'utente può usufruire in maniera diretta e in tempo reale delle elaborazioni dei sistemi di realtà virtuale.</a:t>
            </a:r>
          </a:p>
          <a:p>
            <a:endParaRPr lang="en-IE"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34</a:t>
            </a:fld>
            <a:endParaRPr lang="en-GB"/>
          </a:p>
        </p:txBody>
      </p:sp>
    </p:spTree>
    <p:extLst>
      <p:ext uri="{BB962C8B-B14F-4D97-AF65-F5344CB8AC3E}">
        <p14:creationId xmlns:p14="http://schemas.microsoft.com/office/powerpoint/2010/main" val="3123649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Pensando al possibile utilizzo degli strumenti di realtà aumentata in sede di assemblaggio, risulta evidente che l'ambiente di assemblaggio può essere arricchito con queste informazioni virtuali e che queste informazioni possano aiutare l'operatore nell'evitare errori e nel rendere più evidenti possibili situazioni critiche. Non solo, gli strumenti di realtà  aumentata possono aiutare l'operatore a riconoscere gli utensili corretti da utilizzare e quindi possono concorrere allo sviluppo di un sistema di assemblaggio molto più efficiente. I sistemi di realtà aumentata possono anche essere utilizzati durante la fase di configurazione, di progettazione, della linea di assemblaggio, al fine di simulare e ottimizzare il processo grazie alla possibilità di vedere e maneggiare gli oggetti componenti da assemblare in maniera virtuale e, possibilmente, indicando eventuali correzioni per evitare problematiche in sede operativa.</a:t>
            </a:r>
          </a:p>
          <a:p>
            <a:endParaRPr lang="en-IE"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35</a:t>
            </a:fld>
            <a:endParaRPr lang="en-GB"/>
          </a:p>
        </p:txBody>
      </p:sp>
    </p:spTree>
    <p:extLst>
      <p:ext uri="{BB962C8B-B14F-4D97-AF65-F5344CB8AC3E}">
        <p14:creationId xmlns:p14="http://schemas.microsoft.com/office/powerpoint/2010/main" val="11834176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kern="100" dirty="0">
                <a:effectLst/>
                <a:latin typeface="Aptos" panose="020B0004020202020204" pitchFamily="34" charset="0"/>
                <a:ea typeface="Aptos" panose="020B0004020202020204" pitchFamily="34" charset="0"/>
                <a:cs typeface="Times New Roman" panose="02020603050405020304" pitchFamily="18" charset="0"/>
              </a:rPr>
              <a:t>In conclusione, Industria 4.0 offre gli strumenti per sviluppare nuove soluzioni per unire due o più parti  e per migliorare il processo di assemblaggio da diversi punti di vista. In particolare, grazie all'utilizzo di questi strumenti è possibile migliorare la qualità del processo, la sua efficienza, contribuendo, quindi, alla razionalizzazione del sistema di produzione. L'impiego di questi strumenti riduce in maniera importante la possibilità di errori, rendendo il processo di assemblaggio più sicuro.</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Inoltre, la possibilità di simulare il processo di assemblaggio in maniera virtuale o grazie anche agli strumenti di realtà aumentata permette di sviluppare la progettazione del processo da un punto di vista del Design for Manufacturing, con un significativo risparmio di tempo e risorse, tuttavia....</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GB"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36</a:t>
            </a:fld>
            <a:endParaRPr lang="en-GB"/>
          </a:p>
        </p:txBody>
      </p:sp>
    </p:spTree>
    <p:extLst>
      <p:ext uri="{BB962C8B-B14F-4D97-AF65-F5344CB8AC3E}">
        <p14:creationId xmlns:p14="http://schemas.microsoft.com/office/powerpoint/2010/main" val="1227081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kern="100" dirty="0">
                <a:effectLst/>
                <a:latin typeface="Aptos" panose="020B0004020202020204" pitchFamily="34" charset="0"/>
                <a:ea typeface="Aptos" panose="020B0004020202020204" pitchFamily="34" charset="0"/>
                <a:cs typeface="Times New Roman" panose="02020603050405020304" pitchFamily="18" charset="0"/>
              </a:rPr>
              <a:t>È inoltre necessario essere in grado di riconoscere, poi, quali sono le tecnologie 4.0 che servono effettivamente alla realtà produttiva in cui saranno utilizzati. Questo richiede un'adeguata esperienza e competenza e, in alcuni casi, il ricorso a consulenti esterni.</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Infine, non dimentichiamo che gli investimenti richiesti  per l'adozione e l'implementazione delle tecnologie 4.0 possono essere ingenti e vanno quindi valutati correttamente e  razionalizzati in funzione dell'ambiente in cui verranno utilizzati.</a:t>
            </a:r>
          </a:p>
          <a:p>
            <a:endParaRPr lang="en-GB"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37</a:t>
            </a:fld>
            <a:endParaRPr lang="en-GB"/>
          </a:p>
        </p:txBody>
      </p:sp>
    </p:spTree>
    <p:extLst>
      <p:ext uri="{BB962C8B-B14F-4D97-AF65-F5344CB8AC3E}">
        <p14:creationId xmlns:p14="http://schemas.microsoft.com/office/powerpoint/2010/main" val="4717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Nella slide che stiamo osservando è innanzitutto possibile vedere come si è evoluto il Design for Assembly and Manufacturing durante il corso degli anni, nelle diverse epoche di evoluzione della società industriale. Si nota in primo luogo come il Design for Assembly sia stato introdotto e abbia via via assunto un maggior peso nella produzione industriale a partire dalla seconda rivoluzione industriale, quindi dopo il 1870. In particolare, si considera lo sviluppo dell'automobile modello T della Ford come il primo esempio di applicazione dei concetti del Design for Assembly. La Ford T, una cui foto è illustrata nella SLIDE, si distingueva da tutte le altre automobili prodotte a quel tempo, per differenti e molteplici innovazioni. Di fatto con la Ford T  si abbandonava la concezione di produzione automobilistica come la produzione artigianale, aprendo le porte al settore automobilistico come settore industriale per la produzione di massa. Tra le altre cose, questo voleva dire la definizione di un processo di assemblaggio ottimizzato in cui ogni operatore aveva un ruolo ben definito, e permetteva quindi di minimizzare il tempo necessario a montare i vari componenti che compongono le automobili e rendere quindi l'automobile disponibile sul mercato. Di fatto la Ford T è stata la prima automobile concepita come prodotto per la massa. Ciò ha comportato, da un lato la definizione di linee di assemblaggio dedicate, che prima non esistevano, e, allo stesso tempo la definizione di operatori specializzati, in grado cioè di svolgere per un intero turno di lavoro sempre la stessa operazione. Tale modo di organizzare e concepire il lavoro è stato, tra le altre cose, ripreso ironicamente nel film Tempi Moderni di Charlie Chaplin,  unanimemente riconosciuto come un capolavoro della storia del cinema. </a:t>
            </a:r>
          </a:p>
          <a:p>
            <a:endParaRPr lang="en-IE"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4</a:t>
            </a:fld>
            <a:endParaRPr lang="en-GB"/>
          </a:p>
        </p:txBody>
      </p:sp>
    </p:spTree>
    <p:extLst>
      <p:ext uri="{BB962C8B-B14F-4D97-AF65-F5344CB8AC3E}">
        <p14:creationId xmlns:p14="http://schemas.microsoft.com/office/powerpoint/2010/main" val="4175313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kern="100" dirty="0">
                <a:effectLst/>
                <a:latin typeface="Aptos" panose="020B0004020202020204" pitchFamily="34" charset="0"/>
                <a:ea typeface="Aptos" panose="020B0004020202020204" pitchFamily="34" charset="0"/>
                <a:cs typeface="Times New Roman" panose="02020603050405020304" pitchFamily="18" charset="0"/>
              </a:rPr>
              <a:t>Ma le basi della progettazione per l'assemblaggio risalgono all'inizio del XX secolo. Bisogna poi attendere fino agli anni '60 del secolo scorso per vedere nascere ed evolversi il Design for Assembly come metodologia di progettazione industriale. È in questi anni, infatti, che vengono definiti i concetti e i metodi per analizzare, sulla base di una solida metodologia e degli strumenti che ad essa fanno riferimento, la bontà delle possibili soluzioni progettuali di un prodotto dal punto di vista dell'assemblaggio con formule quantitative, in grado di confrontare omogeneamente diverse soluzioni concettuali e indirizzare poi gli sforzi, nelle fasi di progettazione seguenti, su quelle ritenute più interessanti.</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E in questo periodo storico si definiscono nuovi materiali, nuovi metodi di accoppiamento (in figura si riporta un esempio di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snap-fit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efficiente metodo di accoppiamento di particolare interesse per i materiali polimerici) legati soprattutto all'evoluzione e alla diffusione dei materiali polimerici.  Non solo, in quel periodo storico si definisce il concetto di efficienza di assemblaggio, concetto dovuto a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Boothroyd e Dewrhrust,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che è ancora alla base del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DfA e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che permette di confrontare la bontà dal punto di vista dell'assemblaggio delle possibili soluzioni progettuali proposte. In termini di tempo e di assemblaggio, infine, sempre in questo periodo, dagli anni '70 fino agli anni '90, si sviluppano i software per il Design for Assembly, che permettono l'applicazione del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DfA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sin dalle prime fasi di progetto, e che consentono una più rapida implementazione di questi concetti a livello industriale, dapprima nelle grandi industrie e poi via via anche in aziende di dimensioni inferiori operanti in settori a minor contenuto tecnologico.</a:t>
            </a:r>
          </a:p>
          <a:p>
            <a:endParaRPr lang="en-GB"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5</a:t>
            </a:fld>
            <a:endParaRPr lang="en-GB"/>
          </a:p>
        </p:txBody>
      </p:sp>
    </p:spTree>
    <p:extLst>
      <p:ext uri="{BB962C8B-B14F-4D97-AF65-F5344CB8AC3E}">
        <p14:creationId xmlns:p14="http://schemas.microsoft.com/office/powerpoint/2010/main" val="2526618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Come ora introdotto, il Design for Assembly e i suoi concetti sono stati introdotti negli anni '60 del secolo scorso. Rispetto alle linee guida e alle regole di buona progettazione che venivano utilizzate a quel tempo, l'innovazione del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DfA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fu quella di introdurre l'aspetto economico nelle valutazioni progettuali dell'assemblaggio, senza dimenticare, ovviamente, il dover garantire la funzionalità del sistema. Nella figura qui riportata, che fa riferimento al testo di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Boothroyd,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si riporta un esempio di quelle che erano le regole di buona progettazione allora in uso. In tale figura si può vedere che uno stesso pezzo poteva essere ottenuto o in maniera monolitica attraverso lavorazioni di piegatura, oppure assemblando due pezzi con un paio di punti di saldatura, oppure utilizzando delle rivettature. La prima soluzione veniva definita errata in quanto più complessa e meno conveniente, mentre la seconda veniva considerata corretta. Ecco, il Design for Assembly ha messo in dubbio la validità di queste linee guida e l'ha subordinata a un'analisi quantitativa relativa ai costi tecnologici e ai costi di manifattura e, ovviamente, ai costi di assemblaggio.</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6</a:t>
            </a:fld>
            <a:endParaRPr lang="en-GB"/>
          </a:p>
        </p:txBody>
      </p:sp>
    </p:spTree>
    <p:extLst>
      <p:ext uri="{BB962C8B-B14F-4D97-AF65-F5344CB8AC3E}">
        <p14:creationId xmlns:p14="http://schemas.microsoft.com/office/powerpoint/2010/main" val="74220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Mentre la concettualizzazione del Design for Assembly, come detto, va riferita agli anni 60 del ventesimo secolo, le sue prime applicazioni nei diversi settori industriali risalgono al decennio successivo, agli anni 70, grazie all'introduzione e alla diffusione dei mezzi di calcolo automatico, i computer, e dei software, dapprima negli Stati Uniti d'America e poi nel resto del mondo. Nel grafico qui ripreso da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Boothroyd,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ci si può rendere conto del vantaggio conseguibile </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con l'applicazione dei concetti del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DfMA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Design for Manufacturing and Assembly, che può essere pensato come un'unica disciplina. Si vede che nel processo di progettazione tradizionale, mentre il tempo dedicato al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Conceptual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design è molto modesto, circa il 3%, e la maggior parte del tempo viene speso per una la definizione di una proposta iniziale e ancor più (più della metà del tempo) per la definizione della risoluzione di  modifiche  rispetto al progetto iniziale, se si utilizzano tecniche di Design for Manufacturing and Assembly, il tempo totale dedicato al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conceptual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design aumenta a circa il 20% del tempo complessivo, mentre il tempo legato allo sviluppo del progetto iniziale e alle possibili modifiche risulta molto inferiore, per un risparmio complessivo del tempo di sviluppo del progetto di circa il 40%.</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7</a:t>
            </a:fld>
            <a:endParaRPr lang="en-GB"/>
          </a:p>
        </p:txBody>
      </p:sp>
    </p:spTree>
    <p:extLst>
      <p:ext uri="{BB962C8B-B14F-4D97-AF65-F5344CB8AC3E}">
        <p14:creationId xmlns:p14="http://schemas.microsoft.com/office/powerpoint/2010/main" val="2744261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In questa tabella, ripresa da dati pubblicati da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Ingersoll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Rand, si possono notare le migliorie introdotte nella progettazione meccanica di un compressore applicando la metodologia Design for Assembly and Manufacturing. Si vede che il compressore oggetto dell'analisi, prima di considerare il Design for Assembly era costituito da circa 80 componenti.</a:t>
            </a:r>
          </a:p>
          <a:p>
            <a:pPr algn="just"/>
            <a:r>
              <a:rPr lang="it-IT" sz="1800" kern="100" dirty="0">
                <a:effectLst/>
                <a:latin typeface="Aptos" panose="020B0004020202020204" pitchFamily="34" charset="0"/>
                <a:ea typeface="Aptos" panose="020B0004020202020204" pitchFamily="34" charset="0"/>
                <a:cs typeface="Times New Roman" panose="02020603050405020304" pitchFamily="18" charset="0"/>
              </a:rPr>
              <a:t>Applicando il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DfMA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è stato possibile semplificarlo e scendere a 29 componenti complessivi. Sorte analoga hanno subito anche il numero di collegamenti, il numero di operazioni di assemblaggio, scese da circa 160 a 40, quindi un quarto del numero iniziale. In sintesi, il tempo di assemblaggio è sceso da circa 18 minuti e mezzo complessivi a circa 6,5 minuti, con una riduzione del tempo pari a circa i 2/3 del tempo iniziale.</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8</a:t>
            </a:fld>
            <a:endParaRPr lang="en-GB"/>
          </a:p>
        </p:txBody>
      </p:sp>
    </p:spTree>
    <p:extLst>
      <p:ext uri="{BB962C8B-B14F-4D97-AF65-F5344CB8AC3E}">
        <p14:creationId xmlns:p14="http://schemas.microsoft.com/office/powerpoint/2010/main" val="47043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Più in generale, se si considera una casistica che fa riferimento all'applicazione del DFMA in 89 industrie, si sono trovati i seguenti dati in cui si sottolineano i vantaggi che possono essere tratti dall'applicazione delle metodologie legate al Design for Assembly.  Si nota che la riduzione del tempo totale di assemblaggio è mediamente pari a circa il 64%, con una riduzione del 53% delle operazioni del numero di applicazioni di operazioni necessarie all'assemblaggio di un sistema. Gli elementi di collegamento sono scesi di circa il 70% e allo stesso tempo la qualità dell'assemblaggio è salita, con una riduzione dei difetti rilevabili in sede d'assemblaggio di circa il 68% e una riduzione delle chiamate al servizio dedicato all'assistenza del 57%. Il dato che sintetizza tutti i miglioramenti ottenibili dall'applicazione del Design for Assembly and Manufacturing è il time to market, o TTM, che è di circa il 50% rispetto a quello iniziale. Quindi solo la metà del tempo originariamente necessario per arrivare sul mercato è necessario se si applicano i concetti e gli strumenti del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DfA.</a:t>
            </a:r>
          </a:p>
          <a:p>
            <a:endParaRPr lang="en-US"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9</a:t>
            </a:fld>
            <a:endParaRPr lang="en-GB"/>
          </a:p>
        </p:txBody>
      </p:sp>
    </p:spTree>
    <p:extLst>
      <p:ext uri="{BB962C8B-B14F-4D97-AF65-F5344CB8AC3E}">
        <p14:creationId xmlns:p14="http://schemas.microsoft.com/office/powerpoint/2010/main" val="2784879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B99C-5182-4629-8020-B12FBD06E83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1C554E40-11C6-4D09-8721-3BB878E6E3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11BD317B-788E-4C26-9423-039C1322DDB4}"/>
              </a:ext>
            </a:extLst>
          </p:cNvPr>
          <p:cNvSpPr>
            <a:spLocks noGrp="1"/>
          </p:cNvSpPr>
          <p:nvPr>
            <p:ph type="dt" sz="half" idx="10"/>
          </p:nvPr>
        </p:nvSpPr>
        <p:spPr/>
        <p:txBody>
          <a:bodyPr/>
          <a:lstStyle/>
          <a:p>
            <a:fld id="{F7E9C985-1397-4CC4-B36E-67E500AA4931}" type="datetime1">
              <a:rPr lang="it-IT" smtClean="0"/>
              <a:t>18/11/2025</a:t>
            </a:fld>
            <a:endParaRPr lang="it-IT"/>
          </a:p>
        </p:txBody>
      </p:sp>
      <p:sp>
        <p:nvSpPr>
          <p:cNvPr id="5" name="Footer Placeholder 4">
            <a:extLst>
              <a:ext uri="{FF2B5EF4-FFF2-40B4-BE49-F238E27FC236}">
                <a16:creationId xmlns:a16="http://schemas.microsoft.com/office/drawing/2014/main" id="{DFBB8542-EB9B-43C4-B9E3-835434C9CF7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2C3E859-5E96-4F1A-8DB6-2CC7847A7900}"/>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32647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A2D237-2DA9-B6C6-66C2-578C50627B2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8B63EF0-27F8-4267-EF7A-6A5897FE6C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249883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BB6A-69E2-465E-9D2F-5A3FD25A5AF6}"/>
              </a:ext>
            </a:extLst>
          </p:cNvPr>
          <p:cNvSpPr>
            <a:spLocks noGrp="1"/>
          </p:cNvSpPr>
          <p:nvPr>
            <p:ph type="ctrTitle"/>
          </p:nvPr>
        </p:nvSpPr>
        <p:spPr>
          <a:xfrm>
            <a:off x="1524000" y="3411583"/>
            <a:ext cx="9144000" cy="1818640"/>
          </a:xfrm>
        </p:spPr>
        <p:txBody>
          <a:bodyPr anchor="b"/>
          <a:lstStyle>
            <a:lvl1pPr algn="ctr">
              <a:defRPr sz="6000"/>
            </a:lvl1pPr>
          </a:lstStyle>
          <a:p>
            <a:r>
              <a:rPr lang="en-US"/>
              <a:t>Click to edit Master title style</a:t>
            </a:r>
            <a:endParaRPr lang="it-IT"/>
          </a:p>
        </p:txBody>
      </p:sp>
      <p:sp>
        <p:nvSpPr>
          <p:cNvPr id="4" name="Date Placeholder 3">
            <a:extLst>
              <a:ext uri="{FF2B5EF4-FFF2-40B4-BE49-F238E27FC236}">
                <a16:creationId xmlns:a16="http://schemas.microsoft.com/office/drawing/2014/main" id="{F74B4253-6E45-400A-A9C5-9F733DAC1DD0}"/>
              </a:ext>
            </a:extLst>
          </p:cNvPr>
          <p:cNvSpPr>
            <a:spLocks noGrp="1"/>
          </p:cNvSpPr>
          <p:nvPr>
            <p:ph type="dt" sz="half" idx="10"/>
          </p:nvPr>
        </p:nvSpPr>
        <p:spPr/>
        <p:txBody>
          <a:bodyPr/>
          <a:lstStyle/>
          <a:p>
            <a:r>
              <a:rPr lang="it-IT"/>
              <a:t>20/03/2020</a:t>
            </a:r>
          </a:p>
        </p:txBody>
      </p:sp>
      <p:sp>
        <p:nvSpPr>
          <p:cNvPr id="5" name="Footer Placeholder 4">
            <a:extLst>
              <a:ext uri="{FF2B5EF4-FFF2-40B4-BE49-F238E27FC236}">
                <a16:creationId xmlns:a16="http://schemas.microsoft.com/office/drawing/2014/main" id="{AF5A1C98-F2A6-4748-AE94-A258404C9AF9}"/>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C448384-6133-4262-993B-EF0540B83B36}"/>
              </a:ext>
            </a:extLst>
          </p:cNvPr>
          <p:cNvSpPr>
            <a:spLocks noGrp="1"/>
          </p:cNvSpPr>
          <p:nvPr>
            <p:ph type="sldNum" sz="quarter" idx="12"/>
          </p:nvPr>
        </p:nvSpPr>
        <p:spPr/>
        <p:txBody>
          <a:bodyPr/>
          <a:lstStyle/>
          <a:p>
            <a:fld id="{C69F2446-01E5-4173-AD71-E3783F42A540}" type="slidenum">
              <a:rPr lang="it-IT" smtClean="0"/>
              <a:t>‹N›</a:t>
            </a:fld>
            <a:endParaRPr lang="it-IT"/>
          </a:p>
        </p:txBody>
      </p:sp>
      <p:pic>
        <p:nvPicPr>
          <p:cNvPr id="9" name="Picture 8">
            <a:extLst>
              <a:ext uri="{FF2B5EF4-FFF2-40B4-BE49-F238E27FC236}">
                <a16:creationId xmlns:a16="http://schemas.microsoft.com/office/drawing/2014/main" id="{B80A6A55-2C4B-41BE-8F50-8DA1EA92C1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1737" y="1070609"/>
            <a:ext cx="3396343" cy="1264810"/>
          </a:xfrm>
          <a:prstGeom prst="rect">
            <a:avLst/>
          </a:prstGeom>
        </p:spPr>
      </p:pic>
    </p:spTree>
    <p:extLst>
      <p:ext uri="{BB962C8B-B14F-4D97-AF65-F5344CB8AC3E}">
        <p14:creationId xmlns:p14="http://schemas.microsoft.com/office/powerpoint/2010/main" val="765399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B99C-5182-4629-8020-B12FBD06E83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1C554E40-11C6-4D09-8721-3BB878E6E3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11BD317B-788E-4C26-9423-039C1322DDB4}"/>
              </a:ext>
            </a:extLst>
          </p:cNvPr>
          <p:cNvSpPr>
            <a:spLocks noGrp="1"/>
          </p:cNvSpPr>
          <p:nvPr>
            <p:ph type="dt" sz="half" idx="10"/>
          </p:nvPr>
        </p:nvSpPr>
        <p:spPr/>
        <p:txBody>
          <a:bodyPr/>
          <a:lstStyle/>
          <a:p>
            <a:fld id="{83FAB9AA-7B1F-4B47-9AFB-D89AA6BAFC6F}" type="datetime1">
              <a:rPr lang="it-IT" smtClean="0"/>
              <a:t>18/11/2025</a:t>
            </a:fld>
            <a:endParaRPr lang="it-IT"/>
          </a:p>
        </p:txBody>
      </p:sp>
      <p:sp>
        <p:nvSpPr>
          <p:cNvPr id="5" name="Footer Placeholder 4">
            <a:extLst>
              <a:ext uri="{FF2B5EF4-FFF2-40B4-BE49-F238E27FC236}">
                <a16:creationId xmlns:a16="http://schemas.microsoft.com/office/drawing/2014/main" id="{DFBB8542-EB9B-43C4-B9E3-835434C9CF7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2C3E859-5E96-4F1A-8DB6-2CC7847A7900}"/>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2028818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C919-2F31-4E1D-984A-E0CFC6330D2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4B57AEAA-3309-43FA-958E-477AC4272819}"/>
              </a:ext>
            </a:extLst>
          </p:cNvPr>
          <p:cNvSpPr>
            <a:spLocks noGrp="1"/>
          </p:cNvSpPr>
          <p:nvPr>
            <p:ph type="body" idx="1"/>
          </p:nvPr>
        </p:nvSpPr>
        <p:spPr>
          <a:xfrm>
            <a:off x="831851" y="4589464"/>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C561AE-C5B9-4100-A85A-99DFD0410EB8}"/>
              </a:ext>
            </a:extLst>
          </p:cNvPr>
          <p:cNvSpPr>
            <a:spLocks noGrp="1"/>
          </p:cNvSpPr>
          <p:nvPr>
            <p:ph type="dt" sz="half" idx="10"/>
          </p:nvPr>
        </p:nvSpPr>
        <p:spPr/>
        <p:txBody>
          <a:bodyPr/>
          <a:lstStyle/>
          <a:p>
            <a:fld id="{508DDF07-9B87-464C-8535-F213DCFEF3A7}" type="datetime1">
              <a:rPr lang="it-IT" smtClean="0"/>
              <a:t>18/11/2025</a:t>
            </a:fld>
            <a:endParaRPr lang="it-IT"/>
          </a:p>
        </p:txBody>
      </p:sp>
      <p:sp>
        <p:nvSpPr>
          <p:cNvPr id="5" name="Footer Placeholder 4">
            <a:extLst>
              <a:ext uri="{FF2B5EF4-FFF2-40B4-BE49-F238E27FC236}">
                <a16:creationId xmlns:a16="http://schemas.microsoft.com/office/drawing/2014/main" id="{80C16EDB-941D-4247-9B40-091F142A8C3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705EF373-02FD-4A2A-8316-FCB230B3939C}"/>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3664517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D8E0-439D-4470-B11B-CA6BA48BB33E}"/>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3FF50475-BEF7-4E06-89D1-D51AEAF00255}"/>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8E0EA698-E3FE-4B0B-96EA-512A30464BC4}"/>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DEB45893-9556-4688-A894-630089D585F4}"/>
              </a:ext>
            </a:extLst>
          </p:cNvPr>
          <p:cNvSpPr>
            <a:spLocks noGrp="1"/>
          </p:cNvSpPr>
          <p:nvPr>
            <p:ph type="dt" sz="half" idx="10"/>
          </p:nvPr>
        </p:nvSpPr>
        <p:spPr/>
        <p:txBody>
          <a:bodyPr/>
          <a:lstStyle/>
          <a:p>
            <a:fld id="{ADF27A6E-9FD1-9947-9597-9BE8B3FA6909}" type="datetime1">
              <a:rPr lang="it-IT" smtClean="0"/>
              <a:t>18/11/2025</a:t>
            </a:fld>
            <a:endParaRPr lang="it-IT"/>
          </a:p>
        </p:txBody>
      </p:sp>
      <p:sp>
        <p:nvSpPr>
          <p:cNvPr id="6" name="Footer Placeholder 5">
            <a:extLst>
              <a:ext uri="{FF2B5EF4-FFF2-40B4-BE49-F238E27FC236}">
                <a16:creationId xmlns:a16="http://schemas.microsoft.com/office/drawing/2014/main" id="{DAD11DDA-A042-40C8-8A75-DC37C1C81DA2}"/>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AE195DD1-405C-48FB-BEC2-CAE046D3332E}"/>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1570863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4343-3F02-4022-9FC9-383FBDB216D4}"/>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02715F36-5D56-4A60-A9C3-189226E9AEF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B1C973-6D05-4AF7-83FB-00766F353E96}"/>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531663CA-3547-4E6F-8053-9A8E92E02AC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FC11DD-DBD0-4721-898D-47CF221EDD95}"/>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28CBF356-F0C8-4FFD-BA1E-8B5A3C1CC942}"/>
              </a:ext>
            </a:extLst>
          </p:cNvPr>
          <p:cNvSpPr>
            <a:spLocks noGrp="1"/>
          </p:cNvSpPr>
          <p:nvPr>
            <p:ph type="dt" sz="half" idx="10"/>
          </p:nvPr>
        </p:nvSpPr>
        <p:spPr/>
        <p:txBody>
          <a:bodyPr/>
          <a:lstStyle/>
          <a:p>
            <a:fld id="{99DF8A5A-392C-CE44-A4BB-784BD2BE8044}" type="datetime1">
              <a:rPr lang="it-IT" smtClean="0"/>
              <a:t>18/11/2025</a:t>
            </a:fld>
            <a:endParaRPr lang="it-IT"/>
          </a:p>
        </p:txBody>
      </p:sp>
      <p:sp>
        <p:nvSpPr>
          <p:cNvPr id="8" name="Footer Placeholder 7">
            <a:extLst>
              <a:ext uri="{FF2B5EF4-FFF2-40B4-BE49-F238E27FC236}">
                <a16:creationId xmlns:a16="http://schemas.microsoft.com/office/drawing/2014/main" id="{D1311AB5-6509-4AF7-867A-A2DADED38EB8}"/>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FBB9B357-BB08-4A2C-A71C-1BFD65EB867C}"/>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16960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892F-30FC-4A31-9F3B-2EDCF9DB0CEE}"/>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3E30A314-F755-471A-B279-180E1E32ED3B}"/>
              </a:ext>
            </a:extLst>
          </p:cNvPr>
          <p:cNvSpPr>
            <a:spLocks noGrp="1"/>
          </p:cNvSpPr>
          <p:nvPr>
            <p:ph type="dt" sz="half" idx="10"/>
          </p:nvPr>
        </p:nvSpPr>
        <p:spPr/>
        <p:txBody>
          <a:bodyPr/>
          <a:lstStyle/>
          <a:p>
            <a:fld id="{C3C4C3C5-7DFC-844D-9FA8-0D5F81B1B222}" type="datetime1">
              <a:rPr lang="it-IT" smtClean="0"/>
              <a:t>18/11/2025</a:t>
            </a:fld>
            <a:endParaRPr lang="it-IT"/>
          </a:p>
        </p:txBody>
      </p:sp>
      <p:sp>
        <p:nvSpPr>
          <p:cNvPr id="4" name="Footer Placeholder 3">
            <a:extLst>
              <a:ext uri="{FF2B5EF4-FFF2-40B4-BE49-F238E27FC236}">
                <a16:creationId xmlns:a16="http://schemas.microsoft.com/office/drawing/2014/main" id="{9CE8CF90-5185-4892-9AD0-80CA5667D5D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3EFE1846-460A-4A7E-8A21-91D32ABD79F5}"/>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603198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6F8BF-589F-4EA5-B974-47B8562ED0B2}"/>
              </a:ext>
            </a:extLst>
          </p:cNvPr>
          <p:cNvSpPr>
            <a:spLocks noGrp="1"/>
          </p:cNvSpPr>
          <p:nvPr>
            <p:ph type="dt" sz="half" idx="10"/>
          </p:nvPr>
        </p:nvSpPr>
        <p:spPr/>
        <p:txBody>
          <a:bodyPr/>
          <a:lstStyle>
            <a:lvl1pPr>
              <a:defRPr>
                <a:solidFill>
                  <a:schemeClr val="tx1"/>
                </a:solidFill>
                <a:latin typeface="Avenir Next" panose="020B0503020202020204" pitchFamily="34" charset="0"/>
              </a:defRPr>
            </a:lvl1pPr>
          </a:lstStyle>
          <a:p>
            <a:fld id="{E7251189-981C-8146-8528-426505F7DB8F}" type="datetime1">
              <a:rPr lang="it-IT" smtClean="0"/>
              <a:t>18/11/2025</a:t>
            </a:fld>
            <a:endParaRPr lang="it-IT"/>
          </a:p>
        </p:txBody>
      </p:sp>
      <p:sp>
        <p:nvSpPr>
          <p:cNvPr id="3" name="Footer Placeholder 2">
            <a:extLst>
              <a:ext uri="{FF2B5EF4-FFF2-40B4-BE49-F238E27FC236}">
                <a16:creationId xmlns:a16="http://schemas.microsoft.com/office/drawing/2014/main" id="{C3B21A20-645E-4F56-8FD6-1779EA706A9C}"/>
              </a:ext>
            </a:extLst>
          </p:cNvPr>
          <p:cNvSpPr>
            <a:spLocks noGrp="1"/>
          </p:cNvSpPr>
          <p:nvPr>
            <p:ph type="ftr" sz="quarter" idx="11"/>
          </p:nvPr>
        </p:nvSpPr>
        <p:spPr/>
        <p:txBody>
          <a:bodyPr/>
          <a:lstStyle>
            <a:lvl1pPr>
              <a:defRPr>
                <a:solidFill>
                  <a:schemeClr val="tx1"/>
                </a:solidFill>
                <a:latin typeface="Avenir Next" panose="020B0503020202020204" pitchFamily="34" charset="0"/>
              </a:defRPr>
            </a:lvl1pPr>
          </a:lstStyle>
          <a:p>
            <a:r>
              <a:rPr lang="it-IT"/>
              <a:t>Prof. Marco Taisch - President of MADE CC I4.0</a:t>
            </a:r>
          </a:p>
        </p:txBody>
      </p:sp>
      <p:sp>
        <p:nvSpPr>
          <p:cNvPr id="4" name="Slide Number Placeholder 3">
            <a:extLst>
              <a:ext uri="{FF2B5EF4-FFF2-40B4-BE49-F238E27FC236}">
                <a16:creationId xmlns:a16="http://schemas.microsoft.com/office/drawing/2014/main" id="{09951742-4DE4-45E7-90E8-E0D1FF5BBF63}"/>
              </a:ext>
            </a:extLst>
          </p:cNvPr>
          <p:cNvSpPr>
            <a:spLocks noGrp="1"/>
          </p:cNvSpPr>
          <p:nvPr>
            <p:ph type="sldNum" sz="quarter" idx="12"/>
          </p:nvPr>
        </p:nvSpPr>
        <p:spPr/>
        <p:txBody>
          <a:bodyPr/>
          <a:lstStyle>
            <a:lvl1pPr>
              <a:defRPr>
                <a:solidFill>
                  <a:schemeClr val="tx1"/>
                </a:solidFill>
                <a:latin typeface="Avenir Next" panose="020B0503020202020204" pitchFamily="34" charset="0"/>
              </a:defRPr>
            </a:lvl1pPr>
          </a:lstStyle>
          <a:p>
            <a:fld id="{C69F2446-01E5-4173-AD71-E3783F42A540}" type="slidenum">
              <a:rPr lang="it-IT" smtClean="0"/>
              <a:pPr/>
              <a:t>‹N›</a:t>
            </a:fld>
            <a:endParaRPr lang="it-IT"/>
          </a:p>
        </p:txBody>
      </p:sp>
    </p:spTree>
    <p:extLst>
      <p:ext uri="{BB962C8B-B14F-4D97-AF65-F5344CB8AC3E}">
        <p14:creationId xmlns:p14="http://schemas.microsoft.com/office/powerpoint/2010/main" val="2228621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BC6D-7C84-4073-A3F4-F9ADB205F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D1EF5F3D-BAFC-4BE5-A8C5-1E76B2A8F651}"/>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5B96477D-8045-469B-8EC9-0426AE73A2B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B9A57F-FD0D-4749-BE9A-98E9A2B66CB8}"/>
              </a:ext>
            </a:extLst>
          </p:cNvPr>
          <p:cNvSpPr>
            <a:spLocks noGrp="1"/>
          </p:cNvSpPr>
          <p:nvPr>
            <p:ph type="dt" sz="half" idx="10"/>
          </p:nvPr>
        </p:nvSpPr>
        <p:spPr/>
        <p:txBody>
          <a:bodyPr/>
          <a:lstStyle/>
          <a:p>
            <a:fld id="{6B0624FF-596E-2E41-B887-64AB3129EBA7}" type="datetime1">
              <a:rPr lang="it-IT" smtClean="0"/>
              <a:t>18/11/2025</a:t>
            </a:fld>
            <a:endParaRPr lang="it-IT"/>
          </a:p>
        </p:txBody>
      </p:sp>
      <p:sp>
        <p:nvSpPr>
          <p:cNvPr id="6" name="Footer Placeholder 5">
            <a:extLst>
              <a:ext uri="{FF2B5EF4-FFF2-40B4-BE49-F238E27FC236}">
                <a16:creationId xmlns:a16="http://schemas.microsoft.com/office/drawing/2014/main" id="{AAF434A2-136D-451F-A0AC-42E41481BE6F}"/>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7F8B8829-FF6C-4EE2-BB3A-B9A186566BFE}"/>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215342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4901-08EF-481F-9EF4-AC3BD7FEC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0D5B8885-33AB-4AD3-9603-D9F9EAF74A95}"/>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it-IT"/>
          </a:p>
        </p:txBody>
      </p:sp>
      <p:sp>
        <p:nvSpPr>
          <p:cNvPr id="4" name="Text Placeholder 3">
            <a:extLst>
              <a:ext uri="{FF2B5EF4-FFF2-40B4-BE49-F238E27FC236}">
                <a16:creationId xmlns:a16="http://schemas.microsoft.com/office/drawing/2014/main" id="{B0922482-38D1-46BB-A33D-F1F6C69522D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661253-B233-446A-B23C-B04D7FC74EDE}"/>
              </a:ext>
            </a:extLst>
          </p:cNvPr>
          <p:cNvSpPr>
            <a:spLocks noGrp="1"/>
          </p:cNvSpPr>
          <p:nvPr>
            <p:ph type="dt" sz="half" idx="10"/>
          </p:nvPr>
        </p:nvSpPr>
        <p:spPr/>
        <p:txBody>
          <a:bodyPr/>
          <a:lstStyle/>
          <a:p>
            <a:fld id="{F80BEFC8-E32E-0A46-A7AE-EB7365BBBDE1}" type="datetime1">
              <a:rPr lang="it-IT" smtClean="0"/>
              <a:t>18/11/2025</a:t>
            </a:fld>
            <a:endParaRPr lang="it-IT"/>
          </a:p>
        </p:txBody>
      </p:sp>
      <p:sp>
        <p:nvSpPr>
          <p:cNvPr id="6" name="Footer Placeholder 5">
            <a:extLst>
              <a:ext uri="{FF2B5EF4-FFF2-40B4-BE49-F238E27FC236}">
                <a16:creationId xmlns:a16="http://schemas.microsoft.com/office/drawing/2014/main" id="{32E9CEDC-528C-4081-9047-56C568B7B83C}"/>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C39C6C70-BAC6-4984-803C-2E51910F02D3}"/>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261805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C919-2F31-4E1D-984A-E0CFC6330D2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4B57AEAA-3309-43FA-958E-477AC4272819}"/>
              </a:ext>
            </a:extLst>
          </p:cNvPr>
          <p:cNvSpPr>
            <a:spLocks noGrp="1"/>
          </p:cNvSpPr>
          <p:nvPr>
            <p:ph type="body" idx="1"/>
          </p:nvPr>
        </p:nvSpPr>
        <p:spPr>
          <a:xfrm>
            <a:off x="831851" y="4589464"/>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C561AE-C5B9-4100-A85A-99DFD0410EB8}"/>
              </a:ext>
            </a:extLst>
          </p:cNvPr>
          <p:cNvSpPr>
            <a:spLocks noGrp="1"/>
          </p:cNvSpPr>
          <p:nvPr>
            <p:ph type="dt" sz="half" idx="10"/>
          </p:nvPr>
        </p:nvSpPr>
        <p:spPr/>
        <p:txBody>
          <a:bodyPr/>
          <a:lstStyle/>
          <a:p>
            <a:fld id="{F4DE2CD4-AF5B-4D85-A58F-677CDEB83486}" type="datetime1">
              <a:rPr lang="it-IT" smtClean="0"/>
              <a:t>18/11/2025</a:t>
            </a:fld>
            <a:endParaRPr lang="it-IT"/>
          </a:p>
        </p:txBody>
      </p:sp>
      <p:sp>
        <p:nvSpPr>
          <p:cNvPr id="5" name="Footer Placeholder 4">
            <a:extLst>
              <a:ext uri="{FF2B5EF4-FFF2-40B4-BE49-F238E27FC236}">
                <a16:creationId xmlns:a16="http://schemas.microsoft.com/office/drawing/2014/main" id="{80C16EDB-941D-4247-9B40-091F142A8C3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705EF373-02FD-4A2A-8316-FCB230B3939C}"/>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2176036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49F6-E1B8-4A55-BAFA-8F546D26032D}"/>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A6587415-525E-4E17-8778-2078D88928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FA92A437-DE37-46C6-954C-6BBF3198366E}"/>
              </a:ext>
            </a:extLst>
          </p:cNvPr>
          <p:cNvSpPr>
            <a:spLocks noGrp="1"/>
          </p:cNvSpPr>
          <p:nvPr>
            <p:ph type="dt" sz="half" idx="10"/>
          </p:nvPr>
        </p:nvSpPr>
        <p:spPr/>
        <p:txBody>
          <a:bodyPr/>
          <a:lstStyle/>
          <a:p>
            <a:fld id="{5238290D-5819-874D-9CD6-BAA5649946B9}" type="datetime1">
              <a:rPr lang="it-IT" smtClean="0"/>
              <a:t>18/11/2025</a:t>
            </a:fld>
            <a:endParaRPr lang="it-IT"/>
          </a:p>
        </p:txBody>
      </p:sp>
      <p:sp>
        <p:nvSpPr>
          <p:cNvPr id="5" name="Footer Placeholder 4">
            <a:extLst>
              <a:ext uri="{FF2B5EF4-FFF2-40B4-BE49-F238E27FC236}">
                <a16:creationId xmlns:a16="http://schemas.microsoft.com/office/drawing/2014/main" id="{F6DCB15F-0E55-4AB9-AEB1-EA47B635829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CD1BA64-03FC-4C89-9760-CF40641BFD69}"/>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2623022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6693CF-7920-47CB-A36F-9E7E89E156FC}"/>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A7BB74F6-6AD7-417D-9194-1FCF5D405360}"/>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68203E6F-F7AF-4799-A773-8DAD2DC5854E}"/>
              </a:ext>
            </a:extLst>
          </p:cNvPr>
          <p:cNvSpPr>
            <a:spLocks noGrp="1"/>
          </p:cNvSpPr>
          <p:nvPr>
            <p:ph type="dt" sz="half" idx="10"/>
          </p:nvPr>
        </p:nvSpPr>
        <p:spPr/>
        <p:txBody>
          <a:bodyPr/>
          <a:lstStyle/>
          <a:p>
            <a:fld id="{3FBEDC8F-4DDC-2746-B968-A37D16CF17CB}" type="datetime1">
              <a:rPr lang="it-IT" smtClean="0"/>
              <a:t>18/11/2025</a:t>
            </a:fld>
            <a:endParaRPr lang="it-IT"/>
          </a:p>
        </p:txBody>
      </p:sp>
      <p:sp>
        <p:nvSpPr>
          <p:cNvPr id="5" name="Footer Placeholder 4">
            <a:extLst>
              <a:ext uri="{FF2B5EF4-FFF2-40B4-BE49-F238E27FC236}">
                <a16:creationId xmlns:a16="http://schemas.microsoft.com/office/drawing/2014/main" id="{A65D0BBB-074A-4491-8E4A-E8CB2EB3268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0161AD4-A657-416B-BD73-1560116D84F6}"/>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747826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89DEC8-248B-4F8B-BAF5-AFB2EF6DF3BA}"/>
              </a:ext>
            </a:extLst>
          </p:cNvPr>
          <p:cNvSpPr>
            <a:spLocks noGrp="1"/>
          </p:cNvSpPr>
          <p:nvPr>
            <p:ph type="title"/>
          </p:nvPr>
        </p:nvSpPr>
        <p:spPr>
          <a:xfrm>
            <a:off x="762785" y="113123"/>
            <a:ext cx="6015087" cy="859781"/>
          </a:xfrm>
        </p:spPr>
        <p:txBody>
          <a:bodyPr>
            <a:noAutofit/>
          </a:bodyPr>
          <a:lstStyle>
            <a:lvl1pPr>
              <a:defRPr sz="2800" b="1">
                <a:solidFill>
                  <a:srgbClr val="0778A5"/>
                </a:solidFill>
                <a:latin typeface="Helvetica" panose="020B0604020202020204" pitchFamily="34" charset="0"/>
                <a:cs typeface="Helvetica" panose="020B0604020202020204" pitchFamily="34" charset="0"/>
              </a:defRPr>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3DB658D-43CB-434C-AD1A-C3B1B44D3C59}"/>
              </a:ext>
            </a:extLst>
          </p:cNvPr>
          <p:cNvSpPr>
            <a:spLocks noGrp="1"/>
          </p:cNvSpPr>
          <p:nvPr>
            <p:ph idx="1"/>
          </p:nvPr>
        </p:nvSpPr>
        <p:spPr>
          <a:xfrm>
            <a:off x="838200" y="1348033"/>
            <a:ext cx="10515600" cy="4828930"/>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713883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userDrawn="1">
  <p:cSld name="1_Title slide">
    <p:bg>
      <p:bgRef idx="1001">
        <a:schemeClr val="bg1"/>
      </p:bgRef>
    </p:bg>
    <p:spTree>
      <p:nvGrpSpPr>
        <p:cNvPr id="1" name="Shape 9"/>
        <p:cNvGrpSpPr/>
        <p:nvPr/>
      </p:nvGrpSpPr>
      <p:grpSpPr>
        <a:xfrm>
          <a:off x="0" y="0"/>
          <a:ext cx="0" cy="0"/>
          <a:chOff x="0" y="0"/>
          <a:chExt cx="0" cy="0"/>
        </a:xfrm>
      </p:grpSpPr>
      <p:pic>
        <p:nvPicPr>
          <p:cNvPr id="20"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98" y="234991"/>
            <a:ext cx="11563039" cy="6735244"/>
          </a:xfrm>
          <a:prstGeom prst="rect">
            <a:avLst/>
          </a:prstGeom>
        </p:spPr>
      </p:pic>
      <p:sp>
        <p:nvSpPr>
          <p:cNvPr id="13" name="Google Shape;13;p20"/>
          <p:cNvSpPr txBox="1">
            <a:spLocks noGrp="1"/>
          </p:cNvSpPr>
          <p:nvPr>
            <p:ph type="ctrTitle"/>
          </p:nvPr>
        </p:nvSpPr>
        <p:spPr>
          <a:xfrm>
            <a:off x="1419883" y="3139134"/>
            <a:ext cx="5831148" cy="1499327"/>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200"/>
              <a:buNone/>
              <a:defRPr sz="2667">
                <a:solidFill>
                  <a:schemeClr val="accent5">
                    <a:lumMod val="75000"/>
                  </a:schemeClr>
                </a:solidFill>
              </a:defRPr>
            </a:lvl1pPr>
            <a:lvl2pPr lvl="1" algn="l">
              <a:lnSpc>
                <a:spcPct val="100000"/>
              </a:lnSpc>
              <a:spcBef>
                <a:spcPts val="0"/>
              </a:spcBef>
              <a:spcAft>
                <a:spcPts val="0"/>
              </a:spcAft>
              <a:buClr>
                <a:schemeClr val="lt1"/>
              </a:buClr>
              <a:buSzPts val="4200"/>
              <a:buNone/>
              <a:defRPr sz="5600">
                <a:solidFill>
                  <a:schemeClr val="lt1"/>
                </a:solidFill>
              </a:defRPr>
            </a:lvl2pPr>
            <a:lvl3pPr lvl="2" algn="l">
              <a:lnSpc>
                <a:spcPct val="100000"/>
              </a:lnSpc>
              <a:spcBef>
                <a:spcPts val="0"/>
              </a:spcBef>
              <a:spcAft>
                <a:spcPts val="0"/>
              </a:spcAft>
              <a:buClr>
                <a:schemeClr val="lt1"/>
              </a:buClr>
              <a:buSzPts val="4200"/>
              <a:buNone/>
              <a:defRPr sz="5600">
                <a:solidFill>
                  <a:schemeClr val="lt1"/>
                </a:solidFill>
              </a:defRPr>
            </a:lvl3pPr>
            <a:lvl4pPr lvl="3" algn="l">
              <a:lnSpc>
                <a:spcPct val="100000"/>
              </a:lnSpc>
              <a:spcBef>
                <a:spcPts val="0"/>
              </a:spcBef>
              <a:spcAft>
                <a:spcPts val="0"/>
              </a:spcAft>
              <a:buClr>
                <a:schemeClr val="lt1"/>
              </a:buClr>
              <a:buSzPts val="4200"/>
              <a:buNone/>
              <a:defRPr sz="5600">
                <a:solidFill>
                  <a:schemeClr val="lt1"/>
                </a:solidFill>
              </a:defRPr>
            </a:lvl4pPr>
            <a:lvl5pPr lvl="4" algn="l">
              <a:lnSpc>
                <a:spcPct val="100000"/>
              </a:lnSpc>
              <a:spcBef>
                <a:spcPts val="0"/>
              </a:spcBef>
              <a:spcAft>
                <a:spcPts val="0"/>
              </a:spcAft>
              <a:buClr>
                <a:schemeClr val="lt1"/>
              </a:buClr>
              <a:buSzPts val="4200"/>
              <a:buNone/>
              <a:defRPr sz="5600">
                <a:solidFill>
                  <a:schemeClr val="lt1"/>
                </a:solidFill>
              </a:defRPr>
            </a:lvl5pPr>
            <a:lvl6pPr lvl="5" algn="l">
              <a:lnSpc>
                <a:spcPct val="100000"/>
              </a:lnSpc>
              <a:spcBef>
                <a:spcPts val="0"/>
              </a:spcBef>
              <a:spcAft>
                <a:spcPts val="0"/>
              </a:spcAft>
              <a:buClr>
                <a:schemeClr val="lt1"/>
              </a:buClr>
              <a:buSzPts val="4200"/>
              <a:buNone/>
              <a:defRPr sz="5600">
                <a:solidFill>
                  <a:schemeClr val="lt1"/>
                </a:solidFill>
              </a:defRPr>
            </a:lvl6pPr>
            <a:lvl7pPr lvl="6" algn="l">
              <a:lnSpc>
                <a:spcPct val="100000"/>
              </a:lnSpc>
              <a:spcBef>
                <a:spcPts val="0"/>
              </a:spcBef>
              <a:spcAft>
                <a:spcPts val="0"/>
              </a:spcAft>
              <a:buClr>
                <a:schemeClr val="lt1"/>
              </a:buClr>
              <a:buSzPts val="4200"/>
              <a:buNone/>
              <a:defRPr sz="5600">
                <a:solidFill>
                  <a:schemeClr val="lt1"/>
                </a:solidFill>
              </a:defRPr>
            </a:lvl7pPr>
            <a:lvl8pPr lvl="7" algn="l">
              <a:lnSpc>
                <a:spcPct val="100000"/>
              </a:lnSpc>
              <a:spcBef>
                <a:spcPts val="0"/>
              </a:spcBef>
              <a:spcAft>
                <a:spcPts val="0"/>
              </a:spcAft>
              <a:buClr>
                <a:schemeClr val="lt1"/>
              </a:buClr>
              <a:buSzPts val="4200"/>
              <a:buNone/>
              <a:defRPr sz="5600">
                <a:solidFill>
                  <a:schemeClr val="lt1"/>
                </a:solidFill>
              </a:defRPr>
            </a:lvl8pPr>
            <a:lvl9pPr lvl="8" algn="l">
              <a:lnSpc>
                <a:spcPct val="100000"/>
              </a:lnSpc>
              <a:spcBef>
                <a:spcPts val="0"/>
              </a:spcBef>
              <a:spcAft>
                <a:spcPts val="0"/>
              </a:spcAft>
              <a:buClr>
                <a:schemeClr val="lt1"/>
              </a:buClr>
              <a:buSzPts val="4200"/>
              <a:buNone/>
              <a:defRPr sz="5600">
                <a:solidFill>
                  <a:schemeClr val="lt1"/>
                </a:solidFill>
              </a:defRPr>
            </a:lvl9pPr>
          </a:lstStyle>
          <a:p>
            <a:endParaRPr dirty="0"/>
          </a:p>
        </p:txBody>
      </p:sp>
      <p:sp>
        <p:nvSpPr>
          <p:cNvPr id="15" name="Google Shape;15;p20"/>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9pPr>
          </a:lstStyle>
          <a:p>
            <a:fld id="{00000000-1234-1234-1234-123412341234}" type="slidenum">
              <a:rPr lang="es-ES" smtClean="0"/>
              <a:pPr/>
              <a:t>‹N›</a:t>
            </a:fld>
            <a:endParaRPr lang="es-ES"/>
          </a:p>
        </p:txBody>
      </p:sp>
      <p:sp>
        <p:nvSpPr>
          <p:cNvPr id="17" name="Google Shape;17;p20"/>
          <p:cNvSpPr txBox="1">
            <a:spLocks noGrp="1"/>
          </p:cNvSpPr>
          <p:nvPr>
            <p:ph type="sldNum" idx="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9pPr>
          </a:lstStyle>
          <a:p>
            <a:fld id="{00000000-1234-1234-1234-123412341234}" type="slidenum">
              <a:rPr lang="es-ES" smtClean="0"/>
              <a:pPr/>
              <a:t>‹N›</a:t>
            </a:fld>
            <a:endParaRPr lang="es-ES"/>
          </a:p>
        </p:txBody>
      </p:sp>
      <p:pic>
        <p:nvPicPr>
          <p:cNvPr id="18" name="Imagen 17"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655" y="423400"/>
            <a:ext cx="5442675" cy="2041003"/>
          </a:xfrm>
          <a:prstGeom prst="rect">
            <a:avLst/>
          </a:prstGeom>
        </p:spPr>
      </p:pic>
    </p:spTree>
    <p:extLst>
      <p:ext uri="{BB962C8B-B14F-4D97-AF65-F5344CB8AC3E}">
        <p14:creationId xmlns:p14="http://schemas.microsoft.com/office/powerpoint/2010/main" val="24077392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D8E0-439D-4470-B11B-CA6BA48BB33E}"/>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3FF50475-BEF7-4E06-89D1-D51AEAF00255}"/>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8E0EA698-E3FE-4B0B-96EA-512A30464BC4}"/>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DEB45893-9556-4688-A894-630089D585F4}"/>
              </a:ext>
            </a:extLst>
          </p:cNvPr>
          <p:cNvSpPr>
            <a:spLocks noGrp="1"/>
          </p:cNvSpPr>
          <p:nvPr>
            <p:ph type="dt" sz="half" idx="10"/>
          </p:nvPr>
        </p:nvSpPr>
        <p:spPr/>
        <p:txBody>
          <a:bodyPr/>
          <a:lstStyle/>
          <a:p>
            <a:fld id="{B79AC127-A23A-4922-89F4-D26FE7C79C51}" type="datetime1">
              <a:rPr lang="it-IT" smtClean="0"/>
              <a:t>18/11/2025</a:t>
            </a:fld>
            <a:endParaRPr lang="it-IT"/>
          </a:p>
        </p:txBody>
      </p:sp>
      <p:sp>
        <p:nvSpPr>
          <p:cNvPr id="6" name="Footer Placeholder 5">
            <a:extLst>
              <a:ext uri="{FF2B5EF4-FFF2-40B4-BE49-F238E27FC236}">
                <a16:creationId xmlns:a16="http://schemas.microsoft.com/office/drawing/2014/main" id="{DAD11DDA-A042-40C8-8A75-DC37C1C81DA2}"/>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AE195DD1-405C-48FB-BEC2-CAE046D3332E}"/>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71326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4343-3F02-4022-9FC9-383FBDB216D4}"/>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02715F36-5D56-4A60-A9C3-189226E9AEF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B1C973-6D05-4AF7-83FB-00766F353E96}"/>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531663CA-3547-4E6F-8053-9A8E92E02AC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FC11DD-DBD0-4721-898D-47CF221EDD95}"/>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28CBF356-F0C8-4FFD-BA1E-8B5A3C1CC942}"/>
              </a:ext>
            </a:extLst>
          </p:cNvPr>
          <p:cNvSpPr>
            <a:spLocks noGrp="1"/>
          </p:cNvSpPr>
          <p:nvPr>
            <p:ph type="dt" sz="half" idx="10"/>
          </p:nvPr>
        </p:nvSpPr>
        <p:spPr/>
        <p:txBody>
          <a:bodyPr/>
          <a:lstStyle/>
          <a:p>
            <a:fld id="{F93C9B08-E810-4427-B1A3-BD169CED9C72}" type="datetime1">
              <a:rPr lang="it-IT" smtClean="0"/>
              <a:t>18/11/2025</a:t>
            </a:fld>
            <a:endParaRPr lang="it-IT"/>
          </a:p>
        </p:txBody>
      </p:sp>
      <p:sp>
        <p:nvSpPr>
          <p:cNvPr id="8" name="Footer Placeholder 7">
            <a:extLst>
              <a:ext uri="{FF2B5EF4-FFF2-40B4-BE49-F238E27FC236}">
                <a16:creationId xmlns:a16="http://schemas.microsoft.com/office/drawing/2014/main" id="{D1311AB5-6509-4AF7-867A-A2DADED38EB8}"/>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FBB9B357-BB08-4A2C-A71C-1BFD65EB867C}"/>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34617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892F-30FC-4A31-9F3B-2EDCF9DB0CEE}"/>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3E30A314-F755-471A-B279-180E1E32ED3B}"/>
              </a:ext>
            </a:extLst>
          </p:cNvPr>
          <p:cNvSpPr>
            <a:spLocks noGrp="1"/>
          </p:cNvSpPr>
          <p:nvPr>
            <p:ph type="dt" sz="half" idx="10"/>
          </p:nvPr>
        </p:nvSpPr>
        <p:spPr/>
        <p:txBody>
          <a:bodyPr/>
          <a:lstStyle/>
          <a:p>
            <a:fld id="{94EF7BC2-E801-44C1-8257-6D4AEF97A29D}" type="datetime1">
              <a:rPr lang="it-IT" smtClean="0"/>
              <a:t>18/11/2025</a:t>
            </a:fld>
            <a:endParaRPr lang="it-IT"/>
          </a:p>
        </p:txBody>
      </p:sp>
      <p:sp>
        <p:nvSpPr>
          <p:cNvPr id="4" name="Footer Placeholder 3">
            <a:extLst>
              <a:ext uri="{FF2B5EF4-FFF2-40B4-BE49-F238E27FC236}">
                <a16:creationId xmlns:a16="http://schemas.microsoft.com/office/drawing/2014/main" id="{9CE8CF90-5185-4892-9AD0-80CA5667D5D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3EFE1846-460A-4A7E-8A21-91D32ABD79F5}"/>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56964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25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BC6D-7C84-4073-A3F4-F9ADB205F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D1EF5F3D-BAFC-4BE5-A8C5-1E76B2A8F651}"/>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5B96477D-8045-469B-8EC9-0426AE73A2B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B9A57F-FD0D-4749-BE9A-98E9A2B66CB8}"/>
              </a:ext>
            </a:extLst>
          </p:cNvPr>
          <p:cNvSpPr>
            <a:spLocks noGrp="1"/>
          </p:cNvSpPr>
          <p:nvPr>
            <p:ph type="dt" sz="half" idx="10"/>
          </p:nvPr>
        </p:nvSpPr>
        <p:spPr/>
        <p:txBody>
          <a:bodyPr/>
          <a:lstStyle/>
          <a:p>
            <a:fld id="{196CD753-46DF-4B91-9649-ADDE98C27DAA}" type="datetime1">
              <a:rPr lang="it-IT" smtClean="0"/>
              <a:t>18/11/2025</a:t>
            </a:fld>
            <a:endParaRPr lang="it-IT"/>
          </a:p>
        </p:txBody>
      </p:sp>
      <p:sp>
        <p:nvSpPr>
          <p:cNvPr id="6" name="Footer Placeholder 5">
            <a:extLst>
              <a:ext uri="{FF2B5EF4-FFF2-40B4-BE49-F238E27FC236}">
                <a16:creationId xmlns:a16="http://schemas.microsoft.com/office/drawing/2014/main" id="{AAF434A2-136D-451F-A0AC-42E41481BE6F}"/>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7F8B8829-FF6C-4EE2-BB3A-B9A186566BFE}"/>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285264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4901-08EF-481F-9EF4-AC3BD7FEC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0D5B8885-33AB-4AD3-9603-D9F9EAF74A95}"/>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it-IT"/>
          </a:p>
        </p:txBody>
      </p:sp>
      <p:sp>
        <p:nvSpPr>
          <p:cNvPr id="4" name="Text Placeholder 3">
            <a:extLst>
              <a:ext uri="{FF2B5EF4-FFF2-40B4-BE49-F238E27FC236}">
                <a16:creationId xmlns:a16="http://schemas.microsoft.com/office/drawing/2014/main" id="{B0922482-38D1-46BB-A33D-F1F6C69522D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661253-B233-446A-B23C-B04D7FC74EDE}"/>
              </a:ext>
            </a:extLst>
          </p:cNvPr>
          <p:cNvSpPr>
            <a:spLocks noGrp="1"/>
          </p:cNvSpPr>
          <p:nvPr>
            <p:ph type="dt" sz="half" idx="10"/>
          </p:nvPr>
        </p:nvSpPr>
        <p:spPr/>
        <p:txBody>
          <a:bodyPr/>
          <a:lstStyle/>
          <a:p>
            <a:fld id="{659C4B6A-8137-4E11-B82E-A3F877708B80}" type="datetime1">
              <a:rPr lang="it-IT" smtClean="0"/>
              <a:t>18/11/2025</a:t>
            </a:fld>
            <a:endParaRPr lang="it-IT"/>
          </a:p>
        </p:txBody>
      </p:sp>
      <p:sp>
        <p:nvSpPr>
          <p:cNvPr id="6" name="Footer Placeholder 5">
            <a:extLst>
              <a:ext uri="{FF2B5EF4-FFF2-40B4-BE49-F238E27FC236}">
                <a16:creationId xmlns:a16="http://schemas.microsoft.com/office/drawing/2014/main" id="{32E9CEDC-528C-4081-9047-56C568B7B83C}"/>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C39C6C70-BAC6-4984-803C-2E51910F02D3}"/>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41880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49F6-E1B8-4A55-BAFA-8F546D26032D}"/>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A6587415-525E-4E17-8778-2078D88928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FA92A437-DE37-46C6-954C-6BBF3198366E}"/>
              </a:ext>
            </a:extLst>
          </p:cNvPr>
          <p:cNvSpPr>
            <a:spLocks noGrp="1"/>
          </p:cNvSpPr>
          <p:nvPr>
            <p:ph type="dt" sz="half" idx="10"/>
          </p:nvPr>
        </p:nvSpPr>
        <p:spPr/>
        <p:txBody>
          <a:bodyPr/>
          <a:lstStyle/>
          <a:p>
            <a:fld id="{65AB0B5D-C807-4B89-A7E3-7AAC5C0C2EC9}" type="datetime1">
              <a:rPr lang="it-IT" smtClean="0"/>
              <a:t>18/11/2025</a:t>
            </a:fld>
            <a:endParaRPr lang="it-IT"/>
          </a:p>
        </p:txBody>
      </p:sp>
      <p:sp>
        <p:nvSpPr>
          <p:cNvPr id="5" name="Footer Placeholder 4">
            <a:extLst>
              <a:ext uri="{FF2B5EF4-FFF2-40B4-BE49-F238E27FC236}">
                <a16:creationId xmlns:a16="http://schemas.microsoft.com/office/drawing/2014/main" id="{F6DCB15F-0E55-4AB9-AEB1-EA47B635829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CD1BA64-03FC-4C89-9760-CF40641BFD69}"/>
              </a:ext>
            </a:extLst>
          </p:cNvPr>
          <p:cNvSpPr>
            <a:spLocks noGrp="1"/>
          </p:cNvSpPr>
          <p:nvPr>
            <p:ph type="sldNum" sz="quarter" idx="12"/>
          </p:nvPr>
        </p:nvSpPr>
        <p:spPr/>
        <p:txBody>
          <a:bodyPr/>
          <a:lstStyle/>
          <a:p>
            <a:fld id="{C69F2446-01E5-4173-AD71-E3783F42A540}" type="slidenum">
              <a:rPr lang="it-IT" smtClean="0"/>
              <a:t>‹N›</a:t>
            </a:fld>
            <a:endParaRPr lang="it-IT"/>
          </a:p>
        </p:txBody>
      </p:sp>
    </p:spTree>
    <p:extLst>
      <p:ext uri="{BB962C8B-B14F-4D97-AF65-F5344CB8AC3E}">
        <p14:creationId xmlns:p14="http://schemas.microsoft.com/office/powerpoint/2010/main" val="162591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ACBAC-0ED1-451D-B172-C53B2D561F02}"/>
              </a:ext>
            </a:extLst>
          </p:cNvPr>
          <p:cNvSpPr>
            <a:spLocks noGrp="1"/>
          </p:cNvSpPr>
          <p:nvPr>
            <p:ph type="title"/>
          </p:nvPr>
        </p:nvSpPr>
        <p:spPr>
          <a:xfrm>
            <a:off x="838200" y="365125"/>
            <a:ext cx="9342120" cy="1325563"/>
          </a:xfrm>
          <a:prstGeom prst="rect">
            <a:avLst/>
          </a:prstGeom>
        </p:spPr>
        <p:txBody>
          <a:bodyPr vert="horz" lIns="91440" tIns="45720" rIns="91440" bIns="45720" rtlCol="0" anchor="ctr">
            <a:normAutofit/>
          </a:bodyPr>
          <a:lstStyle/>
          <a:p>
            <a:r>
              <a:rPr lang="en-US"/>
              <a:t>Clicca per modificare lo stile del titolo principale</a:t>
            </a:r>
            <a:endParaRPr lang="it-IT"/>
          </a:p>
        </p:txBody>
      </p:sp>
      <p:sp>
        <p:nvSpPr>
          <p:cNvPr id="3" name="Text Placeholder 2">
            <a:extLst>
              <a:ext uri="{FF2B5EF4-FFF2-40B4-BE49-F238E27FC236}">
                <a16:creationId xmlns:a16="http://schemas.microsoft.com/office/drawing/2014/main" id="{63C631FE-897B-43BB-9052-43C3BED0B19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Modifica gli stili del testo principale</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Date Placeholder 3">
            <a:extLst>
              <a:ext uri="{FF2B5EF4-FFF2-40B4-BE49-F238E27FC236}">
                <a16:creationId xmlns:a16="http://schemas.microsoft.com/office/drawing/2014/main" id="{405865A1-FE39-413E-A506-6EA3DF7346C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Avenir Next" panose="020B0503020202020204" pitchFamily="34" charset="0"/>
              </a:defRPr>
            </a:lvl1pPr>
          </a:lstStyle>
          <a:p>
            <a:fld id="{47CED8D7-ED97-498D-AE97-623F8A4E68FB}" type="datetime1">
              <a:rPr lang="it-IT" smtClean="0"/>
              <a:t>18/11/2025</a:t>
            </a:fld>
            <a:endParaRPr lang="it-IT"/>
          </a:p>
        </p:txBody>
      </p:sp>
      <p:sp>
        <p:nvSpPr>
          <p:cNvPr id="5" name="Footer Placeholder 4">
            <a:extLst>
              <a:ext uri="{FF2B5EF4-FFF2-40B4-BE49-F238E27FC236}">
                <a16:creationId xmlns:a16="http://schemas.microsoft.com/office/drawing/2014/main" id="{32520AEE-A272-4DDD-BD70-25DAA0A3C21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Next" panose="020B0503020202020204" pitchFamily="34" charset="0"/>
              </a:defRPr>
            </a:lvl1pPr>
          </a:lstStyle>
          <a:p>
            <a:endParaRPr lang="it-IT"/>
          </a:p>
        </p:txBody>
      </p:sp>
      <p:sp>
        <p:nvSpPr>
          <p:cNvPr id="6" name="Slide Number Placeholder 5">
            <a:extLst>
              <a:ext uri="{FF2B5EF4-FFF2-40B4-BE49-F238E27FC236}">
                <a16:creationId xmlns:a16="http://schemas.microsoft.com/office/drawing/2014/main" id="{420786EB-27AA-485F-8D4F-6A76ABF5570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Next" panose="020B0503020202020204" pitchFamily="34" charset="0"/>
              </a:defRPr>
            </a:lvl1pPr>
          </a:lstStyle>
          <a:p>
            <a:fld id="{C69F2446-01E5-4173-AD71-E3783F42A540}" type="slidenum">
              <a:rPr lang="it-IT" smtClean="0"/>
              <a:t>‹N›</a:t>
            </a:fld>
            <a:endParaRPr lang="it-IT"/>
          </a:p>
        </p:txBody>
      </p:sp>
      <p:pic>
        <p:nvPicPr>
          <p:cNvPr id="8" name="Picture 7" descr="A picture containing drawing&#10;&#10;Description automatically generated">
            <a:extLst>
              <a:ext uri="{FF2B5EF4-FFF2-40B4-BE49-F238E27FC236}">
                <a16:creationId xmlns:a16="http://schemas.microsoft.com/office/drawing/2014/main" id="{E81DDE92-A11D-45A7-8C84-708E219D1E5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46083" y="259368"/>
            <a:ext cx="1375954" cy="512410"/>
          </a:xfrm>
          <a:prstGeom prst="rect">
            <a:avLst/>
          </a:prstGeom>
        </p:spPr>
      </p:pic>
    </p:spTree>
    <p:extLst>
      <p:ext uri="{BB962C8B-B14F-4D97-AF65-F5344CB8AC3E}">
        <p14:creationId xmlns:p14="http://schemas.microsoft.com/office/powerpoint/2010/main" val="35488574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p:txStyles>
    <p:titleStyle>
      <a:lvl1pPr algn="l" defTabSz="914377" rtl="0" eaLnBrk="1" latinLnBrk="0" hangingPunct="1">
        <a:lnSpc>
          <a:spcPct val="90000"/>
        </a:lnSpc>
        <a:spcBef>
          <a:spcPct val="0"/>
        </a:spcBef>
        <a:buNone/>
        <a:defRPr sz="4400" b="1" kern="1200">
          <a:solidFill>
            <a:schemeClr val="accent1"/>
          </a:solidFill>
          <a:latin typeface="Avenir Next LT Pro" panose="020B05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venir Next" panose="020B05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ACBAC-0ED1-451D-B172-C53B2D561F02}"/>
              </a:ext>
            </a:extLst>
          </p:cNvPr>
          <p:cNvSpPr>
            <a:spLocks noGrp="1"/>
          </p:cNvSpPr>
          <p:nvPr>
            <p:ph type="title"/>
          </p:nvPr>
        </p:nvSpPr>
        <p:spPr>
          <a:xfrm>
            <a:off x="1424940" y="3507555"/>
            <a:ext cx="9342120" cy="1325563"/>
          </a:xfrm>
          <a:prstGeom prst="rect">
            <a:avLst/>
          </a:prstGeom>
        </p:spPr>
        <p:txBody>
          <a:bodyPr vert="horz" lIns="91440" tIns="45720" rIns="91440" bIns="45720" rtlCol="0" anchor="ctr">
            <a:normAutofit/>
          </a:bodyPr>
          <a:lstStyle/>
          <a:p>
            <a:r>
              <a:rPr lang="en-US"/>
              <a:t>Clicca per modificare lo stile del titolo principale</a:t>
            </a:r>
            <a:endParaRPr lang="it-IT"/>
          </a:p>
        </p:txBody>
      </p:sp>
      <p:pic>
        <p:nvPicPr>
          <p:cNvPr id="8" name="Picture 7" descr="A picture containing drawing&#10;&#10;Description automatically generated">
            <a:extLst>
              <a:ext uri="{FF2B5EF4-FFF2-40B4-BE49-F238E27FC236}">
                <a16:creationId xmlns:a16="http://schemas.microsoft.com/office/drawing/2014/main" id="{E81DDE92-A11D-45A7-8C84-708E219D1E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5324" y="1532710"/>
            <a:ext cx="3101352" cy="1154954"/>
          </a:xfrm>
          <a:prstGeom prst="rect">
            <a:avLst/>
          </a:prstGeom>
        </p:spPr>
      </p:pic>
    </p:spTree>
    <p:extLst>
      <p:ext uri="{BB962C8B-B14F-4D97-AF65-F5344CB8AC3E}">
        <p14:creationId xmlns:p14="http://schemas.microsoft.com/office/powerpoint/2010/main" val="3900884498"/>
      </p:ext>
    </p:extLst>
  </p:cSld>
  <p:clrMap bg1="lt1" tx1="dk1" bg2="lt2" tx2="dk2" accent1="accent1" accent2="accent2" accent3="accent3" accent4="accent4" accent5="accent5" accent6="accent6" hlink="hlink" folHlink="folHlink"/>
  <p:sldLayoutIdLst>
    <p:sldLayoutId id="2147483685" r:id="rId1"/>
  </p:sldLayoutIdLst>
  <p:hf hdr="0"/>
  <p:txStyles>
    <p:titleStyle>
      <a:lvl1pPr algn="ctr" defTabSz="914377" rtl="0" eaLnBrk="1" latinLnBrk="0" hangingPunct="1">
        <a:lnSpc>
          <a:spcPct val="90000"/>
        </a:lnSpc>
        <a:spcBef>
          <a:spcPct val="0"/>
        </a:spcBef>
        <a:buNone/>
        <a:defRPr sz="4400" b="1" kern="1200">
          <a:solidFill>
            <a:schemeClr val="accent1"/>
          </a:solidFill>
          <a:latin typeface="Avenir Next LT Pro" panose="020B05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venir Next" panose="020B05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ACBAC-0ED1-451D-B172-C53B2D561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Clicca per modificare lo stile del titolo principale</a:t>
            </a:r>
            <a:endParaRPr lang="it-IT"/>
          </a:p>
        </p:txBody>
      </p:sp>
      <p:sp>
        <p:nvSpPr>
          <p:cNvPr id="3" name="Text Placeholder 2">
            <a:extLst>
              <a:ext uri="{FF2B5EF4-FFF2-40B4-BE49-F238E27FC236}">
                <a16:creationId xmlns:a16="http://schemas.microsoft.com/office/drawing/2014/main" id="{63C631FE-897B-43BB-9052-43C3BED0B19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Modifica gli stili del testo principale</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Date Placeholder 3">
            <a:extLst>
              <a:ext uri="{FF2B5EF4-FFF2-40B4-BE49-F238E27FC236}">
                <a16:creationId xmlns:a16="http://schemas.microsoft.com/office/drawing/2014/main" id="{405865A1-FE39-413E-A506-6EA3DF7346C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Avenir Next" panose="020B0503020202020204" pitchFamily="34" charset="0"/>
              </a:defRPr>
            </a:lvl1pPr>
          </a:lstStyle>
          <a:p>
            <a:fld id="{CF86EDEA-D69A-CE4F-9F4F-E39DDC75F931}" type="datetime1">
              <a:rPr lang="it-IT" smtClean="0"/>
              <a:t>18/11/2025</a:t>
            </a:fld>
            <a:endParaRPr lang="it-IT"/>
          </a:p>
        </p:txBody>
      </p:sp>
      <p:sp>
        <p:nvSpPr>
          <p:cNvPr id="5" name="Footer Placeholder 4">
            <a:extLst>
              <a:ext uri="{FF2B5EF4-FFF2-40B4-BE49-F238E27FC236}">
                <a16:creationId xmlns:a16="http://schemas.microsoft.com/office/drawing/2014/main" id="{32520AEE-A272-4DDD-BD70-25DAA0A3C21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Next" panose="020B0503020202020204" pitchFamily="34" charset="0"/>
              </a:defRPr>
            </a:lvl1pPr>
          </a:lstStyle>
          <a:p>
            <a:r>
              <a:rPr lang="it-IT"/>
              <a:t>Prof. Marco Taisch - Presidente di MADE CC I4.0</a:t>
            </a:r>
          </a:p>
        </p:txBody>
      </p:sp>
      <p:sp>
        <p:nvSpPr>
          <p:cNvPr id="6" name="Slide Number Placeholder 5">
            <a:extLst>
              <a:ext uri="{FF2B5EF4-FFF2-40B4-BE49-F238E27FC236}">
                <a16:creationId xmlns:a16="http://schemas.microsoft.com/office/drawing/2014/main" id="{420786EB-27AA-485F-8D4F-6A76ABF5570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Next" panose="020B0503020202020204" pitchFamily="34" charset="0"/>
              </a:defRPr>
            </a:lvl1pPr>
          </a:lstStyle>
          <a:p>
            <a:fld id="{C69F2446-01E5-4173-AD71-E3783F42A540}" type="slidenum">
              <a:rPr lang="it-IT" smtClean="0"/>
              <a:t>‹N›</a:t>
            </a:fld>
            <a:endParaRPr lang="it-IT"/>
          </a:p>
        </p:txBody>
      </p:sp>
    </p:spTree>
    <p:extLst>
      <p:ext uri="{BB962C8B-B14F-4D97-AF65-F5344CB8AC3E}">
        <p14:creationId xmlns:p14="http://schemas.microsoft.com/office/powerpoint/2010/main" val="3274767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Lst>
  <p:hf sldNum="0" hdr="0" ftr="0" dt="0"/>
  <p:txStyles>
    <p:titleStyle>
      <a:lvl1pPr algn="l" defTabSz="914377" rtl="0" eaLnBrk="1" latinLnBrk="0" hangingPunct="1">
        <a:lnSpc>
          <a:spcPct val="90000"/>
        </a:lnSpc>
        <a:spcBef>
          <a:spcPct val="0"/>
        </a:spcBef>
        <a:buNone/>
        <a:defRPr sz="4400" b="1" kern="1200">
          <a:solidFill>
            <a:schemeClr val="accent1"/>
          </a:solidFill>
          <a:latin typeface="Avenir Next LT Pro" panose="020B05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venir Next" panose="020B05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hyperlink" Target="https://www.wareable.com/vr/positive-ways-virtual-reality-is-used-beyond-gami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4.jpeg"/><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8.jp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jp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www.hfmgv.org/exhibits/showroom/1908/tbig.jpg"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109" name="Google Shape;109;p1"/>
          <p:cNvSpPr txBox="1">
            <a:spLocks noGrp="1"/>
          </p:cNvSpPr>
          <p:nvPr>
            <p:ph type="ctrTitle"/>
          </p:nvPr>
        </p:nvSpPr>
        <p:spPr>
          <a:xfrm>
            <a:off x="1489828" y="3187686"/>
            <a:ext cx="6238839" cy="1453141"/>
          </a:xfrm>
          <a:prstGeom prst="rect">
            <a:avLst/>
          </a:prstGeom>
          <a:noFill/>
          <a:ln>
            <a:noFill/>
          </a:ln>
        </p:spPr>
        <p:txBody>
          <a:bodyPr spcFirstLastPara="1" vert="horz" wrap="square" lIns="121900" tIns="121900" rIns="121900" bIns="121900" rtlCol="0" anchor="t" anchorCtr="0">
            <a:noAutofit/>
          </a:bodyPr>
          <a:lstStyle/>
          <a:p>
            <a:r>
              <a:rPr lang="en-GB" sz="5400" dirty="0"/>
              <a:t>Progettazione 4.0</a:t>
            </a:r>
            <a:endParaRPr lang="es-ES"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152400"/>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7385405-A65D-734D-897E-932497D5147B}" type="slidenum">
              <a:rPr lang="it-IT" altLang="en-IT" smtClean="0">
                <a:solidFill>
                  <a:schemeClr val="tx1"/>
                </a:solidFill>
              </a:rPr>
              <a:t>10</a:t>
            </a:fld>
            <a:endParaRPr lang="it-IT" altLang="en-IT">
              <a:solidFill>
                <a:schemeClr val="tx1"/>
              </a:solidFill>
            </a:endParaRPr>
          </a:p>
        </p:txBody>
      </p:sp>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470747" y="600013"/>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dirty="0">
                <a:latin typeface="Avenir Next" panose="020B0503020202020204" pitchFamily="34" charset="0"/>
              </a:rPr>
              <a:t>Progetto per concetti di assemblaggio</a:t>
            </a:r>
            <a:endParaRPr lang="en-GB" altLang="it-IT" sz="3200" b="1" dirty="0">
              <a:latin typeface="Avenir Next" panose="020B0503020202020204" pitchFamily="34" charset="0"/>
            </a:endParaRPr>
          </a:p>
        </p:txBody>
      </p:sp>
      <p:pic>
        <p:nvPicPr>
          <p:cNvPr id="7" name="Picture 6">
            <a:extLst>
              <a:ext uri="{FF2B5EF4-FFF2-40B4-BE49-F238E27FC236}">
                <a16:creationId xmlns:a16="http://schemas.microsoft.com/office/drawing/2014/main" id="{210B3904-2533-1FEE-52AE-E61A2890A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21" y="1358453"/>
            <a:ext cx="5768414" cy="432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9" name="Rectangle 7">
            <a:extLst>
              <a:ext uri="{FF2B5EF4-FFF2-40B4-BE49-F238E27FC236}">
                <a16:creationId xmlns:a16="http://schemas.microsoft.com/office/drawing/2014/main" id="{2D4C80BA-6DFA-FFE2-331B-1F4060BDFA00}"/>
              </a:ext>
            </a:extLst>
          </p:cNvPr>
          <p:cNvSpPr>
            <a:spLocks noChangeArrowheads="1"/>
          </p:cNvSpPr>
          <p:nvPr/>
        </p:nvSpPr>
        <p:spPr bwMode="auto">
          <a:xfrm>
            <a:off x="6519862" y="4847552"/>
            <a:ext cx="3095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marL="342900" indent="-342900">
              <a:spcBef>
                <a:spcPct val="20000"/>
              </a:spcBef>
              <a:defRPr sz="2000">
                <a:solidFill>
                  <a:schemeClr val="tx1"/>
                </a:solidFill>
                <a:latin typeface="Arial" panose="020B0604020202020204" pitchFamily="34" charset="0"/>
                <a:ea typeface="ＭＳ Ｐゴシック" panose="020B0600070205080204" pitchFamily="34" charset="-128"/>
              </a:defRPr>
            </a:lvl1pPr>
            <a:lvl2pPr>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lvl="1" eaLnBrk="1" hangingPunct="1">
              <a:spcBef>
                <a:spcPct val="50000"/>
              </a:spcBef>
              <a:buClrTx/>
              <a:buSzTx/>
              <a:buFontTx/>
              <a:buNone/>
            </a:pPr>
            <a:r>
              <a:rPr lang="it-IT" altLang="it-IT" sz="2400">
                <a:latin typeface="Avenir Next" panose="020B0503020202020204" pitchFamily="34" charset="0"/>
              </a:rPr>
              <a:t>…</a:t>
            </a:r>
            <a:r>
              <a:rPr lang="it-IT" altLang="it-IT" sz="2400" err="1">
                <a:latin typeface="Avenir Next" panose="020B0503020202020204" pitchFamily="34" charset="0"/>
              </a:rPr>
              <a:t>proposta </a:t>
            </a:r>
            <a:r>
              <a:rPr lang="it-IT" altLang="it-IT" sz="2400">
                <a:latin typeface="Avenir Next" panose="020B0503020202020204" pitchFamily="34" charset="0"/>
              </a:rPr>
              <a:t>di una </a:t>
            </a:r>
            <a:r>
              <a:rPr lang="it-IT" altLang="it-IT" sz="2400" err="1">
                <a:latin typeface="Avenir Next" panose="020B0503020202020204" pitchFamily="34" charset="0"/>
              </a:rPr>
              <a:t>possibile soluzione</a:t>
            </a:r>
            <a:r>
              <a:rPr lang="it-IT" altLang="it-IT" sz="2400">
                <a:latin typeface="Avenir Next" panose="020B0503020202020204" pitchFamily="34" charset="0"/>
              </a:rPr>
              <a:t>. </a:t>
            </a:r>
          </a:p>
        </p:txBody>
      </p:sp>
      <p:sp>
        <p:nvSpPr>
          <p:cNvPr id="10" name="Text Box 8">
            <a:extLst>
              <a:ext uri="{FF2B5EF4-FFF2-40B4-BE49-F238E27FC236}">
                <a16:creationId xmlns:a16="http://schemas.microsoft.com/office/drawing/2014/main" id="{5D35DAAA-151A-DD09-45FB-B29C3DB8E60F}"/>
              </a:ext>
            </a:extLst>
          </p:cNvPr>
          <p:cNvSpPr txBox="1">
            <a:spLocks noChangeArrowheads="1"/>
          </p:cNvSpPr>
          <p:nvPr/>
        </p:nvSpPr>
        <p:spPr bwMode="auto">
          <a:xfrm>
            <a:off x="6753692" y="1721941"/>
            <a:ext cx="463148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en-GB" altLang="it-IT" sz="2400">
                <a:latin typeface="Avenir Next" panose="020B0503020202020204" pitchFamily="34" charset="0"/>
              </a:rPr>
              <a:t>Funzione: controllo della posizione lungo le due guide in acciaio, chiusura per motivi estetici ma rimovibile per il controllo dei sensori, uscita dei cavi di collegamento da collegare</a:t>
            </a:r>
            <a:r>
              <a:rPr lang="is-IS" altLang="it-IT" sz="2400">
                <a:latin typeface="Avenir Next" panose="020B0503020202020204" pitchFamily="34" charset="0"/>
              </a:rPr>
              <a:t>...</a:t>
            </a:r>
            <a:endParaRPr lang="en-GB" altLang="it-IT" sz="2400">
              <a:latin typeface="Avenir Next" panose="020B0503020202020204" pitchFamily="34" charset="0"/>
            </a:endParaRPr>
          </a:p>
        </p:txBody>
      </p:sp>
      <p:sp>
        <p:nvSpPr>
          <p:cNvPr id="11" name="Rectangle 6">
            <a:extLst>
              <a:ext uri="{FF2B5EF4-FFF2-40B4-BE49-F238E27FC236}">
                <a16:creationId xmlns:a16="http://schemas.microsoft.com/office/drawing/2014/main" id="{007028AE-A2FE-EFC4-B159-472A8B631F72}"/>
              </a:ext>
            </a:extLst>
          </p:cNvPr>
          <p:cNvSpPr>
            <a:spLocks noChangeArrowheads="1"/>
          </p:cNvSpPr>
          <p:nvPr/>
        </p:nvSpPr>
        <p:spPr bwMode="auto">
          <a:xfrm>
            <a:off x="10040470" y="5568568"/>
            <a:ext cx="2151530" cy="1212640"/>
          </a:xfrm>
          <a:prstGeom prst="rect">
            <a:avLst/>
          </a:prstGeom>
          <a:noFill/>
          <a:ln>
            <a:noFill/>
          </a:ln>
          <a:effectLst/>
        </p:spPr>
        <p:txBody>
          <a:bodyPr wrap="square">
            <a:spAutoFit/>
          </a:bodyPr>
          <a:lstStyle/>
          <a:p>
            <a:pPr>
              <a:spcBef>
                <a:spcPct val="20000"/>
              </a:spcBef>
              <a:defRPr/>
            </a:pPr>
            <a:r>
              <a:rPr lang="en-US" sz="1400" b="1" i="1">
                <a:latin typeface="Avenir Next" panose="020B0503020202020204" pitchFamily="34" charset="0"/>
                <a:ea typeface="ＭＳ Ｐゴシック" charset="0"/>
              </a:rPr>
              <a:t>Da </a:t>
            </a:r>
          </a:p>
          <a:p>
            <a:pPr>
              <a:spcBef>
                <a:spcPct val="20000"/>
              </a:spcBef>
              <a:defRPr/>
            </a:pPr>
            <a:r>
              <a:rPr lang="en-US" sz="1400" b="1" i="1">
                <a:latin typeface="Avenir Next" panose="020B0503020202020204" pitchFamily="34" charset="0"/>
                <a:ea typeface="ＭＳ Ｐゴシック" charset="0"/>
              </a:rPr>
              <a:t>Boothroyd &amp; Dewhurst </a:t>
            </a:r>
            <a:r>
              <a:rPr lang="en-US" sz="1400" b="1" i="1" err="1">
                <a:effectLst>
                  <a:outerShdw blurRad="38100" dist="38100" dir="2700000" algn="tl">
                    <a:srgbClr val="DDDDDD"/>
                  </a:outerShdw>
                </a:effectLst>
                <a:latin typeface="Avenir Next" panose="020B0503020202020204" pitchFamily="34" charset="0"/>
                <a:ea typeface="ＭＳ Ｐゴシック" charset="0"/>
              </a:rPr>
              <a:t> Idesign </a:t>
            </a:r>
            <a:r>
              <a:rPr lang="en-US" sz="1400" b="1" i="1">
                <a:effectLst>
                  <a:outerShdw blurRad="38100" dist="38100" dir="2700000" algn="tl">
                    <a:srgbClr val="DDDDDD"/>
                  </a:outerShdw>
                </a:effectLst>
                <a:latin typeface="Avenir Next" panose="020B0503020202020204" pitchFamily="34" charset="0"/>
                <a:ea typeface="ＭＳ Ｐゴシック" charset="0"/>
              </a:rPr>
              <a:t>for  Manufacturing and Assembly</a:t>
            </a:r>
            <a:endParaRPr lang="en-US" sz="1400" b="1" i="1">
              <a:latin typeface="Avenir Next" panose="020B0503020202020204" pitchFamily="34" charset="0"/>
              <a:ea typeface="ＭＳ Ｐゴシック" charset="0"/>
            </a:endParaRPr>
          </a:p>
        </p:txBody>
      </p:sp>
      <p:sp>
        <p:nvSpPr>
          <p:cNvPr id="2" name="Footer Placeholder 4">
            <a:extLst>
              <a:ext uri="{FF2B5EF4-FFF2-40B4-BE49-F238E27FC236}">
                <a16:creationId xmlns:a16="http://schemas.microsoft.com/office/drawing/2014/main" id="{7D2A6EB4-B6A9-1E11-2EE0-A4E0B62CE780}"/>
              </a:ext>
            </a:extLst>
          </p:cNvPr>
          <p:cNvSpPr>
            <a:spLocks noGrp="1"/>
          </p:cNvSpPr>
          <p:nvPr>
            <p:ph type="ftr" sz="quarter" idx="11"/>
          </p:nvPr>
        </p:nvSpPr>
        <p:spPr>
          <a:xfrm>
            <a:off x="4038600" y="6356351"/>
            <a:ext cx="4114800" cy="365125"/>
          </a:xfrm>
        </p:spPr>
        <p:txBody>
          <a:bodyPr/>
          <a:lstStyle/>
          <a:p>
            <a:r>
              <a:rPr lang="it-IT" dirty="0">
                <a:solidFill>
                  <a:schemeClr val="tx1"/>
                </a:solidFill>
              </a:rPr>
              <a:t>Design  4.0</a:t>
            </a:r>
          </a:p>
        </p:txBody>
      </p:sp>
    </p:spTree>
    <p:extLst>
      <p:ext uri="{BB962C8B-B14F-4D97-AF65-F5344CB8AC3E}">
        <p14:creationId xmlns:p14="http://schemas.microsoft.com/office/powerpoint/2010/main" val="4165191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98625" y="184034"/>
            <a:ext cx="1269050" cy="21284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7385405-A65D-734D-897E-932497D5147B}" type="slidenum">
              <a:rPr lang="it-IT" altLang="en-IT" smtClean="0">
                <a:solidFill>
                  <a:schemeClr val="tx1"/>
                </a:solidFill>
              </a:rPr>
              <a:t>11</a:t>
            </a:fld>
            <a:endParaRPr lang="it-IT" altLang="en-IT">
              <a:solidFill>
                <a:schemeClr val="tx1"/>
              </a:solidFill>
            </a:endParaRPr>
          </a:p>
        </p:txBody>
      </p:sp>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479794" y="525198"/>
            <a:ext cx="66736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dirty="0">
                <a:latin typeface="Avenir Next" panose="020B0503020202020204" pitchFamily="34" charset="0"/>
              </a:rPr>
              <a:t>Progettazione per concetti di assemblaggio</a:t>
            </a:r>
            <a:endParaRPr lang="en-GB" altLang="it-IT" sz="3200" b="1" dirty="0">
              <a:latin typeface="Avenir Next" panose="020B0503020202020204" pitchFamily="34" charset="0"/>
            </a:endParaRPr>
          </a:p>
        </p:txBody>
      </p:sp>
      <p:sp>
        <p:nvSpPr>
          <p:cNvPr id="3" name="Text Box 3">
            <a:extLst>
              <a:ext uri="{FF2B5EF4-FFF2-40B4-BE49-F238E27FC236}">
                <a16:creationId xmlns:a16="http://schemas.microsoft.com/office/drawing/2014/main" id="{33275694-BD1C-CE0A-96E1-3936BDF1D8E9}"/>
              </a:ext>
            </a:extLst>
          </p:cNvPr>
          <p:cNvSpPr txBox="1">
            <a:spLocks noChangeArrowheads="1"/>
          </p:cNvSpPr>
          <p:nvPr/>
        </p:nvSpPr>
        <p:spPr bwMode="auto">
          <a:xfrm>
            <a:off x="8311862" y="1955366"/>
            <a:ext cx="702858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663575" indent="-206375">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marL="457200" lvl="1" indent="0" eaLnBrk="1" hangingPunct="1">
              <a:spcBef>
                <a:spcPct val="50000"/>
              </a:spcBef>
              <a:buClrTx/>
              <a:buSzTx/>
              <a:buNone/>
            </a:pPr>
            <a:endParaRPr lang="it-IT" altLang="it-IT" sz="2800" dirty="0"/>
          </a:p>
          <a:p>
            <a:pPr marL="457200" lvl="1" indent="0" eaLnBrk="1" hangingPunct="1">
              <a:spcBef>
                <a:spcPct val="50000"/>
              </a:spcBef>
              <a:buClrTx/>
              <a:buSzTx/>
              <a:buNone/>
            </a:pPr>
            <a:r>
              <a:rPr lang="it-IT" altLang="it-IT" sz="2800" dirty="0"/>
              <a:t>Prima </a:t>
            </a:r>
            <a:r>
              <a:rPr lang="it-IT" altLang="it-IT" sz="2800" dirty="0" err="1"/>
              <a:t>proposta</a:t>
            </a:r>
            <a:endParaRPr lang="it-IT" altLang="it-IT" sz="2800" dirty="0"/>
          </a:p>
          <a:p>
            <a:pPr lvl="1" eaLnBrk="1" hangingPunct="1">
              <a:spcBef>
                <a:spcPct val="50000"/>
              </a:spcBef>
              <a:buClrTx/>
              <a:buSzTx/>
              <a:buFontTx/>
              <a:buNone/>
            </a:pPr>
            <a:endParaRPr lang="it-IT" altLang="it-IT" sz="2800" u="sng" dirty="0"/>
          </a:p>
        </p:txBody>
      </p:sp>
      <p:pic>
        <p:nvPicPr>
          <p:cNvPr id="4" name="Picture 6">
            <a:extLst>
              <a:ext uri="{FF2B5EF4-FFF2-40B4-BE49-F238E27FC236}">
                <a16:creationId xmlns:a16="http://schemas.microsoft.com/office/drawing/2014/main" id="{30A4EAB4-6424-F971-85D6-7FC5C151DB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175" r="4385"/>
          <a:stretch>
            <a:fillRect/>
          </a:stretch>
        </p:blipFill>
        <p:spPr bwMode="auto">
          <a:xfrm>
            <a:off x="1039091" y="1285864"/>
            <a:ext cx="7028584" cy="48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5" name="Rectangle 6">
            <a:extLst>
              <a:ext uri="{FF2B5EF4-FFF2-40B4-BE49-F238E27FC236}">
                <a16:creationId xmlns:a16="http://schemas.microsoft.com/office/drawing/2014/main" id="{A58FF5D4-D7BC-357A-D590-18259168EE77}"/>
              </a:ext>
            </a:extLst>
          </p:cNvPr>
          <p:cNvSpPr>
            <a:spLocks noChangeArrowheads="1"/>
          </p:cNvSpPr>
          <p:nvPr/>
        </p:nvSpPr>
        <p:spPr bwMode="auto">
          <a:xfrm>
            <a:off x="9821566" y="4972237"/>
            <a:ext cx="2004588" cy="1212640"/>
          </a:xfrm>
          <a:prstGeom prst="rect">
            <a:avLst/>
          </a:prstGeom>
          <a:noFill/>
          <a:ln>
            <a:noFill/>
          </a:ln>
          <a:effectLst/>
        </p:spPr>
        <p:txBody>
          <a:bodyPr wrap="square">
            <a:spAutoFit/>
          </a:bodyPr>
          <a:lstStyle/>
          <a:p>
            <a:pPr>
              <a:spcBef>
                <a:spcPct val="20000"/>
              </a:spcBef>
              <a:defRPr/>
            </a:pPr>
            <a:r>
              <a:rPr lang="en-US" sz="1400" b="1" i="1" dirty="0">
                <a:latin typeface="Avenir Next" panose="020B0503020202020204" pitchFamily="34" charset="0"/>
                <a:ea typeface="ＭＳ Ｐゴシック" charset="0"/>
              </a:rPr>
              <a:t>Da </a:t>
            </a:r>
          </a:p>
          <a:p>
            <a:pPr>
              <a:spcBef>
                <a:spcPct val="20000"/>
              </a:spcBef>
              <a:defRPr/>
            </a:pPr>
            <a:r>
              <a:rPr lang="en-US" sz="1400" b="1" i="1" dirty="0">
                <a:latin typeface="Avenir Next" panose="020B0503020202020204" pitchFamily="34" charset="0"/>
                <a:ea typeface="ＭＳ Ｐゴシック" charset="0"/>
              </a:rPr>
              <a:t>Boothroyd &amp; Dewhurst </a:t>
            </a:r>
            <a:r>
              <a:rPr lang="en-US" sz="1400" b="1" i="1" dirty="0" err="1">
                <a:effectLst>
                  <a:outerShdw blurRad="38100" dist="38100" dir="2700000" algn="tl">
                    <a:srgbClr val="DDDDDD"/>
                  </a:outerShdw>
                </a:effectLst>
                <a:latin typeface="Avenir Next" panose="020B0503020202020204" pitchFamily="34" charset="0"/>
                <a:ea typeface="ＭＳ Ｐゴシック" charset="0"/>
              </a:rPr>
              <a:t> Idesign </a:t>
            </a:r>
            <a:r>
              <a:rPr lang="en-US" sz="1400" b="1" i="1" dirty="0">
                <a:effectLst>
                  <a:outerShdw blurRad="38100" dist="38100" dir="2700000" algn="tl">
                    <a:srgbClr val="DDDDDD"/>
                  </a:outerShdw>
                </a:effectLst>
                <a:latin typeface="Avenir Next" panose="020B0503020202020204" pitchFamily="34" charset="0"/>
                <a:ea typeface="ＭＳ Ｐゴシック" charset="0"/>
              </a:rPr>
              <a:t>per la  produzione e l'assemblaggio</a:t>
            </a:r>
            <a:endParaRPr lang="en-US" sz="1400" b="1" i="1" dirty="0">
              <a:latin typeface="Avenir Next" panose="020B0503020202020204" pitchFamily="34" charset="0"/>
              <a:ea typeface="ＭＳ Ｐゴシック" charset="0"/>
            </a:endParaRPr>
          </a:p>
        </p:txBody>
      </p:sp>
      <p:sp>
        <p:nvSpPr>
          <p:cNvPr id="2" name="Footer Placeholder 4">
            <a:extLst>
              <a:ext uri="{FF2B5EF4-FFF2-40B4-BE49-F238E27FC236}">
                <a16:creationId xmlns:a16="http://schemas.microsoft.com/office/drawing/2014/main" id="{09EAEBA0-7F13-13EB-776C-0192A222395C}"/>
              </a:ext>
            </a:extLst>
          </p:cNvPr>
          <p:cNvSpPr>
            <a:spLocks noGrp="1"/>
          </p:cNvSpPr>
          <p:nvPr>
            <p:ph type="ftr" sz="quarter" idx="11"/>
          </p:nvPr>
        </p:nvSpPr>
        <p:spPr>
          <a:xfrm>
            <a:off x="4319626" y="6403596"/>
            <a:ext cx="3833773" cy="317880"/>
          </a:xfrm>
        </p:spPr>
        <p:txBody>
          <a:bodyPr/>
          <a:lstStyle/>
          <a:p>
            <a:r>
              <a:rPr lang="it-IT" dirty="0">
                <a:solidFill>
                  <a:schemeClr val="tx1"/>
                </a:solidFill>
              </a:rPr>
              <a:t>Progettazione  4.0</a:t>
            </a:r>
          </a:p>
        </p:txBody>
      </p:sp>
    </p:spTree>
    <p:extLst>
      <p:ext uri="{BB962C8B-B14F-4D97-AF65-F5344CB8AC3E}">
        <p14:creationId xmlns:p14="http://schemas.microsoft.com/office/powerpoint/2010/main" val="270918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152400"/>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7385405-A65D-734D-897E-932497D5147B}" type="slidenum">
              <a:rPr lang="it-IT" altLang="en-IT" smtClean="0">
                <a:solidFill>
                  <a:schemeClr val="tx1"/>
                </a:solidFill>
              </a:rPr>
              <a:t>12</a:t>
            </a:fld>
            <a:endParaRPr lang="it-IT" altLang="en-IT">
              <a:solidFill>
                <a:schemeClr val="tx1"/>
              </a:solidFill>
            </a:endParaRPr>
          </a:p>
        </p:txBody>
      </p:sp>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429183" y="637309"/>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dirty="0">
                <a:latin typeface="Avenir Next" panose="020B0503020202020204" pitchFamily="34" charset="0"/>
              </a:rPr>
              <a:t>Concetti di progettazione per l'assemblaggio</a:t>
            </a:r>
            <a:endParaRPr lang="en-GB" altLang="it-IT" sz="3200" b="1" dirty="0">
              <a:latin typeface="Avenir Next" panose="020B0503020202020204" pitchFamily="34" charset="0"/>
            </a:endParaRPr>
          </a:p>
        </p:txBody>
      </p:sp>
      <p:sp>
        <p:nvSpPr>
          <p:cNvPr id="5" name="Text Box 3">
            <a:extLst>
              <a:ext uri="{FF2B5EF4-FFF2-40B4-BE49-F238E27FC236}">
                <a16:creationId xmlns:a16="http://schemas.microsoft.com/office/drawing/2014/main" id="{B530E65E-7148-4655-25E3-DDD8B9299A55}"/>
              </a:ext>
            </a:extLst>
          </p:cNvPr>
          <p:cNvSpPr txBox="1">
            <a:spLocks noChangeArrowheads="1"/>
          </p:cNvSpPr>
          <p:nvPr/>
        </p:nvSpPr>
        <p:spPr bwMode="auto">
          <a:xfrm>
            <a:off x="0" y="777243"/>
            <a:ext cx="11905129"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endParaRPr lang="en-GB" altLang="it-IT" dirty="0">
              <a:latin typeface="Avenir Next" panose="020B0503020202020204" pitchFamily="34" charset="0"/>
            </a:endParaRPr>
          </a:p>
          <a:p>
            <a:pPr lvl="1" eaLnBrk="1" hangingPunct="1">
              <a:spcBef>
                <a:spcPct val="50000"/>
              </a:spcBef>
              <a:buClrTx/>
              <a:buSzTx/>
              <a:buFontTx/>
              <a:buNone/>
            </a:pPr>
            <a:r>
              <a:rPr lang="en-GB" altLang="it-IT" sz="2200" dirty="0" err="1">
                <a:latin typeface="Avenir Next" panose="020B0503020202020204" pitchFamily="34" charset="0"/>
              </a:rPr>
              <a:t>Il DfA </a:t>
            </a:r>
            <a:r>
              <a:rPr lang="en-GB" altLang="it-IT" sz="2200" dirty="0">
                <a:latin typeface="Avenir Next" panose="020B0503020202020204" pitchFamily="34" charset="0"/>
              </a:rPr>
              <a:t>richiede la revisione del progetto per renderlo più semplice e ridurre il numero di parti, rispondendo alle seguenti domande.   </a:t>
            </a:r>
          </a:p>
          <a:p>
            <a:pPr lvl="1" eaLnBrk="1" hangingPunct="1">
              <a:spcBef>
                <a:spcPct val="50000"/>
              </a:spcBef>
              <a:buClrTx/>
              <a:buSzTx/>
              <a:buFontTx/>
              <a:buNone/>
            </a:pPr>
            <a:r>
              <a:rPr lang="en-GB" altLang="it-IT" sz="2200" dirty="0">
                <a:latin typeface="Avenir Next" panose="020B0503020202020204" pitchFamily="34" charset="0"/>
              </a:rPr>
              <a:t>1. Durante il funzionamento del prodotto, la parte si muove rispetto a tutte le altre parti già assemblate? (Non considerare la deformazione elastica). </a:t>
            </a:r>
            <a:endParaRPr lang="en-GB" altLang="ja-JP" sz="2200" dirty="0">
              <a:latin typeface="Avenir Next" panose="020B0503020202020204" pitchFamily="34" charset="0"/>
            </a:endParaRPr>
          </a:p>
          <a:p>
            <a:pPr lvl="1" eaLnBrk="1" hangingPunct="1">
              <a:spcBef>
                <a:spcPct val="50000"/>
              </a:spcBef>
              <a:buClrTx/>
              <a:buSzTx/>
              <a:buFontTx/>
              <a:buNone/>
            </a:pPr>
            <a:r>
              <a:rPr lang="en-GB" altLang="it-IT" sz="2200" dirty="0">
                <a:latin typeface="Avenir Next" panose="020B0503020202020204" pitchFamily="34" charset="0"/>
              </a:rPr>
              <a:t>2. Esiste un motivo per cui dovrebbe essere utilizzato un materiale diverso rispetto agli altri materiali già utilizzati per le altre parti? </a:t>
            </a:r>
          </a:p>
          <a:p>
            <a:pPr lvl="1" eaLnBrk="1" hangingPunct="1">
              <a:spcBef>
                <a:spcPct val="50000"/>
              </a:spcBef>
              <a:buClrTx/>
              <a:buSzTx/>
              <a:buFontTx/>
              <a:buNone/>
            </a:pPr>
            <a:r>
              <a:rPr lang="en-GB" altLang="it-IT" sz="2200" dirty="0">
                <a:latin typeface="Avenir Next" panose="020B0503020202020204" pitchFamily="34" charset="0"/>
              </a:rPr>
              <a:t>3. Il componente da unire deve essere diverso da tutti gli altri componenti già assemblati perché altrimenti sarebbe impossibile il montaggio/smontaggio di altri componenti separati</a:t>
            </a:r>
            <a:r>
              <a:rPr lang="en-GB" altLang="ja-JP" sz="2200" dirty="0">
                <a:latin typeface="Avenir Next" panose="020B0503020202020204" pitchFamily="34" charset="0"/>
              </a:rPr>
              <a:t>?</a:t>
            </a:r>
          </a:p>
          <a:p>
            <a:pPr lvl="1" eaLnBrk="1" hangingPunct="1">
              <a:spcBef>
                <a:spcPct val="50000"/>
              </a:spcBef>
              <a:buClrTx/>
              <a:buSzTx/>
              <a:buFontTx/>
              <a:buNone/>
            </a:pPr>
            <a:endParaRPr lang="en-GB" altLang="ja-JP" u="sng" dirty="0">
              <a:latin typeface="Avenir Next" panose="020B0503020202020204" pitchFamily="34" charset="0"/>
            </a:endParaRPr>
          </a:p>
          <a:p>
            <a:pPr lvl="1" eaLnBrk="1" hangingPunct="1">
              <a:spcBef>
                <a:spcPct val="50000"/>
              </a:spcBef>
              <a:buClrTx/>
              <a:buSzTx/>
              <a:buFontTx/>
              <a:buNone/>
            </a:pPr>
            <a:r>
              <a:rPr lang="en-GB" altLang="it-IT" sz="2200" u="sng" dirty="0">
                <a:latin typeface="Avenir Next" panose="020B0503020202020204" pitchFamily="34" charset="0"/>
              </a:rPr>
              <a:t>Queste domande devono essere poste per ogni componente e, in base alla risposta, è possibile ridurre il numero di componenti e rendere il progetto più facile da assemblare.</a:t>
            </a:r>
          </a:p>
          <a:p>
            <a:pPr lvl="1" eaLnBrk="1" hangingPunct="1">
              <a:spcBef>
                <a:spcPct val="50000"/>
              </a:spcBef>
              <a:buClrTx/>
              <a:buSzTx/>
              <a:buFontTx/>
              <a:buNone/>
            </a:pPr>
            <a:r>
              <a:rPr lang="en-GB" altLang="it-IT" sz="2200" u="sng" dirty="0">
                <a:latin typeface="Avenir Next" panose="020B0503020202020204" pitchFamily="34" charset="0"/>
              </a:rPr>
              <a:t> L'integrazione delle parti non è sempre la soluzione più economica. </a:t>
            </a:r>
          </a:p>
        </p:txBody>
      </p:sp>
    </p:spTree>
    <p:extLst>
      <p:ext uri="{BB962C8B-B14F-4D97-AF65-F5344CB8AC3E}">
        <p14:creationId xmlns:p14="http://schemas.microsoft.com/office/powerpoint/2010/main" val="2894363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541929" y="654004"/>
            <a:ext cx="8166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2800" b="1" dirty="0">
                <a:latin typeface="Avenir Next" panose="020B0503020202020204" pitchFamily="34" charset="0"/>
              </a:rPr>
              <a:t>Concetti di progettazione per l'assemblaggio</a:t>
            </a:r>
            <a:endParaRPr lang="en-GB" altLang="it-IT" sz="2800" b="1" dirty="0">
              <a:latin typeface="Avenir Next" panose="020B0503020202020204" pitchFamily="34" charset="0"/>
            </a:endParaRPr>
          </a:p>
        </p:txBody>
      </p:sp>
      <p:sp>
        <p:nvSpPr>
          <p:cNvPr id="3" name="Text Box 3">
            <a:extLst>
              <a:ext uri="{FF2B5EF4-FFF2-40B4-BE49-F238E27FC236}">
                <a16:creationId xmlns:a16="http://schemas.microsoft.com/office/drawing/2014/main" id="{F2759BE7-9BE8-6934-E170-DDF69655117C}"/>
              </a:ext>
            </a:extLst>
          </p:cNvPr>
          <p:cNvSpPr txBox="1">
            <a:spLocks noChangeArrowheads="1"/>
          </p:cNvSpPr>
          <p:nvPr/>
        </p:nvSpPr>
        <p:spPr bwMode="auto">
          <a:xfrm>
            <a:off x="-151695" y="907339"/>
            <a:ext cx="1089874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marL="457200" indent="-457200">
              <a:spcBef>
                <a:spcPct val="20000"/>
              </a:spcBef>
              <a:defRPr sz="2000">
                <a:solidFill>
                  <a:schemeClr val="tx1"/>
                </a:solidFill>
                <a:latin typeface="Arial" panose="020B0604020202020204" pitchFamily="34" charset="0"/>
                <a:ea typeface="ＭＳ Ｐゴシック" panose="020B0600070205080204" pitchFamily="34" charset="-128"/>
              </a:defRPr>
            </a:lvl1pPr>
            <a:lvl2pPr marL="914400" indent="-45720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endParaRPr lang="en-GB" altLang="it-IT" sz="2400" dirty="0">
              <a:latin typeface="Avenir Next" panose="020B0503020202020204" pitchFamily="34" charset="0"/>
            </a:endParaRPr>
          </a:p>
          <a:p>
            <a:pPr lvl="1" eaLnBrk="1" hangingPunct="1">
              <a:spcBef>
                <a:spcPct val="50000"/>
              </a:spcBef>
              <a:buClrTx/>
              <a:buSzTx/>
              <a:buFontTx/>
              <a:buNone/>
            </a:pPr>
            <a:r>
              <a:rPr lang="en-GB" altLang="it-IT" sz="2400" dirty="0">
                <a:latin typeface="Avenir Next" panose="020B0503020202020204" pitchFamily="34" charset="0"/>
              </a:rPr>
              <a:t>L'applicazione di questi criteri all'esempio procede come segue</a:t>
            </a:r>
            <a:r>
              <a:rPr lang="en-GB" altLang="ja-JP" sz="2400" dirty="0">
                <a:latin typeface="Avenir Next" panose="020B0503020202020204" pitchFamily="34" charset="0"/>
              </a:rPr>
              <a:t>:</a:t>
            </a:r>
            <a:endParaRPr lang="en-GB" altLang="it-IT" sz="2400" dirty="0">
              <a:latin typeface="Avenir Next" panose="020B0503020202020204" pitchFamily="34" charset="0"/>
            </a:endParaRPr>
          </a:p>
          <a:p>
            <a:pPr lvl="1" eaLnBrk="1" hangingPunct="1">
              <a:spcBef>
                <a:spcPct val="50000"/>
              </a:spcBef>
              <a:buClrTx/>
              <a:buSzTx/>
              <a:buFontTx/>
              <a:buAutoNum type="arabicPeriod"/>
            </a:pPr>
            <a:r>
              <a:rPr lang="en-GB" altLang="it-IT" sz="2400" u="sng" dirty="0">
                <a:latin typeface="Avenir Next" panose="020B0503020202020204" pitchFamily="34" charset="0"/>
              </a:rPr>
              <a:t>Base</a:t>
            </a:r>
            <a:r>
              <a:rPr lang="en-GB" altLang="it-IT" sz="2400" dirty="0">
                <a:latin typeface="Avenir Next" panose="020B0503020202020204" pitchFamily="34" charset="0"/>
              </a:rPr>
              <a:t>: è la prima parte da assemblare, non ci sono altre parti che possono essere unite ad essa. È una parte teoricamente necessaria. </a:t>
            </a:r>
          </a:p>
          <a:p>
            <a:pPr lvl="1" eaLnBrk="1" hangingPunct="1">
              <a:spcBef>
                <a:spcPct val="50000"/>
              </a:spcBef>
              <a:buClrTx/>
              <a:buSzTx/>
              <a:buFontTx/>
              <a:buAutoNum type="arabicPeriod"/>
            </a:pPr>
            <a:r>
              <a:rPr lang="en-GB" altLang="it-IT" sz="2400" u="sng" dirty="0">
                <a:latin typeface="Avenir Next" panose="020B0503020202020204" pitchFamily="34" charset="0"/>
              </a:rPr>
              <a:t>Boccole: </a:t>
            </a:r>
            <a:r>
              <a:rPr lang="en-GB" altLang="it-IT" sz="2400" dirty="0">
                <a:latin typeface="Avenir Next" panose="020B0503020202020204" pitchFamily="34" charset="0"/>
              </a:rPr>
              <a:t>potrebbero essere teoricamente eliminate poiché potrebbero essere dello stesso materiale della base;</a:t>
            </a:r>
          </a:p>
          <a:p>
            <a:pPr lvl="1" eaLnBrk="1" hangingPunct="1">
              <a:spcBef>
                <a:spcPct val="50000"/>
              </a:spcBef>
              <a:buClrTx/>
              <a:buSzTx/>
              <a:buFontTx/>
              <a:buAutoNum type="arabicPeriod"/>
            </a:pPr>
            <a:r>
              <a:rPr lang="en-GB" altLang="it-IT" sz="2400" u="sng" dirty="0">
                <a:latin typeface="Avenir Next" panose="020B0503020202020204" pitchFamily="34" charset="0"/>
              </a:rPr>
              <a:t>Motore</a:t>
            </a:r>
            <a:r>
              <a:rPr lang="en-GB" altLang="it-IT" sz="2400" dirty="0">
                <a:latin typeface="Avenir Next" panose="020B0503020202020204" pitchFamily="34" charset="0"/>
              </a:rPr>
              <a:t>: è un sottoassieme standard delle parti acquistate da un fornitore. È teoricamente necessario;</a:t>
            </a:r>
          </a:p>
          <a:p>
            <a:pPr lvl="1" eaLnBrk="1" hangingPunct="1">
              <a:spcBef>
                <a:spcPct val="50000"/>
              </a:spcBef>
              <a:buClrTx/>
              <a:buSzTx/>
              <a:buFontTx/>
              <a:buAutoNum type="arabicPeriod"/>
            </a:pPr>
            <a:r>
              <a:rPr lang="en-GB" altLang="it-IT" sz="2400" u="sng" dirty="0">
                <a:latin typeface="Avenir Next" panose="020B0503020202020204" pitchFamily="34" charset="0"/>
              </a:rPr>
              <a:t>Viti del motore</a:t>
            </a:r>
            <a:r>
              <a:rPr lang="en-GB" altLang="it-IT" sz="2400" dirty="0">
                <a:latin typeface="Avenir Next" panose="020B0503020202020204" pitchFamily="34" charset="0"/>
              </a:rPr>
              <a:t>: i dispositivi di fissaggio separati non soddisfano i criteri perché è sempre possibile un sistema di fissaggio integrato.</a:t>
            </a:r>
          </a:p>
          <a:p>
            <a:pPr lvl="1" eaLnBrk="1" hangingPunct="1">
              <a:spcBef>
                <a:spcPct val="50000"/>
              </a:spcBef>
              <a:buClrTx/>
              <a:buSzTx/>
              <a:buFontTx/>
              <a:buAutoNum type="arabicPeriod"/>
            </a:pPr>
            <a:r>
              <a:rPr lang="en-GB" altLang="it-IT" sz="2400" u="sng" dirty="0">
                <a:latin typeface="Avenir Next" panose="020B0503020202020204" pitchFamily="34" charset="0"/>
              </a:rPr>
              <a:t>Sensore</a:t>
            </a:r>
            <a:r>
              <a:rPr lang="en-GB" altLang="it-IT" sz="2400" dirty="0">
                <a:latin typeface="Avenir Next" panose="020B0503020202020204" pitchFamily="34" charset="0"/>
              </a:rPr>
              <a:t>: è un sottoinsieme standard ed è considerato necessario; </a:t>
            </a:r>
          </a:p>
          <a:p>
            <a:pPr lvl="1" eaLnBrk="1" hangingPunct="1">
              <a:spcBef>
                <a:spcPct val="50000"/>
              </a:spcBef>
              <a:buClrTx/>
              <a:buSzTx/>
              <a:buFontTx/>
              <a:buNone/>
            </a:pPr>
            <a:endParaRPr lang="en-GB" altLang="it-IT" sz="2400" dirty="0">
              <a:latin typeface="Avenir Next" panose="020B0503020202020204" pitchFamily="34" charset="0"/>
            </a:endParaRPr>
          </a:p>
        </p:txBody>
      </p:sp>
      <p:sp>
        <p:nvSpPr>
          <p:cNvPr id="2" name="Footer Placeholder 4">
            <a:extLst>
              <a:ext uri="{FF2B5EF4-FFF2-40B4-BE49-F238E27FC236}">
                <a16:creationId xmlns:a16="http://schemas.microsoft.com/office/drawing/2014/main" id="{49ED6C3F-1D32-A090-F74E-4150C34E5333}"/>
              </a:ext>
            </a:extLst>
          </p:cNvPr>
          <p:cNvSpPr>
            <a:spLocks noGrp="1"/>
          </p:cNvSpPr>
          <p:nvPr>
            <p:ph type="ftr" sz="quarter" idx="11"/>
          </p:nvPr>
        </p:nvSpPr>
        <p:spPr>
          <a:xfrm>
            <a:off x="4038600" y="6356351"/>
            <a:ext cx="4114800" cy="365125"/>
          </a:xfrm>
        </p:spPr>
        <p:txBody>
          <a:bodyPr/>
          <a:lstStyle/>
          <a:p>
            <a:r>
              <a:rPr lang="it-IT" dirty="0">
                <a:solidFill>
                  <a:schemeClr val="tx1"/>
                </a:solidFill>
              </a:rPr>
              <a:t>Progettazione  4.0</a:t>
            </a:r>
          </a:p>
        </p:txBody>
      </p:sp>
    </p:spTree>
    <p:extLst>
      <p:ext uri="{BB962C8B-B14F-4D97-AF65-F5344CB8AC3E}">
        <p14:creationId xmlns:p14="http://schemas.microsoft.com/office/powerpoint/2010/main" val="1471827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152400"/>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it-IT" altLang="en-IT" dirty="0">
              <a:solidFill>
                <a:schemeClr val="tx1"/>
              </a:solidFill>
            </a:endParaRPr>
          </a:p>
        </p:txBody>
      </p:sp>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429182" y="645654"/>
            <a:ext cx="842248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dirty="0">
                <a:latin typeface="Avenir Next" panose="020B0503020202020204" pitchFamily="34" charset="0"/>
              </a:rPr>
              <a:t>Concetti di progettazione per l'assemblaggio</a:t>
            </a:r>
            <a:endParaRPr lang="en-GB" altLang="it-IT" sz="3200" b="1" dirty="0">
              <a:latin typeface="Avenir Next" panose="020B0503020202020204" pitchFamily="34" charset="0"/>
            </a:endParaRPr>
          </a:p>
        </p:txBody>
      </p:sp>
      <p:sp>
        <p:nvSpPr>
          <p:cNvPr id="3" name="Text Box 3">
            <a:extLst>
              <a:ext uri="{FF2B5EF4-FFF2-40B4-BE49-F238E27FC236}">
                <a16:creationId xmlns:a16="http://schemas.microsoft.com/office/drawing/2014/main" id="{FAD2C7E5-3371-CFB0-28EA-3003BD7DC82A}"/>
              </a:ext>
            </a:extLst>
          </p:cNvPr>
          <p:cNvSpPr txBox="1">
            <a:spLocks noChangeArrowheads="1"/>
          </p:cNvSpPr>
          <p:nvPr/>
        </p:nvSpPr>
        <p:spPr bwMode="auto">
          <a:xfrm>
            <a:off x="454425" y="789900"/>
            <a:ext cx="1114107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marL="457200" indent="-457200">
              <a:spcBef>
                <a:spcPct val="20000"/>
              </a:spcBef>
              <a:defRPr sz="2000">
                <a:solidFill>
                  <a:schemeClr val="tx1"/>
                </a:solidFill>
                <a:latin typeface="Arial" panose="020B0604020202020204" pitchFamily="34" charset="0"/>
                <a:ea typeface="ＭＳ Ｐゴシック" panose="020B0600070205080204" pitchFamily="34" charset="-128"/>
              </a:defRPr>
            </a:lvl1pPr>
            <a:lvl2pPr marL="914400" indent="-45720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endParaRPr lang="en-GB" altLang="it-IT" sz="2400" dirty="0">
              <a:latin typeface="Avenir Next" panose="020B0503020202020204" pitchFamily="34" charset="0"/>
            </a:endParaRPr>
          </a:p>
          <a:p>
            <a:pPr lvl="1" eaLnBrk="1" hangingPunct="1">
              <a:spcBef>
                <a:spcPct val="50000"/>
              </a:spcBef>
              <a:buClrTx/>
              <a:buSzTx/>
              <a:buFontTx/>
              <a:buNone/>
            </a:pPr>
            <a:r>
              <a:rPr lang="en-GB" altLang="it-IT" sz="2400" dirty="0">
                <a:latin typeface="Avenir Next" panose="020B0503020202020204" pitchFamily="34" charset="0"/>
              </a:rPr>
              <a:t>L'applicazione di questi criteri all'esempio procede come segue</a:t>
            </a:r>
            <a:r>
              <a:rPr lang="en-GB" altLang="ja-JP" sz="2400" dirty="0">
                <a:latin typeface="Avenir Next" panose="020B0503020202020204" pitchFamily="34" charset="0"/>
              </a:rPr>
              <a:t>:</a:t>
            </a:r>
            <a:endParaRPr lang="en-GB" altLang="it-IT" sz="2400" dirty="0">
              <a:latin typeface="Avenir Next" panose="020B0503020202020204" pitchFamily="34" charset="0"/>
            </a:endParaRPr>
          </a:p>
          <a:p>
            <a:pPr lvl="1" eaLnBrk="1" hangingPunct="1">
              <a:spcBef>
                <a:spcPct val="50000"/>
              </a:spcBef>
              <a:buClrTx/>
              <a:buSzTx/>
              <a:buFont typeface="Arial" panose="020B0604020202020204" pitchFamily="34" charset="0"/>
              <a:buAutoNum type="arabicPeriod" startAt="6"/>
            </a:pPr>
            <a:r>
              <a:rPr lang="en-GB" altLang="it-IT" sz="2400" u="sng" dirty="0">
                <a:latin typeface="Avenir Next" panose="020B0503020202020204" pitchFamily="34" charset="0"/>
              </a:rPr>
              <a:t>Vite di fissaggio</a:t>
            </a:r>
            <a:r>
              <a:rPr lang="en-GB" altLang="it-IT" sz="2400" dirty="0">
                <a:latin typeface="Avenir Next" panose="020B0503020202020204" pitchFamily="34" charset="0"/>
              </a:rPr>
              <a:t>: teoricamente non necessaria;</a:t>
            </a:r>
          </a:p>
          <a:p>
            <a:pPr lvl="1" eaLnBrk="1" hangingPunct="1">
              <a:spcBef>
                <a:spcPct val="50000"/>
              </a:spcBef>
              <a:buClrTx/>
              <a:buSzTx/>
              <a:buFont typeface="Arial" panose="020B0604020202020204" pitchFamily="34" charset="0"/>
              <a:buAutoNum type="arabicPeriod" startAt="6"/>
            </a:pPr>
            <a:r>
              <a:rPr lang="en-GB" altLang="it-IT" sz="2400" u="sng" dirty="0">
                <a:latin typeface="Avenir Next" panose="020B0503020202020204" pitchFamily="34" charset="0"/>
              </a:rPr>
              <a:t>Distanziatori</a:t>
            </a:r>
            <a:r>
              <a:rPr lang="en-GB" altLang="it-IT" sz="2400" dirty="0">
                <a:latin typeface="Avenir Next" panose="020B0503020202020204" pitchFamily="34" charset="0"/>
              </a:rPr>
              <a:t>: non soddisfano i criteri e potrebbero essere incorporati nella base;</a:t>
            </a:r>
          </a:p>
          <a:p>
            <a:pPr lvl="1" eaLnBrk="1" hangingPunct="1">
              <a:spcBef>
                <a:spcPct val="50000"/>
              </a:spcBef>
              <a:buClrTx/>
              <a:buSzTx/>
              <a:buFont typeface="Arial" panose="020B0604020202020204" pitchFamily="34" charset="0"/>
              <a:buAutoNum type="arabicPeriod" startAt="6"/>
            </a:pPr>
            <a:r>
              <a:rPr lang="en-GB" altLang="it-IT" sz="2400" u="sng" dirty="0">
                <a:latin typeface="Avenir Next" panose="020B0503020202020204" pitchFamily="34" charset="0"/>
              </a:rPr>
              <a:t>Piastra terminale</a:t>
            </a:r>
            <a:r>
              <a:rPr lang="en-GB" altLang="it-IT" sz="2400" dirty="0">
                <a:latin typeface="Avenir Next" panose="020B0503020202020204" pitchFamily="34" charset="0"/>
              </a:rPr>
              <a:t>: deve essere separata per consentire il montaggio e lo smontaggio;</a:t>
            </a:r>
          </a:p>
          <a:p>
            <a:pPr lvl="1" eaLnBrk="1" hangingPunct="1">
              <a:spcBef>
                <a:spcPct val="50000"/>
              </a:spcBef>
              <a:buClrTx/>
              <a:buSzTx/>
              <a:buFont typeface="Arial" panose="020B0604020202020204" pitchFamily="34" charset="0"/>
              <a:buAutoNum type="arabicPeriod" startAt="6"/>
            </a:pPr>
            <a:r>
              <a:rPr lang="en-GB" altLang="it-IT" sz="2400" u="sng" dirty="0">
                <a:latin typeface="Avenir Next" panose="020B0503020202020204" pitchFamily="34" charset="0"/>
              </a:rPr>
              <a:t>Viti della piastra terminale</a:t>
            </a:r>
            <a:r>
              <a:rPr lang="en-GB" altLang="it-IT" sz="2400" dirty="0">
                <a:latin typeface="Avenir Next" panose="020B0503020202020204" pitchFamily="34" charset="0"/>
              </a:rPr>
              <a:t>: teoricamente non necessarie;</a:t>
            </a:r>
          </a:p>
          <a:p>
            <a:pPr lvl="1" eaLnBrk="1" hangingPunct="1">
              <a:spcBef>
                <a:spcPct val="50000"/>
              </a:spcBef>
              <a:buClrTx/>
              <a:buSzTx/>
              <a:buFont typeface="Arial" panose="020B0604020202020204" pitchFamily="34" charset="0"/>
              <a:buAutoNum type="arabicPeriod" startAt="6"/>
            </a:pPr>
            <a:r>
              <a:rPr lang="en-GB" altLang="it-IT" sz="2400" u="sng" dirty="0">
                <a:latin typeface="Avenir Next" panose="020B0503020202020204" pitchFamily="34" charset="0"/>
              </a:rPr>
              <a:t>Boccole in plastica</a:t>
            </a:r>
            <a:r>
              <a:rPr lang="en-GB" altLang="it-IT" sz="2400" dirty="0">
                <a:latin typeface="Avenir Next" panose="020B0503020202020204" pitchFamily="34" charset="0"/>
              </a:rPr>
              <a:t>: potrebbero essere dello stesso materiale della piastra terminale, quindi potrebbero essere unite;</a:t>
            </a:r>
          </a:p>
          <a:p>
            <a:pPr lvl="1" eaLnBrk="1" hangingPunct="1">
              <a:spcBef>
                <a:spcPct val="50000"/>
              </a:spcBef>
              <a:buClrTx/>
              <a:buSzTx/>
              <a:buFont typeface="Arial" panose="020B0604020202020204" pitchFamily="34" charset="0"/>
              <a:buAutoNum type="arabicPeriod" startAt="6"/>
            </a:pPr>
            <a:r>
              <a:rPr lang="en-GB" altLang="it-IT" sz="2400" u="sng" dirty="0">
                <a:latin typeface="Avenir Next" panose="020B0503020202020204" pitchFamily="34" charset="0"/>
              </a:rPr>
              <a:t>Coperchio</a:t>
            </a:r>
            <a:r>
              <a:rPr lang="en-GB" altLang="it-IT" sz="2400" dirty="0">
                <a:latin typeface="Avenir Next" panose="020B0503020202020204" pitchFamily="34" charset="0"/>
              </a:rPr>
              <a:t>: potrebbe essere combinato con la piastra terminale;</a:t>
            </a:r>
          </a:p>
          <a:p>
            <a:pPr lvl="1" eaLnBrk="1" hangingPunct="1">
              <a:spcBef>
                <a:spcPct val="50000"/>
              </a:spcBef>
              <a:buClrTx/>
              <a:buSzTx/>
              <a:buFont typeface="Arial" panose="020B0604020202020204" pitchFamily="34" charset="0"/>
              <a:buAutoNum type="arabicPeriod" startAt="6"/>
            </a:pPr>
            <a:r>
              <a:rPr lang="en-GB" altLang="it-IT" sz="2400" u="sng" dirty="0">
                <a:latin typeface="Avenir Next" panose="020B0503020202020204" pitchFamily="34" charset="0"/>
              </a:rPr>
              <a:t>Viti del coperchio</a:t>
            </a:r>
            <a:r>
              <a:rPr lang="en-GB" altLang="it-IT" sz="2400" dirty="0">
                <a:latin typeface="Avenir Next" panose="020B0503020202020204" pitchFamily="34" charset="0"/>
              </a:rPr>
              <a:t>: teoricamente non necessarie.</a:t>
            </a:r>
          </a:p>
        </p:txBody>
      </p:sp>
      <p:sp>
        <p:nvSpPr>
          <p:cNvPr id="2" name="Footer Placeholder 4">
            <a:extLst>
              <a:ext uri="{FF2B5EF4-FFF2-40B4-BE49-F238E27FC236}">
                <a16:creationId xmlns:a16="http://schemas.microsoft.com/office/drawing/2014/main" id="{6F01EFBB-4D35-C06B-9EC6-ADB7A11D63F3}"/>
              </a:ext>
            </a:extLst>
          </p:cNvPr>
          <p:cNvSpPr>
            <a:spLocks noGrp="1"/>
          </p:cNvSpPr>
          <p:nvPr>
            <p:ph type="ftr" sz="quarter" idx="11"/>
          </p:nvPr>
        </p:nvSpPr>
        <p:spPr>
          <a:xfrm>
            <a:off x="4038600" y="6356351"/>
            <a:ext cx="4114800" cy="365125"/>
          </a:xfrm>
        </p:spPr>
        <p:txBody>
          <a:bodyPr/>
          <a:lstStyle/>
          <a:p>
            <a:r>
              <a:rPr lang="it-IT" dirty="0">
                <a:solidFill>
                  <a:schemeClr val="tx1"/>
                </a:solidFill>
              </a:rPr>
              <a:t>Progetto  4.0</a:t>
            </a:r>
          </a:p>
        </p:txBody>
      </p:sp>
    </p:spTree>
    <p:extLst>
      <p:ext uri="{BB962C8B-B14F-4D97-AF65-F5344CB8AC3E}">
        <p14:creationId xmlns:p14="http://schemas.microsoft.com/office/powerpoint/2010/main" val="1706178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152400"/>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it-IT" altLang="en-IT" dirty="0">
              <a:solidFill>
                <a:schemeClr val="tx1"/>
              </a:solidFill>
            </a:endParaRPr>
          </a:p>
        </p:txBody>
      </p:sp>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401473" y="699654"/>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a:latin typeface="Avenir Next" panose="020B0503020202020204" pitchFamily="34" charset="0"/>
              </a:rPr>
              <a:t>Concetti di progettazione per l'assemblaggio</a:t>
            </a:r>
            <a:endParaRPr lang="en-GB" altLang="it-IT" sz="3200" b="1">
              <a:latin typeface="Avenir Next" panose="020B0503020202020204" pitchFamily="34" charset="0"/>
            </a:endParaRPr>
          </a:p>
        </p:txBody>
      </p:sp>
      <p:sp>
        <p:nvSpPr>
          <p:cNvPr id="4" name="Text Box 3">
            <a:extLst>
              <a:ext uri="{FF2B5EF4-FFF2-40B4-BE49-F238E27FC236}">
                <a16:creationId xmlns:a16="http://schemas.microsoft.com/office/drawing/2014/main" id="{C5DEC37C-0F51-EFE5-E0F3-6A51A317F8E6}"/>
              </a:ext>
            </a:extLst>
          </p:cNvPr>
          <p:cNvSpPr txBox="1">
            <a:spLocks noChangeArrowheads="1"/>
          </p:cNvSpPr>
          <p:nvPr/>
        </p:nvSpPr>
        <p:spPr bwMode="auto">
          <a:xfrm>
            <a:off x="387927" y="-166254"/>
            <a:ext cx="10049264" cy="7417415"/>
          </a:xfrm>
          <a:prstGeom prst="rect">
            <a:avLst/>
          </a:prstGeom>
          <a:noFill/>
          <a:ln>
            <a:noFill/>
          </a:ln>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GB" sz="2800" dirty="0">
              <a:latin typeface="Avenir Next" panose="020B0503020202020204" pitchFamily="34" charset="0"/>
            </a:endParaRPr>
          </a:p>
          <a:p>
            <a:pPr lvl="1" eaLnBrk="1" hangingPunct="1">
              <a:spcBef>
                <a:spcPct val="50000"/>
              </a:spcBef>
              <a:defRPr/>
            </a:pPr>
            <a:endParaRPr lang="en-GB" sz="2800" dirty="0">
              <a:latin typeface="Avenir Next" panose="020B0503020202020204" pitchFamily="34" charset="0"/>
              <a:cs typeface="ＭＳ Ｐゴシック" charset="0"/>
            </a:endParaRPr>
          </a:p>
          <a:p>
            <a:pPr lvl="1" eaLnBrk="1" hangingPunct="1">
              <a:spcBef>
                <a:spcPct val="50000"/>
              </a:spcBef>
              <a:defRPr/>
            </a:pPr>
            <a:endParaRPr lang="en-GB" sz="2800" dirty="0">
              <a:latin typeface="Avenir Next" panose="020B0503020202020204" pitchFamily="34" charset="0"/>
              <a:cs typeface="ＭＳ Ｐゴシック" charset="0"/>
            </a:endParaRPr>
          </a:p>
          <a:p>
            <a:pPr lvl="1" eaLnBrk="1" hangingPunct="1">
              <a:spcBef>
                <a:spcPct val="50000"/>
              </a:spcBef>
              <a:defRPr/>
            </a:pPr>
            <a:r>
              <a:rPr lang="en-GB" sz="2800" dirty="0">
                <a:latin typeface="Avenir Next" panose="020B0503020202020204" pitchFamily="34" charset="0"/>
                <a:cs typeface="ＭＳ Ｐゴシック" charset="0"/>
              </a:rPr>
              <a:t>Commenti:</a:t>
            </a:r>
            <a:endParaRPr lang="en-GB" altLang="ja-JP" sz="2800" dirty="0">
              <a:latin typeface="Avenir Next" panose="020B0503020202020204" pitchFamily="34" charset="0"/>
              <a:cs typeface="ＭＳ Ｐゴシック" charset="0"/>
            </a:endParaRPr>
          </a:p>
          <a:p>
            <a:pPr marL="782638" lvl="1" indent="-342900" eaLnBrk="1" hangingPunct="1">
              <a:spcBef>
                <a:spcPct val="50000"/>
              </a:spcBef>
              <a:buFont typeface="Arial"/>
              <a:buChar char="•"/>
              <a:defRPr/>
            </a:pPr>
            <a:r>
              <a:rPr lang="en-GB" altLang="ja-JP" sz="2800" dirty="0">
                <a:latin typeface="Avenir Next" panose="020B0503020202020204" pitchFamily="34" charset="0"/>
                <a:cs typeface="ＭＳ Ｐゴシック" charset="0"/>
              </a:rPr>
              <a:t>Se una parte può essere eliminata/unita, </a:t>
            </a:r>
            <a:r>
              <a:rPr lang="en-GB" altLang="ja-JP" sz="2800" u="sng" dirty="0">
                <a:latin typeface="Avenir Next" panose="020B0503020202020204" pitchFamily="34" charset="0"/>
                <a:cs typeface="ＭＳ Ｐゴシック" charset="0"/>
              </a:rPr>
              <a:t>ciò non significa che debba essere eliminata</a:t>
            </a:r>
            <a:r>
              <a:rPr lang="en-GB" altLang="ja-JP" sz="2800" dirty="0">
                <a:latin typeface="Avenir Next" panose="020B0503020202020204" pitchFamily="34" charset="0"/>
                <a:cs typeface="ＭＳ Ｐゴシック" charset="0"/>
              </a:rPr>
              <a:t>: la valutazione spetta all'ingegnere.</a:t>
            </a:r>
          </a:p>
          <a:p>
            <a:pPr marL="782638" lvl="1" indent="-342900" eaLnBrk="1" hangingPunct="1">
              <a:spcBef>
                <a:spcPct val="50000"/>
              </a:spcBef>
              <a:buFont typeface="Arial"/>
              <a:buChar char="•"/>
              <a:defRPr/>
            </a:pPr>
            <a:r>
              <a:rPr lang="en-GB" altLang="ja-JP" sz="2800" dirty="0">
                <a:latin typeface="Avenir Next" panose="020B0503020202020204" pitchFamily="34" charset="0"/>
                <a:cs typeface="ＭＳ Ｐゴシック" charset="0"/>
              </a:rPr>
              <a:t>L'analisi ci permette di determinare il numero minimo di parti teoricamente necessarie.</a:t>
            </a:r>
          </a:p>
          <a:p>
            <a:pPr marL="782638" lvl="1" indent="-342900" eaLnBrk="1" hangingPunct="1">
              <a:spcBef>
                <a:spcPct val="50000"/>
              </a:spcBef>
              <a:buFont typeface="Arial"/>
              <a:buChar char="•"/>
              <a:defRPr/>
            </a:pPr>
            <a:r>
              <a:rPr lang="en-GB" altLang="ja-JP" sz="2800" dirty="0">
                <a:latin typeface="Avenir Next" panose="020B0503020202020204" pitchFamily="34" charset="0"/>
                <a:cs typeface="ＭＳ Ｐゴシック" charset="0"/>
              </a:rPr>
              <a:t>Prima di sviluppare una possibile alternativa, è necessario considerare il costo e il tempo necessario per l'assemblaggio. </a:t>
            </a:r>
          </a:p>
          <a:p>
            <a:pPr lvl="1" eaLnBrk="1" hangingPunct="1">
              <a:spcBef>
                <a:spcPct val="50000"/>
              </a:spcBef>
              <a:defRPr/>
            </a:pPr>
            <a:endParaRPr lang="en-GB" altLang="ja-JP" sz="2800" dirty="0">
              <a:latin typeface="Avenir Next" panose="020B0503020202020204" pitchFamily="34" charset="0"/>
              <a:cs typeface="ＭＳ Ｐゴシック" charset="0"/>
            </a:endParaRPr>
          </a:p>
          <a:p>
            <a:pPr lvl="1" eaLnBrk="1" hangingPunct="1">
              <a:spcBef>
                <a:spcPct val="50000"/>
              </a:spcBef>
              <a:defRPr/>
            </a:pPr>
            <a:r>
              <a:rPr lang="en-GB" sz="2800" dirty="0">
                <a:latin typeface="Avenir Next" panose="020B0503020202020204" pitchFamily="34" charset="0"/>
                <a:cs typeface="ＭＳ Ｐゴシック" charset="0"/>
              </a:rPr>
              <a:t>		</a:t>
            </a:r>
          </a:p>
        </p:txBody>
      </p:sp>
      <p:sp>
        <p:nvSpPr>
          <p:cNvPr id="2" name="Footer Placeholder 4">
            <a:extLst>
              <a:ext uri="{FF2B5EF4-FFF2-40B4-BE49-F238E27FC236}">
                <a16:creationId xmlns:a16="http://schemas.microsoft.com/office/drawing/2014/main" id="{9C7378FF-E861-8667-450C-7C833253F86D}"/>
              </a:ext>
            </a:extLst>
          </p:cNvPr>
          <p:cNvSpPr>
            <a:spLocks noGrp="1"/>
          </p:cNvSpPr>
          <p:nvPr>
            <p:ph type="ftr" sz="quarter" idx="11"/>
          </p:nvPr>
        </p:nvSpPr>
        <p:spPr>
          <a:xfrm>
            <a:off x="4038600" y="6356351"/>
            <a:ext cx="4114800" cy="365125"/>
          </a:xfrm>
        </p:spPr>
        <p:txBody>
          <a:bodyPr/>
          <a:lstStyle/>
          <a:p>
            <a:r>
              <a:rPr lang="it-IT" dirty="0">
                <a:solidFill>
                  <a:schemeClr val="tx1"/>
                </a:solidFill>
              </a:rPr>
              <a:t>Progettazione  4.0</a:t>
            </a:r>
          </a:p>
        </p:txBody>
      </p:sp>
    </p:spTree>
    <p:extLst>
      <p:ext uri="{BB962C8B-B14F-4D97-AF65-F5344CB8AC3E}">
        <p14:creationId xmlns:p14="http://schemas.microsoft.com/office/powerpoint/2010/main" val="3363048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429182" y="529127"/>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dirty="0">
                <a:latin typeface="Avenir Next" panose="020B0503020202020204" pitchFamily="34" charset="0"/>
              </a:rPr>
              <a:t>Concetti di progettazione per l'assemblaggio</a:t>
            </a:r>
            <a:endParaRPr lang="en-GB" altLang="it-IT" sz="3200" b="1" dirty="0">
              <a:latin typeface="Avenir Next" panose="020B0503020202020204" pitchFamily="34" charset="0"/>
            </a:endParaRPr>
          </a:p>
        </p:txBody>
      </p:sp>
      <p:sp>
        <p:nvSpPr>
          <p:cNvPr id="3" name="Rectangle 6">
            <a:extLst>
              <a:ext uri="{FF2B5EF4-FFF2-40B4-BE49-F238E27FC236}">
                <a16:creationId xmlns:a16="http://schemas.microsoft.com/office/drawing/2014/main" id="{E027C11F-873E-2FD3-C0FA-95BACD1DF454}"/>
              </a:ext>
            </a:extLst>
          </p:cNvPr>
          <p:cNvSpPr>
            <a:spLocks noChangeArrowheads="1"/>
          </p:cNvSpPr>
          <p:nvPr/>
        </p:nvSpPr>
        <p:spPr bwMode="auto">
          <a:xfrm>
            <a:off x="9951570" y="5143711"/>
            <a:ext cx="2151530" cy="1212640"/>
          </a:xfrm>
          <a:prstGeom prst="rect">
            <a:avLst/>
          </a:prstGeom>
          <a:noFill/>
          <a:ln>
            <a:noFill/>
          </a:ln>
          <a:effectLst/>
        </p:spPr>
        <p:txBody>
          <a:bodyPr wrap="square">
            <a:spAutoFit/>
          </a:bodyPr>
          <a:lstStyle/>
          <a:p>
            <a:pPr>
              <a:spcBef>
                <a:spcPct val="20000"/>
              </a:spcBef>
              <a:defRPr/>
            </a:pPr>
            <a:r>
              <a:rPr lang="en-US" sz="1400" b="1" i="1" dirty="0">
                <a:latin typeface="Avenir Next" panose="020B0503020202020204" pitchFamily="34" charset="0"/>
                <a:ea typeface="ＭＳ Ｐゴシック" charset="0"/>
              </a:rPr>
              <a:t>Da </a:t>
            </a:r>
          </a:p>
          <a:p>
            <a:pPr>
              <a:spcBef>
                <a:spcPct val="20000"/>
              </a:spcBef>
              <a:defRPr/>
            </a:pPr>
            <a:r>
              <a:rPr lang="en-US" sz="1400" b="1" i="1" dirty="0">
                <a:latin typeface="Avenir Next" panose="020B0503020202020204" pitchFamily="34" charset="0"/>
                <a:ea typeface="ＭＳ Ｐゴシック" charset="0"/>
              </a:rPr>
              <a:t>Boothroyd &amp; Dewhurst </a:t>
            </a:r>
            <a:r>
              <a:rPr lang="en-US" sz="1400" b="1" i="1" dirty="0" err="1">
                <a:effectLst>
                  <a:outerShdw blurRad="38100" dist="38100" dir="2700000" algn="tl">
                    <a:srgbClr val="DDDDDD"/>
                  </a:outerShdw>
                </a:effectLst>
                <a:latin typeface="Avenir Next" panose="020B0503020202020204" pitchFamily="34" charset="0"/>
                <a:ea typeface="ＭＳ Ｐゴシック" charset="0"/>
              </a:rPr>
              <a:t> Progettazione </a:t>
            </a:r>
            <a:r>
              <a:rPr lang="en-US" sz="1400" b="1" i="1" dirty="0">
                <a:effectLst>
                  <a:outerShdw blurRad="38100" dist="38100" dir="2700000" algn="tl">
                    <a:srgbClr val="DDDDDD"/>
                  </a:outerShdw>
                </a:effectLst>
                <a:latin typeface="Avenir Next" panose="020B0503020202020204" pitchFamily="34" charset="0"/>
                <a:ea typeface="ＭＳ Ｐゴシック" charset="0"/>
              </a:rPr>
              <a:t>per la  produzione e l'assemblaggio</a:t>
            </a:r>
            <a:endParaRPr lang="en-US" sz="1400" b="1" i="1" dirty="0">
              <a:latin typeface="Avenir Next" panose="020B0503020202020204" pitchFamily="34" charset="0"/>
              <a:ea typeface="ＭＳ Ｐゴシック" charset="0"/>
            </a:endParaRPr>
          </a:p>
        </p:txBody>
      </p:sp>
      <p:sp>
        <p:nvSpPr>
          <p:cNvPr id="4" name="Text Box 3">
            <a:extLst>
              <a:ext uri="{FF2B5EF4-FFF2-40B4-BE49-F238E27FC236}">
                <a16:creationId xmlns:a16="http://schemas.microsoft.com/office/drawing/2014/main" id="{E4D9E667-9072-3810-4038-FFE5441E049F}"/>
              </a:ext>
            </a:extLst>
          </p:cNvPr>
          <p:cNvSpPr txBox="1">
            <a:spLocks noChangeArrowheads="1"/>
          </p:cNvSpPr>
          <p:nvPr/>
        </p:nvSpPr>
        <p:spPr bwMode="auto">
          <a:xfrm>
            <a:off x="237692" y="727553"/>
            <a:ext cx="80645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marL="457200" indent="-457200">
              <a:spcBef>
                <a:spcPct val="20000"/>
              </a:spcBef>
              <a:defRPr sz="2000">
                <a:solidFill>
                  <a:schemeClr val="tx1"/>
                </a:solidFill>
                <a:latin typeface="Arial" panose="020B0604020202020204" pitchFamily="34" charset="0"/>
                <a:ea typeface="ＭＳ Ｐゴシック" panose="020B0600070205080204" pitchFamily="34" charset="-128"/>
              </a:defRPr>
            </a:lvl1pPr>
            <a:lvl2pPr marL="914400" indent="-45720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endParaRPr lang="en-GB" altLang="it-IT" sz="2800" dirty="0">
              <a:latin typeface="Avenir Next" panose="020B0503020202020204" pitchFamily="34" charset="0"/>
            </a:endParaRPr>
          </a:p>
          <a:p>
            <a:pPr lvl="1" eaLnBrk="1" hangingPunct="1">
              <a:spcBef>
                <a:spcPct val="50000"/>
              </a:spcBef>
              <a:buClrTx/>
              <a:buSzTx/>
              <a:buFontTx/>
              <a:buNone/>
            </a:pPr>
            <a:r>
              <a:rPr lang="en-GB" altLang="it-IT" sz="2800" dirty="0">
                <a:latin typeface="Avenir Next" panose="020B0503020202020204" pitchFamily="34" charset="0"/>
              </a:rPr>
              <a:t>Una possibile alternativa, dopo l'analisi</a:t>
            </a:r>
            <a:r>
              <a:rPr lang="en-GB" altLang="ja-JP" sz="2800" dirty="0">
                <a:latin typeface="Avenir Next" panose="020B0503020202020204" pitchFamily="34" charset="0"/>
              </a:rPr>
              <a:t>:</a:t>
            </a:r>
          </a:p>
          <a:p>
            <a:pPr lvl="1" eaLnBrk="1" hangingPunct="1">
              <a:spcBef>
                <a:spcPct val="50000"/>
              </a:spcBef>
              <a:buClrTx/>
              <a:buSzTx/>
              <a:buFontTx/>
              <a:buNone/>
            </a:pPr>
            <a:endParaRPr lang="en-GB" altLang="it-IT" sz="2800" dirty="0">
              <a:latin typeface="Avenir Next" panose="020B0503020202020204" pitchFamily="34" charset="0"/>
            </a:endParaRPr>
          </a:p>
        </p:txBody>
      </p:sp>
      <p:pic>
        <p:nvPicPr>
          <p:cNvPr id="5" name="Picture 6">
            <a:extLst>
              <a:ext uri="{FF2B5EF4-FFF2-40B4-BE49-F238E27FC236}">
                <a16:creationId xmlns:a16="http://schemas.microsoft.com/office/drawing/2014/main" id="{3DE62D69-C5ED-0918-985D-91736F94B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868" y="1889125"/>
            <a:ext cx="5646738"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6" name="Text Box 3">
            <a:extLst>
              <a:ext uri="{FF2B5EF4-FFF2-40B4-BE49-F238E27FC236}">
                <a16:creationId xmlns:a16="http://schemas.microsoft.com/office/drawing/2014/main" id="{73DBF683-7EA2-071A-A6A5-748ED336E28B}"/>
              </a:ext>
            </a:extLst>
          </p:cNvPr>
          <p:cNvSpPr txBox="1">
            <a:spLocks noChangeArrowheads="1"/>
          </p:cNvSpPr>
          <p:nvPr/>
        </p:nvSpPr>
        <p:spPr bwMode="auto">
          <a:xfrm>
            <a:off x="854636" y="5374669"/>
            <a:ext cx="80645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marL="11113" indent="-11113">
              <a:spcBef>
                <a:spcPct val="20000"/>
              </a:spcBef>
              <a:defRPr sz="2000">
                <a:solidFill>
                  <a:schemeClr val="tx1"/>
                </a:solidFill>
                <a:latin typeface="Arial" panose="020B0604020202020204" pitchFamily="34" charset="0"/>
                <a:ea typeface="ＭＳ Ｐゴシック" panose="020B0600070205080204" pitchFamily="34" charset="-128"/>
              </a:defRPr>
            </a:lvl1pPr>
            <a:lvl2pPr marL="914400" indent="-45720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en-GB" altLang="ja-JP" sz="2800">
                <a:latin typeface="Avenir Next" panose="020B0503020202020204" pitchFamily="34" charset="0"/>
              </a:rPr>
              <a:t>Come possiamo valutare quantitativamente il miglioramento del processo di assemblaggio? </a:t>
            </a:r>
          </a:p>
          <a:p>
            <a:pPr lvl="1" eaLnBrk="1" hangingPunct="1">
              <a:spcBef>
                <a:spcPct val="50000"/>
              </a:spcBef>
              <a:buClrTx/>
              <a:buSzTx/>
              <a:buFontTx/>
              <a:buNone/>
            </a:pPr>
            <a:endParaRPr lang="en-GB" altLang="it-IT" sz="2800">
              <a:latin typeface="Avenir Next" panose="020B0503020202020204" pitchFamily="34" charset="0"/>
            </a:endParaRPr>
          </a:p>
        </p:txBody>
      </p:sp>
      <p:sp>
        <p:nvSpPr>
          <p:cNvPr id="2" name="Footer Placeholder 4">
            <a:extLst>
              <a:ext uri="{FF2B5EF4-FFF2-40B4-BE49-F238E27FC236}">
                <a16:creationId xmlns:a16="http://schemas.microsoft.com/office/drawing/2014/main" id="{979B94F8-1EA0-E84C-7C89-53954A4F7232}"/>
              </a:ext>
            </a:extLst>
          </p:cNvPr>
          <p:cNvSpPr>
            <a:spLocks noGrp="1"/>
          </p:cNvSpPr>
          <p:nvPr>
            <p:ph type="ftr" sz="quarter" idx="11"/>
          </p:nvPr>
        </p:nvSpPr>
        <p:spPr>
          <a:xfrm>
            <a:off x="4038600" y="6356351"/>
            <a:ext cx="4114800" cy="365125"/>
          </a:xfrm>
        </p:spPr>
        <p:txBody>
          <a:bodyPr/>
          <a:lstStyle/>
          <a:p>
            <a:r>
              <a:rPr lang="it-IT" dirty="0">
                <a:solidFill>
                  <a:schemeClr val="tx1"/>
                </a:solidFill>
              </a:rPr>
              <a:t>Progettazione  4.0</a:t>
            </a:r>
          </a:p>
        </p:txBody>
      </p:sp>
    </p:spTree>
    <p:extLst>
      <p:ext uri="{BB962C8B-B14F-4D97-AF65-F5344CB8AC3E}">
        <p14:creationId xmlns:p14="http://schemas.microsoft.com/office/powerpoint/2010/main" val="529148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152400"/>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7385405-A65D-734D-897E-932497D5147B}" type="slidenum">
              <a:rPr lang="it-IT" altLang="en-IT" smtClean="0">
                <a:solidFill>
                  <a:schemeClr val="tx1"/>
                </a:solidFill>
              </a:rPr>
              <a:t>17</a:t>
            </a:fld>
            <a:endParaRPr lang="it-IT" altLang="en-IT">
              <a:solidFill>
                <a:schemeClr val="tx1"/>
              </a:solidFill>
            </a:endParaRPr>
          </a:p>
        </p:txBody>
      </p:sp>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429182" y="496792"/>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dirty="0">
                <a:latin typeface="Avenir Next" panose="020B0503020202020204" pitchFamily="34" charset="0"/>
              </a:rPr>
              <a:t>Concetti di progettazione per l'assemblaggio</a:t>
            </a:r>
            <a:endParaRPr lang="en-GB" altLang="it-IT" sz="3200" b="1" dirty="0">
              <a:latin typeface="Avenir Next" panose="020B0503020202020204" pitchFamily="34" charset="0"/>
            </a:endParaRPr>
          </a:p>
        </p:txBody>
      </p:sp>
      <p:pic>
        <p:nvPicPr>
          <p:cNvPr id="3" name="Picture 7">
            <a:extLst>
              <a:ext uri="{FF2B5EF4-FFF2-40B4-BE49-F238E27FC236}">
                <a16:creationId xmlns:a16="http://schemas.microsoft.com/office/drawing/2014/main" id="{5B0960CE-C6AD-DBC6-D95C-D46C28F0A2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19579"/>
          <a:stretch>
            <a:fillRect/>
          </a:stretch>
        </p:blipFill>
        <p:spPr bwMode="auto">
          <a:xfrm>
            <a:off x="5400022" y="2193862"/>
            <a:ext cx="597217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pic>
        <p:nvPicPr>
          <p:cNvPr id="4" name="Picture 6">
            <a:extLst>
              <a:ext uri="{FF2B5EF4-FFF2-40B4-BE49-F238E27FC236}">
                <a16:creationId xmlns:a16="http://schemas.microsoft.com/office/drawing/2014/main" id="{C8337186-970F-5571-1CAF-E5F1ADA7B1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7526"/>
          <a:stretch>
            <a:fillRect/>
          </a:stretch>
        </p:blipFill>
        <p:spPr bwMode="auto">
          <a:xfrm>
            <a:off x="546567" y="2146237"/>
            <a:ext cx="40798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5" name="Text Box 3">
            <a:extLst>
              <a:ext uri="{FF2B5EF4-FFF2-40B4-BE49-F238E27FC236}">
                <a16:creationId xmlns:a16="http://schemas.microsoft.com/office/drawing/2014/main" id="{423B5585-5672-A54D-7AB0-3D52801D7AEC}"/>
              </a:ext>
            </a:extLst>
          </p:cNvPr>
          <p:cNvSpPr txBox="1">
            <a:spLocks noChangeArrowheads="1"/>
          </p:cNvSpPr>
          <p:nvPr/>
        </p:nvSpPr>
        <p:spPr bwMode="auto">
          <a:xfrm>
            <a:off x="241300" y="773720"/>
            <a:ext cx="80645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marL="457200" indent="-457200">
              <a:spcBef>
                <a:spcPct val="20000"/>
              </a:spcBef>
              <a:defRPr sz="2000">
                <a:solidFill>
                  <a:schemeClr val="tx1"/>
                </a:solidFill>
                <a:latin typeface="Arial" panose="020B0604020202020204" pitchFamily="34" charset="0"/>
                <a:ea typeface="ＭＳ Ｐゴシック" panose="020B0600070205080204" pitchFamily="34" charset="-128"/>
              </a:defRPr>
            </a:lvl1pPr>
            <a:lvl2pPr marL="914400" indent="-45720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endParaRPr lang="en-GB" altLang="it-IT" sz="2800" dirty="0">
              <a:latin typeface="Avenir Next" panose="020B0503020202020204" pitchFamily="34" charset="0"/>
            </a:endParaRPr>
          </a:p>
          <a:p>
            <a:pPr lvl="1" eaLnBrk="1" hangingPunct="1">
              <a:spcBef>
                <a:spcPct val="50000"/>
              </a:spcBef>
              <a:buClrTx/>
              <a:buSzTx/>
              <a:buFontTx/>
              <a:buNone/>
            </a:pPr>
            <a:r>
              <a:rPr lang="en-GB" altLang="it-IT" sz="2800" dirty="0">
                <a:latin typeface="Avenir Next" panose="020B0503020202020204" pitchFamily="34" charset="0"/>
              </a:rPr>
              <a:t>La valutazione viene effettuata in termini di efficienza:</a:t>
            </a:r>
          </a:p>
          <a:p>
            <a:pPr lvl="1" eaLnBrk="1" hangingPunct="1">
              <a:spcBef>
                <a:spcPct val="50000"/>
              </a:spcBef>
              <a:buClrTx/>
              <a:buSzTx/>
              <a:buFontTx/>
              <a:buNone/>
            </a:pPr>
            <a:endParaRPr lang="en-GB" altLang="it-IT" sz="2800" dirty="0">
              <a:latin typeface="Avenir Next" panose="020B0503020202020204" pitchFamily="34" charset="0"/>
            </a:endParaRPr>
          </a:p>
        </p:txBody>
      </p:sp>
      <p:sp>
        <p:nvSpPr>
          <p:cNvPr id="6" name="Rectangle 6">
            <a:extLst>
              <a:ext uri="{FF2B5EF4-FFF2-40B4-BE49-F238E27FC236}">
                <a16:creationId xmlns:a16="http://schemas.microsoft.com/office/drawing/2014/main" id="{7B723065-44BB-978D-B164-9E34346A83E5}"/>
              </a:ext>
            </a:extLst>
          </p:cNvPr>
          <p:cNvSpPr>
            <a:spLocks noChangeArrowheads="1"/>
          </p:cNvSpPr>
          <p:nvPr/>
        </p:nvSpPr>
        <p:spPr bwMode="auto">
          <a:xfrm>
            <a:off x="9579255" y="5263856"/>
            <a:ext cx="2151530" cy="1212640"/>
          </a:xfrm>
          <a:prstGeom prst="rect">
            <a:avLst/>
          </a:prstGeom>
          <a:noFill/>
          <a:ln>
            <a:noFill/>
          </a:ln>
          <a:effectLst/>
        </p:spPr>
        <p:txBody>
          <a:bodyPr wrap="square">
            <a:spAutoFit/>
          </a:bodyPr>
          <a:lstStyle/>
          <a:p>
            <a:pPr>
              <a:spcBef>
                <a:spcPct val="20000"/>
              </a:spcBef>
              <a:defRPr/>
            </a:pPr>
            <a:r>
              <a:rPr lang="en-US" sz="1400" i="1" dirty="0">
                <a:latin typeface="Avenir Next" panose="020B0503020202020204" pitchFamily="34" charset="0"/>
                <a:ea typeface="ＭＳ Ｐゴシック" charset="0"/>
              </a:rPr>
              <a:t>Da </a:t>
            </a:r>
          </a:p>
          <a:p>
            <a:pPr>
              <a:spcBef>
                <a:spcPct val="20000"/>
              </a:spcBef>
              <a:defRPr/>
            </a:pPr>
            <a:r>
              <a:rPr lang="en-US" sz="1400" i="1" dirty="0">
                <a:latin typeface="Avenir Next" panose="020B0503020202020204" pitchFamily="34" charset="0"/>
                <a:ea typeface="ＭＳ Ｐゴシック" charset="0"/>
              </a:rPr>
              <a:t>Boothroyd &amp; Dewhurst </a:t>
            </a:r>
            <a:r>
              <a:rPr lang="en-US" sz="1400" i="1" dirty="0">
                <a:effectLst>
                  <a:outerShdw blurRad="38100" dist="38100" dir="2700000" algn="tl">
                    <a:srgbClr val="DDDDDD"/>
                  </a:outerShdw>
                </a:effectLst>
                <a:latin typeface="Avenir Next" panose="020B0503020202020204" pitchFamily="34" charset="0"/>
                <a:ea typeface="ＭＳ Ｐゴシック" charset="0"/>
              </a:rPr>
              <a:t> Progettazione per la  produzione e l'assemblaggio</a:t>
            </a:r>
            <a:endParaRPr lang="en-US" sz="1400" i="1" dirty="0">
              <a:latin typeface="Avenir Next" panose="020B0503020202020204" pitchFamily="34" charset="0"/>
              <a:ea typeface="ＭＳ Ｐゴシック" charset="0"/>
            </a:endParaRPr>
          </a:p>
        </p:txBody>
      </p:sp>
      <p:sp>
        <p:nvSpPr>
          <p:cNvPr id="7" name="Rectangle 8">
            <a:extLst>
              <a:ext uri="{FF2B5EF4-FFF2-40B4-BE49-F238E27FC236}">
                <a16:creationId xmlns:a16="http://schemas.microsoft.com/office/drawing/2014/main" id="{4C3A6060-7521-D098-3AA2-14AE09412B92}"/>
              </a:ext>
            </a:extLst>
          </p:cNvPr>
          <p:cNvSpPr>
            <a:spLocks noChangeArrowheads="1"/>
          </p:cNvSpPr>
          <p:nvPr/>
        </p:nvSpPr>
        <p:spPr bwMode="auto">
          <a:xfrm>
            <a:off x="4182596" y="4906836"/>
            <a:ext cx="34194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0"/>
              </a:spcBef>
            </a:pPr>
            <a:r>
              <a:rPr lang="it-IT" altLang="it-IT" sz="9600" dirty="0">
                <a:latin typeface="Aharoni" panose="02010803020104030203" pitchFamily="2" charset="-79"/>
                <a:cs typeface="Aharoni" panose="02010803020104030203" pitchFamily="2" charset="-79"/>
              </a:rPr>
              <a:t>E</a:t>
            </a:r>
            <a:r>
              <a:rPr lang="it-IT" altLang="it-IT" sz="8000" baseline="-25000" dirty="0">
                <a:latin typeface="Aharoni" panose="02010803020104030203" pitchFamily="2" charset="-79"/>
                <a:cs typeface="Aharoni" panose="02010803020104030203" pitchFamily="2" charset="-79"/>
              </a:rPr>
              <a:t>A</a:t>
            </a:r>
            <a:r>
              <a:rPr lang="it-IT" altLang="it-IT" sz="9600" dirty="0">
                <a:latin typeface="Aharoni" panose="02010803020104030203" pitchFamily="2" charset="-79"/>
                <a:cs typeface="Aharoni" panose="02010803020104030203" pitchFamily="2" charset="-79"/>
              </a:rPr>
              <a:t> ?</a:t>
            </a:r>
          </a:p>
        </p:txBody>
      </p:sp>
      <p:sp>
        <p:nvSpPr>
          <p:cNvPr id="2" name="Footer Placeholder 4">
            <a:extLst>
              <a:ext uri="{FF2B5EF4-FFF2-40B4-BE49-F238E27FC236}">
                <a16:creationId xmlns:a16="http://schemas.microsoft.com/office/drawing/2014/main" id="{C48FDE2C-64A1-8060-D9ED-C30FA46AED7F}"/>
              </a:ext>
            </a:extLst>
          </p:cNvPr>
          <p:cNvSpPr>
            <a:spLocks noGrp="1"/>
          </p:cNvSpPr>
          <p:nvPr>
            <p:ph type="ftr" sz="quarter" idx="11"/>
          </p:nvPr>
        </p:nvSpPr>
        <p:spPr>
          <a:xfrm>
            <a:off x="4038600" y="6356351"/>
            <a:ext cx="4114800" cy="365125"/>
          </a:xfrm>
        </p:spPr>
        <p:txBody>
          <a:bodyPr/>
          <a:lstStyle/>
          <a:p>
            <a:r>
              <a:rPr lang="it-IT" dirty="0">
                <a:solidFill>
                  <a:schemeClr val="tx1"/>
                </a:solidFill>
              </a:rPr>
              <a:t>Progettazione  4.0</a:t>
            </a:r>
          </a:p>
        </p:txBody>
      </p:sp>
      <p:sp>
        <p:nvSpPr>
          <p:cNvPr id="9" name="Footer Placeholder 4">
            <a:extLst>
              <a:ext uri="{FF2B5EF4-FFF2-40B4-BE49-F238E27FC236}">
                <a16:creationId xmlns:a16="http://schemas.microsoft.com/office/drawing/2014/main" id="{DE93DBD5-3E72-9322-7665-083C689C2644}"/>
              </a:ext>
            </a:extLst>
          </p:cNvPr>
          <p:cNvSpPr txBox="1">
            <a:spLocks/>
          </p:cNvSpPr>
          <p:nvPr/>
        </p:nvSpPr>
        <p:spPr>
          <a:xfrm>
            <a:off x="4191000" y="65087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solidFill>
                  <a:schemeClr val="tx1"/>
                </a:solidFill>
              </a:rPr>
              <a:t>Design  4.0</a:t>
            </a:r>
            <a:endParaRPr lang="it-IT" dirty="0">
              <a:solidFill>
                <a:schemeClr val="tx1"/>
              </a:solidFill>
            </a:endParaRPr>
          </a:p>
        </p:txBody>
      </p:sp>
    </p:spTree>
    <p:extLst>
      <p:ext uri="{BB962C8B-B14F-4D97-AF65-F5344CB8AC3E}">
        <p14:creationId xmlns:p14="http://schemas.microsoft.com/office/powerpoint/2010/main" val="12358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152400"/>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7385405-A65D-734D-897E-932497D5147B}" type="slidenum">
              <a:rPr lang="it-IT" altLang="en-IT" smtClean="0">
                <a:solidFill>
                  <a:schemeClr val="tx1"/>
                </a:solidFill>
              </a:rPr>
              <a:t>18</a:t>
            </a:fld>
            <a:endParaRPr lang="it-IT" altLang="en-IT">
              <a:solidFill>
                <a:schemeClr val="tx1"/>
              </a:solidFill>
            </a:endParaRPr>
          </a:p>
        </p:txBody>
      </p:sp>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484600" y="396875"/>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a:latin typeface="Avenir Next" panose="020B0503020202020204" pitchFamily="34" charset="0"/>
              </a:rPr>
              <a:t>Concetti di progettazione per l'assemblaggio</a:t>
            </a:r>
            <a:endParaRPr lang="en-GB" altLang="it-IT" sz="3200" b="1">
              <a:latin typeface="Avenir Next" panose="020B0503020202020204" pitchFamily="34" charset="0"/>
            </a:endParaRPr>
          </a:p>
        </p:txBody>
      </p:sp>
      <p:sp>
        <p:nvSpPr>
          <p:cNvPr id="6" name="Text Box 3">
            <a:extLst>
              <a:ext uri="{FF2B5EF4-FFF2-40B4-BE49-F238E27FC236}">
                <a16:creationId xmlns:a16="http://schemas.microsoft.com/office/drawing/2014/main" id="{1DCA86F1-8F27-EA62-738D-346D53DF2C3B}"/>
              </a:ext>
            </a:extLst>
          </p:cNvPr>
          <p:cNvSpPr txBox="1">
            <a:spLocks noChangeArrowheads="1"/>
          </p:cNvSpPr>
          <p:nvPr/>
        </p:nvSpPr>
        <p:spPr bwMode="auto">
          <a:xfrm>
            <a:off x="717177" y="310036"/>
            <a:ext cx="81597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476250" indent="-190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endParaRPr lang="it-IT" altLang="it-IT" sz="2400" dirty="0">
              <a:latin typeface="Avenir Next" panose="020B0503020202020204" pitchFamily="34" charset="0"/>
            </a:endParaRPr>
          </a:p>
          <a:p>
            <a:pPr lvl="1" algn="ctr" eaLnBrk="1" hangingPunct="1">
              <a:spcBef>
                <a:spcPct val="50000"/>
              </a:spcBef>
              <a:buClrTx/>
              <a:buSzTx/>
              <a:buFontTx/>
              <a:buNone/>
            </a:pPr>
            <a:r>
              <a:rPr lang="it-IT" altLang="it-IT" sz="2800" b="1" u="sng" dirty="0" err="1">
                <a:latin typeface="Avenir Next" panose="020B0503020202020204" pitchFamily="34" charset="0"/>
              </a:rPr>
              <a:t>Efficienza</a:t>
            </a:r>
            <a:r>
              <a:rPr lang="it-IT" altLang="it-IT" sz="2800" b="1" u="sng" dirty="0">
                <a:latin typeface="Avenir Next" panose="020B0503020202020204" pitchFamily="34" charset="0"/>
              </a:rPr>
              <a:t> dell'assemblaggio</a:t>
            </a:r>
            <a:endParaRPr lang="it-IT" altLang="ja-JP" sz="2800" b="1" u="sng" dirty="0">
              <a:latin typeface="Avenir Next" panose="020B0503020202020204" pitchFamily="34" charset="0"/>
            </a:endParaRPr>
          </a:p>
          <a:p>
            <a:pPr lvl="1" algn="ctr" eaLnBrk="1" hangingPunct="1">
              <a:spcBef>
                <a:spcPct val="50000"/>
              </a:spcBef>
              <a:buClrTx/>
              <a:buSzTx/>
              <a:buFontTx/>
              <a:buNone/>
            </a:pPr>
            <a:r>
              <a:rPr lang="it-IT" altLang="it-IT" sz="2800" b="1" u="sng" dirty="0">
                <a:latin typeface="Avenir Next" panose="020B0503020202020204" pitchFamily="34" charset="0"/>
              </a:rPr>
              <a:t>(</a:t>
            </a:r>
            <a:r>
              <a:rPr lang="it-IT" altLang="it-IT" sz="2800" b="1" u="sng" dirty="0" err="1">
                <a:latin typeface="Avenir Next" panose="020B0503020202020204" pitchFamily="34" charset="0"/>
              </a:rPr>
              <a:t>Boothroyd </a:t>
            </a:r>
            <a:r>
              <a:rPr lang="it-IT" altLang="it-IT" sz="2800" b="1" u="sng" dirty="0">
                <a:latin typeface="Avenir Next" panose="020B0503020202020204" pitchFamily="34" charset="0"/>
              </a:rPr>
              <a:t>&amp; </a:t>
            </a:r>
            <a:r>
              <a:rPr lang="it-IT" altLang="it-IT" sz="2800" b="1" u="sng" dirty="0" err="1">
                <a:latin typeface="Avenir Next" panose="020B0503020202020204" pitchFamily="34" charset="0"/>
              </a:rPr>
              <a:t>Dewhurst</a:t>
            </a:r>
            <a:r>
              <a:rPr lang="it-IT" altLang="it-IT" sz="2800" b="1" u="sng" dirty="0">
                <a:latin typeface="Avenir Next" panose="020B0503020202020204" pitchFamily="34" charset="0"/>
              </a:rPr>
              <a:t>)</a:t>
            </a:r>
          </a:p>
        </p:txBody>
      </p:sp>
      <p:sp>
        <p:nvSpPr>
          <p:cNvPr id="7" name="Text Box 6">
            <a:extLst>
              <a:ext uri="{FF2B5EF4-FFF2-40B4-BE49-F238E27FC236}">
                <a16:creationId xmlns:a16="http://schemas.microsoft.com/office/drawing/2014/main" id="{863D2728-6256-FA15-D31D-B4689FF4CD9C}"/>
              </a:ext>
            </a:extLst>
          </p:cNvPr>
          <p:cNvSpPr txBox="1">
            <a:spLocks noChangeArrowheads="1"/>
          </p:cNvSpPr>
          <p:nvPr/>
        </p:nvSpPr>
        <p:spPr bwMode="auto">
          <a:xfrm>
            <a:off x="223837" y="3517675"/>
            <a:ext cx="1196816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2800" dirty="0" err="1">
                <a:latin typeface="Avenir Next" panose="020B0503020202020204" pitchFamily="34" charset="0"/>
              </a:rPr>
              <a:t>t</a:t>
            </a:r>
            <a:r>
              <a:rPr lang="it-IT" altLang="it-IT" sz="2800" baseline="-25000" dirty="0" err="1">
                <a:latin typeface="Avenir Next" panose="020B0503020202020204" pitchFamily="34" charset="0"/>
              </a:rPr>
              <a:t>min</a:t>
            </a:r>
            <a:r>
              <a:rPr lang="it-IT" altLang="it-IT" sz="2800" dirty="0" err="1">
                <a:latin typeface="Avenir Next" panose="020B0503020202020204" pitchFamily="34" charset="0"/>
              </a:rPr>
              <a:t> è </a:t>
            </a:r>
            <a:r>
              <a:rPr lang="it-IT" altLang="it-IT" sz="2800" dirty="0">
                <a:latin typeface="Avenir Next" panose="020B0503020202020204" pitchFamily="34" charset="0"/>
              </a:rPr>
              <a:t>il tempo di assemblaggio </a:t>
            </a:r>
            <a:r>
              <a:rPr lang="it-IT" altLang="it-IT" sz="2800" dirty="0" err="1">
                <a:latin typeface="Avenir Next" panose="020B0503020202020204" pitchFamily="34" charset="0"/>
              </a:rPr>
              <a:t>stimato di base </a:t>
            </a:r>
            <a:r>
              <a:rPr lang="it-IT" altLang="it-IT" sz="2800" dirty="0">
                <a:latin typeface="Avenir Next" panose="020B0503020202020204" pitchFamily="34" charset="0"/>
              </a:rPr>
              <a:t>(</a:t>
            </a:r>
            <a:r>
              <a:rPr lang="it-IT" altLang="it-IT" sz="2800" dirty="0" err="1">
                <a:latin typeface="Avenir Next" panose="020B0503020202020204" pitchFamily="34" charset="0"/>
              </a:rPr>
              <a:t>generalmente</a:t>
            </a:r>
            <a:r>
              <a:rPr lang="it-IT" altLang="it-IT" sz="2800" dirty="0">
                <a:latin typeface="Avenir Next" panose="020B0503020202020204" pitchFamily="34" charset="0"/>
              </a:rPr>
              <a:t> 3 </a:t>
            </a:r>
            <a:r>
              <a:rPr lang="it-IT" altLang="it-IT" sz="2800" dirty="0" err="1">
                <a:latin typeface="Avenir Next" panose="020B0503020202020204" pitchFamily="34" charset="0"/>
              </a:rPr>
              <a:t>s</a:t>
            </a:r>
            <a:r>
              <a:rPr lang="it-IT" altLang="it-IT" sz="2800" dirty="0">
                <a:latin typeface="Avenir Next" panose="020B0503020202020204" pitchFamily="34" charset="0"/>
              </a:rPr>
              <a:t>)  </a:t>
            </a:r>
          </a:p>
          <a:p>
            <a:pPr eaLnBrk="1" hangingPunct="1">
              <a:spcBef>
                <a:spcPct val="50000"/>
              </a:spcBef>
            </a:pPr>
            <a:r>
              <a:rPr lang="en-GB" altLang="it-IT" sz="2800" dirty="0" err="1">
                <a:latin typeface="Avenir Next" panose="020B0503020202020204" pitchFamily="34" charset="0"/>
              </a:rPr>
              <a:t>N</a:t>
            </a:r>
            <a:r>
              <a:rPr lang="en-GB" altLang="it-IT" sz="2800" baseline="-25000" dirty="0" err="1">
                <a:latin typeface="Avenir Next" panose="020B0503020202020204" pitchFamily="34" charset="0"/>
              </a:rPr>
              <a:t>min</a:t>
            </a:r>
            <a:r>
              <a:rPr lang="en-GB" altLang="it-IT" sz="2800" dirty="0">
                <a:latin typeface="Avenir Next" panose="020B0503020202020204" pitchFamily="34" charset="0"/>
              </a:rPr>
              <a:t> può essere determinato considerando le tre domande fondamentali appena commentate.</a:t>
            </a:r>
          </a:p>
          <a:p>
            <a:pPr eaLnBrk="1" hangingPunct="1">
              <a:spcBef>
                <a:spcPct val="50000"/>
              </a:spcBef>
            </a:pPr>
            <a:r>
              <a:rPr lang="en-GB" altLang="it-IT" sz="2800" dirty="0">
                <a:latin typeface="Avenir Next" panose="020B0503020202020204" pitchFamily="34" charset="0"/>
              </a:rPr>
              <a:t>T</a:t>
            </a:r>
            <a:r>
              <a:rPr lang="en-GB" altLang="it-IT" sz="2800" baseline="-25000" dirty="0">
                <a:latin typeface="Avenir Next" panose="020B0503020202020204" pitchFamily="34" charset="0"/>
              </a:rPr>
              <a:t>eff</a:t>
            </a:r>
            <a:r>
              <a:rPr lang="en-GB" altLang="it-IT" sz="2800" dirty="0">
                <a:latin typeface="Avenir Next" panose="020B0503020202020204" pitchFamily="34" charset="0"/>
              </a:rPr>
              <a:t> è il tempo totale effettivo necessario per assemblare il sistema e deve essere stimato mediante prove sperimentali o tabelle e grafici.</a:t>
            </a:r>
          </a:p>
        </p:txBody>
      </p:sp>
      <p:sp>
        <p:nvSpPr>
          <p:cNvPr id="10" name="Rectangle 8">
            <a:extLst>
              <a:ext uri="{FF2B5EF4-FFF2-40B4-BE49-F238E27FC236}">
                <a16:creationId xmlns:a16="http://schemas.microsoft.com/office/drawing/2014/main" id="{701997A8-164C-75ED-55A2-5CB429C4F6CB}"/>
              </a:ext>
            </a:extLst>
          </p:cNvPr>
          <p:cNvSpPr>
            <a:spLocks noChangeArrowheads="1"/>
          </p:cNvSpPr>
          <p:nvPr/>
        </p:nvSpPr>
        <p:spPr bwMode="auto">
          <a:xfrm>
            <a:off x="2551579" y="2457157"/>
            <a:ext cx="53379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algn="r" eaLnBrk="1" hangingPunct="1">
              <a:spcBef>
                <a:spcPct val="0"/>
              </a:spcBef>
            </a:pPr>
            <a:r>
              <a:rPr lang="it-IT" altLang="it-IT" sz="4000" b="1" i="1">
                <a:latin typeface="Avenir Next" panose="020B0503020202020204" pitchFamily="34" charset="0"/>
              </a:rPr>
              <a:t>E</a:t>
            </a:r>
            <a:r>
              <a:rPr lang="it-IT" altLang="it-IT" sz="4000" b="1" i="1" baseline="-25000">
                <a:latin typeface="Avenir Next" panose="020B0503020202020204" pitchFamily="34" charset="0"/>
              </a:rPr>
              <a:t>A</a:t>
            </a:r>
            <a:r>
              <a:rPr lang="it-IT" altLang="it-IT" sz="4000" b="1" i="1">
                <a:latin typeface="Avenir Next" panose="020B0503020202020204" pitchFamily="34" charset="0"/>
              </a:rPr>
              <a:t> =(</a:t>
            </a:r>
            <a:r>
              <a:rPr lang="it-IT" altLang="it-IT" sz="4000" b="1" i="1" err="1">
                <a:latin typeface="Avenir Next" panose="020B0503020202020204" pitchFamily="34" charset="0"/>
              </a:rPr>
              <a:t>t</a:t>
            </a:r>
            <a:r>
              <a:rPr lang="it-IT" altLang="it-IT" sz="4000" b="1" i="1" baseline="-25000" err="1">
                <a:latin typeface="Avenir Next" panose="020B0503020202020204" pitchFamily="34" charset="0"/>
              </a:rPr>
              <a:t>min</a:t>
            </a:r>
            <a:r>
              <a:rPr lang="it-IT" altLang="it-IT" sz="4000" b="1" i="1">
                <a:latin typeface="Avenir Next" panose="020B0503020202020204" pitchFamily="34" charset="0"/>
              </a:rPr>
              <a:t> x </a:t>
            </a:r>
            <a:r>
              <a:rPr lang="it-IT" altLang="it-IT" sz="4000" b="1" i="1" err="1">
                <a:latin typeface="Avenir Next" panose="020B0503020202020204" pitchFamily="34" charset="0"/>
              </a:rPr>
              <a:t>N</a:t>
            </a:r>
            <a:r>
              <a:rPr lang="it-IT" altLang="it-IT" sz="4000" b="1" i="1" baseline="-25000" err="1">
                <a:latin typeface="Avenir Next" panose="020B0503020202020204" pitchFamily="34" charset="0"/>
              </a:rPr>
              <a:t>min</a:t>
            </a:r>
            <a:r>
              <a:rPr lang="it-IT" altLang="it-IT" sz="4000" b="1" i="1">
                <a:latin typeface="Avenir Next" panose="020B0503020202020204" pitchFamily="34" charset="0"/>
              </a:rPr>
              <a:t> )</a:t>
            </a:r>
            <a:r>
              <a:rPr lang="it-IT" altLang="it-IT" sz="4000" b="1" i="1" err="1">
                <a:latin typeface="Avenir Next" panose="020B0503020202020204" pitchFamily="34" charset="0"/>
              </a:rPr>
              <a:t>/T</a:t>
            </a:r>
            <a:r>
              <a:rPr lang="it-IT" altLang="it-IT" sz="4000" b="1" i="1" baseline="-25000" err="1">
                <a:latin typeface="Avenir Next" panose="020B0503020202020204" pitchFamily="34" charset="0"/>
              </a:rPr>
              <a:t>eff</a:t>
            </a:r>
            <a:endParaRPr lang="it-IT" altLang="it-IT" sz="4000" b="1" i="1" baseline="-25000">
              <a:latin typeface="Avenir Next" panose="020B0503020202020204" pitchFamily="34" charset="0"/>
            </a:endParaRPr>
          </a:p>
        </p:txBody>
      </p:sp>
      <p:sp>
        <p:nvSpPr>
          <p:cNvPr id="2" name="Footer Placeholder 4">
            <a:extLst>
              <a:ext uri="{FF2B5EF4-FFF2-40B4-BE49-F238E27FC236}">
                <a16:creationId xmlns:a16="http://schemas.microsoft.com/office/drawing/2014/main" id="{2EA215C6-148B-A3C9-8F31-7102188E9402}"/>
              </a:ext>
            </a:extLst>
          </p:cNvPr>
          <p:cNvSpPr>
            <a:spLocks noGrp="1"/>
          </p:cNvSpPr>
          <p:nvPr>
            <p:ph type="ftr" sz="quarter" idx="11"/>
          </p:nvPr>
        </p:nvSpPr>
        <p:spPr>
          <a:xfrm>
            <a:off x="4038600" y="6547964"/>
            <a:ext cx="4114800" cy="365125"/>
          </a:xfrm>
        </p:spPr>
        <p:txBody>
          <a:bodyPr/>
          <a:lstStyle/>
          <a:p>
            <a:r>
              <a:rPr lang="it-IT" dirty="0">
                <a:solidFill>
                  <a:schemeClr val="tx1"/>
                </a:solidFill>
              </a:rPr>
              <a:t>Progetto  4.0</a:t>
            </a:r>
          </a:p>
        </p:txBody>
      </p:sp>
    </p:spTree>
    <p:extLst>
      <p:ext uri="{BB962C8B-B14F-4D97-AF65-F5344CB8AC3E}">
        <p14:creationId xmlns:p14="http://schemas.microsoft.com/office/powerpoint/2010/main" val="226391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152400"/>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7385405-A65D-734D-897E-932497D5147B}" type="slidenum">
              <a:rPr lang="it-IT" altLang="en-IT" smtClean="0">
                <a:solidFill>
                  <a:schemeClr val="tx1"/>
                </a:solidFill>
              </a:rPr>
              <a:t>19</a:t>
            </a:fld>
            <a:endParaRPr lang="it-IT" altLang="en-IT">
              <a:solidFill>
                <a:schemeClr val="tx1"/>
              </a:solidFill>
            </a:endParaRPr>
          </a:p>
        </p:txBody>
      </p:sp>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401473" y="537456"/>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dirty="0">
                <a:latin typeface="Avenir Next" panose="020B0503020202020204" pitchFamily="34" charset="0"/>
              </a:rPr>
              <a:t>Concetti di progettazione per l'assemblaggio</a:t>
            </a:r>
            <a:endParaRPr lang="en-GB" altLang="it-IT" sz="3200" b="1" dirty="0">
              <a:latin typeface="Avenir Next" panose="020B0503020202020204" pitchFamily="34" charset="0"/>
            </a:endParaRPr>
          </a:p>
        </p:txBody>
      </p:sp>
      <p:sp>
        <p:nvSpPr>
          <p:cNvPr id="7" name="Text Box 6">
            <a:extLst>
              <a:ext uri="{FF2B5EF4-FFF2-40B4-BE49-F238E27FC236}">
                <a16:creationId xmlns:a16="http://schemas.microsoft.com/office/drawing/2014/main" id="{863D2728-6256-FA15-D31D-B4689FF4CD9C}"/>
              </a:ext>
            </a:extLst>
          </p:cNvPr>
          <p:cNvSpPr txBox="1">
            <a:spLocks noChangeArrowheads="1"/>
          </p:cNvSpPr>
          <p:nvPr/>
        </p:nvSpPr>
        <p:spPr bwMode="auto">
          <a:xfrm>
            <a:off x="306964" y="1507653"/>
            <a:ext cx="113585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en-GB" altLang="it-IT" sz="2400" dirty="0">
                <a:latin typeface="Avenir Next" panose="020B0503020202020204" pitchFamily="34" charset="0"/>
              </a:rPr>
              <a:t>Il tempo di assemblaggio (</a:t>
            </a:r>
            <a:r>
              <a:rPr lang="en-GB" altLang="it-IT" sz="2400" baseline="-25000" dirty="0">
                <a:latin typeface="Avenir Next" panose="020B0503020202020204" pitchFamily="34" charset="0"/>
              </a:rPr>
              <a:t>eff</a:t>
            </a:r>
            <a:r>
              <a:rPr lang="en-GB" altLang="it-IT" sz="2400" dirty="0">
                <a:latin typeface="Avenir Next" panose="020B0503020202020204" pitchFamily="34" charset="0"/>
              </a:rPr>
              <a:t> ) è il tempo totale effettivo necessario per assemblare il sistema e deve essere stimato tenendo conto del tipo di sistema di assemblaggio (manuale, automatizzato, robotizzato) mediante </a:t>
            </a:r>
          </a:p>
          <a:p>
            <a:pPr marL="457200" indent="-457200" eaLnBrk="1" hangingPunct="1">
              <a:spcBef>
                <a:spcPct val="50000"/>
              </a:spcBef>
              <a:buFont typeface="Arial" panose="020B0604020202020204" pitchFamily="34" charset="0"/>
              <a:buChar char="•"/>
            </a:pPr>
            <a:r>
              <a:rPr lang="en-GB" altLang="it-IT" sz="2400" dirty="0">
                <a:latin typeface="Avenir Next" panose="020B0503020202020204" pitchFamily="34" charset="0"/>
              </a:rPr>
              <a:t>test sperimentali o </a:t>
            </a:r>
          </a:p>
          <a:p>
            <a:pPr marL="457200" indent="-457200" eaLnBrk="1" hangingPunct="1">
              <a:spcBef>
                <a:spcPct val="50000"/>
              </a:spcBef>
              <a:buFont typeface="Arial" panose="020B0604020202020204" pitchFamily="34" charset="0"/>
              <a:buChar char="•"/>
            </a:pPr>
            <a:r>
              <a:rPr lang="en-GB" altLang="it-IT" sz="2400" dirty="0">
                <a:latin typeface="Avenir Next" panose="020B0503020202020204" pitchFamily="34" charset="0"/>
              </a:rPr>
              <a:t>tramite tabelle e grafici, come quelli riportati di seguito.</a:t>
            </a:r>
          </a:p>
        </p:txBody>
      </p:sp>
      <p:pic>
        <p:nvPicPr>
          <p:cNvPr id="2" name="Picture 6">
            <a:extLst>
              <a:ext uri="{FF2B5EF4-FFF2-40B4-BE49-F238E27FC236}">
                <a16:creationId xmlns:a16="http://schemas.microsoft.com/office/drawing/2014/main" id="{C3B6EC93-2302-33F1-E019-3CA3A8AD65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4842"/>
          <a:stretch/>
        </p:blipFill>
        <p:spPr bwMode="auto">
          <a:xfrm>
            <a:off x="540777" y="3986521"/>
            <a:ext cx="37020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3" name="Rectangle 6">
            <a:extLst>
              <a:ext uri="{FF2B5EF4-FFF2-40B4-BE49-F238E27FC236}">
                <a16:creationId xmlns:a16="http://schemas.microsoft.com/office/drawing/2014/main" id="{BE9F72C6-C7B1-3A0A-AFC6-4E35998380C9}"/>
              </a:ext>
            </a:extLst>
          </p:cNvPr>
          <p:cNvSpPr>
            <a:spLocks noChangeArrowheads="1"/>
          </p:cNvSpPr>
          <p:nvPr/>
        </p:nvSpPr>
        <p:spPr bwMode="auto">
          <a:xfrm>
            <a:off x="10206784" y="5579403"/>
            <a:ext cx="2151530" cy="1212640"/>
          </a:xfrm>
          <a:prstGeom prst="rect">
            <a:avLst/>
          </a:prstGeom>
          <a:noFill/>
          <a:ln>
            <a:noFill/>
          </a:ln>
          <a:effectLst/>
        </p:spPr>
        <p:txBody>
          <a:bodyPr wrap="square">
            <a:spAutoFit/>
          </a:bodyPr>
          <a:lstStyle/>
          <a:p>
            <a:pPr>
              <a:spcBef>
                <a:spcPct val="20000"/>
              </a:spcBef>
              <a:defRPr/>
            </a:pPr>
            <a:r>
              <a:rPr lang="en-US" sz="1400" i="1" dirty="0">
                <a:latin typeface="Avenir Next" panose="020B0503020202020204" pitchFamily="34" charset="0"/>
                <a:ea typeface="ＭＳ Ｐゴシック" charset="0"/>
              </a:rPr>
              <a:t>Da </a:t>
            </a:r>
          </a:p>
          <a:p>
            <a:pPr>
              <a:spcBef>
                <a:spcPct val="20000"/>
              </a:spcBef>
              <a:defRPr/>
            </a:pPr>
            <a:r>
              <a:rPr lang="en-US" sz="1400" i="1" dirty="0">
                <a:latin typeface="Avenir Next" panose="020B0503020202020204" pitchFamily="34" charset="0"/>
                <a:ea typeface="ＭＳ Ｐゴシック" charset="0"/>
              </a:rPr>
              <a:t>Boothroyd &amp; Dewhurst </a:t>
            </a:r>
            <a:r>
              <a:rPr lang="en-US" sz="1400" i="1" dirty="0">
                <a:effectLst>
                  <a:outerShdw blurRad="38100" dist="38100" dir="2700000" algn="tl">
                    <a:srgbClr val="DDDDDD"/>
                  </a:outerShdw>
                </a:effectLst>
                <a:latin typeface="Avenir Next" panose="020B0503020202020204" pitchFamily="34" charset="0"/>
                <a:ea typeface="ＭＳ Ｐゴシック" charset="0"/>
              </a:rPr>
              <a:t> Design for  Manufacturing and Assembly</a:t>
            </a:r>
            <a:endParaRPr lang="en-US" sz="1400" i="1" dirty="0">
              <a:latin typeface="Avenir Next" panose="020B0503020202020204" pitchFamily="34" charset="0"/>
              <a:ea typeface="ＭＳ Ｐゴシック" charset="0"/>
            </a:endParaRPr>
          </a:p>
        </p:txBody>
      </p:sp>
      <p:pic>
        <p:nvPicPr>
          <p:cNvPr id="4" name="Picture 7">
            <a:extLst>
              <a:ext uri="{FF2B5EF4-FFF2-40B4-BE49-F238E27FC236}">
                <a16:creationId xmlns:a16="http://schemas.microsoft.com/office/drawing/2014/main" id="{DB0416A1-7874-EBC6-06B8-1EF2BA3A95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287" y="3986520"/>
            <a:ext cx="4999037"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8DDFEABC-AB77-6055-1C97-BEF334533024}"/>
              </a:ext>
            </a:extLst>
          </p:cNvPr>
          <p:cNvSpPr>
            <a:spLocks noGrp="1"/>
          </p:cNvSpPr>
          <p:nvPr>
            <p:ph type="ftr" sz="quarter" idx="11"/>
          </p:nvPr>
        </p:nvSpPr>
        <p:spPr>
          <a:xfrm>
            <a:off x="4038600" y="6515060"/>
            <a:ext cx="4114800" cy="365125"/>
          </a:xfrm>
        </p:spPr>
        <p:txBody>
          <a:bodyPr/>
          <a:lstStyle/>
          <a:p>
            <a:r>
              <a:rPr lang="it-IT" dirty="0">
                <a:solidFill>
                  <a:schemeClr val="tx1"/>
                </a:solidFill>
              </a:rPr>
              <a:t>Design  4.0</a:t>
            </a:r>
          </a:p>
        </p:txBody>
      </p:sp>
    </p:spTree>
    <p:extLst>
      <p:ext uri="{BB962C8B-B14F-4D97-AF65-F5344CB8AC3E}">
        <p14:creationId xmlns:p14="http://schemas.microsoft.com/office/powerpoint/2010/main" val="106348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mtClean="0"/>
              <a:t>2</a:t>
            </a:fld>
            <a:endParaRPr lang="it-IT" dirty="0"/>
          </a:p>
        </p:txBody>
      </p:sp>
      <p:sp>
        <p:nvSpPr>
          <p:cNvPr id="10" name="Title 1">
            <a:extLst>
              <a:ext uri="{FF2B5EF4-FFF2-40B4-BE49-F238E27FC236}">
                <a16:creationId xmlns:a16="http://schemas.microsoft.com/office/drawing/2014/main" id="{C77B6F94-A505-3E76-A537-9AB8BCCD1BB7}"/>
              </a:ext>
            </a:extLst>
          </p:cNvPr>
          <p:cNvSpPr>
            <a:spLocks noGrp="1"/>
          </p:cNvSpPr>
          <p:nvPr>
            <p:ph type="title"/>
          </p:nvPr>
        </p:nvSpPr>
        <p:spPr>
          <a:xfrm>
            <a:off x="247648" y="1433915"/>
            <a:ext cx="11455401" cy="3031593"/>
          </a:xfrm>
        </p:spPr>
        <p:txBody>
          <a:bodyPr>
            <a:normAutofit fontScale="90000"/>
          </a:bodyPr>
          <a:lstStyle/>
          <a:p>
            <a:br>
              <a:rPr lang="it-IT" dirty="0"/>
            </a:br>
            <a:r>
              <a:rPr lang="it-IT" dirty="0">
                <a:solidFill>
                  <a:schemeClr val="tx1"/>
                </a:solidFill>
                <a:latin typeface="Avenir Next LT Pro"/>
              </a:rPr>
              <a:t>DESIGN 4.0</a:t>
            </a:r>
            <a:br>
              <a:rPr lang="it-IT" b="1" dirty="0">
                <a:effectLst/>
              </a:rPr>
            </a:br>
            <a:br>
              <a:rPr lang="it-IT" b="1" dirty="0">
                <a:effectLst/>
              </a:rPr>
            </a:br>
            <a:r>
              <a:rPr lang="it-IT" b="1" dirty="0">
                <a:solidFill>
                  <a:schemeClr val="tx1"/>
                </a:solidFill>
                <a:effectLst/>
                <a:latin typeface="Avenir Next LT Pro"/>
              </a:rPr>
              <a:t>DESIGN PER L'ASSEMBLAGGIO </a:t>
            </a:r>
            <a:br>
              <a:rPr lang="it-IT" b="1" dirty="0">
                <a:effectLst/>
              </a:rPr>
            </a:br>
            <a:br>
              <a:rPr lang="it-IT" b="1" dirty="0">
                <a:effectLst/>
              </a:rPr>
            </a:br>
            <a:endParaRPr lang="it-IT" sz="3100">
              <a:solidFill>
                <a:schemeClr val="tx1"/>
              </a:solidFill>
            </a:endParaRPr>
          </a:p>
        </p:txBody>
      </p:sp>
      <p:sp>
        <p:nvSpPr>
          <p:cNvPr id="11" name="Text Placeholder 10">
            <a:extLst>
              <a:ext uri="{FF2B5EF4-FFF2-40B4-BE49-F238E27FC236}">
                <a16:creationId xmlns:a16="http://schemas.microsoft.com/office/drawing/2014/main" id="{006B34FA-33C2-41AC-685C-3D9A2DA20319}"/>
              </a:ext>
            </a:extLst>
          </p:cNvPr>
          <p:cNvSpPr txBox="1">
            <a:spLocks/>
          </p:cNvSpPr>
          <p:nvPr/>
        </p:nvSpPr>
        <p:spPr>
          <a:xfrm>
            <a:off x="717549" y="5151475"/>
            <a:ext cx="10515600" cy="150018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venir Next" panose="020B05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6</a:t>
            </a:r>
            <a:endParaRPr lang="en-US" sz="1800">
              <a:solidFill>
                <a:schemeClr val="bg1"/>
              </a:solidFill>
            </a:endParaRPr>
          </a:p>
        </p:txBody>
      </p:sp>
      <p:sp>
        <p:nvSpPr>
          <p:cNvPr id="3" name="Footer Placeholder 4">
            <a:extLst>
              <a:ext uri="{FF2B5EF4-FFF2-40B4-BE49-F238E27FC236}">
                <a16:creationId xmlns:a16="http://schemas.microsoft.com/office/drawing/2014/main" id="{FB8F5296-DFE6-702D-88E9-985561C3E928}"/>
              </a:ext>
            </a:extLst>
          </p:cNvPr>
          <p:cNvSpPr>
            <a:spLocks noGrp="1"/>
          </p:cNvSpPr>
          <p:nvPr>
            <p:ph type="ftr" sz="quarter" idx="11"/>
          </p:nvPr>
        </p:nvSpPr>
        <p:spPr>
          <a:xfrm>
            <a:off x="4038600" y="6356351"/>
            <a:ext cx="4114800" cy="365125"/>
          </a:xfrm>
        </p:spPr>
        <p:txBody>
          <a:bodyPr/>
          <a:lstStyle/>
          <a:p>
            <a:r>
              <a:rPr lang="it-IT"/>
              <a:t>Design 4.0</a:t>
            </a:r>
          </a:p>
        </p:txBody>
      </p:sp>
    </p:spTree>
    <p:extLst>
      <p:ext uri="{BB962C8B-B14F-4D97-AF65-F5344CB8AC3E}">
        <p14:creationId xmlns:p14="http://schemas.microsoft.com/office/powerpoint/2010/main" val="206258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152400"/>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7385405-A65D-734D-897E-932497D5147B}" type="slidenum">
              <a:rPr lang="it-IT" altLang="en-IT" smtClean="0">
                <a:solidFill>
                  <a:schemeClr val="tx1"/>
                </a:solidFill>
              </a:rPr>
              <a:t>20</a:t>
            </a:fld>
            <a:endParaRPr lang="it-IT" altLang="en-IT">
              <a:solidFill>
                <a:schemeClr val="tx1"/>
              </a:solidFill>
            </a:endParaRPr>
          </a:p>
        </p:txBody>
      </p:sp>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387619" y="658214"/>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dirty="0">
                <a:latin typeface="Avenir Next" panose="020B0503020202020204" pitchFamily="34" charset="0"/>
              </a:rPr>
              <a:t>Concetti di progettazione per l'assemblaggio</a:t>
            </a:r>
            <a:endParaRPr lang="en-GB" altLang="it-IT" sz="3200" b="1" dirty="0">
              <a:latin typeface="Avenir Next" panose="020B0503020202020204" pitchFamily="34" charset="0"/>
            </a:endParaRPr>
          </a:p>
        </p:txBody>
      </p:sp>
      <p:sp>
        <p:nvSpPr>
          <p:cNvPr id="7" name="Text Box 6">
            <a:extLst>
              <a:ext uri="{FF2B5EF4-FFF2-40B4-BE49-F238E27FC236}">
                <a16:creationId xmlns:a16="http://schemas.microsoft.com/office/drawing/2014/main" id="{863D2728-6256-FA15-D31D-B4689FF4CD9C}"/>
              </a:ext>
            </a:extLst>
          </p:cNvPr>
          <p:cNvSpPr txBox="1">
            <a:spLocks noChangeArrowheads="1"/>
          </p:cNvSpPr>
          <p:nvPr/>
        </p:nvSpPr>
        <p:spPr bwMode="auto">
          <a:xfrm>
            <a:off x="223837" y="1278597"/>
            <a:ext cx="11358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marL="457200" indent="-457200" eaLnBrk="1" hangingPunct="1">
              <a:spcBef>
                <a:spcPct val="50000"/>
              </a:spcBef>
              <a:buFont typeface="Arial" panose="020B0604020202020204" pitchFamily="34" charset="0"/>
              <a:buChar char="•"/>
            </a:pPr>
            <a:r>
              <a:rPr lang="en-GB" altLang="it-IT" sz="2800" dirty="0">
                <a:latin typeface="Avenir Next" panose="020B0503020202020204" pitchFamily="34" charset="0"/>
              </a:rPr>
              <a:t>tramite tabelle e grafici, come quelli riportati di seguito.</a:t>
            </a:r>
          </a:p>
        </p:txBody>
      </p:sp>
      <p:sp>
        <p:nvSpPr>
          <p:cNvPr id="3" name="Rectangle 6">
            <a:extLst>
              <a:ext uri="{FF2B5EF4-FFF2-40B4-BE49-F238E27FC236}">
                <a16:creationId xmlns:a16="http://schemas.microsoft.com/office/drawing/2014/main" id="{BE9F72C6-C7B1-3A0A-AFC6-4E35998380C9}"/>
              </a:ext>
            </a:extLst>
          </p:cNvPr>
          <p:cNvSpPr>
            <a:spLocks noChangeArrowheads="1"/>
          </p:cNvSpPr>
          <p:nvPr/>
        </p:nvSpPr>
        <p:spPr bwMode="auto">
          <a:xfrm>
            <a:off x="10206784" y="5579403"/>
            <a:ext cx="2151530" cy="1212640"/>
          </a:xfrm>
          <a:prstGeom prst="rect">
            <a:avLst/>
          </a:prstGeom>
          <a:noFill/>
          <a:ln>
            <a:noFill/>
          </a:ln>
          <a:effectLst/>
        </p:spPr>
        <p:txBody>
          <a:bodyPr wrap="square">
            <a:spAutoFit/>
          </a:bodyPr>
          <a:lstStyle/>
          <a:p>
            <a:pPr>
              <a:spcBef>
                <a:spcPct val="20000"/>
              </a:spcBef>
              <a:defRPr/>
            </a:pPr>
            <a:r>
              <a:rPr lang="en-US" sz="1400" i="1" dirty="0">
                <a:latin typeface="Avenir Next" panose="020B0503020202020204" pitchFamily="34" charset="0"/>
                <a:ea typeface="ＭＳ Ｐゴシック" charset="0"/>
              </a:rPr>
              <a:t>Da </a:t>
            </a:r>
          </a:p>
          <a:p>
            <a:pPr>
              <a:spcBef>
                <a:spcPct val="20000"/>
              </a:spcBef>
              <a:defRPr/>
            </a:pPr>
            <a:r>
              <a:rPr lang="en-US" sz="1400" i="1" dirty="0">
                <a:latin typeface="Avenir Next" panose="020B0503020202020204" pitchFamily="34" charset="0"/>
                <a:ea typeface="ＭＳ Ｐゴシック" charset="0"/>
              </a:rPr>
              <a:t>Boothroyd &amp; Dewhurst </a:t>
            </a:r>
            <a:r>
              <a:rPr lang="en-US" sz="1400" i="1" dirty="0">
                <a:effectLst>
                  <a:outerShdw blurRad="38100" dist="38100" dir="2700000" algn="tl">
                    <a:srgbClr val="DDDDDD"/>
                  </a:outerShdw>
                </a:effectLst>
                <a:latin typeface="Avenir Next" panose="020B0503020202020204" pitchFamily="34" charset="0"/>
                <a:ea typeface="ＭＳ Ｐゴシック" charset="0"/>
              </a:rPr>
              <a:t> Design for  Manufacturing and Assembly</a:t>
            </a:r>
            <a:endParaRPr lang="en-US" sz="1400" i="1" dirty="0">
              <a:latin typeface="Avenir Next" panose="020B0503020202020204" pitchFamily="34" charset="0"/>
              <a:ea typeface="ＭＳ Ｐゴシック" charset="0"/>
            </a:endParaRPr>
          </a:p>
        </p:txBody>
      </p:sp>
      <p:graphicFrame>
        <p:nvGraphicFramePr>
          <p:cNvPr id="5" name="Object 2">
            <a:extLst>
              <a:ext uri="{FF2B5EF4-FFF2-40B4-BE49-F238E27FC236}">
                <a16:creationId xmlns:a16="http://schemas.microsoft.com/office/drawing/2014/main" id="{6B2381E9-C1E2-652F-5A20-9D023A8CD728}"/>
              </a:ext>
            </a:extLst>
          </p:cNvPr>
          <p:cNvGraphicFramePr>
            <a:graphicFrameLocks noChangeAspect="1"/>
          </p:cNvGraphicFramePr>
          <p:nvPr>
            <p:extLst>
              <p:ext uri="{D42A27DB-BD31-4B8C-83A1-F6EECF244321}">
                <p14:modId xmlns:p14="http://schemas.microsoft.com/office/powerpoint/2010/main" val="304325106"/>
              </p:ext>
            </p:extLst>
          </p:nvPr>
        </p:nvGraphicFramePr>
        <p:xfrm>
          <a:off x="223837" y="1883708"/>
          <a:ext cx="4886045" cy="2331051"/>
        </p:xfrm>
        <a:graphic>
          <a:graphicData uri="http://schemas.openxmlformats.org/presentationml/2006/ole">
            <mc:AlternateContent xmlns:mc="http://schemas.openxmlformats.org/markup-compatibility/2006">
              <mc:Choice xmlns:v="urn:schemas-microsoft-com:vml" Requires="v">
                <p:oleObj name="Fotografia di Photo Editor" r:id="rId4" imgW="9525000" imgH="4546600" progId="MSPhotoEd.3">
                  <p:embed/>
                </p:oleObj>
              </mc:Choice>
              <mc:Fallback>
                <p:oleObj name="Fotografia di Photo Editor" r:id="rId4" imgW="9525000" imgH="4546600" progId="MSPhotoEd.3">
                  <p:embed/>
                  <p:pic>
                    <p:nvPicPr>
                      <p:cNvPr id="5" name="Object 2">
                        <a:extLst>
                          <a:ext uri="{FF2B5EF4-FFF2-40B4-BE49-F238E27FC236}">
                            <a16:creationId xmlns:a16="http://schemas.microsoft.com/office/drawing/2014/main" id="{6B2381E9-C1E2-652F-5A20-9D023A8CD7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37" y="1883708"/>
                        <a:ext cx="4886045" cy="2331051"/>
                      </a:xfrm>
                      <a:prstGeom prst="rect">
                        <a:avLst/>
                      </a:prstGeom>
                      <a:noFill/>
                      <a:ln>
                        <a:noFill/>
                      </a:ln>
                      <a:effectLst/>
                    </p:spPr>
                  </p:pic>
                </p:oleObj>
              </mc:Fallback>
            </mc:AlternateContent>
          </a:graphicData>
        </a:graphic>
      </p:graphicFrame>
      <p:pic>
        <p:nvPicPr>
          <p:cNvPr id="6" name="Picture 7">
            <a:extLst>
              <a:ext uri="{FF2B5EF4-FFF2-40B4-BE49-F238E27FC236}">
                <a16:creationId xmlns:a16="http://schemas.microsoft.com/office/drawing/2014/main" id="{8504BB0E-1F41-9898-A3E9-4710773DE2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4659"/>
          <a:stretch>
            <a:fillRect/>
          </a:stretch>
        </p:blipFill>
        <p:spPr bwMode="auto">
          <a:xfrm>
            <a:off x="488389" y="4452500"/>
            <a:ext cx="4356940" cy="232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6D37C29-8124-9F35-EF6C-E4527CA32A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7566" y="1883708"/>
            <a:ext cx="2401887"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161F2164-BD9C-9077-3BC8-61DE282DE1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9532"/>
          <a:stretch>
            <a:fillRect/>
          </a:stretch>
        </p:blipFill>
        <p:spPr bwMode="auto">
          <a:xfrm>
            <a:off x="9244006" y="1883708"/>
            <a:ext cx="2947994" cy="297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4">
            <a:extLst>
              <a:ext uri="{FF2B5EF4-FFF2-40B4-BE49-F238E27FC236}">
                <a16:creationId xmlns:a16="http://schemas.microsoft.com/office/drawing/2014/main" id="{61859512-C207-3438-16A4-5FBC411DD5FA}"/>
              </a:ext>
            </a:extLst>
          </p:cNvPr>
          <p:cNvSpPr>
            <a:spLocks noGrp="1"/>
          </p:cNvSpPr>
          <p:nvPr>
            <p:ph type="ftr" sz="quarter" idx="11"/>
          </p:nvPr>
        </p:nvSpPr>
        <p:spPr>
          <a:xfrm>
            <a:off x="4038600" y="6356351"/>
            <a:ext cx="4114800" cy="365125"/>
          </a:xfrm>
        </p:spPr>
        <p:txBody>
          <a:bodyPr/>
          <a:lstStyle/>
          <a:p>
            <a:r>
              <a:rPr lang="it-IT" dirty="0">
                <a:solidFill>
                  <a:schemeClr val="tx1"/>
                </a:solidFill>
              </a:rPr>
              <a:t>Design  4.0</a:t>
            </a:r>
          </a:p>
        </p:txBody>
      </p:sp>
    </p:spTree>
    <p:extLst>
      <p:ext uri="{BB962C8B-B14F-4D97-AF65-F5344CB8AC3E}">
        <p14:creationId xmlns:p14="http://schemas.microsoft.com/office/powerpoint/2010/main" val="2678502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152400"/>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7385405-A65D-734D-897E-932497D5147B}" type="slidenum">
              <a:rPr lang="it-IT" altLang="en-IT" smtClean="0">
                <a:solidFill>
                  <a:schemeClr val="tx1"/>
                </a:solidFill>
              </a:rPr>
              <a:t>21</a:t>
            </a:fld>
            <a:endParaRPr lang="it-IT" altLang="en-IT">
              <a:solidFill>
                <a:schemeClr val="tx1"/>
              </a:solidFill>
            </a:endParaRPr>
          </a:p>
        </p:txBody>
      </p:sp>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443037" y="675590"/>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dirty="0">
                <a:latin typeface="Avenir Next" panose="020B0503020202020204" pitchFamily="34" charset="0"/>
              </a:rPr>
              <a:t>Concetti di progettazione per l'assemblaggio</a:t>
            </a:r>
            <a:endParaRPr lang="en-GB" altLang="it-IT" sz="3200" b="1" dirty="0">
              <a:latin typeface="Avenir Next" panose="020B0503020202020204" pitchFamily="34" charset="0"/>
            </a:endParaRPr>
          </a:p>
        </p:txBody>
      </p:sp>
      <p:sp>
        <p:nvSpPr>
          <p:cNvPr id="7" name="Text Box 6">
            <a:extLst>
              <a:ext uri="{FF2B5EF4-FFF2-40B4-BE49-F238E27FC236}">
                <a16:creationId xmlns:a16="http://schemas.microsoft.com/office/drawing/2014/main" id="{863D2728-6256-FA15-D31D-B4689FF4CD9C}"/>
              </a:ext>
            </a:extLst>
          </p:cNvPr>
          <p:cNvSpPr txBox="1">
            <a:spLocks noChangeArrowheads="1"/>
          </p:cNvSpPr>
          <p:nvPr/>
        </p:nvSpPr>
        <p:spPr bwMode="auto">
          <a:xfrm>
            <a:off x="223837" y="1278597"/>
            <a:ext cx="11358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marL="457200" indent="-457200" eaLnBrk="1" hangingPunct="1">
              <a:spcBef>
                <a:spcPct val="50000"/>
              </a:spcBef>
              <a:buFont typeface="Arial" panose="020B0604020202020204" pitchFamily="34" charset="0"/>
              <a:buChar char="•"/>
            </a:pPr>
            <a:r>
              <a:rPr lang="en-GB" altLang="it-IT" sz="2800" dirty="0">
                <a:latin typeface="Avenir Next" panose="020B0503020202020204" pitchFamily="34" charset="0"/>
              </a:rPr>
              <a:t>tramite tabelle e grafici, come quelli riportati di seguito.</a:t>
            </a:r>
          </a:p>
        </p:txBody>
      </p:sp>
      <p:sp>
        <p:nvSpPr>
          <p:cNvPr id="3" name="Rectangle 6">
            <a:extLst>
              <a:ext uri="{FF2B5EF4-FFF2-40B4-BE49-F238E27FC236}">
                <a16:creationId xmlns:a16="http://schemas.microsoft.com/office/drawing/2014/main" id="{BE9F72C6-C7B1-3A0A-AFC6-4E35998380C9}"/>
              </a:ext>
            </a:extLst>
          </p:cNvPr>
          <p:cNvSpPr>
            <a:spLocks noChangeArrowheads="1"/>
          </p:cNvSpPr>
          <p:nvPr/>
        </p:nvSpPr>
        <p:spPr bwMode="auto">
          <a:xfrm>
            <a:off x="10040470" y="5280235"/>
            <a:ext cx="2151530" cy="1212640"/>
          </a:xfrm>
          <a:prstGeom prst="rect">
            <a:avLst/>
          </a:prstGeom>
          <a:noFill/>
          <a:ln>
            <a:noFill/>
          </a:ln>
          <a:effectLst/>
        </p:spPr>
        <p:txBody>
          <a:bodyPr wrap="square">
            <a:spAutoFit/>
          </a:bodyPr>
          <a:lstStyle/>
          <a:p>
            <a:pPr>
              <a:spcBef>
                <a:spcPct val="20000"/>
              </a:spcBef>
              <a:defRPr/>
            </a:pPr>
            <a:r>
              <a:rPr lang="en-US" sz="1400" i="1" dirty="0">
                <a:latin typeface="Avenir Next" panose="020B0503020202020204" pitchFamily="34" charset="0"/>
                <a:ea typeface="ＭＳ Ｐゴシック" charset="0"/>
              </a:rPr>
              <a:t>Da </a:t>
            </a:r>
          </a:p>
          <a:p>
            <a:pPr>
              <a:spcBef>
                <a:spcPct val="20000"/>
              </a:spcBef>
              <a:defRPr/>
            </a:pPr>
            <a:r>
              <a:rPr lang="en-US" sz="1400" i="1" dirty="0">
                <a:latin typeface="Avenir Next" panose="020B0503020202020204" pitchFamily="34" charset="0"/>
                <a:ea typeface="ＭＳ Ｐゴシック" charset="0"/>
              </a:rPr>
              <a:t>Boothroyd &amp; Dewhurst </a:t>
            </a:r>
            <a:r>
              <a:rPr lang="en-US" sz="1400" i="1" dirty="0">
                <a:effectLst>
                  <a:outerShdw blurRad="38100" dist="38100" dir="2700000" algn="tl">
                    <a:srgbClr val="DDDDDD"/>
                  </a:outerShdw>
                </a:effectLst>
                <a:latin typeface="Avenir Next" panose="020B0503020202020204" pitchFamily="34" charset="0"/>
                <a:ea typeface="ＭＳ Ｐゴシック" charset="0"/>
              </a:rPr>
              <a:t> Design for  Manufacturing and Assembly</a:t>
            </a:r>
            <a:endParaRPr lang="en-US" sz="1400" i="1" dirty="0">
              <a:latin typeface="Avenir Next" panose="020B0503020202020204" pitchFamily="34" charset="0"/>
              <a:ea typeface="ＭＳ Ｐゴシック" charset="0"/>
            </a:endParaRPr>
          </a:p>
        </p:txBody>
      </p:sp>
      <p:pic>
        <p:nvPicPr>
          <p:cNvPr id="2" name="Picture 12" descr="Anteprima immagine">
            <a:extLst>
              <a:ext uri="{FF2B5EF4-FFF2-40B4-BE49-F238E27FC236}">
                <a16:creationId xmlns:a16="http://schemas.microsoft.com/office/drawing/2014/main" id="{E3524E98-F82A-4893-433A-66E75E437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9233"/>
          <a:stretch>
            <a:fillRect/>
          </a:stretch>
        </p:blipFill>
        <p:spPr bwMode="auto">
          <a:xfrm>
            <a:off x="929834" y="1848956"/>
            <a:ext cx="2673697"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D97E27CD-5129-5FC8-B38C-F113C717A4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620"/>
          <a:stretch>
            <a:fillRect/>
          </a:stretch>
        </p:blipFill>
        <p:spPr bwMode="auto">
          <a:xfrm>
            <a:off x="5311215" y="2029134"/>
            <a:ext cx="3600450" cy="436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91AEF262-0CC5-DCC2-878F-92114EB0DD49}"/>
              </a:ext>
            </a:extLst>
          </p:cNvPr>
          <p:cNvSpPr>
            <a:spLocks noGrp="1"/>
          </p:cNvSpPr>
          <p:nvPr>
            <p:ph type="ftr" sz="quarter" idx="11"/>
          </p:nvPr>
        </p:nvSpPr>
        <p:spPr>
          <a:xfrm>
            <a:off x="4016096" y="6492875"/>
            <a:ext cx="4114800" cy="365125"/>
          </a:xfrm>
        </p:spPr>
        <p:txBody>
          <a:bodyPr/>
          <a:lstStyle/>
          <a:p>
            <a:r>
              <a:rPr lang="it-IT" dirty="0">
                <a:solidFill>
                  <a:schemeClr val="tx1"/>
                </a:solidFill>
              </a:rPr>
              <a:t>Design  4.0</a:t>
            </a:r>
          </a:p>
        </p:txBody>
      </p:sp>
    </p:spTree>
    <p:extLst>
      <p:ext uri="{BB962C8B-B14F-4D97-AF65-F5344CB8AC3E}">
        <p14:creationId xmlns:p14="http://schemas.microsoft.com/office/powerpoint/2010/main" val="304932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152400"/>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it-IT" altLang="en-IT" dirty="0">
              <a:solidFill>
                <a:schemeClr val="tx1"/>
              </a:solidFill>
            </a:endParaRPr>
          </a:p>
        </p:txBody>
      </p:sp>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387619" y="389568"/>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dirty="0">
                <a:latin typeface="Avenir Next" panose="020B0503020202020204" pitchFamily="34" charset="0"/>
              </a:rPr>
              <a:t>Concetti di progettazione per l'assemblaggio</a:t>
            </a:r>
            <a:endParaRPr lang="en-GB" altLang="it-IT" sz="3200" b="1" dirty="0">
              <a:latin typeface="Avenir Next" panose="020B0503020202020204" pitchFamily="34" charset="0"/>
            </a:endParaRPr>
          </a:p>
        </p:txBody>
      </p:sp>
      <p:sp>
        <p:nvSpPr>
          <p:cNvPr id="7" name="Text Box 6">
            <a:extLst>
              <a:ext uri="{FF2B5EF4-FFF2-40B4-BE49-F238E27FC236}">
                <a16:creationId xmlns:a16="http://schemas.microsoft.com/office/drawing/2014/main" id="{863D2728-6256-FA15-D31D-B4689FF4CD9C}"/>
              </a:ext>
            </a:extLst>
          </p:cNvPr>
          <p:cNvSpPr txBox="1">
            <a:spLocks noChangeArrowheads="1"/>
          </p:cNvSpPr>
          <p:nvPr/>
        </p:nvSpPr>
        <p:spPr bwMode="auto">
          <a:xfrm>
            <a:off x="638361" y="1165978"/>
            <a:ext cx="121344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en-GB" altLang="it-IT" sz="1800" dirty="0">
                <a:latin typeface="Avenir Next" panose="020B0503020202020204" pitchFamily="34" charset="0"/>
              </a:rPr>
              <a:t>Tuttavia, non bisogna dimenticare le tradizionali "regole di buona pratica"</a:t>
            </a:r>
          </a:p>
        </p:txBody>
      </p:sp>
      <p:sp>
        <p:nvSpPr>
          <p:cNvPr id="3" name="Rectangle 6">
            <a:extLst>
              <a:ext uri="{FF2B5EF4-FFF2-40B4-BE49-F238E27FC236}">
                <a16:creationId xmlns:a16="http://schemas.microsoft.com/office/drawing/2014/main" id="{BE9F72C6-C7B1-3A0A-AFC6-4E35998380C9}"/>
              </a:ext>
            </a:extLst>
          </p:cNvPr>
          <p:cNvSpPr>
            <a:spLocks noChangeArrowheads="1"/>
          </p:cNvSpPr>
          <p:nvPr/>
        </p:nvSpPr>
        <p:spPr bwMode="auto">
          <a:xfrm>
            <a:off x="10206784" y="5579403"/>
            <a:ext cx="2151530" cy="1212640"/>
          </a:xfrm>
          <a:prstGeom prst="rect">
            <a:avLst/>
          </a:prstGeom>
          <a:noFill/>
          <a:ln>
            <a:noFill/>
          </a:ln>
          <a:effectLst/>
        </p:spPr>
        <p:txBody>
          <a:bodyPr wrap="square">
            <a:spAutoFit/>
          </a:bodyPr>
          <a:lstStyle/>
          <a:p>
            <a:pPr>
              <a:spcBef>
                <a:spcPct val="20000"/>
              </a:spcBef>
              <a:defRPr/>
            </a:pPr>
            <a:r>
              <a:rPr lang="en-US" sz="1400" i="1" dirty="0">
                <a:latin typeface="Avenir Next" panose="020B0503020202020204" pitchFamily="34" charset="0"/>
                <a:ea typeface="ＭＳ Ｐゴシック" charset="0"/>
              </a:rPr>
              <a:t>Da </a:t>
            </a:r>
          </a:p>
          <a:p>
            <a:pPr>
              <a:spcBef>
                <a:spcPct val="20000"/>
              </a:spcBef>
              <a:defRPr/>
            </a:pPr>
            <a:r>
              <a:rPr lang="en-US" sz="1400" i="1" dirty="0">
                <a:latin typeface="Avenir Next" panose="020B0503020202020204" pitchFamily="34" charset="0"/>
                <a:ea typeface="ＭＳ Ｐゴシック" charset="0"/>
              </a:rPr>
              <a:t>Boothroyd &amp; Dewhurst </a:t>
            </a:r>
            <a:r>
              <a:rPr lang="en-US" sz="1400" i="1" dirty="0">
                <a:effectLst>
                  <a:outerShdw blurRad="38100" dist="38100" dir="2700000" algn="tl">
                    <a:srgbClr val="DDDDDD"/>
                  </a:outerShdw>
                </a:effectLst>
                <a:latin typeface="Avenir Next" panose="020B0503020202020204" pitchFamily="34" charset="0"/>
                <a:ea typeface="ＭＳ Ｐゴシック" charset="0"/>
              </a:rPr>
              <a:t> Progettazione per la  produzione e l'assemblaggio</a:t>
            </a:r>
            <a:endParaRPr lang="en-US" sz="1400" i="1" dirty="0">
              <a:latin typeface="Avenir Next" panose="020B0503020202020204" pitchFamily="34" charset="0"/>
              <a:ea typeface="ＭＳ Ｐゴシック" charset="0"/>
            </a:endParaRPr>
          </a:p>
        </p:txBody>
      </p:sp>
      <p:sp>
        <p:nvSpPr>
          <p:cNvPr id="5" name="Text Box 3">
            <a:extLst>
              <a:ext uri="{FF2B5EF4-FFF2-40B4-BE49-F238E27FC236}">
                <a16:creationId xmlns:a16="http://schemas.microsoft.com/office/drawing/2014/main" id="{3A32BBD2-FD89-255C-0B80-6838864763D1}"/>
              </a:ext>
            </a:extLst>
          </p:cNvPr>
          <p:cNvSpPr txBox="1">
            <a:spLocks noChangeArrowheads="1"/>
          </p:cNvSpPr>
          <p:nvPr/>
        </p:nvSpPr>
        <p:spPr bwMode="auto">
          <a:xfrm>
            <a:off x="0" y="1643163"/>
            <a:ext cx="485616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marL="342900" indent="-342900">
              <a:spcBef>
                <a:spcPct val="20000"/>
              </a:spcBef>
              <a:defRPr sz="2000">
                <a:solidFill>
                  <a:schemeClr val="tx1"/>
                </a:solidFill>
                <a:latin typeface="Arial" panose="020B0604020202020204" pitchFamily="34" charset="0"/>
                <a:ea typeface="ＭＳ Ｐゴシック" panose="020B0600070205080204" pitchFamily="34" charset="-128"/>
              </a:defRPr>
            </a:lvl1pPr>
            <a:lvl2pPr marL="914400" indent="-45720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lvl="1" eaLnBrk="1" hangingPunct="1">
              <a:spcBef>
                <a:spcPct val="50000"/>
              </a:spcBef>
              <a:buClrTx/>
              <a:buSzTx/>
              <a:buFontTx/>
              <a:buNone/>
            </a:pPr>
            <a:r>
              <a:rPr lang="en-GB" altLang="it-IT" b="1" u="sng" dirty="0">
                <a:latin typeface="Avenir Next" panose="020B0503020202020204" pitchFamily="34" charset="0"/>
              </a:rPr>
              <a:t>Manipolazione </a:t>
            </a:r>
            <a:r>
              <a:rPr lang="en-GB" altLang="it-IT" u="sng" dirty="0">
                <a:latin typeface="Avenir Next" panose="020B0503020202020204" pitchFamily="34" charset="0"/>
              </a:rPr>
              <a:t>– Linee guida</a:t>
            </a:r>
          </a:p>
          <a:p>
            <a:pPr lvl="1" eaLnBrk="1" hangingPunct="1">
              <a:spcBef>
                <a:spcPct val="50000"/>
              </a:spcBef>
              <a:buClrTx/>
              <a:buSzTx/>
              <a:buFontTx/>
              <a:buAutoNum type="arabicPeriod"/>
            </a:pPr>
            <a:r>
              <a:rPr lang="en-GB" altLang="it-IT" sz="1600" dirty="0">
                <a:latin typeface="Avenir Next" panose="020B0503020202020204" pitchFamily="34" charset="0"/>
              </a:rPr>
              <a:t>Progettare parti che presentino simmetria end-to-end e simmetria rotazionale attorno all'asse di rotazione o parti con simmetrie multiple. </a:t>
            </a:r>
          </a:p>
          <a:p>
            <a:pPr lvl="1" eaLnBrk="1" hangingPunct="1">
              <a:spcBef>
                <a:spcPct val="50000"/>
              </a:spcBef>
              <a:buClrTx/>
              <a:buSzTx/>
              <a:buFontTx/>
              <a:buAutoNum type="arabicPeriod"/>
            </a:pPr>
            <a:r>
              <a:rPr lang="en-GB" altLang="it-IT" sz="1600" dirty="0">
                <a:latin typeface="Avenir Next" panose="020B0503020202020204" pitchFamily="34" charset="0"/>
              </a:rPr>
              <a:t>Se ciò non è possibile, progettare parti chiaramente asimmetriche. </a:t>
            </a:r>
          </a:p>
          <a:p>
            <a:pPr lvl="1" eaLnBrk="1" hangingPunct="1">
              <a:spcBef>
                <a:spcPct val="50000"/>
              </a:spcBef>
              <a:buClrTx/>
              <a:buSzTx/>
              <a:buFontTx/>
              <a:buAutoNum type="arabicPeriod"/>
            </a:pPr>
            <a:r>
              <a:rPr lang="en-GB" altLang="it-IT" sz="1600" dirty="0">
                <a:latin typeface="Avenir Next" panose="020B0503020202020204" pitchFamily="34" charset="0"/>
              </a:rPr>
              <a:t>Fornire caratteristiche che impediscano l'inceppamento delle parti che tendono ad incastrarsi o impilarsi quando vengono conservate alla rinfusa;</a:t>
            </a:r>
          </a:p>
          <a:p>
            <a:pPr lvl="1" eaLnBrk="1" hangingPunct="1">
              <a:spcBef>
                <a:spcPct val="50000"/>
              </a:spcBef>
              <a:buClrTx/>
              <a:buSzTx/>
              <a:buFontTx/>
              <a:buAutoNum type="arabicPeriod"/>
            </a:pPr>
            <a:r>
              <a:rPr lang="en-GB" altLang="it-IT" sz="1600" dirty="0">
                <a:latin typeface="Avenir Next" panose="020B0503020202020204" pitchFamily="34" charset="0"/>
              </a:rPr>
              <a:t>Evitare caratteristiche che consentano l'aggrovigliamento dei componenti durante lo stoccaggio.</a:t>
            </a:r>
          </a:p>
          <a:p>
            <a:pPr lvl="1" eaLnBrk="1" hangingPunct="1">
              <a:spcBef>
                <a:spcPct val="50000"/>
              </a:spcBef>
              <a:buClrTx/>
              <a:buSzTx/>
              <a:buFontTx/>
              <a:buAutoNum type="arabicPeriod"/>
            </a:pPr>
            <a:r>
              <a:rPr lang="en-GB" altLang="it-IT" sz="1600" dirty="0">
                <a:latin typeface="Avenir Next" panose="020B0503020202020204" pitchFamily="34" charset="0"/>
              </a:rPr>
              <a:t>Evitare parti che si attaccano tra loro o che sono scivolose, flessibili, molto piccole, molto grandi o pericolose per chi le maneggia (parti taglienti, ecc.).</a:t>
            </a:r>
          </a:p>
          <a:p>
            <a:pPr lvl="1" eaLnBrk="1" hangingPunct="1">
              <a:spcBef>
                <a:spcPct val="50000"/>
              </a:spcBef>
              <a:buClrTx/>
              <a:buSzTx/>
              <a:buFontTx/>
              <a:buAutoNum type="arabicPeriod"/>
            </a:pPr>
            <a:endParaRPr lang="en-GB" altLang="it-IT" sz="1600" dirty="0">
              <a:latin typeface="Avenir Next" panose="020B0503020202020204" pitchFamily="34" charset="0"/>
            </a:endParaRPr>
          </a:p>
        </p:txBody>
      </p:sp>
      <p:pic>
        <p:nvPicPr>
          <p:cNvPr id="6" name="Picture 6">
            <a:extLst>
              <a:ext uri="{FF2B5EF4-FFF2-40B4-BE49-F238E27FC236}">
                <a16:creationId xmlns:a16="http://schemas.microsoft.com/office/drawing/2014/main" id="{A8BF788F-CF1B-D72A-230D-FA4E4124E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873" y="2546022"/>
            <a:ext cx="2681287"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pic>
        <p:nvPicPr>
          <p:cNvPr id="9" name="Picture 7">
            <a:extLst>
              <a:ext uri="{FF2B5EF4-FFF2-40B4-BE49-F238E27FC236}">
                <a16:creationId xmlns:a16="http://schemas.microsoft.com/office/drawing/2014/main" id="{2B4B0F9C-DB6E-8364-BA91-E0DC10B838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4570" y="2470946"/>
            <a:ext cx="3204134" cy="358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2" name="Footer Placeholder 4">
            <a:extLst>
              <a:ext uri="{FF2B5EF4-FFF2-40B4-BE49-F238E27FC236}">
                <a16:creationId xmlns:a16="http://schemas.microsoft.com/office/drawing/2014/main" id="{F6CE1DAA-02E2-63E0-94A6-8680DEDCDDD5}"/>
              </a:ext>
            </a:extLst>
          </p:cNvPr>
          <p:cNvSpPr>
            <a:spLocks noGrp="1"/>
          </p:cNvSpPr>
          <p:nvPr>
            <p:ph type="ftr" sz="quarter" idx="11"/>
          </p:nvPr>
        </p:nvSpPr>
        <p:spPr>
          <a:xfrm>
            <a:off x="4038600" y="6356351"/>
            <a:ext cx="4114800" cy="365125"/>
          </a:xfrm>
        </p:spPr>
        <p:txBody>
          <a:bodyPr/>
          <a:lstStyle/>
          <a:p>
            <a:r>
              <a:rPr lang="it-IT" dirty="0">
                <a:solidFill>
                  <a:schemeClr val="tx1"/>
                </a:solidFill>
              </a:rPr>
              <a:t>Progettazione  4.0</a:t>
            </a:r>
          </a:p>
        </p:txBody>
      </p:sp>
    </p:spTree>
    <p:extLst>
      <p:ext uri="{BB962C8B-B14F-4D97-AF65-F5344CB8AC3E}">
        <p14:creationId xmlns:p14="http://schemas.microsoft.com/office/powerpoint/2010/main" val="591965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152400"/>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it-IT" altLang="en-IT" dirty="0">
              <a:solidFill>
                <a:schemeClr val="tx1"/>
              </a:solidFill>
            </a:endParaRPr>
          </a:p>
        </p:txBody>
      </p:sp>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429182" y="655312"/>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dirty="0">
                <a:latin typeface="Avenir Next" panose="020B0503020202020204" pitchFamily="34" charset="0"/>
              </a:rPr>
              <a:t>Concetti di progettazione per l'assemblaggio</a:t>
            </a:r>
            <a:endParaRPr lang="en-GB" altLang="it-IT" sz="3200" b="1" dirty="0">
              <a:latin typeface="Avenir Next" panose="020B0503020202020204" pitchFamily="34" charset="0"/>
            </a:endParaRPr>
          </a:p>
        </p:txBody>
      </p:sp>
      <p:sp>
        <p:nvSpPr>
          <p:cNvPr id="7" name="Text Box 6">
            <a:extLst>
              <a:ext uri="{FF2B5EF4-FFF2-40B4-BE49-F238E27FC236}">
                <a16:creationId xmlns:a16="http://schemas.microsoft.com/office/drawing/2014/main" id="{863D2728-6256-FA15-D31D-B4689FF4CD9C}"/>
              </a:ext>
            </a:extLst>
          </p:cNvPr>
          <p:cNvSpPr txBox="1">
            <a:spLocks noChangeArrowheads="1"/>
          </p:cNvSpPr>
          <p:nvPr/>
        </p:nvSpPr>
        <p:spPr bwMode="auto">
          <a:xfrm>
            <a:off x="638361" y="1238786"/>
            <a:ext cx="12134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en-GB" altLang="it-IT" sz="2400" dirty="0">
                <a:latin typeface="Avenir Next" panose="020B0503020202020204" pitchFamily="34" charset="0"/>
              </a:rPr>
              <a:t>Tuttavia, non bisogna dimenticare le tradizionali "regole di buona pratica"</a:t>
            </a:r>
          </a:p>
        </p:txBody>
      </p:sp>
      <p:sp>
        <p:nvSpPr>
          <p:cNvPr id="3" name="Rectangle 6">
            <a:extLst>
              <a:ext uri="{FF2B5EF4-FFF2-40B4-BE49-F238E27FC236}">
                <a16:creationId xmlns:a16="http://schemas.microsoft.com/office/drawing/2014/main" id="{BE9F72C6-C7B1-3A0A-AFC6-4E35998380C9}"/>
              </a:ext>
            </a:extLst>
          </p:cNvPr>
          <p:cNvSpPr>
            <a:spLocks noChangeArrowheads="1"/>
          </p:cNvSpPr>
          <p:nvPr/>
        </p:nvSpPr>
        <p:spPr bwMode="auto">
          <a:xfrm>
            <a:off x="10206784" y="5579403"/>
            <a:ext cx="2151530" cy="1212640"/>
          </a:xfrm>
          <a:prstGeom prst="rect">
            <a:avLst/>
          </a:prstGeom>
          <a:noFill/>
          <a:ln>
            <a:noFill/>
          </a:ln>
          <a:effectLst/>
        </p:spPr>
        <p:txBody>
          <a:bodyPr wrap="square">
            <a:spAutoFit/>
          </a:bodyPr>
          <a:lstStyle/>
          <a:p>
            <a:pPr>
              <a:spcBef>
                <a:spcPct val="20000"/>
              </a:spcBef>
              <a:defRPr/>
            </a:pPr>
            <a:r>
              <a:rPr lang="en-US" sz="1400" i="1" dirty="0">
                <a:latin typeface="Avenir Next" panose="020B0503020202020204" pitchFamily="34" charset="0"/>
                <a:ea typeface="ＭＳ Ｐゴシック" charset="0"/>
              </a:rPr>
              <a:t>Da </a:t>
            </a:r>
          </a:p>
          <a:p>
            <a:pPr>
              <a:spcBef>
                <a:spcPct val="20000"/>
              </a:spcBef>
              <a:defRPr/>
            </a:pPr>
            <a:r>
              <a:rPr lang="en-US" sz="1400" i="1" dirty="0">
                <a:latin typeface="Avenir Next" panose="020B0503020202020204" pitchFamily="34" charset="0"/>
                <a:ea typeface="ＭＳ Ｐゴシック" charset="0"/>
              </a:rPr>
              <a:t>Boothroyd &amp; Dewhurst </a:t>
            </a:r>
            <a:r>
              <a:rPr lang="en-US" sz="1400" i="1" dirty="0">
                <a:effectLst>
                  <a:outerShdw blurRad="38100" dist="38100" dir="2700000" algn="tl">
                    <a:srgbClr val="DDDDDD"/>
                  </a:outerShdw>
                </a:effectLst>
                <a:latin typeface="Avenir Next" panose="020B0503020202020204" pitchFamily="34" charset="0"/>
                <a:ea typeface="ＭＳ Ｐゴシック" charset="0"/>
              </a:rPr>
              <a:t> Progettazione per la  produzione e l'assemblaggio</a:t>
            </a:r>
            <a:endParaRPr lang="en-US" sz="1400" i="1" dirty="0">
              <a:latin typeface="Avenir Next" panose="020B0503020202020204" pitchFamily="34" charset="0"/>
              <a:ea typeface="ＭＳ Ｐゴシック" charset="0"/>
            </a:endParaRPr>
          </a:p>
        </p:txBody>
      </p:sp>
      <p:sp>
        <p:nvSpPr>
          <p:cNvPr id="2" name="Text Box 3">
            <a:extLst>
              <a:ext uri="{FF2B5EF4-FFF2-40B4-BE49-F238E27FC236}">
                <a16:creationId xmlns:a16="http://schemas.microsoft.com/office/drawing/2014/main" id="{2ED6E630-77A6-3F0F-54E0-D56B97D9070E}"/>
              </a:ext>
            </a:extLst>
          </p:cNvPr>
          <p:cNvSpPr txBox="1">
            <a:spLocks noChangeArrowheads="1"/>
          </p:cNvSpPr>
          <p:nvPr/>
        </p:nvSpPr>
        <p:spPr bwMode="auto">
          <a:xfrm>
            <a:off x="388545" y="1732196"/>
            <a:ext cx="5472113"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marL="457200" indent="-457200">
              <a:spcBef>
                <a:spcPct val="20000"/>
              </a:spcBef>
              <a:defRPr sz="2000">
                <a:solidFill>
                  <a:schemeClr val="tx1"/>
                </a:solidFill>
                <a:latin typeface="Arial" panose="020B0604020202020204" pitchFamily="34" charset="0"/>
                <a:ea typeface="ＭＳ Ｐゴシック" panose="020B0600070205080204" pitchFamily="34" charset="-128"/>
              </a:defRPr>
            </a:lvl1pPr>
            <a:lvl2pPr marL="914400" indent="-45720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2400" b="1" u="sng" dirty="0" err="1">
                <a:latin typeface="Avenir Next" panose="020B0503020202020204" pitchFamily="34" charset="0"/>
              </a:rPr>
              <a:t>Inserimento </a:t>
            </a:r>
            <a:r>
              <a:rPr lang="it-IT" altLang="it-IT" sz="2400" b="1" u="sng" dirty="0">
                <a:latin typeface="Avenir Next" panose="020B0503020202020204" pitchFamily="34" charset="0"/>
              </a:rPr>
              <a:t>e </a:t>
            </a:r>
            <a:r>
              <a:rPr lang="it-IT" altLang="it-IT" sz="2400" b="1" u="sng" dirty="0" err="1">
                <a:latin typeface="Avenir Next" panose="020B0503020202020204" pitchFamily="34" charset="0"/>
              </a:rPr>
              <a:t>fissaggio </a:t>
            </a:r>
            <a:r>
              <a:rPr lang="it-IT" altLang="it-IT" sz="2400" u="sng" dirty="0">
                <a:latin typeface="Avenir Next" panose="020B0503020202020204" pitchFamily="34" charset="0"/>
              </a:rPr>
              <a:t> – linee guida </a:t>
            </a:r>
          </a:p>
          <a:p>
            <a:pPr lvl="1" eaLnBrk="1" hangingPunct="1">
              <a:spcBef>
                <a:spcPct val="50000"/>
              </a:spcBef>
              <a:buClrTx/>
              <a:buSzTx/>
              <a:buFont typeface="+mj-lt"/>
              <a:buAutoNum type="arabicPeriod"/>
            </a:pPr>
            <a:r>
              <a:rPr lang="it-IT" altLang="it-IT" dirty="0">
                <a:latin typeface="Avenir Next" panose="020B0503020202020204" pitchFamily="34" charset="0"/>
              </a:rPr>
              <a:t>Utilizzare l'assemblaggio </a:t>
            </a:r>
            <a:r>
              <a:rPr lang="it-IT" altLang="it-IT" dirty="0" err="1">
                <a:latin typeface="Avenir Next" panose="020B0503020202020204" pitchFamily="34" charset="0"/>
              </a:rPr>
              <a:t>a piramide</a:t>
            </a:r>
          </a:p>
          <a:p>
            <a:pPr lvl="1" eaLnBrk="1" hangingPunct="1">
              <a:spcBef>
                <a:spcPct val="50000"/>
              </a:spcBef>
              <a:buClrTx/>
              <a:buSzTx/>
              <a:buFont typeface="+mj-lt"/>
              <a:buAutoNum type="arabicPeriod"/>
            </a:pPr>
            <a:r>
              <a:rPr lang="it-IT" altLang="it-IT" dirty="0" err="1">
                <a:latin typeface="Avenir Next" panose="020B0503020202020204" pitchFamily="34" charset="0"/>
              </a:rPr>
              <a:t>Evitare </a:t>
            </a:r>
            <a:r>
              <a:rPr lang="it-IT" altLang="it-IT" dirty="0">
                <a:latin typeface="Avenir Next" panose="020B0503020202020204" pitchFamily="34" charset="0"/>
              </a:rPr>
              <a:t>la </a:t>
            </a:r>
            <a:r>
              <a:rPr lang="it-IT" altLang="it-IT" dirty="0" err="1">
                <a:latin typeface="Avenir Next" panose="020B0503020202020204" pitchFamily="34" charset="0"/>
              </a:rPr>
              <a:t>necessità </a:t>
            </a:r>
            <a:r>
              <a:rPr lang="it-IT" altLang="it-IT" dirty="0">
                <a:latin typeface="Avenir Next" panose="020B0503020202020204" pitchFamily="34" charset="0"/>
              </a:rPr>
              <a:t>di tenere fermi i componenti per </a:t>
            </a:r>
            <a:r>
              <a:rPr lang="it-IT" altLang="it-IT" dirty="0" err="1">
                <a:latin typeface="Avenir Next" panose="020B0503020202020204" pitchFamily="34" charset="0"/>
              </a:rPr>
              <a:t>mantenerne l'orientamento durante la manipolazione </a:t>
            </a:r>
            <a:r>
              <a:rPr lang="it-IT" altLang="it-IT" dirty="0">
                <a:latin typeface="Avenir Next" panose="020B0503020202020204" pitchFamily="34" charset="0"/>
              </a:rPr>
              <a:t>del </a:t>
            </a:r>
            <a:r>
              <a:rPr lang="it-IT" altLang="it-IT" dirty="0" err="1">
                <a:latin typeface="Avenir Next" panose="020B0503020202020204" pitchFamily="34" charset="0"/>
              </a:rPr>
              <a:t>sottoassieme </a:t>
            </a:r>
            <a:r>
              <a:rPr lang="it-IT" altLang="it-IT" dirty="0">
                <a:latin typeface="Avenir Next" panose="020B0503020202020204" pitchFamily="34" charset="0"/>
              </a:rPr>
              <a:t>o </a:t>
            </a:r>
            <a:r>
              <a:rPr lang="it-IT" altLang="it-IT" dirty="0" err="1">
                <a:latin typeface="Avenir Next" panose="020B0503020202020204" pitchFamily="34" charset="0"/>
              </a:rPr>
              <a:t>durante </a:t>
            </a:r>
            <a:r>
              <a:rPr lang="it-IT" altLang="it-IT" dirty="0">
                <a:latin typeface="Avenir Next" panose="020B0503020202020204" pitchFamily="34" charset="0"/>
              </a:rPr>
              <a:t>il posizionamento di </a:t>
            </a:r>
            <a:r>
              <a:rPr lang="it-IT" altLang="it-IT" dirty="0" err="1">
                <a:latin typeface="Avenir Next" panose="020B0503020202020204" pitchFamily="34" charset="0"/>
              </a:rPr>
              <a:t>un altro </a:t>
            </a:r>
            <a:r>
              <a:rPr lang="it-IT" altLang="it-IT" dirty="0">
                <a:latin typeface="Avenir Next" panose="020B0503020202020204" pitchFamily="34" charset="0"/>
              </a:rPr>
              <a:t>componente.</a:t>
            </a:r>
          </a:p>
          <a:p>
            <a:pPr lvl="1" eaLnBrk="1" hangingPunct="1">
              <a:spcBef>
                <a:spcPct val="50000"/>
              </a:spcBef>
              <a:buClrTx/>
              <a:buSzTx/>
              <a:buFont typeface="+mj-lt"/>
              <a:buAutoNum type="arabicPeriod"/>
            </a:pPr>
            <a:r>
              <a:rPr lang="it-IT" altLang="it-IT" dirty="0">
                <a:latin typeface="Avenir Next" panose="020B0503020202020204" pitchFamily="34" charset="0"/>
              </a:rPr>
              <a:t>Progettare in modo </a:t>
            </a:r>
            <a:r>
              <a:rPr lang="it-IT" altLang="it-IT" dirty="0" err="1">
                <a:latin typeface="Avenir Next" panose="020B0503020202020204" pitchFamily="34" charset="0"/>
              </a:rPr>
              <a:t>che </a:t>
            </a:r>
            <a:r>
              <a:rPr lang="it-IT" altLang="it-IT" dirty="0">
                <a:latin typeface="Avenir Next" panose="020B0503020202020204" pitchFamily="34" charset="0"/>
              </a:rPr>
              <a:t>un componente </a:t>
            </a:r>
            <a:r>
              <a:rPr lang="it-IT" altLang="it-IT" dirty="0" err="1">
                <a:latin typeface="Avenir Next" panose="020B0503020202020204" pitchFamily="34" charset="0"/>
              </a:rPr>
              <a:t>sia posizionato prima di essere rilasciato</a:t>
            </a:r>
            <a:r>
              <a:rPr lang="it-IT" altLang="it-IT" dirty="0">
                <a:latin typeface="Avenir Next" panose="020B0503020202020204" pitchFamily="34" charset="0"/>
              </a:rPr>
              <a:t>. </a:t>
            </a:r>
          </a:p>
          <a:p>
            <a:pPr lvl="1" eaLnBrk="1" hangingPunct="1">
              <a:spcBef>
                <a:spcPct val="50000"/>
              </a:spcBef>
              <a:buClrTx/>
              <a:buSzTx/>
              <a:buFontTx/>
              <a:buChar char="•"/>
            </a:pPr>
            <a:endParaRPr lang="it-IT" altLang="it-IT" dirty="0">
              <a:latin typeface="Avenir Next" panose="020B0503020202020204" pitchFamily="34" charset="0"/>
            </a:endParaRPr>
          </a:p>
        </p:txBody>
      </p:sp>
      <p:pic>
        <p:nvPicPr>
          <p:cNvPr id="4" name="Picture 6">
            <a:extLst>
              <a:ext uri="{FF2B5EF4-FFF2-40B4-BE49-F238E27FC236}">
                <a16:creationId xmlns:a16="http://schemas.microsoft.com/office/drawing/2014/main" id="{8DA85AE1-D3B3-898B-7F64-5C2982B3F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456" y="4122738"/>
            <a:ext cx="2208213"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pic>
        <p:nvPicPr>
          <p:cNvPr id="10" name="Picture 7">
            <a:extLst>
              <a:ext uri="{FF2B5EF4-FFF2-40B4-BE49-F238E27FC236}">
                <a16:creationId xmlns:a16="http://schemas.microsoft.com/office/drawing/2014/main" id="{5C8D63A0-3222-1475-FFF2-2F493A7F3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950" y="5192714"/>
            <a:ext cx="334803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pic>
        <p:nvPicPr>
          <p:cNvPr id="11" name="Picture 8">
            <a:extLst>
              <a:ext uri="{FF2B5EF4-FFF2-40B4-BE49-F238E27FC236}">
                <a16:creationId xmlns:a16="http://schemas.microsoft.com/office/drawing/2014/main" id="{6F15E6E6-0903-15AA-756E-F5EDE0A555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5018" y="1660322"/>
            <a:ext cx="429895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9C5A8A8D-E7E1-02DD-4F72-1A80364DCD49}"/>
              </a:ext>
            </a:extLst>
          </p:cNvPr>
          <p:cNvSpPr>
            <a:spLocks noGrp="1"/>
          </p:cNvSpPr>
          <p:nvPr>
            <p:ph type="ftr" sz="quarter" idx="11"/>
          </p:nvPr>
        </p:nvSpPr>
        <p:spPr>
          <a:xfrm>
            <a:off x="4038600" y="6356351"/>
            <a:ext cx="4114800" cy="365125"/>
          </a:xfrm>
        </p:spPr>
        <p:txBody>
          <a:bodyPr/>
          <a:lstStyle/>
          <a:p>
            <a:r>
              <a:rPr lang="it-IT" dirty="0">
                <a:solidFill>
                  <a:schemeClr val="tx1"/>
                </a:solidFill>
              </a:rPr>
              <a:t>Progettazione  4.0</a:t>
            </a:r>
          </a:p>
        </p:txBody>
      </p:sp>
      <p:sp>
        <p:nvSpPr>
          <p:cNvPr id="6" name="Footer Placeholder 4">
            <a:extLst>
              <a:ext uri="{FF2B5EF4-FFF2-40B4-BE49-F238E27FC236}">
                <a16:creationId xmlns:a16="http://schemas.microsoft.com/office/drawing/2014/main" id="{0A6E448F-762E-8895-47FC-EE7EE622CF27}"/>
              </a:ext>
            </a:extLst>
          </p:cNvPr>
          <p:cNvSpPr txBox="1">
            <a:spLocks/>
          </p:cNvSpPr>
          <p:nvPr/>
        </p:nvSpPr>
        <p:spPr>
          <a:xfrm>
            <a:off x="4191000" y="65087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solidFill>
                  <a:schemeClr val="tx1"/>
                </a:solidFill>
              </a:rPr>
              <a:t>Progettazione  4.0</a:t>
            </a:r>
            <a:endParaRPr lang="it-IT" dirty="0">
              <a:solidFill>
                <a:schemeClr val="tx1"/>
              </a:solidFill>
            </a:endParaRPr>
          </a:p>
        </p:txBody>
      </p:sp>
    </p:spTree>
    <p:extLst>
      <p:ext uri="{BB962C8B-B14F-4D97-AF65-F5344CB8AC3E}">
        <p14:creationId xmlns:p14="http://schemas.microsoft.com/office/powerpoint/2010/main" val="1095905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152400"/>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7385405-A65D-734D-897E-932497D5147B}" type="slidenum">
              <a:rPr lang="it-IT" altLang="en-IT" smtClean="0">
                <a:solidFill>
                  <a:schemeClr val="tx1"/>
                </a:solidFill>
              </a:rPr>
              <a:t>24</a:t>
            </a:fld>
            <a:endParaRPr lang="it-IT" altLang="en-IT">
              <a:solidFill>
                <a:schemeClr val="tx1"/>
              </a:solidFill>
            </a:endParaRPr>
          </a:p>
        </p:txBody>
      </p:sp>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483242" y="703514"/>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dirty="0">
                <a:latin typeface="Avenir Next" panose="020B0503020202020204" pitchFamily="34" charset="0"/>
              </a:rPr>
              <a:t>Concetti di progettazione per l'assemblaggio</a:t>
            </a:r>
            <a:endParaRPr lang="en-GB" altLang="it-IT" sz="3200" b="1" dirty="0">
              <a:latin typeface="Avenir Next" panose="020B0503020202020204" pitchFamily="34" charset="0"/>
            </a:endParaRPr>
          </a:p>
        </p:txBody>
      </p:sp>
      <p:sp>
        <p:nvSpPr>
          <p:cNvPr id="7" name="Text Box 6">
            <a:extLst>
              <a:ext uri="{FF2B5EF4-FFF2-40B4-BE49-F238E27FC236}">
                <a16:creationId xmlns:a16="http://schemas.microsoft.com/office/drawing/2014/main" id="{863D2728-6256-FA15-D31D-B4689FF4CD9C}"/>
              </a:ext>
            </a:extLst>
          </p:cNvPr>
          <p:cNvSpPr txBox="1">
            <a:spLocks noChangeArrowheads="1"/>
          </p:cNvSpPr>
          <p:nvPr/>
        </p:nvSpPr>
        <p:spPr bwMode="auto">
          <a:xfrm>
            <a:off x="403887" y="1356895"/>
            <a:ext cx="121344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en-GB" altLang="it-IT" dirty="0">
                <a:latin typeface="Avenir Next" panose="020B0503020202020204" pitchFamily="34" charset="0"/>
              </a:rPr>
              <a:t>Tuttavia, non bisogna dimenticare le tradizionali "regole di buona pratica"</a:t>
            </a:r>
          </a:p>
        </p:txBody>
      </p:sp>
      <p:sp>
        <p:nvSpPr>
          <p:cNvPr id="3" name="Rectangle 6">
            <a:extLst>
              <a:ext uri="{FF2B5EF4-FFF2-40B4-BE49-F238E27FC236}">
                <a16:creationId xmlns:a16="http://schemas.microsoft.com/office/drawing/2014/main" id="{BE9F72C6-C7B1-3A0A-AFC6-4E35998380C9}"/>
              </a:ext>
            </a:extLst>
          </p:cNvPr>
          <p:cNvSpPr>
            <a:spLocks noChangeArrowheads="1"/>
          </p:cNvSpPr>
          <p:nvPr/>
        </p:nvSpPr>
        <p:spPr bwMode="auto">
          <a:xfrm>
            <a:off x="10040470" y="5238177"/>
            <a:ext cx="2151530" cy="1212640"/>
          </a:xfrm>
          <a:prstGeom prst="rect">
            <a:avLst/>
          </a:prstGeom>
          <a:noFill/>
          <a:ln>
            <a:noFill/>
          </a:ln>
          <a:effectLst/>
        </p:spPr>
        <p:txBody>
          <a:bodyPr wrap="square">
            <a:spAutoFit/>
          </a:bodyPr>
          <a:lstStyle/>
          <a:p>
            <a:pPr>
              <a:spcBef>
                <a:spcPct val="20000"/>
              </a:spcBef>
              <a:defRPr/>
            </a:pPr>
            <a:r>
              <a:rPr lang="en-US" sz="1400" i="1" dirty="0">
                <a:latin typeface="Avenir Next" panose="020B0503020202020204" pitchFamily="34" charset="0"/>
                <a:ea typeface="ＭＳ Ｐゴシック" charset="0"/>
              </a:rPr>
              <a:t>Da </a:t>
            </a:r>
          </a:p>
          <a:p>
            <a:pPr>
              <a:spcBef>
                <a:spcPct val="20000"/>
              </a:spcBef>
              <a:defRPr/>
            </a:pPr>
            <a:r>
              <a:rPr lang="en-US" sz="1400" i="1" dirty="0">
                <a:latin typeface="Avenir Next" panose="020B0503020202020204" pitchFamily="34" charset="0"/>
                <a:ea typeface="ＭＳ Ｐゴシック" charset="0"/>
              </a:rPr>
              <a:t>Boothroyd &amp; Dewhurst </a:t>
            </a:r>
            <a:r>
              <a:rPr lang="en-US" sz="1400" i="1" dirty="0">
                <a:effectLst>
                  <a:outerShdw blurRad="38100" dist="38100" dir="2700000" algn="tl">
                    <a:srgbClr val="DDDDDD"/>
                  </a:outerShdw>
                </a:effectLst>
                <a:latin typeface="Avenir Next" panose="020B0503020202020204" pitchFamily="34" charset="0"/>
                <a:ea typeface="ＭＳ Ｐゴシック" charset="0"/>
              </a:rPr>
              <a:t> Progettazione per la  produzione e l'assemblaggio</a:t>
            </a:r>
            <a:endParaRPr lang="en-US" sz="1400" i="1" dirty="0">
              <a:latin typeface="Avenir Next" panose="020B0503020202020204" pitchFamily="34" charset="0"/>
              <a:ea typeface="ＭＳ Ｐゴシック" charset="0"/>
            </a:endParaRPr>
          </a:p>
        </p:txBody>
      </p:sp>
      <p:sp>
        <p:nvSpPr>
          <p:cNvPr id="5" name="Text Box 3">
            <a:extLst>
              <a:ext uri="{FF2B5EF4-FFF2-40B4-BE49-F238E27FC236}">
                <a16:creationId xmlns:a16="http://schemas.microsoft.com/office/drawing/2014/main" id="{FCC961AB-4F1F-A5FB-C16E-105539596272}"/>
              </a:ext>
            </a:extLst>
          </p:cNvPr>
          <p:cNvSpPr txBox="1">
            <a:spLocks noChangeArrowheads="1"/>
          </p:cNvSpPr>
          <p:nvPr/>
        </p:nvSpPr>
        <p:spPr bwMode="auto">
          <a:xfrm>
            <a:off x="-89694" y="1830948"/>
            <a:ext cx="576897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marL="457200" indent="-457200">
              <a:spcBef>
                <a:spcPct val="20000"/>
              </a:spcBef>
              <a:defRPr sz="2000">
                <a:solidFill>
                  <a:schemeClr val="tx1"/>
                </a:solidFill>
                <a:latin typeface="Arial" panose="020B0604020202020204" pitchFamily="34" charset="0"/>
                <a:ea typeface="ＭＳ Ｐゴシック" panose="020B0600070205080204" pitchFamily="34" charset="-128"/>
              </a:defRPr>
            </a:lvl1pPr>
            <a:lvl2pPr marL="914400" indent="-45720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2400" b="1" u="sng" dirty="0" err="1">
                <a:latin typeface="Avenir Next" panose="020B0503020202020204" pitchFamily="34" charset="0"/>
              </a:rPr>
              <a:t>	Inserimento </a:t>
            </a:r>
            <a:r>
              <a:rPr lang="it-IT" altLang="it-IT" sz="2400" b="1" u="sng" dirty="0">
                <a:latin typeface="Avenir Next" panose="020B0503020202020204" pitchFamily="34" charset="0"/>
              </a:rPr>
              <a:t>e </a:t>
            </a:r>
            <a:r>
              <a:rPr lang="it-IT" altLang="it-IT" sz="2400" b="1" u="sng" dirty="0" err="1">
                <a:latin typeface="Avenir Next" panose="020B0503020202020204" pitchFamily="34" charset="0"/>
              </a:rPr>
              <a:t>fissaggio </a:t>
            </a:r>
            <a:r>
              <a:rPr lang="it-IT" altLang="it-IT" sz="2400" u="sng" dirty="0">
                <a:latin typeface="Avenir Next" panose="020B0503020202020204" pitchFamily="34" charset="0"/>
              </a:rPr>
              <a:t>- </a:t>
            </a:r>
            <a:r>
              <a:rPr lang="it-IT" altLang="it-IT" sz="2400" u="sng" dirty="0" err="1">
                <a:latin typeface="Avenir Next" panose="020B0503020202020204" pitchFamily="34" charset="0"/>
              </a:rPr>
              <a:t>linee guida</a:t>
            </a:r>
            <a:endParaRPr lang="it-IT" altLang="it-IT" sz="2400" u="sng" dirty="0">
              <a:latin typeface="Avenir Next" panose="020B0503020202020204" pitchFamily="34" charset="0"/>
            </a:endParaRPr>
          </a:p>
          <a:p>
            <a:pPr lvl="1" eaLnBrk="1" hangingPunct="1">
              <a:spcBef>
                <a:spcPct val="50000"/>
              </a:spcBef>
              <a:buClrTx/>
              <a:buSzTx/>
              <a:buFont typeface="+mj-lt"/>
              <a:buAutoNum type="arabicPeriod" startAt="4"/>
            </a:pPr>
            <a:r>
              <a:rPr lang="it-IT" altLang="it-IT" dirty="0">
                <a:latin typeface="Avenir Next" panose="020B0503020202020204" pitchFamily="34" charset="0"/>
              </a:rPr>
              <a:t>Progettare in modo da </a:t>
            </a:r>
            <a:r>
              <a:rPr lang="it-IT" altLang="it-IT" dirty="0" err="1">
                <a:latin typeface="Avenir Next" panose="020B0503020202020204" pitchFamily="34" charset="0"/>
              </a:rPr>
              <a:t>avere </a:t>
            </a:r>
            <a:r>
              <a:rPr lang="it-IT" altLang="it-IT" dirty="0">
                <a:latin typeface="Avenir Next" panose="020B0503020202020204" pitchFamily="34" charset="0"/>
              </a:rPr>
              <a:t>una </a:t>
            </a:r>
            <a:r>
              <a:rPr lang="it-IT" altLang="it-IT" dirty="0" err="1">
                <a:latin typeface="Avenir Next" panose="020B0503020202020204" pitchFamily="34" charset="0"/>
              </a:rPr>
              <a:t>resistenza minima </a:t>
            </a:r>
            <a:r>
              <a:rPr lang="it-IT" altLang="it-IT" dirty="0">
                <a:latin typeface="Avenir Next" panose="020B0503020202020204" pitchFamily="34" charset="0"/>
              </a:rPr>
              <a:t>o nulla </a:t>
            </a:r>
            <a:r>
              <a:rPr lang="it-IT" altLang="it-IT" dirty="0" err="1">
                <a:latin typeface="Avenir Next" panose="020B0503020202020204" pitchFamily="34" charset="0"/>
              </a:rPr>
              <a:t>all'inserimento </a:t>
            </a:r>
            <a:r>
              <a:rPr lang="it-IT" altLang="it-IT" dirty="0">
                <a:latin typeface="Avenir Next" panose="020B0503020202020204" pitchFamily="34" charset="0"/>
              </a:rPr>
              <a:t>e </a:t>
            </a:r>
            <a:r>
              <a:rPr lang="it-IT" altLang="it-IT" dirty="0" err="1">
                <a:latin typeface="Avenir Next" panose="020B0503020202020204" pitchFamily="34" charset="0"/>
              </a:rPr>
              <a:t>prevedere smussature </a:t>
            </a:r>
            <a:r>
              <a:rPr lang="it-IT" altLang="it-IT" dirty="0">
                <a:latin typeface="Avenir Next" panose="020B0503020202020204" pitchFamily="34" charset="0"/>
              </a:rPr>
              <a:t>per guidare </a:t>
            </a:r>
            <a:r>
              <a:rPr lang="it-IT" altLang="it-IT" dirty="0" err="1">
                <a:latin typeface="Avenir Next" panose="020B0503020202020204" pitchFamily="34" charset="0"/>
              </a:rPr>
              <a:t>l'inserimento </a:t>
            </a:r>
            <a:r>
              <a:rPr lang="it-IT" altLang="it-IT" dirty="0">
                <a:latin typeface="Avenir Next" panose="020B0503020202020204" pitchFamily="34" charset="0"/>
              </a:rPr>
              <a:t>di </a:t>
            </a:r>
            <a:r>
              <a:rPr lang="it-IT" altLang="it-IT" dirty="0" err="1">
                <a:latin typeface="Avenir Next" panose="020B0503020202020204" pitchFamily="34" charset="0"/>
              </a:rPr>
              <a:t>due </a:t>
            </a:r>
            <a:r>
              <a:rPr lang="it-IT" altLang="it-IT" dirty="0">
                <a:latin typeface="Avenir Next" panose="020B0503020202020204" pitchFamily="34" charset="0"/>
              </a:rPr>
              <a:t>parti </a:t>
            </a:r>
            <a:r>
              <a:rPr lang="it-IT" altLang="it-IT" dirty="0" err="1">
                <a:latin typeface="Avenir Next" panose="020B0503020202020204" pitchFamily="34" charset="0"/>
              </a:rPr>
              <a:t>da accoppiare</a:t>
            </a:r>
            <a:r>
              <a:rPr lang="it-IT" altLang="it-IT" dirty="0">
                <a:latin typeface="Avenir Next" panose="020B0503020202020204" pitchFamily="34" charset="0"/>
              </a:rPr>
              <a:t>. </a:t>
            </a:r>
          </a:p>
          <a:p>
            <a:pPr lvl="1" eaLnBrk="1" hangingPunct="1">
              <a:spcBef>
                <a:spcPct val="50000"/>
              </a:spcBef>
              <a:buClrTx/>
              <a:buSzTx/>
              <a:buFont typeface="+mj-lt"/>
              <a:buAutoNum type="arabicPeriod" startAt="4"/>
            </a:pPr>
            <a:r>
              <a:rPr lang="it-IT" altLang="it-IT" dirty="0" err="1">
                <a:latin typeface="Avenir Next" panose="020B0503020202020204" pitchFamily="34" charset="0"/>
              </a:rPr>
              <a:t>Standardizzare utilizzando </a:t>
            </a:r>
            <a:r>
              <a:rPr lang="it-IT" altLang="it-IT" dirty="0">
                <a:latin typeface="Avenir Next" panose="020B0503020202020204" pitchFamily="34" charset="0"/>
              </a:rPr>
              <a:t>parti, </a:t>
            </a:r>
            <a:r>
              <a:rPr lang="it-IT" altLang="it-IT" dirty="0" err="1">
                <a:latin typeface="Avenir Next" panose="020B0503020202020204" pitchFamily="34" charset="0"/>
              </a:rPr>
              <a:t>processi </a:t>
            </a:r>
            <a:r>
              <a:rPr lang="it-IT" altLang="it-IT" dirty="0">
                <a:latin typeface="Avenir Next" panose="020B0503020202020204" pitchFamily="34" charset="0"/>
              </a:rPr>
              <a:t>e </a:t>
            </a:r>
            <a:r>
              <a:rPr lang="it-IT" altLang="it-IT" dirty="0" err="1">
                <a:latin typeface="Avenir Next" panose="020B0503020202020204" pitchFamily="34" charset="0"/>
              </a:rPr>
              <a:t>metodi </a:t>
            </a:r>
            <a:r>
              <a:rPr lang="it-IT" altLang="it-IT" dirty="0">
                <a:latin typeface="Avenir Next" panose="020B0503020202020204" pitchFamily="34" charset="0"/>
              </a:rPr>
              <a:t>comuni </a:t>
            </a:r>
            <a:r>
              <a:rPr lang="it-IT" altLang="it-IT" dirty="0" err="1">
                <a:latin typeface="Avenir Next" panose="020B0503020202020204" pitchFamily="34" charset="0"/>
              </a:rPr>
              <a:t>in tutti i processi che normalmente comportano </a:t>
            </a:r>
            <a:r>
              <a:rPr lang="it-IT" altLang="it-IT" dirty="0">
                <a:latin typeface="Avenir Next" panose="020B0503020202020204" pitchFamily="34" charset="0"/>
              </a:rPr>
              <a:t>un costo </a:t>
            </a:r>
            <a:r>
              <a:rPr lang="it-IT" altLang="it-IT" dirty="0" err="1">
                <a:latin typeface="Avenir Next" panose="020B0503020202020204" pitchFamily="34" charset="0"/>
              </a:rPr>
              <a:t>inferiore </a:t>
            </a:r>
            <a:r>
              <a:rPr lang="it-IT" altLang="it-IT" dirty="0">
                <a:latin typeface="Avenir Next" panose="020B0503020202020204" pitchFamily="34" charset="0"/>
              </a:rPr>
              <a:t>del prodotto. </a:t>
            </a:r>
          </a:p>
        </p:txBody>
      </p:sp>
      <p:pic>
        <p:nvPicPr>
          <p:cNvPr id="6" name="Picture 6">
            <a:extLst>
              <a:ext uri="{FF2B5EF4-FFF2-40B4-BE49-F238E27FC236}">
                <a16:creationId xmlns:a16="http://schemas.microsoft.com/office/drawing/2014/main" id="{70B8F735-38AF-0C0C-58E0-74EDEDA2B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893" y="5198100"/>
            <a:ext cx="3545802" cy="109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pic>
        <p:nvPicPr>
          <p:cNvPr id="9" name="Picture 8">
            <a:extLst>
              <a:ext uri="{FF2B5EF4-FFF2-40B4-BE49-F238E27FC236}">
                <a16:creationId xmlns:a16="http://schemas.microsoft.com/office/drawing/2014/main" id="{04EB4859-50EA-8AFE-1969-98EBE80822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875"/>
          <a:stretch>
            <a:fillRect/>
          </a:stretch>
        </p:blipFill>
        <p:spPr bwMode="auto">
          <a:xfrm>
            <a:off x="6283094" y="2079845"/>
            <a:ext cx="2362948" cy="315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pic>
        <p:nvPicPr>
          <p:cNvPr id="12" name="Picture 9">
            <a:extLst>
              <a:ext uri="{FF2B5EF4-FFF2-40B4-BE49-F238E27FC236}">
                <a16:creationId xmlns:a16="http://schemas.microsoft.com/office/drawing/2014/main" id="{C2789C45-5494-CA64-3904-F84871CB55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037" r="17667"/>
          <a:stretch>
            <a:fillRect/>
          </a:stretch>
        </p:blipFill>
        <p:spPr bwMode="auto">
          <a:xfrm>
            <a:off x="8878888" y="2079845"/>
            <a:ext cx="3313112"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Tree>
    <p:extLst>
      <p:ext uri="{BB962C8B-B14F-4D97-AF65-F5344CB8AC3E}">
        <p14:creationId xmlns:p14="http://schemas.microsoft.com/office/powerpoint/2010/main" val="1297957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152400"/>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7385405-A65D-734D-897E-932497D5147B}" type="slidenum">
              <a:rPr lang="it-IT" altLang="en-IT" smtClean="0">
                <a:solidFill>
                  <a:schemeClr val="tx1"/>
                </a:solidFill>
              </a:rPr>
              <a:t>25</a:t>
            </a:fld>
            <a:endParaRPr lang="it-IT" altLang="en-IT">
              <a:solidFill>
                <a:schemeClr val="tx1"/>
              </a:solidFill>
            </a:endParaRPr>
          </a:p>
        </p:txBody>
      </p:sp>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443452" y="455300"/>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a:latin typeface="Avenir Next" panose="020B0503020202020204" pitchFamily="34" charset="0"/>
              </a:rPr>
              <a:t>Concetti di progettazione per l'assemblaggio</a:t>
            </a:r>
            <a:endParaRPr lang="en-GB" altLang="it-IT" sz="3200" b="1">
              <a:latin typeface="Avenir Next" panose="020B0503020202020204" pitchFamily="34" charset="0"/>
            </a:endParaRPr>
          </a:p>
        </p:txBody>
      </p:sp>
      <p:sp>
        <p:nvSpPr>
          <p:cNvPr id="7" name="Text Box 6">
            <a:extLst>
              <a:ext uri="{FF2B5EF4-FFF2-40B4-BE49-F238E27FC236}">
                <a16:creationId xmlns:a16="http://schemas.microsoft.com/office/drawing/2014/main" id="{863D2728-6256-FA15-D31D-B4689FF4CD9C}"/>
              </a:ext>
            </a:extLst>
          </p:cNvPr>
          <p:cNvSpPr txBox="1">
            <a:spLocks noChangeArrowheads="1"/>
          </p:cNvSpPr>
          <p:nvPr/>
        </p:nvSpPr>
        <p:spPr bwMode="auto">
          <a:xfrm>
            <a:off x="57523" y="1462610"/>
            <a:ext cx="1213447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en-GB" altLang="it-IT" sz="2400" dirty="0">
                <a:latin typeface="Avenir Next" panose="020B0503020202020204" pitchFamily="34" charset="0"/>
              </a:rPr>
              <a:t>Se si utilizzano elementi di fissaggio meccanici comuni, considerare i relativi costi e utilizzare quelli più economici disponibili. </a:t>
            </a:r>
          </a:p>
          <a:p>
            <a:pPr eaLnBrk="1" hangingPunct="1">
              <a:spcBef>
                <a:spcPct val="50000"/>
              </a:spcBef>
            </a:pPr>
            <a:endParaRPr lang="en-GB" altLang="it-IT" sz="2400" dirty="0">
              <a:latin typeface="Avenir Next" panose="020B0503020202020204" pitchFamily="34" charset="0"/>
            </a:endParaRPr>
          </a:p>
        </p:txBody>
      </p:sp>
      <p:sp>
        <p:nvSpPr>
          <p:cNvPr id="3" name="Rectangle 6">
            <a:extLst>
              <a:ext uri="{FF2B5EF4-FFF2-40B4-BE49-F238E27FC236}">
                <a16:creationId xmlns:a16="http://schemas.microsoft.com/office/drawing/2014/main" id="{BE9F72C6-C7B1-3A0A-AFC6-4E35998380C9}"/>
              </a:ext>
            </a:extLst>
          </p:cNvPr>
          <p:cNvSpPr>
            <a:spLocks noChangeArrowheads="1"/>
          </p:cNvSpPr>
          <p:nvPr/>
        </p:nvSpPr>
        <p:spPr bwMode="auto">
          <a:xfrm>
            <a:off x="10040470" y="5203915"/>
            <a:ext cx="2151530" cy="1212640"/>
          </a:xfrm>
          <a:prstGeom prst="rect">
            <a:avLst/>
          </a:prstGeom>
          <a:noFill/>
          <a:ln>
            <a:noFill/>
          </a:ln>
          <a:effectLst/>
        </p:spPr>
        <p:txBody>
          <a:bodyPr wrap="square">
            <a:spAutoFit/>
          </a:bodyPr>
          <a:lstStyle/>
          <a:p>
            <a:pPr>
              <a:spcBef>
                <a:spcPct val="20000"/>
              </a:spcBef>
              <a:defRPr/>
            </a:pPr>
            <a:r>
              <a:rPr lang="en-US" sz="1400" i="1" dirty="0">
                <a:latin typeface="Avenir Next" panose="020B0503020202020204" pitchFamily="34" charset="0"/>
                <a:ea typeface="ＭＳ Ｐゴシック" charset="0"/>
              </a:rPr>
              <a:t>Da </a:t>
            </a:r>
          </a:p>
          <a:p>
            <a:pPr>
              <a:spcBef>
                <a:spcPct val="20000"/>
              </a:spcBef>
              <a:defRPr/>
            </a:pPr>
            <a:r>
              <a:rPr lang="en-US" sz="1400" i="1" dirty="0">
                <a:latin typeface="Avenir Next" panose="020B0503020202020204" pitchFamily="34" charset="0"/>
                <a:ea typeface="ＭＳ Ｐゴシック" charset="0"/>
              </a:rPr>
              <a:t>Boothroyd &amp; Dewhurst </a:t>
            </a:r>
            <a:r>
              <a:rPr lang="en-US" sz="1400" i="1" dirty="0">
                <a:effectLst>
                  <a:outerShdw blurRad="38100" dist="38100" dir="2700000" algn="tl">
                    <a:srgbClr val="DDDDDD"/>
                  </a:outerShdw>
                </a:effectLst>
                <a:latin typeface="Avenir Next" panose="020B0503020202020204" pitchFamily="34" charset="0"/>
                <a:ea typeface="ＭＳ Ｐゴシック" charset="0"/>
              </a:rPr>
              <a:t> Progettazione per la  produzione e l'assemblaggio</a:t>
            </a:r>
            <a:endParaRPr lang="en-US" sz="1400" i="1" dirty="0">
              <a:latin typeface="Avenir Next" panose="020B0503020202020204" pitchFamily="34" charset="0"/>
              <a:ea typeface="ＭＳ Ｐゴシック" charset="0"/>
            </a:endParaRPr>
          </a:p>
        </p:txBody>
      </p:sp>
      <p:pic>
        <p:nvPicPr>
          <p:cNvPr id="6" name="Picture 6">
            <a:extLst>
              <a:ext uri="{FF2B5EF4-FFF2-40B4-BE49-F238E27FC236}">
                <a16:creationId xmlns:a16="http://schemas.microsoft.com/office/drawing/2014/main" id="{EBB9119F-C577-BA17-0E1E-577FC00FA6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3690" y="2286764"/>
            <a:ext cx="8737680" cy="345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9" name="AutoShape 7">
            <a:extLst>
              <a:ext uri="{FF2B5EF4-FFF2-40B4-BE49-F238E27FC236}">
                <a16:creationId xmlns:a16="http://schemas.microsoft.com/office/drawing/2014/main" id="{313D0075-42A2-3B83-BC50-A137410E68A5}"/>
              </a:ext>
            </a:extLst>
          </p:cNvPr>
          <p:cNvSpPr>
            <a:spLocks noChangeArrowheads="1"/>
          </p:cNvSpPr>
          <p:nvPr/>
        </p:nvSpPr>
        <p:spPr bwMode="auto">
          <a:xfrm>
            <a:off x="3805237" y="5832598"/>
            <a:ext cx="4872131" cy="706250"/>
          </a:xfrm>
          <a:prstGeom prst="rightArrow">
            <a:avLst>
              <a:gd name="adj1" fmla="val 50000"/>
              <a:gd name="adj2" fmla="val 249114"/>
            </a:avLst>
          </a:prstGeom>
          <a:solidFill>
            <a:srgbClr val="339966"/>
          </a:solidFill>
          <a:ln w="6350">
            <a:solidFill>
              <a:schemeClr val="tx1"/>
            </a:solidFill>
            <a:miter lim="800000"/>
            <a:headEnd/>
            <a:tailEnd/>
          </a:ln>
        </p:spPr>
        <p:txBody>
          <a:bodyPr wrap="none" anchor="ct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endParaRPr lang="en-US" altLang="it-IT" sz="2400"/>
          </a:p>
        </p:txBody>
      </p:sp>
      <p:sp>
        <p:nvSpPr>
          <p:cNvPr id="12" name="CasellaDiTesto 11">
            <a:extLst>
              <a:ext uri="{FF2B5EF4-FFF2-40B4-BE49-F238E27FC236}">
                <a16:creationId xmlns:a16="http://schemas.microsoft.com/office/drawing/2014/main" id="{7A02D27C-EB25-13A4-3843-B003696662A2}"/>
              </a:ext>
            </a:extLst>
          </p:cNvPr>
          <p:cNvSpPr txBox="1"/>
          <p:nvPr/>
        </p:nvSpPr>
        <p:spPr>
          <a:xfrm>
            <a:off x="5024852" y="5954890"/>
            <a:ext cx="1884455" cy="461665"/>
          </a:xfrm>
          <a:prstGeom prst="rect">
            <a:avLst/>
          </a:prstGeom>
          <a:noFill/>
        </p:spPr>
        <p:txBody>
          <a:bodyPr wrap="square" rtlCol="0">
            <a:spAutoFit/>
          </a:bodyPr>
          <a:lstStyle/>
          <a:p>
            <a:r>
              <a:rPr lang="en-GB" sz="2400" i="1" dirty="0"/>
              <a:t>COSTI</a:t>
            </a:r>
          </a:p>
        </p:txBody>
      </p:sp>
      <p:sp>
        <p:nvSpPr>
          <p:cNvPr id="2" name="Footer Placeholder 4">
            <a:extLst>
              <a:ext uri="{FF2B5EF4-FFF2-40B4-BE49-F238E27FC236}">
                <a16:creationId xmlns:a16="http://schemas.microsoft.com/office/drawing/2014/main" id="{7D4A232D-70CF-5248-776D-E9E98F719355}"/>
              </a:ext>
            </a:extLst>
          </p:cNvPr>
          <p:cNvSpPr>
            <a:spLocks noGrp="1"/>
          </p:cNvSpPr>
          <p:nvPr>
            <p:ph type="ftr" sz="quarter" idx="11"/>
          </p:nvPr>
        </p:nvSpPr>
        <p:spPr>
          <a:xfrm>
            <a:off x="4038600" y="6356351"/>
            <a:ext cx="4114800" cy="365125"/>
          </a:xfrm>
        </p:spPr>
        <p:txBody>
          <a:bodyPr/>
          <a:lstStyle/>
          <a:p>
            <a:r>
              <a:rPr lang="it-IT" dirty="0">
                <a:solidFill>
                  <a:schemeClr val="tx1"/>
                </a:solidFill>
              </a:rPr>
              <a:t>Progettazione  4.0</a:t>
            </a:r>
          </a:p>
        </p:txBody>
      </p:sp>
    </p:spTree>
    <p:extLst>
      <p:ext uri="{BB962C8B-B14F-4D97-AF65-F5344CB8AC3E}">
        <p14:creationId xmlns:p14="http://schemas.microsoft.com/office/powerpoint/2010/main" val="3941170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nvPr>
        </p:nvSpPr>
        <p:spPr>
          <a:xfrm>
            <a:off x="1565002" y="172878"/>
            <a:ext cx="9342120" cy="1325563"/>
          </a:xfrm>
        </p:spPr>
        <p:txBody>
          <a:bodyPr/>
          <a:lstStyle/>
          <a:p>
            <a:r>
              <a:rPr lang="en-GB" dirty="0">
                <a:solidFill>
                  <a:schemeClr val="tx1"/>
                </a:solidFill>
                <a:latin typeface="Avenir Next" panose="020B0503020202020204"/>
              </a:rPr>
              <a:t>Progettazione per l'assemblaggio</a:t>
            </a:r>
          </a:p>
        </p:txBody>
      </p:sp>
      <p:sp>
        <p:nvSpPr>
          <p:cNvPr id="4" name="Date Placeholder 3">
            <a:extLst>
              <a:ext uri="{FF2B5EF4-FFF2-40B4-BE49-F238E27FC236}">
                <a16:creationId xmlns:a16="http://schemas.microsoft.com/office/drawing/2014/main" id="{7F196039-9B7E-457D-AC6D-2EAF6178B068}"/>
              </a:ext>
            </a:extLst>
          </p:cNvPr>
          <p:cNvSpPr>
            <a:spLocks noGrp="1"/>
          </p:cNvSpPr>
          <p:nvPr>
            <p:ph type="dt" sz="half" idx="10"/>
          </p:nvPr>
        </p:nvSpPr>
        <p:spPr/>
        <p:txBody>
          <a:bodyPr/>
          <a:lstStyle/>
          <a:p>
            <a:fld id="{37170521-3AC6-46EE-A67A-71C4F520C0FB}" type="datetime1">
              <a:rPr lang="it-IT" smtClean="0">
                <a:solidFill>
                  <a:schemeClr val="tx1"/>
                </a:solidFill>
              </a:rPr>
              <a:t>18/11/2025</a:t>
            </a:fld>
            <a:endParaRPr lang="it-IT" dirty="0">
              <a:solidFill>
                <a:schemeClr val="tx1"/>
              </a:solidFill>
            </a:endParaRPr>
          </a:p>
        </p:txBody>
      </p:sp>
      <p:sp>
        <p:nvSpPr>
          <p:cNvPr id="5" name="Footer Placeholder 4">
            <a:extLst>
              <a:ext uri="{FF2B5EF4-FFF2-40B4-BE49-F238E27FC236}">
                <a16:creationId xmlns:a16="http://schemas.microsoft.com/office/drawing/2014/main" id="{4A175229-AF9A-4F9E-94A4-E90B6CBE4569}"/>
              </a:ext>
            </a:extLst>
          </p:cNvPr>
          <p:cNvSpPr>
            <a:spLocks noGrp="1"/>
          </p:cNvSpPr>
          <p:nvPr>
            <p:ph type="ftr" sz="quarter" idx="11"/>
          </p:nvPr>
        </p:nvSpPr>
        <p:spPr/>
        <p:txBody>
          <a:bodyPr/>
          <a:lstStyle/>
          <a:p>
            <a:r>
              <a:rPr lang="it-IT" dirty="0">
                <a:solidFill>
                  <a:schemeClr val="tx1"/>
                </a:solidFill>
              </a:rPr>
              <a:t>EDAP 4.0</a:t>
            </a:r>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mtClean="0">
                <a:solidFill>
                  <a:schemeClr val="tx1"/>
                </a:solidFill>
              </a:rPr>
              <a:t>26</a:t>
            </a:fld>
            <a:endParaRPr lang="it-IT">
              <a:solidFill>
                <a:schemeClr val="tx1"/>
              </a:solidFill>
            </a:endParaRPr>
          </a:p>
        </p:txBody>
      </p:sp>
      <p:sp>
        <p:nvSpPr>
          <p:cNvPr id="10" name="Segnaposto contenuto 9">
            <a:extLst>
              <a:ext uri="{FF2B5EF4-FFF2-40B4-BE49-F238E27FC236}">
                <a16:creationId xmlns:a16="http://schemas.microsoft.com/office/drawing/2014/main" id="{D49B2C65-E4B5-3328-6FB5-5A65284A43A9}"/>
              </a:ext>
            </a:extLst>
          </p:cNvPr>
          <p:cNvSpPr txBox="1">
            <a:spLocks noGrp="1"/>
          </p:cNvSpPr>
          <p:nvPr>
            <p:ph idx="1"/>
          </p:nvPr>
        </p:nvSpPr>
        <p:spPr>
          <a:xfrm>
            <a:off x="133902" y="1320031"/>
            <a:ext cx="5962098" cy="3530197"/>
          </a:xfrm>
          <a:prstGeom prst="rect">
            <a:avLst/>
          </a:prstGeom>
          <a:noFill/>
        </p:spPr>
        <p:txBody>
          <a:bodyPr wrap="square" rtlCol="0">
            <a:spAutoFit/>
          </a:bodyPr>
          <a:lstStyle/>
          <a:p>
            <a:pPr marL="0" indent="0">
              <a:buNone/>
            </a:pPr>
            <a:r>
              <a:rPr lang="en-GB" sz="2400" dirty="0"/>
              <a:t>2020-2030 </a:t>
            </a:r>
            <a:r>
              <a:rPr lang="en-GB" sz="2400" dirty="0" err="1"/>
              <a:t>Il DfA </a:t>
            </a:r>
            <a:r>
              <a:rPr lang="en-GB" sz="2400" dirty="0"/>
              <a:t>si evolve sfruttando  metodi e strumenti che caratterizzano  I4.0. </a:t>
            </a:r>
          </a:p>
          <a:p>
            <a:endParaRPr lang="en-GB" sz="2400" dirty="0"/>
          </a:p>
          <a:p>
            <a:pPr marL="285750" indent="-285750">
              <a:buFont typeface="Arial"/>
              <a:buChar char="•"/>
            </a:pPr>
            <a:endParaRPr lang="en-GB" sz="2400" dirty="0"/>
          </a:p>
          <a:p>
            <a:pPr marL="285750" indent="-285750">
              <a:buFont typeface="Arial"/>
              <a:buChar char="•"/>
            </a:pPr>
            <a:endParaRPr lang="en-GB" sz="2400" dirty="0"/>
          </a:p>
          <a:p>
            <a:pPr marL="285750" indent="-285750">
              <a:buFont typeface="Arial"/>
              <a:buChar char="•"/>
            </a:pPr>
            <a:endParaRPr lang="en-GB" sz="2400" dirty="0"/>
          </a:p>
          <a:p>
            <a:pPr marL="285750" indent="-285750">
              <a:buFont typeface="Arial"/>
              <a:buChar char="•"/>
            </a:pPr>
            <a:endParaRPr lang="en-GB" sz="2400" dirty="0"/>
          </a:p>
          <a:p>
            <a:endParaRPr lang="en-GB" sz="2400" dirty="0"/>
          </a:p>
        </p:txBody>
      </p:sp>
      <p:sp>
        <p:nvSpPr>
          <p:cNvPr id="3" name="CasellaDiTesto 2">
            <a:extLst>
              <a:ext uri="{FF2B5EF4-FFF2-40B4-BE49-F238E27FC236}">
                <a16:creationId xmlns:a16="http://schemas.microsoft.com/office/drawing/2014/main" id="{D020DB5E-F69A-042B-096C-0ACA05DB5CDF}"/>
              </a:ext>
            </a:extLst>
          </p:cNvPr>
          <p:cNvSpPr txBox="1"/>
          <p:nvPr/>
        </p:nvSpPr>
        <p:spPr>
          <a:xfrm rot="18836490">
            <a:off x="416407" y="2501466"/>
            <a:ext cx="2810435" cy="707886"/>
          </a:xfrm>
          <a:prstGeom prst="rect">
            <a:avLst/>
          </a:prstGeom>
          <a:noFill/>
        </p:spPr>
        <p:txBody>
          <a:bodyPr wrap="square" rtlCol="0">
            <a:spAutoFit/>
          </a:bodyPr>
          <a:lstStyle/>
          <a:p>
            <a:r>
              <a:rPr lang="it-IT" sz="2000" dirty="0">
                <a:latin typeface="Aharoni" panose="02010803020104030203" pitchFamily="2" charset="-79"/>
                <a:cs typeface="Aharoni" panose="02010803020104030203" pitchFamily="2" charset="-79"/>
              </a:rPr>
              <a:t>Produzione additiva </a:t>
            </a:r>
          </a:p>
          <a:p>
            <a:r>
              <a:rPr lang="it-IT" sz="2000" dirty="0">
                <a:latin typeface="Aharoni" panose="02010803020104030203" pitchFamily="2" charset="-79"/>
                <a:cs typeface="Aharoni" panose="02010803020104030203" pitchFamily="2" charset="-79"/>
              </a:rPr>
              <a:t>(Additive Manufacturing)</a:t>
            </a:r>
          </a:p>
        </p:txBody>
      </p:sp>
      <p:sp>
        <p:nvSpPr>
          <p:cNvPr id="11" name="CasellaDiTesto 10">
            <a:extLst>
              <a:ext uri="{FF2B5EF4-FFF2-40B4-BE49-F238E27FC236}">
                <a16:creationId xmlns:a16="http://schemas.microsoft.com/office/drawing/2014/main" id="{B3C68382-6B78-4369-FA7F-6BFF4E2A6FB5}"/>
              </a:ext>
            </a:extLst>
          </p:cNvPr>
          <p:cNvSpPr txBox="1"/>
          <p:nvPr/>
        </p:nvSpPr>
        <p:spPr>
          <a:xfrm rot="20862244">
            <a:off x="59126" y="5090282"/>
            <a:ext cx="2810435" cy="400110"/>
          </a:xfrm>
          <a:prstGeom prst="rect">
            <a:avLst/>
          </a:prstGeom>
          <a:noFill/>
        </p:spPr>
        <p:txBody>
          <a:bodyPr wrap="square" rtlCol="0">
            <a:spAutoFit/>
          </a:bodyPr>
          <a:lstStyle/>
          <a:p>
            <a:r>
              <a:rPr lang="it-IT" sz="2000" dirty="0">
                <a:latin typeface="Aharoni" panose="02010803020104030203" pitchFamily="2" charset="-79"/>
                <a:cs typeface="Aharoni" panose="02010803020104030203" pitchFamily="2" charset="-79"/>
              </a:rPr>
              <a:t>Realtà virtuale</a:t>
            </a:r>
          </a:p>
        </p:txBody>
      </p:sp>
      <p:sp>
        <p:nvSpPr>
          <p:cNvPr id="12" name="CasellaDiTesto 11">
            <a:extLst>
              <a:ext uri="{FF2B5EF4-FFF2-40B4-BE49-F238E27FC236}">
                <a16:creationId xmlns:a16="http://schemas.microsoft.com/office/drawing/2014/main" id="{66C9983E-03DB-9C04-67F0-F799372F8A3F}"/>
              </a:ext>
            </a:extLst>
          </p:cNvPr>
          <p:cNvSpPr txBox="1"/>
          <p:nvPr/>
        </p:nvSpPr>
        <p:spPr>
          <a:xfrm rot="1291469">
            <a:off x="2940478" y="5560382"/>
            <a:ext cx="2810435" cy="400110"/>
          </a:xfrm>
          <a:prstGeom prst="rect">
            <a:avLst/>
          </a:prstGeom>
          <a:noFill/>
        </p:spPr>
        <p:txBody>
          <a:bodyPr wrap="square" rtlCol="0">
            <a:spAutoFit/>
          </a:bodyPr>
          <a:lstStyle/>
          <a:p>
            <a:r>
              <a:rPr lang="en-AU" sz="2000" dirty="0">
                <a:latin typeface="Aharoni" panose="02010803020104030203" pitchFamily="2" charset="-79"/>
                <a:cs typeface="Aharoni" panose="02010803020104030203" pitchFamily="2" charset="-79"/>
              </a:rPr>
              <a:t>Realtà aumentata</a:t>
            </a:r>
          </a:p>
        </p:txBody>
      </p:sp>
      <p:sp>
        <p:nvSpPr>
          <p:cNvPr id="14" name="CasellaDiTesto 13">
            <a:extLst>
              <a:ext uri="{FF2B5EF4-FFF2-40B4-BE49-F238E27FC236}">
                <a16:creationId xmlns:a16="http://schemas.microsoft.com/office/drawing/2014/main" id="{C7A3FFF9-3193-F53C-C284-E06BF4F07AEB}"/>
              </a:ext>
            </a:extLst>
          </p:cNvPr>
          <p:cNvSpPr txBox="1"/>
          <p:nvPr/>
        </p:nvSpPr>
        <p:spPr>
          <a:xfrm rot="18634430">
            <a:off x="1225732" y="5064577"/>
            <a:ext cx="2810435" cy="400110"/>
          </a:xfrm>
          <a:prstGeom prst="rect">
            <a:avLst/>
          </a:prstGeom>
          <a:noFill/>
        </p:spPr>
        <p:txBody>
          <a:bodyPr wrap="square" rtlCol="0">
            <a:spAutoFit/>
          </a:bodyPr>
          <a:lstStyle/>
          <a:p>
            <a:r>
              <a:rPr lang="en-AU" sz="2000" dirty="0">
                <a:latin typeface="Aharoni" panose="02010803020104030203" pitchFamily="2" charset="-79"/>
                <a:cs typeface="Aharoni" panose="02010803020104030203" pitchFamily="2" charset="-79"/>
              </a:rPr>
              <a:t>Big data</a:t>
            </a:r>
          </a:p>
        </p:txBody>
      </p:sp>
      <p:sp>
        <p:nvSpPr>
          <p:cNvPr id="18" name="CasellaDiTesto 17">
            <a:extLst>
              <a:ext uri="{FF2B5EF4-FFF2-40B4-BE49-F238E27FC236}">
                <a16:creationId xmlns:a16="http://schemas.microsoft.com/office/drawing/2014/main" id="{31E9C064-774C-E3B2-2AD3-FE9F6FEF796F}"/>
              </a:ext>
            </a:extLst>
          </p:cNvPr>
          <p:cNvSpPr txBox="1"/>
          <p:nvPr/>
        </p:nvSpPr>
        <p:spPr>
          <a:xfrm rot="21106830">
            <a:off x="3708313" y="4088844"/>
            <a:ext cx="2062108" cy="707886"/>
          </a:xfrm>
          <a:prstGeom prst="rect">
            <a:avLst/>
          </a:prstGeom>
          <a:noFill/>
        </p:spPr>
        <p:txBody>
          <a:bodyPr wrap="square" rtlCol="0">
            <a:spAutoFit/>
          </a:bodyPr>
          <a:lstStyle/>
          <a:p>
            <a:r>
              <a:rPr lang="it-IT" sz="2000" dirty="0">
                <a:latin typeface="Aharoni" panose="02010803020104030203" pitchFamily="2" charset="-79"/>
                <a:cs typeface="Aharoni" panose="02010803020104030203" pitchFamily="2" charset="-79"/>
              </a:rPr>
              <a:t>Apprendimento automatico </a:t>
            </a:r>
          </a:p>
        </p:txBody>
      </p:sp>
      <p:sp>
        <p:nvSpPr>
          <p:cNvPr id="19" name="CasellaDiTesto 18">
            <a:extLst>
              <a:ext uri="{FF2B5EF4-FFF2-40B4-BE49-F238E27FC236}">
                <a16:creationId xmlns:a16="http://schemas.microsoft.com/office/drawing/2014/main" id="{F6471F3F-E59A-9DAD-333F-35D1B5EA97D2}"/>
              </a:ext>
            </a:extLst>
          </p:cNvPr>
          <p:cNvSpPr txBox="1"/>
          <p:nvPr/>
        </p:nvSpPr>
        <p:spPr>
          <a:xfrm rot="376420">
            <a:off x="1954731" y="3883523"/>
            <a:ext cx="2810435" cy="400110"/>
          </a:xfrm>
          <a:prstGeom prst="rect">
            <a:avLst/>
          </a:prstGeom>
          <a:noFill/>
        </p:spPr>
        <p:txBody>
          <a:bodyPr wrap="square" rtlCol="0">
            <a:spAutoFit/>
          </a:bodyPr>
          <a:lstStyle/>
          <a:p>
            <a:r>
              <a:rPr lang="it-IT" sz="2000" dirty="0" err="1">
                <a:latin typeface="Aharoni" panose="02010803020104030203" pitchFamily="2" charset="-79"/>
                <a:cs typeface="Aharoni" panose="02010803020104030203" pitchFamily="2" charset="-79"/>
              </a:rPr>
              <a:t>Cobot</a:t>
            </a:r>
            <a:endParaRPr lang="it-IT" sz="2000" dirty="0">
              <a:latin typeface="Aharoni" panose="02010803020104030203" pitchFamily="2" charset="-79"/>
              <a:cs typeface="Aharoni" panose="02010803020104030203" pitchFamily="2" charset="-79"/>
            </a:endParaRPr>
          </a:p>
        </p:txBody>
      </p:sp>
      <p:pic>
        <p:nvPicPr>
          <p:cNvPr id="21" name="Immagine 20">
            <a:extLst>
              <a:ext uri="{FF2B5EF4-FFF2-40B4-BE49-F238E27FC236}">
                <a16:creationId xmlns:a16="http://schemas.microsoft.com/office/drawing/2014/main" id="{4FDF3E9F-4744-14CD-D7F6-9CBDF8326C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6569" y="1407310"/>
            <a:ext cx="5820709" cy="2777441"/>
          </a:xfrm>
          <a:prstGeom prst="rect">
            <a:avLst/>
          </a:prstGeom>
        </p:spPr>
      </p:pic>
      <p:sp>
        <p:nvSpPr>
          <p:cNvPr id="22" name="CasellaDiTesto 21">
            <a:extLst>
              <a:ext uri="{FF2B5EF4-FFF2-40B4-BE49-F238E27FC236}">
                <a16:creationId xmlns:a16="http://schemas.microsoft.com/office/drawing/2014/main" id="{4D4FE008-16D6-F109-3B63-6EB43F45981B}"/>
              </a:ext>
            </a:extLst>
          </p:cNvPr>
          <p:cNvSpPr txBox="1"/>
          <p:nvPr/>
        </p:nvSpPr>
        <p:spPr>
          <a:xfrm>
            <a:off x="6712708" y="4456922"/>
            <a:ext cx="5592411" cy="3108543"/>
          </a:xfrm>
          <a:prstGeom prst="rect">
            <a:avLst/>
          </a:prstGeom>
          <a:noFill/>
        </p:spPr>
        <p:txBody>
          <a:bodyPr wrap="square" rtlCol="0">
            <a:spAutoFit/>
          </a:bodyPr>
          <a:lstStyle/>
          <a:p>
            <a:pPr marL="342900" indent="-342900">
              <a:buFont typeface="+mj-lt"/>
              <a:buAutoNum type="arabicPeriod"/>
            </a:pPr>
            <a:r>
              <a:rPr lang="en-AU" sz="2800" b="1" dirty="0">
                <a:latin typeface="Avenir Next Heavy" panose="020B0503020202020204" pitchFamily="34" charset="0"/>
                <a:ea typeface="Tahoma" panose="020B0604030504040204" pitchFamily="34" charset="0"/>
                <a:cs typeface="Algerian" panose="020F0502020204030204" pitchFamily="34" charset="0"/>
              </a:rPr>
              <a:t>Nuove soluzioni di assemblaggio </a:t>
            </a:r>
          </a:p>
          <a:p>
            <a:pPr marL="342900" indent="-342900">
              <a:buFont typeface="+mj-lt"/>
              <a:buAutoNum type="arabicPeriod"/>
            </a:pPr>
            <a:endParaRPr lang="en-AU" sz="2800" b="1" dirty="0">
              <a:latin typeface="Avenir Next Heavy" panose="020B0503020202020204" pitchFamily="34" charset="0"/>
              <a:ea typeface="Tahoma" panose="020B0604030504040204" pitchFamily="34" charset="0"/>
              <a:cs typeface="Algerian" panose="020F0502020204030204" pitchFamily="34" charset="0"/>
            </a:endParaRPr>
          </a:p>
          <a:p>
            <a:pPr marL="342900" indent="-342900">
              <a:buFont typeface="+mj-lt"/>
              <a:buAutoNum type="arabicPeriod"/>
            </a:pPr>
            <a:r>
              <a:rPr lang="en-AU" sz="2800" b="1" dirty="0">
                <a:latin typeface="Avenir Next Heavy" panose="020B0503020202020204" pitchFamily="34" charset="0"/>
                <a:ea typeface="Tahoma" panose="020B0604030504040204" pitchFamily="34" charset="0"/>
                <a:cs typeface="Algerian" panose="020F0502020204030204" pitchFamily="34" charset="0"/>
              </a:rPr>
              <a:t>Nuovi sistemi di assemblaggio</a:t>
            </a:r>
          </a:p>
          <a:p>
            <a:pPr marL="285750" indent="-285750">
              <a:buFont typeface="Arial" panose="020B0604020202020204" pitchFamily="34" charset="0"/>
              <a:buChar char="•"/>
            </a:pPr>
            <a:endParaRPr lang="en-AU" sz="2800" b="1" dirty="0">
              <a:latin typeface="Avenir Next Heavy" panose="020B0503020202020204" pitchFamily="34" charset="0"/>
              <a:ea typeface="Tahoma" panose="020B0604030504040204" pitchFamily="34" charset="0"/>
              <a:cs typeface="Algerian" panose="020F0502020204030204" pitchFamily="34" charset="0"/>
            </a:endParaRPr>
          </a:p>
          <a:p>
            <a:pPr marL="285750" indent="-285750">
              <a:buFont typeface="Arial" panose="020B0604020202020204" pitchFamily="34" charset="0"/>
              <a:buChar char="•"/>
            </a:pPr>
            <a:endParaRPr lang="en-AU" sz="2800" b="1" dirty="0">
              <a:latin typeface="Avenir Next Heavy" panose="020B0503020202020204" pitchFamily="34" charset="0"/>
              <a:ea typeface="Tahoma" panose="020B0604030504040204" pitchFamily="34" charset="0"/>
              <a:cs typeface="Algerian" panose="020F0502020204030204" pitchFamily="34" charset="0"/>
            </a:endParaRPr>
          </a:p>
          <a:p>
            <a:pPr marL="285750" indent="-285750">
              <a:buFont typeface="Arial" panose="020B0604020202020204" pitchFamily="34" charset="0"/>
              <a:buChar char="•"/>
            </a:pPr>
            <a:endParaRPr lang="en-AU" sz="2800" b="1" dirty="0">
              <a:latin typeface="Avenir Next Heavy" panose="020B0503020202020204" pitchFamily="34" charset="0"/>
              <a:ea typeface="Tahoma" panose="020B0604030504040204" pitchFamily="34" charset="0"/>
              <a:cs typeface="Algerian" panose="020F0502020204030204" pitchFamily="34" charset="0"/>
            </a:endParaRPr>
          </a:p>
          <a:p>
            <a:pPr marL="285750" indent="-285750">
              <a:buFont typeface="Arial" panose="020B0604020202020204" pitchFamily="34" charset="0"/>
              <a:buChar char="•"/>
            </a:pPr>
            <a:endParaRPr lang="en-AU" sz="2800" b="1" dirty="0">
              <a:latin typeface="Avenir Next Heavy" panose="020B0503020202020204" pitchFamily="34" charset="0"/>
              <a:ea typeface="Tahoma" panose="020B0604030504040204" pitchFamily="34" charset="0"/>
              <a:cs typeface="Algerian" panose="020F0502020204030204" pitchFamily="34" charset="0"/>
            </a:endParaRPr>
          </a:p>
        </p:txBody>
      </p:sp>
      <p:sp>
        <p:nvSpPr>
          <p:cNvPr id="23" name="Ovale 22">
            <a:extLst>
              <a:ext uri="{FF2B5EF4-FFF2-40B4-BE49-F238E27FC236}">
                <a16:creationId xmlns:a16="http://schemas.microsoft.com/office/drawing/2014/main" id="{9F5D6FD4-B80B-94E2-195B-2A00483B897F}"/>
              </a:ext>
            </a:extLst>
          </p:cNvPr>
          <p:cNvSpPr/>
          <p:nvPr/>
        </p:nvSpPr>
        <p:spPr>
          <a:xfrm>
            <a:off x="10881094" y="1299627"/>
            <a:ext cx="1177004" cy="1241617"/>
          </a:xfrm>
          <a:prstGeom prst="ellipse">
            <a:avLst/>
          </a:prstGeom>
          <a:noFill/>
          <a:ln w="6032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7" name="CasellaDiTesto 6">
            <a:extLst>
              <a:ext uri="{FF2B5EF4-FFF2-40B4-BE49-F238E27FC236}">
                <a16:creationId xmlns:a16="http://schemas.microsoft.com/office/drawing/2014/main" id="{696E9079-8D52-6876-AE9E-230FB3E09EC5}"/>
              </a:ext>
            </a:extLst>
          </p:cNvPr>
          <p:cNvSpPr txBox="1"/>
          <p:nvPr/>
        </p:nvSpPr>
        <p:spPr>
          <a:xfrm rot="1036108">
            <a:off x="3216154" y="2541625"/>
            <a:ext cx="2062108" cy="707886"/>
          </a:xfrm>
          <a:prstGeom prst="rect">
            <a:avLst/>
          </a:prstGeom>
          <a:noFill/>
        </p:spPr>
        <p:txBody>
          <a:bodyPr wrap="square" rtlCol="0">
            <a:spAutoFit/>
          </a:bodyPr>
          <a:lstStyle/>
          <a:p>
            <a:r>
              <a:rPr lang="it-IT" sz="2000" dirty="0" err="1">
                <a:latin typeface="Aharoni" panose="02010803020104030203" pitchFamily="2" charset="-79"/>
                <a:cs typeface="Aharoni" panose="02010803020104030203" pitchFamily="2" charset="-79"/>
              </a:rPr>
              <a:t>Ottimizzazione topologica</a:t>
            </a:r>
            <a:endParaRPr lang="it-IT"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70275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nvPr>
        </p:nvSpPr>
        <p:spPr>
          <a:xfrm>
            <a:off x="1424940" y="301112"/>
            <a:ext cx="9342120" cy="1325563"/>
          </a:xfrm>
        </p:spPr>
        <p:txBody>
          <a:bodyPr/>
          <a:lstStyle/>
          <a:p>
            <a:r>
              <a:rPr lang="en-GB" dirty="0">
                <a:solidFill>
                  <a:schemeClr val="tx1"/>
                </a:solidFill>
                <a:latin typeface="Avenir Next" panose="020B0503020202020204"/>
              </a:rPr>
              <a:t>Nuove soluzioni di assemblaggio</a:t>
            </a:r>
          </a:p>
        </p:txBody>
      </p:sp>
      <p:sp>
        <p:nvSpPr>
          <p:cNvPr id="4" name="Date Placeholder 3">
            <a:extLst>
              <a:ext uri="{FF2B5EF4-FFF2-40B4-BE49-F238E27FC236}">
                <a16:creationId xmlns:a16="http://schemas.microsoft.com/office/drawing/2014/main" id="{7F196039-9B7E-457D-AC6D-2EAF6178B068}"/>
              </a:ext>
            </a:extLst>
          </p:cNvPr>
          <p:cNvSpPr>
            <a:spLocks noGrp="1"/>
          </p:cNvSpPr>
          <p:nvPr>
            <p:ph type="dt" sz="half" idx="10"/>
          </p:nvPr>
        </p:nvSpPr>
        <p:spPr/>
        <p:txBody>
          <a:bodyPr/>
          <a:lstStyle/>
          <a:p>
            <a:fld id="{37170521-3AC6-46EE-A67A-71C4F520C0FB}" type="datetime1">
              <a:rPr lang="it-IT" smtClean="0">
                <a:solidFill>
                  <a:schemeClr val="tx1"/>
                </a:solidFill>
              </a:rPr>
              <a:t>18/11/2025</a:t>
            </a:fld>
            <a:endParaRPr lang="it-IT" dirty="0">
              <a:solidFill>
                <a:schemeClr val="tx1"/>
              </a:solidFill>
            </a:endParaRPr>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mtClean="0">
                <a:solidFill>
                  <a:schemeClr val="tx1"/>
                </a:solidFill>
              </a:rPr>
              <a:t>27</a:t>
            </a:fld>
            <a:endParaRPr lang="it-IT">
              <a:solidFill>
                <a:schemeClr val="tx1"/>
              </a:solidFill>
            </a:endParaRPr>
          </a:p>
        </p:txBody>
      </p:sp>
      <p:sp>
        <p:nvSpPr>
          <p:cNvPr id="10" name="CasellaDiTesto 9">
            <a:extLst>
              <a:ext uri="{FF2B5EF4-FFF2-40B4-BE49-F238E27FC236}">
                <a16:creationId xmlns:a16="http://schemas.microsoft.com/office/drawing/2014/main" id="{44501A4C-03F2-8E5B-4D56-F862E95088C8}"/>
              </a:ext>
            </a:extLst>
          </p:cNvPr>
          <p:cNvSpPr txBox="1"/>
          <p:nvPr/>
        </p:nvSpPr>
        <p:spPr>
          <a:xfrm>
            <a:off x="249477" y="1509275"/>
            <a:ext cx="11059686" cy="1200329"/>
          </a:xfrm>
          <a:prstGeom prst="rect">
            <a:avLst/>
          </a:prstGeom>
          <a:noFill/>
        </p:spPr>
        <p:txBody>
          <a:bodyPr wrap="square" rtlCol="0">
            <a:spAutoFit/>
          </a:bodyPr>
          <a:lstStyle/>
          <a:p>
            <a:r>
              <a:rPr lang="it-IT" sz="2400" dirty="0">
                <a:latin typeface="Avenir Next" panose="020B0503020202020204" pitchFamily="34" charset="0"/>
              </a:rPr>
              <a:t>Grazie alle tecniche </a:t>
            </a:r>
            <a:r>
              <a:rPr lang="it-IT" sz="2400" dirty="0" err="1">
                <a:latin typeface="Avenir Next" panose="020B0503020202020204" pitchFamily="34" charset="0"/>
              </a:rPr>
              <a:t>di ottimizzazione topologica </a:t>
            </a:r>
            <a:r>
              <a:rPr lang="it-IT" sz="2400" dirty="0">
                <a:latin typeface="Avenir Next" panose="020B0503020202020204" pitchFamily="34" charset="0"/>
              </a:rPr>
              <a:t>e ai nuovi </a:t>
            </a:r>
            <a:r>
              <a:rPr lang="it-IT" sz="2400" dirty="0" err="1">
                <a:latin typeface="Avenir Next" panose="020B0503020202020204" pitchFamily="34" charset="0"/>
              </a:rPr>
              <a:t>processi</a:t>
            </a:r>
            <a:r>
              <a:rPr lang="it-IT" sz="2400" dirty="0">
                <a:latin typeface="Avenir Next" panose="020B0503020202020204" pitchFamily="34" charset="0"/>
              </a:rPr>
              <a:t> di taglio laser e AM, </a:t>
            </a:r>
            <a:r>
              <a:rPr lang="it-IT" sz="2400" dirty="0" err="1">
                <a:latin typeface="Avenir Next" panose="020B0503020202020204" pitchFamily="34" charset="0"/>
              </a:rPr>
              <a:t>è possibile sviluppare </a:t>
            </a:r>
            <a:r>
              <a:rPr lang="it-IT" sz="2400" dirty="0">
                <a:latin typeface="Avenir Next" panose="020B0503020202020204" pitchFamily="34" charset="0"/>
              </a:rPr>
              <a:t>nuove </a:t>
            </a:r>
            <a:r>
              <a:rPr lang="it-IT" sz="2400" dirty="0" err="1">
                <a:latin typeface="Avenir Next" panose="020B0503020202020204" pitchFamily="34" charset="0"/>
              </a:rPr>
              <a:t>soluzioni</a:t>
            </a:r>
            <a:r>
              <a:rPr lang="it-IT" sz="2400" dirty="0">
                <a:latin typeface="Avenir Next" panose="020B0503020202020204" pitchFamily="34" charset="0"/>
              </a:rPr>
              <a:t> di assemblaggio, ovvero nuovi </a:t>
            </a:r>
            <a:r>
              <a:rPr lang="it-IT" sz="2400" dirty="0" err="1">
                <a:latin typeface="Avenir Next" panose="020B0503020202020204" pitchFamily="34" charset="0"/>
              </a:rPr>
              <a:t>incastri</a:t>
            </a:r>
            <a:r>
              <a:rPr lang="it-IT" sz="2400" dirty="0">
                <a:latin typeface="Avenir Next" panose="020B0503020202020204" pitchFamily="34" charset="0"/>
              </a:rPr>
              <a:t> a scatto.</a:t>
            </a:r>
          </a:p>
        </p:txBody>
      </p:sp>
      <p:sp>
        <p:nvSpPr>
          <p:cNvPr id="13" name="CasellaDiTesto 12">
            <a:extLst>
              <a:ext uri="{FF2B5EF4-FFF2-40B4-BE49-F238E27FC236}">
                <a16:creationId xmlns:a16="http://schemas.microsoft.com/office/drawing/2014/main" id="{8BDAD367-A2DF-90EC-6F5B-974F65CDDF17}"/>
              </a:ext>
            </a:extLst>
          </p:cNvPr>
          <p:cNvSpPr txBox="1"/>
          <p:nvPr/>
        </p:nvSpPr>
        <p:spPr>
          <a:xfrm>
            <a:off x="249477" y="6075145"/>
            <a:ext cx="10892819" cy="461665"/>
          </a:xfrm>
          <a:prstGeom prst="rect">
            <a:avLst/>
          </a:prstGeom>
          <a:noFill/>
        </p:spPr>
        <p:txBody>
          <a:bodyPr wrap="square" rtlCol="0">
            <a:spAutoFit/>
          </a:bodyPr>
          <a:lstStyle/>
          <a:p>
            <a:r>
              <a:rPr lang="it-IT" sz="1200" i="1" dirty="0">
                <a:latin typeface="Avenir Next" panose="020B0503020202020204" pitchFamily="34" charset="0"/>
              </a:rPr>
              <a:t>Stefano Monti «PROGETTAZIONE MECCANICA AVANZATA CON CARATTERISTICHE DI AGGANCIAMENTO A SCATTO IN METALLO» (2021), </a:t>
            </a:r>
            <a:r>
              <a:rPr lang="it-IT" sz="1200" i="1" dirty="0" err="1">
                <a:latin typeface="Avenir Next" panose="020B0503020202020204" pitchFamily="34" charset="0"/>
              </a:rPr>
              <a:t>Tesi</a:t>
            </a:r>
            <a:r>
              <a:rPr lang="it-IT" sz="1200" i="1" dirty="0">
                <a:latin typeface="Avenir Next" panose="020B0503020202020204" pitchFamily="34" charset="0"/>
              </a:rPr>
              <a:t> di dottorato</a:t>
            </a:r>
            <a:r>
              <a:rPr lang="it-IT" sz="1200" i="1" dirty="0" err="1">
                <a:latin typeface="Avenir Next" panose="020B0503020202020204" pitchFamily="34" charset="0"/>
              </a:rPr>
              <a:t>. Politecnico </a:t>
            </a:r>
            <a:r>
              <a:rPr lang="it-IT" sz="1200" i="1" dirty="0">
                <a:latin typeface="Avenir Next" panose="020B0503020202020204" pitchFamily="34" charset="0"/>
              </a:rPr>
              <a:t>di Milano.</a:t>
            </a:r>
          </a:p>
          <a:p>
            <a:endParaRPr lang="it-IT" sz="1200" i="1" dirty="0">
              <a:latin typeface="Avenir Next" panose="020B0503020202020204" pitchFamily="34" charset="0"/>
            </a:endParaRPr>
          </a:p>
        </p:txBody>
      </p:sp>
      <p:pic>
        <p:nvPicPr>
          <p:cNvPr id="3" name="Immagine 2">
            <a:extLst>
              <a:ext uri="{FF2B5EF4-FFF2-40B4-BE49-F238E27FC236}">
                <a16:creationId xmlns:a16="http://schemas.microsoft.com/office/drawing/2014/main" id="{4AC5A498-9A77-0A55-3E4F-6F1A6053D0FD}"/>
              </a:ext>
            </a:extLst>
          </p:cNvPr>
          <p:cNvPicPr>
            <a:picLocks noChangeAspect="1"/>
          </p:cNvPicPr>
          <p:nvPr/>
        </p:nvPicPr>
        <p:blipFill>
          <a:blip r:embed="rId4"/>
          <a:stretch>
            <a:fillRect/>
          </a:stretch>
        </p:blipFill>
        <p:spPr>
          <a:xfrm>
            <a:off x="6181952" y="2867284"/>
            <a:ext cx="5171848" cy="2429877"/>
          </a:xfrm>
          <a:prstGeom prst="rect">
            <a:avLst/>
          </a:prstGeom>
        </p:spPr>
      </p:pic>
      <p:pic>
        <p:nvPicPr>
          <p:cNvPr id="5" name="Immagine 4">
            <a:extLst>
              <a:ext uri="{FF2B5EF4-FFF2-40B4-BE49-F238E27FC236}">
                <a16:creationId xmlns:a16="http://schemas.microsoft.com/office/drawing/2014/main" id="{BEC4E741-DF8A-B096-BD39-DDBF18BBA856}"/>
              </a:ext>
            </a:extLst>
          </p:cNvPr>
          <p:cNvPicPr>
            <a:picLocks noChangeAspect="1"/>
          </p:cNvPicPr>
          <p:nvPr/>
        </p:nvPicPr>
        <p:blipFill rotWithShape="1">
          <a:blip r:embed="rId5"/>
          <a:srcRect l="24084" r="7570"/>
          <a:stretch/>
        </p:blipFill>
        <p:spPr>
          <a:xfrm>
            <a:off x="838200" y="2685865"/>
            <a:ext cx="4517572" cy="3073920"/>
          </a:xfrm>
          <a:prstGeom prst="rect">
            <a:avLst/>
          </a:prstGeom>
        </p:spPr>
      </p:pic>
      <p:sp>
        <p:nvSpPr>
          <p:cNvPr id="7" name="Footer Placeholder 4">
            <a:extLst>
              <a:ext uri="{FF2B5EF4-FFF2-40B4-BE49-F238E27FC236}">
                <a16:creationId xmlns:a16="http://schemas.microsoft.com/office/drawing/2014/main" id="{9507EB86-CBB7-9EBC-63DE-A92E7D964B72}"/>
              </a:ext>
            </a:extLst>
          </p:cNvPr>
          <p:cNvSpPr>
            <a:spLocks noGrp="1"/>
          </p:cNvSpPr>
          <p:nvPr>
            <p:ph type="ftr" sz="quarter" idx="11"/>
          </p:nvPr>
        </p:nvSpPr>
        <p:spPr>
          <a:xfrm>
            <a:off x="4038600" y="6356351"/>
            <a:ext cx="4114800" cy="365125"/>
          </a:xfrm>
        </p:spPr>
        <p:txBody>
          <a:bodyPr/>
          <a:lstStyle/>
          <a:p>
            <a:r>
              <a:rPr lang="it-IT" dirty="0">
                <a:solidFill>
                  <a:schemeClr val="tx1"/>
                </a:solidFill>
              </a:rPr>
              <a:t>Progettazione  4.0</a:t>
            </a:r>
          </a:p>
        </p:txBody>
      </p:sp>
    </p:spTree>
    <p:extLst>
      <p:ext uri="{BB962C8B-B14F-4D97-AF65-F5344CB8AC3E}">
        <p14:creationId xmlns:p14="http://schemas.microsoft.com/office/powerpoint/2010/main" val="2628145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nvPr>
        </p:nvSpPr>
        <p:spPr>
          <a:xfrm>
            <a:off x="1565659" y="301196"/>
            <a:ext cx="9342120" cy="1325563"/>
          </a:xfrm>
        </p:spPr>
        <p:txBody>
          <a:bodyPr>
            <a:normAutofit/>
          </a:bodyPr>
          <a:lstStyle/>
          <a:p>
            <a:r>
              <a:rPr lang="en-GB" sz="4000" dirty="0">
                <a:solidFill>
                  <a:schemeClr val="tx1"/>
                </a:solidFill>
                <a:latin typeface="Avenir Next" panose="020B0503020202020204"/>
              </a:rPr>
              <a:t>Nuove soluzioni di assemblaggio</a:t>
            </a:r>
          </a:p>
        </p:txBody>
      </p:sp>
      <p:sp>
        <p:nvSpPr>
          <p:cNvPr id="4" name="Date Placeholder 3">
            <a:extLst>
              <a:ext uri="{FF2B5EF4-FFF2-40B4-BE49-F238E27FC236}">
                <a16:creationId xmlns:a16="http://schemas.microsoft.com/office/drawing/2014/main" id="{7F196039-9B7E-457D-AC6D-2EAF6178B068}"/>
              </a:ext>
            </a:extLst>
          </p:cNvPr>
          <p:cNvSpPr>
            <a:spLocks noGrp="1"/>
          </p:cNvSpPr>
          <p:nvPr>
            <p:ph type="dt" sz="half" idx="10"/>
          </p:nvPr>
        </p:nvSpPr>
        <p:spPr/>
        <p:txBody>
          <a:bodyPr/>
          <a:lstStyle/>
          <a:p>
            <a:fld id="{37170521-3AC6-46EE-A67A-71C4F520C0FB}" type="datetime1">
              <a:rPr lang="it-IT" sz="1100" smtClean="0">
                <a:solidFill>
                  <a:schemeClr val="tx1"/>
                </a:solidFill>
              </a:rPr>
              <a:t>18/11/2025</a:t>
            </a:fld>
            <a:endParaRPr lang="it-IT" sz="1100" dirty="0">
              <a:solidFill>
                <a:schemeClr val="tx1"/>
              </a:solidFill>
            </a:endParaRPr>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z="1100" smtClean="0">
                <a:solidFill>
                  <a:schemeClr val="tx1"/>
                </a:solidFill>
              </a:rPr>
              <a:t>28</a:t>
            </a:fld>
            <a:endParaRPr lang="it-IT" sz="1100">
              <a:solidFill>
                <a:schemeClr val="tx1"/>
              </a:solidFill>
            </a:endParaRPr>
          </a:p>
        </p:txBody>
      </p:sp>
      <p:sp>
        <p:nvSpPr>
          <p:cNvPr id="10" name="CasellaDiTesto 9">
            <a:extLst>
              <a:ext uri="{FF2B5EF4-FFF2-40B4-BE49-F238E27FC236}">
                <a16:creationId xmlns:a16="http://schemas.microsoft.com/office/drawing/2014/main" id="{44501A4C-03F2-8E5B-4D56-F862E95088C8}"/>
              </a:ext>
            </a:extLst>
          </p:cNvPr>
          <p:cNvSpPr txBox="1"/>
          <p:nvPr/>
        </p:nvSpPr>
        <p:spPr>
          <a:xfrm>
            <a:off x="249477" y="1345951"/>
            <a:ext cx="11693046" cy="1015663"/>
          </a:xfrm>
          <a:prstGeom prst="rect">
            <a:avLst/>
          </a:prstGeom>
          <a:noFill/>
        </p:spPr>
        <p:txBody>
          <a:bodyPr wrap="square" rtlCol="0">
            <a:spAutoFit/>
          </a:bodyPr>
          <a:lstStyle/>
          <a:p>
            <a:r>
              <a:rPr lang="it-IT" sz="2000" dirty="0">
                <a:latin typeface="Avenir Next" panose="020B0503020202020204" pitchFamily="34" charset="0"/>
              </a:rPr>
              <a:t>Grazie alle tecniche </a:t>
            </a:r>
            <a:r>
              <a:rPr lang="it-IT" sz="2000" dirty="0" err="1">
                <a:latin typeface="Avenir Next" panose="020B0503020202020204" pitchFamily="34" charset="0"/>
              </a:rPr>
              <a:t>di ottimizzazione topologica </a:t>
            </a:r>
            <a:r>
              <a:rPr lang="it-IT" sz="2000" dirty="0">
                <a:latin typeface="Avenir Next" panose="020B0503020202020204" pitchFamily="34" charset="0"/>
              </a:rPr>
              <a:t>e ai nuovi </a:t>
            </a:r>
            <a:r>
              <a:rPr lang="it-IT" sz="2000" dirty="0" err="1">
                <a:latin typeface="Avenir Next" panose="020B0503020202020204" pitchFamily="34" charset="0"/>
              </a:rPr>
              <a:t>processi</a:t>
            </a:r>
            <a:r>
              <a:rPr lang="it-IT" sz="2000" dirty="0">
                <a:latin typeface="Avenir Next" panose="020B0503020202020204" pitchFamily="34" charset="0"/>
              </a:rPr>
              <a:t> di taglio laser e AM, </a:t>
            </a:r>
            <a:r>
              <a:rPr lang="it-IT" sz="2000" dirty="0" err="1">
                <a:latin typeface="Avenir Next" panose="020B0503020202020204" pitchFamily="34" charset="0"/>
              </a:rPr>
              <a:t>è possibile sviluppare </a:t>
            </a:r>
            <a:r>
              <a:rPr lang="it-IT" sz="2000" dirty="0">
                <a:latin typeface="Avenir Next" panose="020B0503020202020204" pitchFamily="34" charset="0"/>
              </a:rPr>
              <a:t>nuove </a:t>
            </a:r>
            <a:r>
              <a:rPr lang="it-IT" sz="2000" dirty="0" err="1">
                <a:latin typeface="Avenir Next" panose="020B0503020202020204" pitchFamily="34" charset="0"/>
              </a:rPr>
              <a:t>soluzioni</a:t>
            </a:r>
            <a:r>
              <a:rPr lang="it-IT" sz="2000" dirty="0">
                <a:latin typeface="Avenir Next" panose="020B0503020202020204" pitchFamily="34" charset="0"/>
              </a:rPr>
              <a:t> di assemblaggio. Qui </a:t>
            </a:r>
            <a:r>
              <a:rPr lang="it-IT" sz="2000" dirty="0" err="1">
                <a:latin typeface="Avenir Next" panose="020B0503020202020204" pitchFamily="34" charset="0"/>
              </a:rPr>
              <a:t>viene mostrato l'esempio </a:t>
            </a:r>
            <a:r>
              <a:rPr lang="it-IT" sz="2000" dirty="0">
                <a:latin typeface="Avenir Next" panose="020B0503020202020204" pitchFamily="34" charset="0"/>
              </a:rPr>
              <a:t>di un </a:t>
            </a:r>
            <a:r>
              <a:rPr lang="it-IT" sz="2000" dirty="0" err="1">
                <a:latin typeface="Avenir Next" panose="020B0503020202020204" pitchFamily="34" charset="0"/>
              </a:rPr>
              <a:t>incastro</a:t>
            </a:r>
            <a:r>
              <a:rPr lang="it-IT" sz="2000" dirty="0">
                <a:latin typeface="Avenir Next" panose="020B0503020202020204" pitchFamily="34" charset="0"/>
              </a:rPr>
              <a:t> a scatto per parti metalliche.</a:t>
            </a:r>
          </a:p>
        </p:txBody>
      </p:sp>
      <p:pic>
        <p:nvPicPr>
          <p:cNvPr id="11" name="Immagine 10">
            <a:extLst>
              <a:ext uri="{FF2B5EF4-FFF2-40B4-BE49-F238E27FC236}">
                <a16:creationId xmlns:a16="http://schemas.microsoft.com/office/drawing/2014/main" id="{EBB81644-79AA-9DBD-17E3-320AB137AA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274" y="2430143"/>
            <a:ext cx="4512609" cy="3233586"/>
          </a:xfrm>
          <a:prstGeom prst="rect">
            <a:avLst/>
          </a:prstGeom>
        </p:spPr>
      </p:pic>
      <p:sp>
        <p:nvSpPr>
          <p:cNvPr id="13" name="CasellaDiTesto 12">
            <a:extLst>
              <a:ext uri="{FF2B5EF4-FFF2-40B4-BE49-F238E27FC236}">
                <a16:creationId xmlns:a16="http://schemas.microsoft.com/office/drawing/2014/main" id="{8BDAD367-A2DF-90EC-6F5B-974F65CDDF17}"/>
              </a:ext>
            </a:extLst>
          </p:cNvPr>
          <p:cNvSpPr txBox="1"/>
          <p:nvPr/>
        </p:nvSpPr>
        <p:spPr>
          <a:xfrm>
            <a:off x="249477" y="6075145"/>
            <a:ext cx="10892819" cy="430887"/>
          </a:xfrm>
          <a:prstGeom prst="rect">
            <a:avLst/>
          </a:prstGeom>
          <a:noFill/>
        </p:spPr>
        <p:txBody>
          <a:bodyPr wrap="square" rtlCol="0">
            <a:spAutoFit/>
          </a:bodyPr>
          <a:lstStyle/>
          <a:p>
            <a:r>
              <a:rPr lang="it-IT" sz="1100" i="1" dirty="0">
                <a:latin typeface="Avenir Next" panose="020B0503020202020204" pitchFamily="34" charset="0"/>
              </a:rPr>
              <a:t>Stefano Monti «PROGETTAZIONE MECCANICA AVANZATA CON CARATTERISTICHE DI INNESTO A SCATTO IN METALLO» (2021), </a:t>
            </a:r>
            <a:r>
              <a:rPr lang="it-IT" sz="1100" i="1" dirty="0" err="1">
                <a:latin typeface="Avenir Next" panose="020B0503020202020204" pitchFamily="34" charset="0"/>
              </a:rPr>
              <a:t>Tesi</a:t>
            </a:r>
            <a:r>
              <a:rPr lang="it-IT" sz="1100" i="1" dirty="0">
                <a:latin typeface="Avenir Next" panose="020B0503020202020204" pitchFamily="34" charset="0"/>
              </a:rPr>
              <a:t> di dottorato</a:t>
            </a:r>
            <a:r>
              <a:rPr lang="it-IT" sz="1100" i="1" dirty="0" err="1">
                <a:latin typeface="Avenir Next" panose="020B0503020202020204" pitchFamily="34" charset="0"/>
              </a:rPr>
              <a:t>. Politecnico </a:t>
            </a:r>
            <a:r>
              <a:rPr lang="it-IT" sz="1100" i="1" dirty="0">
                <a:latin typeface="Avenir Next" panose="020B0503020202020204" pitchFamily="34" charset="0"/>
              </a:rPr>
              <a:t>di Milano.</a:t>
            </a:r>
          </a:p>
          <a:p>
            <a:endParaRPr lang="it-IT" sz="1100" i="1" dirty="0">
              <a:latin typeface="Avenir Next" panose="020B0503020202020204" pitchFamily="34" charset="0"/>
            </a:endParaRPr>
          </a:p>
        </p:txBody>
      </p:sp>
      <p:pic>
        <p:nvPicPr>
          <p:cNvPr id="3" name="Immagine 2">
            <a:extLst>
              <a:ext uri="{FF2B5EF4-FFF2-40B4-BE49-F238E27FC236}">
                <a16:creationId xmlns:a16="http://schemas.microsoft.com/office/drawing/2014/main" id="{2C3CDA2F-DAF1-6328-4AEC-47D8A00B3F4C}"/>
              </a:ext>
            </a:extLst>
          </p:cNvPr>
          <p:cNvPicPr>
            <a:picLocks noChangeAspect="1"/>
          </p:cNvPicPr>
          <p:nvPr/>
        </p:nvPicPr>
        <p:blipFill>
          <a:blip r:embed="rId5"/>
          <a:stretch>
            <a:fillRect/>
          </a:stretch>
        </p:blipFill>
        <p:spPr>
          <a:xfrm>
            <a:off x="6656755" y="2370505"/>
            <a:ext cx="3490654" cy="3163085"/>
          </a:xfrm>
          <a:prstGeom prst="rect">
            <a:avLst/>
          </a:prstGeom>
        </p:spPr>
      </p:pic>
      <p:sp>
        <p:nvSpPr>
          <p:cNvPr id="5" name="Footer Placeholder 4">
            <a:extLst>
              <a:ext uri="{FF2B5EF4-FFF2-40B4-BE49-F238E27FC236}">
                <a16:creationId xmlns:a16="http://schemas.microsoft.com/office/drawing/2014/main" id="{DAE583F1-D4A1-03A7-D5E2-17403F5A6FB1}"/>
              </a:ext>
            </a:extLst>
          </p:cNvPr>
          <p:cNvSpPr>
            <a:spLocks noGrp="1"/>
          </p:cNvSpPr>
          <p:nvPr>
            <p:ph type="ftr" sz="quarter" idx="11"/>
          </p:nvPr>
        </p:nvSpPr>
        <p:spPr>
          <a:xfrm>
            <a:off x="4038600" y="6356351"/>
            <a:ext cx="4114800" cy="365125"/>
          </a:xfrm>
        </p:spPr>
        <p:txBody>
          <a:bodyPr/>
          <a:lstStyle/>
          <a:p>
            <a:r>
              <a:rPr lang="it-IT" sz="1100" dirty="0">
                <a:solidFill>
                  <a:schemeClr val="tx1"/>
                </a:solidFill>
              </a:rPr>
              <a:t>Progettazione  4.0</a:t>
            </a:r>
          </a:p>
        </p:txBody>
      </p:sp>
    </p:spTree>
    <p:extLst>
      <p:ext uri="{BB962C8B-B14F-4D97-AF65-F5344CB8AC3E}">
        <p14:creationId xmlns:p14="http://schemas.microsoft.com/office/powerpoint/2010/main" val="2644462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nvPr>
        </p:nvSpPr>
        <p:spPr>
          <a:xfrm>
            <a:off x="1424940" y="381605"/>
            <a:ext cx="9342120" cy="1325563"/>
          </a:xfrm>
        </p:spPr>
        <p:txBody>
          <a:bodyPr/>
          <a:lstStyle/>
          <a:p>
            <a:r>
              <a:rPr lang="en-GB" dirty="0">
                <a:solidFill>
                  <a:schemeClr val="tx1"/>
                </a:solidFill>
                <a:latin typeface="Avenir Next" panose="020B0503020202020204"/>
              </a:rPr>
              <a:t>Nuove soluzioni di assemblaggio</a:t>
            </a:r>
          </a:p>
        </p:txBody>
      </p:sp>
      <p:sp>
        <p:nvSpPr>
          <p:cNvPr id="4" name="Date Placeholder 3">
            <a:extLst>
              <a:ext uri="{FF2B5EF4-FFF2-40B4-BE49-F238E27FC236}">
                <a16:creationId xmlns:a16="http://schemas.microsoft.com/office/drawing/2014/main" id="{7F196039-9B7E-457D-AC6D-2EAF6178B068}"/>
              </a:ext>
            </a:extLst>
          </p:cNvPr>
          <p:cNvSpPr>
            <a:spLocks noGrp="1"/>
          </p:cNvSpPr>
          <p:nvPr>
            <p:ph type="dt" sz="half" idx="10"/>
          </p:nvPr>
        </p:nvSpPr>
        <p:spPr/>
        <p:txBody>
          <a:bodyPr/>
          <a:lstStyle/>
          <a:p>
            <a:fld id="{37170521-3AC6-46EE-A67A-71C4F520C0FB}" type="datetime1">
              <a:rPr lang="it-IT" smtClean="0">
                <a:solidFill>
                  <a:schemeClr val="tx1"/>
                </a:solidFill>
              </a:rPr>
              <a:t>18/11/2025</a:t>
            </a:fld>
            <a:endParaRPr lang="it-IT" dirty="0">
              <a:solidFill>
                <a:schemeClr val="tx1"/>
              </a:solidFill>
            </a:endParaRPr>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mtClean="0">
                <a:solidFill>
                  <a:schemeClr val="tx1"/>
                </a:solidFill>
              </a:rPr>
              <a:t>29</a:t>
            </a:fld>
            <a:endParaRPr lang="it-IT">
              <a:solidFill>
                <a:schemeClr val="tx1"/>
              </a:solidFill>
            </a:endParaRPr>
          </a:p>
        </p:txBody>
      </p:sp>
      <p:sp>
        <p:nvSpPr>
          <p:cNvPr id="10" name="CasellaDiTesto 9">
            <a:extLst>
              <a:ext uri="{FF2B5EF4-FFF2-40B4-BE49-F238E27FC236}">
                <a16:creationId xmlns:a16="http://schemas.microsoft.com/office/drawing/2014/main" id="{44501A4C-03F2-8E5B-4D56-F862E95088C8}"/>
              </a:ext>
            </a:extLst>
          </p:cNvPr>
          <p:cNvSpPr txBox="1"/>
          <p:nvPr/>
        </p:nvSpPr>
        <p:spPr>
          <a:xfrm>
            <a:off x="249477" y="1571032"/>
            <a:ext cx="11693046" cy="1015663"/>
          </a:xfrm>
          <a:prstGeom prst="rect">
            <a:avLst/>
          </a:prstGeom>
          <a:noFill/>
        </p:spPr>
        <p:txBody>
          <a:bodyPr wrap="square" rtlCol="0">
            <a:spAutoFit/>
          </a:bodyPr>
          <a:lstStyle/>
          <a:p>
            <a:r>
              <a:rPr lang="it-IT" sz="2000" dirty="0">
                <a:latin typeface="Avenir Next" panose="020B0503020202020204" pitchFamily="34" charset="0"/>
              </a:rPr>
              <a:t>Grazie alle tecniche </a:t>
            </a:r>
            <a:r>
              <a:rPr lang="it-IT" sz="2000" dirty="0" err="1">
                <a:latin typeface="Avenir Next" panose="020B0503020202020204" pitchFamily="34" charset="0"/>
              </a:rPr>
              <a:t>di ottimizzazione topologica </a:t>
            </a:r>
            <a:r>
              <a:rPr lang="it-IT" sz="2000" dirty="0">
                <a:latin typeface="Avenir Next" panose="020B0503020202020204" pitchFamily="34" charset="0"/>
              </a:rPr>
              <a:t>e ai nuovi </a:t>
            </a:r>
            <a:r>
              <a:rPr lang="it-IT" sz="2000" dirty="0" err="1">
                <a:latin typeface="Avenir Next" panose="020B0503020202020204" pitchFamily="34" charset="0"/>
              </a:rPr>
              <a:t>processi</a:t>
            </a:r>
            <a:r>
              <a:rPr lang="it-IT" sz="2000" dirty="0">
                <a:latin typeface="Avenir Next" panose="020B0503020202020204" pitchFamily="34" charset="0"/>
              </a:rPr>
              <a:t> di taglio laser e AM, </a:t>
            </a:r>
            <a:r>
              <a:rPr lang="it-IT" sz="2000" dirty="0" err="1">
                <a:latin typeface="Avenir Next" panose="020B0503020202020204" pitchFamily="34" charset="0"/>
              </a:rPr>
              <a:t>è possibile sviluppare </a:t>
            </a:r>
            <a:r>
              <a:rPr lang="it-IT" sz="2000" dirty="0">
                <a:latin typeface="Avenir Next" panose="020B0503020202020204" pitchFamily="34" charset="0"/>
              </a:rPr>
              <a:t>nuove </a:t>
            </a:r>
            <a:r>
              <a:rPr lang="it-IT" sz="2000" dirty="0" err="1">
                <a:latin typeface="Avenir Next" panose="020B0503020202020204" pitchFamily="34" charset="0"/>
              </a:rPr>
              <a:t>soluzioni</a:t>
            </a:r>
            <a:r>
              <a:rPr lang="it-IT" sz="2000" dirty="0">
                <a:latin typeface="Avenir Next" panose="020B0503020202020204" pitchFamily="34" charset="0"/>
              </a:rPr>
              <a:t> di assemblaggio. </a:t>
            </a:r>
            <a:r>
              <a:rPr lang="it-IT" sz="2000" dirty="0" err="1">
                <a:latin typeface="Avenir Next" panose="020B0503020202020204" pitchFamily="34" charset="0"/>
              </a:rPr>
              <a:t>Ecco</a:t>
            </a:r>
            <a:r>
              <a:rPr lang="it-IT" sz="2000" dirty="0">
                <a:latin typeface="Avenir Next" panose="020B0503020202020204" pitchFamily="34" charset="0"/>
              </a:rPr>
              <a:t> </a:t>
            </a:r>
            <a:r>
              <a:rPr lang="it-IT" sz="2000" dirty="0" err="1">
                <a:latin typeface="Avenir Next" panose="020B0503020202020204" pitchFamily="34" charset="0"/>
              </a:rPr>
              <a:t>un altro esempio </a:t>
            </a:r>
            <a:r>
              <a:rPr lang="it-IT" sz="2000" dirty="0">
                <a:latin typeface="Avenir Next" panose="020B0503020202020204" pitchFamily="34" charset="0"/>
              </a:rPr>
              <a:t>di </a:t>
            </a:r>
            <a:r>
              <a:rPr lang="it-IT" sz="2000" dirty="0" err="1">
                <a:latin typeface="Avenir Next" panose="020B0503020202020204" pitchFamily="34" charset="0"/>
              </a:rPr>
              <a:t>incastro</a:t>
            </a:r>
            <a:r>
              <a:rPr lang="it-IT" sz="2000" dirty="0">
                <a:latin typeface="Avenir Next" panose="020B0503020202020204" pitchFamily="34" charset="0"/>
              </a:rPr>
              <a:t> a scatto per parti metalliche.</a:t>
            </a:r>
          </a:p>
        </p:txBody>
      </p:sp>
      <p:sp>
        <p:nvSpPr>
          <p:cNvPr id="13" name="CasellaDiTesto 12">
            <a:extLst>
              <a:ext uri="{FF2B5EF4-FFF2-40B4-BE49-F238E27FC236}">
                <a16:creationId xmlns:a16="http://schemas.microsoft.com/office/drawing/2014/main" id="{8BDAD367-A2DF-90EC-6F5B-974F65CDDF17}"/>
              </a:ext>
            </a:extLst>
          </p:cNvPr>
          <p:cNvSpPr txBox="1"/>
          <p:nvPr/>
        </p:nvSpPr>
        <p:spPr>
          <a:xfrm>
            <a:off x="249477" y="6075145"/>
            <a:ext cx="10892819" cy="461665"/>
          </a:xfrm>
          <a:prstGeom prst="rect">
            <a:avLst/>
          </a:prstGeom>
          <a:noFill/>
        </p:spPr>
        <p:txBody>
          <a:bodyPr wrap="square" rtlCol="0">
            <a:spAutoFit/>
          </a:bodyPr>
          <a:lstStyle/>
          <a:p>
            <a:r>
              <a:rPr lang="it-IT" sz="1200" i="1" dirty="0">
                <a:latin typeface="Avenir Next" panose="020B0503020202020204" pitchFamily="34" charset="0"/>
              </a:rPr>
              <a:t>Stefano Monti «PROGETTAZIONE MECCANICA AVANZATA CON CARATTERISTICHE DI INNESTO A SCATTO IN METALLO» (2021), </a:t>
            </a:r>
            <a:r>
              <a:rPr lang="it-IT" sz="1200" i="1" dirty="0" err="1">
                <a:latin typeface="Avenir Next" panose="020B0503020202020204" pitchFamily="34" charset="0"/>
              </a:rPr>
              <a:t>Tesi</a:t>
            </a:r>
            <a:r>
              <a:rPr lang="it-IT" sz="1200" i="1" dirty="0">
                <a:latin typeface="Avenir Next" panose="020B0503020202020204" pitchFamily="34" charset="0"/>
              </a:rPr>
              <a:t> di dottorato</a:t>
            </a:r>
            <a:r>
              <a:rPr lang="it-IT" sz="1200" i="1" dirty="0" err="1">
                <a:latin typeface="Avenir Next" panose="020B0503020202020204" pitchFamily="34" charset="0"/>
              </a:rPr>
              <a:t>. Politecnico </a:t>
            </a:r>
            <a:r>
              <a:rPr lang="it-IT" sz="1200" i="1" dirty="0">
                <a:latin typeface="Avenir Next" panose="020B0503020202020204" pitchFamily="34" charset="0"/>
              </a:rPr>
              <a:t>di Milano.</a:t>
            </a:r>
          </a:p>
          <a:p>
            <a:endParaRPr lang="it-IT" sz="1200" i="1" dirty="0">
              <a:latin typeface="Avenir Next" panose="020B0503020202020204" pitchFamily="34" charset="0"/>
            </a:endParaRPr>
          </a:p>
        </p:txBody>
      </p:sp>
      <p:pic>
        <p:nvPicPr>
          <p:cNvPr id="7" name="Immagine 6">
            <a:extLst>
              <a:ext uri="{FF2B5EF4-FFF2-40B4-BE49-F238E27FC236}">
                <a16:creationId xmlns:a16="http://schemas.microsoft.com/office/drawing/2014/main" id="{4E1C7B37-B9B9-7263-2656-85CA14A84612}"/>
              </a:ext>
            </a:extLst>
          </p:cNvPr>
          <p:cNvPicPr>
            <a:picLocks noChangeAspect="1"/>
          </p:cNvPicPr>
          <p:nvPr/>
        </p:nvPicPr>
        <p:blipFill>
          <a:blip r:embed="rId4"/>
          <a:stretch>
            <a:fillRect/>
          </a:stretch>
        </p:blipFill>
        <p:spPr>
          <a:xfrm>
            <a:off x="8466509" y="2583237"/>
            <a:ext cx="3601258" cy="2997971"/>
          </a:xfrm>
          <a:prstGeom prst="rect">
            <a:avLst/>
          </a:prstGeom>
        </p:spPr>
      </p:pic>
      <p:pic>
        <p:nvPicPr>
          <p:cNvPr id="8" name="Immagine 7">
            <a:extLst>
              <a:ext uri="{FF2B5EF4-FFF2-40B4-BE49-F238E27FC236}">
                <a16:creationId xmlns:a16="http://schemas.microsoft.com/office/drawing/2014/main" id="{6B8E1DA9-6EDC-5976-4873-E2952D677BCF}"/>
              </a:ext>
            </a:extLst>
          </p:cNvPr>
          <p:cNvPicPr>
            <a:picLocks noChangeAspect="1"/>
          </p:cNvPicPr>
          <p:nvPr/>
        </p:nvPicPr>
        <p:blipFill>
          <a:blip r:embed="rId5"/>
          <a:stretch>
            <a:fillRect/>
          </a:stretch>
        </p:blipFill>
        <p:spPr>
          <a:xfrm>
            <a:off x="3725492" y="2691761"/>
            <a:ext cx="3886200" cy="2977017"/>
          </a:xfrm>
          <a:prstGeom prst="rect">
            <a:avLst/>
          </a:prstGeom>
        </p:spPr>
      </p:pic>
      <p:pic>
        <p:nvPicPr>
          <p:cNvPr id="9" name="Immagine 8">
            <a:extLst>
              <a:ext uri="{FF2B5EF4-FFF2-40B4-BE49-F238E27FC236}">
                <a16:creationId xmlns:a16="http://schemas.microsoft.com/office/drawing/2014/main" id="{D7BCE5E7-127A-67BF-D7BB-FC6E01FE17F8}"/>
              </a:ext>
            </a:extLst>
          </p:cNvPr>
          <p:cNvPicPr>
            <a:picLocks noChangeAspect="1"/>
          </p:cNvPicPr>
          <p:nvPr/>
        </p:nvPicPr>
        <p:blipFill rotWithShape="1">
          <a:blip r:embed="rId6"/>
          <a:srcRect l="53666"/>
          <a:stretch/>
        </p:blipFill>
        <p:spPr>
          <a:xfrm>
            <a:off x="249477" y="3013270"/>
            <a:ext cx="2778395" cy="2208726"/>
          </a:xfrm>
          <a:prstGeom prst="rect">
            <a:avLst/>
          </a:prstGeom>
        </p:spPr>
      </p:pic>
      <p:sp>
        <p:nvSpPr>
          <p:cNvPr id="3" name="Footer Placeholder 4">
            <a:extLst>
              <a:ext uri="{FF2B5EF4-FFF2-40B4-BE49-F238E27FC236}">
                <a16:creationId xmlns:a16="http://schemas.microsoft.com/office/drawing/2014/main" id="{1AAE79D3-0A4D-5A46-16A1-FF01573D197D}"/>
              </a:ext>
            </a:extLst>
          </p:cNvPr>
          <p:cNvSpPr>
            <a:spLocks noGrp="1"/>
          </p:cNvSpPr>
          <p:nvPr>
            <p:ph type="ftr" sz="quarter" idx="11"/>
          </p:nvPr>
        </p:nvSpPr>
        <p:spPr>
          <a:xfrm>
            <a:off x="4038600" y="6356351"/>
            <a:ext cx="4114800" cy="365125"/>
          </a:xfrm>
        </p:spPr>
        <p:txBody>
          <a:bodyPr/>
          <a:lstStyle/>
          <a:p>
            <a:r>
              <a:rPr lang="it-IT" dirty="0">
                <a:solidFill>
                  <a:schemeClr val="tx1"/>
                </a:solidFill>
              </a:rPr>
              <a:t>Progettazione  4.0</a:t>
            </a:r>
          </a:p>
        </p:txBody>
      </p:sp>
    </p:spTree>
    <p:extLst>
      <p:ext uri="{BB962C8B-B14F-4D97-AF65-F5344CB8AC3E}">
        <p14:creationId xmlns:p14="http://schemas.microsoft.com/office/powerpoint/2010/main" val="51060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nvPr>
        </p:nvSpPr>
        <p:spPr>
          <a:xfrm>
            <a:off x="1424940" y="332874"/>
            <a:ext cx="9342120" cy="1325563"/>
          </a:xfrm>
        </p:spPr>
        <p:txBody>
          <a:bodyPr/>
          <a:lstStyle/>
          <a:p>
            <a:r>
              <a:rPr lang="en-GB" dirty="0">
                <a:solidFill>
                  <a:schemeClr val="tx1"/>
                </a:solidFill>
                <a:latin typeface="Avenir Next" panose="020B0503020202020204"/>
              </a:rPr>
              <a:t>Schema</a:t>
            </a:r>
          </a:p>
        </p:txBody>
      </p:sp>
      <p:sp>
        <p:nvSpPr>
          <p:cNvPr id="4" name="Date Placeholder 3">
            <a:extLst>
              <a:ext uri="{FF2B5EF4-FFF2-40B4-BE49-F238E27FC236}">
                <a16:creationId xmlns:a16="http://schemas.microsoft.com/office/drawing/2014/main" id="{7F196039-9B7E-457D-AC6D-2EAF6178B068}"/>
              </a:ext>
            </a:extLst>
          </p:cNvPr>
          <p:cNvSpPr>
            <a:spLocks noGrp="1"/>
          </p:cNvSpPr>
          <p:nvPr>
            <p:ph type="dt" sz="half" idx="10"/>
          </p:nvPr>
        </p:nvSpPr>
        <p:spPr/>
        <p:txBody>
          <a:bodyPr/>
          <a:lstStyle/>
          <a:p>
            <a:fld id="{37170521-3AC6-46EE-A67A-71C4F520C0FB}" type="datetime1">
              <a:rPr lang="it-IT" smtClean="0">
                <a:solidFill>
                  <a:schemeClr val="tx1"/>
                </a:solidFill>
              </a:rPr>
              <a:t>18/11/2025</a:t>
            </a:fld>
            <a:endParaRPr lang="it-IT">
              <a:solidFill>
                <a:schemeClr val="tx1"/>
              </a:solidFill>
            </a:endParaRPr>
          </a:p>
        </p:txBody>
      </p:sp>
      <p:sp>
        <p:nvSpPr>
          <p:cNvPr id="5" name="Footer Placeholder 4">
            <a:extLst>
              <a:ext uri="{FF2B5EF4-FFF2-40B4-BE49-F238E27FC236}">
                <a16:creationId xmlns:a16="http://schemas.microsoft.com/office/drawing/2014/main" id="{4A175229-AF9A-4F9E-94A4-E90B6CBE4569}"/>
              </a:ext>
            </a:extLst>
          </p:cNvPr>
          <p:cNvSpPr>
            <a:spLocks noGrp="1"/>
          </p:cNvSpPr>
          <p:nvPr>
            <p:ph type="ftr" sz="quarter" idx="11"/>
          </p:nvPr>
        </p:nvSpPr>
        <p:spPr/>
        <p:txBody>
          <a:bodyPr/>
          <a:lstStyle/>
          <a:p>
            <a:r>
              <a:rPr lang="it-IT" dirty="0">
                <a:solidFill>
                  <a:schemeClr val="tx1"/>
                </a:solidFill>
              </a:rPr>
              <a:t>Design  4.0</a:t>
            </a:r>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mtClean="0">
                <a:solidFill>
                  <a:schemeClr val="tx1"/>
                </a:solidFill>
              </a:rPr>
              <a:t>3</a:t>
            </a:fld>
            <a:endParaRPr lang="it-IT">
              <a:solidFill>
                <a:schemeClr val="tx1"/>
              </a:solidFill>
            </a:endParaRPr>
          </a:p>
        </p:txBody>
      </p:sp>
      <p:sp>
        <p:nvSpPr>
          <p:cNvPr id="9" name="CasellaDiTesto 8">
            <a:extLst>
              <a:ext uri="{FF2B5EF4-FFF2-40B4-BE49-F238E27FC236}">
                <a16:creationId xmlns:a16="http://schemas.microsoft.com/office/drawing/2014/main" id="{2B995806-CCDC-640B-D1EE-59708319737A}"/>
              </a:ext>
            </a:extLst>
          </p:cNvPr>
          <p:cNvSpPr txBox="1"/>
          <p:nvPr/>
        </p:nvSpPr>
        <p:spPr>
          <a:xfrm>
            <a:off x="133902" y="1237932"/>
            <a:ext cx="6850682" cy="5632311"/>
          </a:xfrm>
          <a:prstGeom prst="rect">
            <a:avLst/>
          </a:prstGeom>
          <a:noFill/>
        </p:spPr>
        <p:txBody>
          <a:bodyPr wrap="square" rtlCol="0">
            <a:spAutoFit/>
          </a:bodyPr>
          <a:lstStyle/>
          <a:p>
            <a:pPr defTabSz="914400" eaLnBrk="0" fontAlgn="base" hangingPunct="0">
              <a:spcBef>
                <a:spcPct val="30000"/>
              </a:spcBef>
              <a:spcAft>
                <a:spcPct val="0"/>
              </a:spcAft>
            </a:pPr>
            <a:endParaRPr lang="en-GB" sz="2400" b="1" dirty="0">
              <a:latin typeface="Avenir Next" panose="020B0503020202020204" pitchFamily="34" charset="0"/>
              <a:ea typeface="ＭＳ Ｐゴシック" pitchFamily="34" charset="-128"/>
            </a:endParaRPr>
          </a:p>
          <a:p>
            <a:pPr marL="342900" indent="-342900" defTabSz="914400" eaLnBrk="0" fontAlgn="base" hangingPunct="0">
              <a:spcBef>
                <a:spcPct val="30000"/>
              </a:spcBef>
              <a:spcAft>
                <a:spcPct val="0"/>
              </a:spcAft>
              <a:buFont typeface="Arial" panose="020B0604020202020204" pitchFamily="34" charset="0"/>
              <a:buChar char="•"/>
            </a:pPr>
            <a:r>
              <a:rPr lang="en-GB" sz="2400" dirty="0">
                <a:latin typeface="Avenir Next" panose="020B0503020202020204" pitchFamily="34" charset="0"/>
                <a:ea typeface="ＭＳ Ｐゴシック" pitchFamily="34" charset="-128"/>
              </a:rPr>
              <a:t>Introduzione alla progettazione per l'assemblaggio </a:t>
            </a:r>
          </a:p>
          <a:p>
            <a:pPr marL="342900" indent="-342900" defTabSz="914400" eaLnBrk="0" fontAlgn="base" hangingPunct="0">
              <a:spcBef>
                <a:spcPct val="30000"/>
              </a:spcBef>
              <a:spcAft>
                <a:spcPct val="0"/>
              </a:spcAft>
              <a:buFont typeface="Arial" panose="020B0604020202020204" pitchFamily="34" charset="0"/>
              <a:buChar char="•"/>
            </a:pPr>
            <a:endParaRPr lang="en-GB" sz="2400" dirty="0">
              <a:latin typeface="Avenir Next" panose="020B0503020202020204" pitchFamily="34" charset="0"/>
              <a:ea typeface="ＭＳ Ｐゴシック" pitchFamily="34" charset="-128"/>
            </a:endParaRPr>
          </a:p>
          <a:p>
            <a:pPr marL="342900" indent="-342900" defTabSz="914400" eaLnBrk="0" fontAlgn="base" hangingPunct="0">
              <a:spcBef>
                <a:spcPct val="30000"/>
              </a:spcBef>
              <a:spcAft>
                <a:spcPct val="0"/>
              </a:spcAft>
              <a:buFont typeface="Arial" panose="020B0604020202020204" pitchFamily="34" charset="0"/>
              <a:buChar char="•"/>
            </a:pPr>
            <a:r>
              <a:rPr lang="en-GB" sz="2400" dirty="0">
                <a:latin typeface="Avenir Next" panose="020B0503020202020204" pitchFamily="34" charset="0"/>
                <a:ea typeface="ＭＳ Ｐゴシック" pitchFamily="34" charset="-128"/>
              </a:rPr>
              <a:t>Metodi e concetti di progettazione per l'assemblaggio</a:t>
            </a:r>
          </a:p>
          <a:p>
            <a:pPr marL="342900" indent="-342900" defTabSz="914400" eaLnBrk="0" fontAlgn="base" hangingPunct="0">
              <a:spcBef>
                <a:spcPct val="30000"/>
              </a:spcBef>
              <a:spcAft>
                <a:spcPct val="0"/>
              </a:spcAft>
              <a:buFont typeface="Arial" panose="020B0604020202020204" pitchFamily="34" charset="0"/>
              <a:buChar char="•"/>
            </a:pPr>
            <a:endParaRPr lang="en-GB" sz="2400" dirty="0">
              <a:latin typeface="Avenir Next" panose="020B0503020202020204" pitchFamily="34" charset="0"/>
              <a:ea typeface="ＭＳ Ｐゴシック" pitchFamily="34" charset="-128"/>
            </a:endParaRPr>
          </a:p>
          <a:p>
            <a:pPr marL="342900" indent="-342900" defTabSz="914400" eaLnBrk="0" fontAlgn="base" hangingPunct="0">
              <a:spcBef>
                <a:spcPct val="30000"/>
              </a:spcBef>
              <a:spcAft>
                <a:spcPct val="0"/>
              </a:spcAft>
              <a:buFont typeface="Arial" panose="020B0604020202020204" pitchFamily="34" charset="0"/>
              <a:buChar char="•"/>
            </a:pPr>
            <a:r>
              <a:rPr lang="en-GB" sz="2400" dirty="0">
                <a:latin typeface="Avenir Next" panose="020B0503020202020204" pitchFamily="34" charset="0"/>
                <a:ea typeface="ＭＳ Ｐゴシック" pitchFamily="34" charset="-128"/>
              </a:rPr>
              <a:t>I4.0 per la progettazione per l'assemblaggio: nuovi metodi di giunzione</a:t>
            </a:r>
          </a:p>
          <a:p>
            <a:pPr marL="342900" indent="-342900" defTabSz="914400" eaLnBrk="0" fontAlgn="base" hangingPunct="0">
              <a:spcBef>
                <a:spcPct val="30000"/>
              </a:spcBef>
              <a:spcAft>
                <a:spcPct val="0"/>
              </a:spcAft>
              <a:buFont typeface="Arial" panose="020B0604020202020204" pitchFamily="34" charset="0"/>
              <a:buChar char="•"/>
            </a:pPr>
            <a:endParaRPr lang="en-GB" sz="2400" dirty="0">
              <a:latin typeface="Avenir Next" panose="020B0503020202020204" pitchFamily="34" charset="0"/>
              <a:ea typeface="ＭＳ Ｐゴシック" pitchFamily="34" charset="-128"/>
            </a:endParaRPr>
          </a:p>
          <a:p>
            <a:pPr marL="342900" indent="-342900" defTabSz="914400" eaLnBrk="0" fontAlgn="base" hangingPunct="0">
              <a:spcBef>
                <a:spcPct val="30000"/>
              </a:spcBef>
              <a:spcAft>
                <a:spcPct val="0"/>
              </a:spcAft>
              <a:buFont typeface="Arial" panose="020B0604020202020204" pitchFamily="34" charset="0"/>
              <a:buChar char="•"/>
            </a:pPr>
            <a:r>
              <a:rPr lang="en-GB" sz="2400" dirty="0">
                <a:latin typeface="Avenir Next" panose="020B0503020202020204" pitchFamily="34" charset="0"/>
                <a:ea typeface="ＭＳ Ｐゴシック" pitchFamily="34" charset="-128"/>
              </a:rPr>
              <a:t>I4.0 per nuove configurazioni di sistemi di assemblaggio.</a:t>
            </a:r>
          </a:p>
          <a:p>
            <a:pPr defTabSz="914400" eaLnBrk="0" fontAlgn="base" hangingPunct="0">
              <a:spcBef>
                <a:spcPct val="30000"/>
              </a:spcBef>
              <a:spcAft>
                <a:spcPct val="0"/>
              </a:spcAft>
            </a:pPr>
            <a:endParaRPr lang="en-GB" sz="2400" dirty="0">
              <a:latin typeface="Avenir Next" panose="020B0503020202020204" pitchFamily="34" charset="0"/>
              <a:ea typeface="ＭＳ Ｐゴシック" pitchFamily="34" charset="-128"/>
            </a:endParaRPr>
          </a:p>
          <a:p>
            <a:pPr marL="342900" indent="-342900" defTabSz="914400" eaLnBrk="0" fontAlgn="base" hangingPunct="0">
              <a:spcBef>
                <a:spcPct val="30000"/>
              </a:spcBef>
              <a:spcAft>
                <a:spcPct val="0"/>
              </a:spcAft>
              <a:buFont typeface="Arial" panose="020B0604020202020204" pitchFamily="34" charset="0"/>
              <a:buChar char="•"/>
            </a:pPr>
            <a:endParaRPr lang="en-GB" sz="2400" dirty="0">
              <a:latin typeface="Avenir Next" panose="020B0503020202020204" pitchFamily="34" charset="0"/>
              <a:ea typeface="ＭＳ Ｐゴシック" pitchFamily="34" charset="-128"/>
            </a:endParaRPr>
          </a:p>
          <a:p>
            <a:pPr marL="342900" indent="-342900" eaLnBrk="0" fontAlgn="base" hangingPunct="0">
              <a:spcBef>
                <a:spcPct val="30000"/>
              </a:spcBef>
              <a:spcAft>
                <a:spcPct val="0"/>
              </a:spcAft>
              <a:buFont typeface="Arial" panose="020B0604020202020204" pitchFamily="34" charset="0"/>
              <a:buChar char="•"/>
            </a:pPr>
            <a:endParaRPr lang="en-GB" sz="2400" dirty="0">
              <a:latin typeface="Avenir Next" panose="020B0503020202020204" pitchFamily="34" charset="0"/>
              <a:ea typeface="ＭＳ Ｐゴシック" pitchFamily="34" charset="-128"/>
            </a:endParaRPr>
          </a:p>
        </p:txBody>
      </p:sp>
      <p:pic>
        <p:nvPicPr>
          <p:cNvPr id="8" name="Immagine 7" descr="Immagine che contiene testo, persona, interni&#10;&#10;Descrizione generata automaticamente">
            <a:extLst>
              <a:ext uri="{FF2B5EF4-FFF2-40B4-BE49-F238E27FC236}">
                <a16:creationId xmlns:a16="http://schemas.microsoft.com/office/drawing/2014/main" id="{B4800FEA-9AC5-B7D9-C300-C997338C6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467" y="3989180"/>
            <a:ext cx="4902200" cy="2757488"/>
          </a:xfrm>
          <a:prstGeom prst="rect">
            <a:avLst/>
          </a:prstGeom>
        </p:spPr>
      </p:pic>
      <p:sp>
        <p:nvSpPr>
          <p:cNvPr id="10" name="CasellaDiTesto 9">
            <a:extLst>
              <a:ext uri="{FF2B5EF4-FFF2-40B4-BE49-F238E27FC236}">
                <a16:creationId xmlns:a16="http://schemas.microsoft.com/office/drawing/2014/main" id="{87E6358E-DB21-21D0-6F8B-A1F00347927A}"/>
              </a:ext>
            </a:extLst>
          </p:cNvPr>
          <p:cNvSpPr txBox="1"/>
          <p:nvPr/>
        </p:nvSpPr>
        <p:spPr>
          <a:xfrm>
            <a:off x="9142956" y="4217647"/>
            <a:ext cx="839244" cy="36933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endParaRPr lang="en-IE"/>
          </a:p>
        </p:txBody>
      </p:sp>
      <p:pic>
        <p:nvPicPr>
          <p:cNvPr id="11" name="Immagine 10">
            <a:extLst>
              <a:ext uri="{FF2B5EF4-FFF2-40B4-BE49-F238E27FC236}">
                <a16:creationId xmlns:a16="http://schemas.microsoft.com/office/drawing/2014/main" id="{F5B480CE-05FB-F74F-4CBF-D64480066A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71291" y="1154403"/>
            <a:ext cx="5820709" cy="2777441"/>
          </a:xfrm>
          <a:prstGeom prst="rect">
            <a:avLst/>
          </a:prstGeom>
        </p:spPr>
      </p:pic>
    </p:spTree>
    <p:extLst>
      <p:ext uri="{BB962C8B-B14F-4D97-AF65-F5344CB8AC3E}">
        <p14:creationId xmlns:p14="http://schemas.microsoft.com/office/powerpoint/2010/main" val="3133441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nvPr>
        </p:nvSpPr>
        <p:spPr>
          <a:xfrm>
            <a:off x="1510239" y="316116"/>
            <a:ext cx="10009339" cy="1325563"/>
          </a:xfrm>
        </p:spPr>
        <p:txBody>
          <a:bodyPr>
            <a:normAutofit/>
          </a:bodyPr>
          <a:lstStyle/>
          <a:p>
            <a:r>
              <a:rPr lang="en-GB" sz="3600" dirty="0">
                <a:solidFill>
                  <a:schemeClr val="tx1"/>
                </a:solidFill>
                <a:latin typeface="Avenir Next" panose="020B0503020202020204"/>
              </a:rPr>
              <a:t>Nuovi sistemi di assemblaggio</a:t>
            </a:r>
          </a:p>
        </p:txBody>
      </p:sp>
      <p:sp>
        <p:nvSpPr>
          <p:cNvPr id="4" name="Date Placeholder 3">
            <a:extLst>
              <a:ext uri="{FF2B5EF4-FFF2-40B4-BE49-F238E27FC236}">
                <a16:creationId xmlns:a16="http://schemas.microsoft.com/office/drawing/2014/main" id="{7F196039-9B7E-457D-AC6D-2EAF6178B068}"/>
              </a:ext>
            </a:extLst>
          </p:cNvPr>
          <p:cNvSpPr>
            <a:spLocks noGrp="1"/>
          </p:cNvSpPr>
          <p:nvPr>
            <p:ph type="dt" sz="half" idx="10"/>
          </p:nvPr>
        </p:nvSpPr>
        <p:spPr/>
        <p:txBody>
          <a:bodyPr/>
          <a:lstStyle/>
          <a:p>
            <a:fld id="{37170521-3AC6-46EE-A67A-71C4F520C0FB}" type="datetime1">
              <a:rPr lang="it-IT" smtClean="0"/>
              <a:t>18/11/2025</a:t>
            </a:fld>
            <a:endParaRPr lang="it-IT" dirty="0"/>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mtClean="0"/>
              <a:t>30</a:t>
            </a:fld>
            <a:endParaRPr lang="it-IT"/>
          </a:p>
        </p:txBody>
      </p:sp>
      <p:sp>
        <p:nvSpPr>
          <p:cNvPr id="3" name="CasellaDiTesto 2">
            <a:extLst>
              <a:ext uri="{FF2B5EF4-FFF2-40B4-BE49-F238E27FC236}">
                <a16:creationId xmlns:a16="http://schemas.microsoft.com/office/drawing/2014/main" id="{5F805320-5AD8-C7C0-0C18-8097BD45950E}"/>
              </a:ext>
            </a:extLst>
          </p:cNvPr>
          <p:cNvSpPr txBox="1"/>
          <p:nvPr/>
        </p:nvSpPr>
        <p:spPr>
          <a:xfrm>
            <a:off x="443345" y="1641678"/>
            <a:ext cx="11748654" cy="4708981"/>
          </a:xfrm>
          <a:prstGeom prst="rect">
            <a:avLst/>
          </a:prstGeom>
          <a:noFill/>
        </p:spPr>
        <p:txBody>
          <a:bodyPr wrap="square" rtlCol="0">
            <a:spAutoFit/>
          </a:bodyPr>
          <a:lstStyle/>
          <a:p>
            <a:r>
              <a:rPr lang="it-IT" sz="2000" dirty="0">
                <a:latin typeface="Avenir Next" panose="020B0503020202020204" pitchFamily="34" charset="0"/>
              </a:rPr>
              <a:t>L'avvio e la diffusione </a:t>
            </a:r>
            <a:r>
              <a:rPr lang="it-IT" sz="2000" dirty="0" err="1">
                <a:latin typeface="Avenir Next" panose="020B0503020202020204" pitchFamily="34" charset="0"/>
              </a:rPr>
              <a:t>delle tecnologie abilitanti</a:t>
            </a:r>
            <a:r>
              <a:rPr lang="it-IT" sz="2000" dirty="0">
                <a:latin typeface="Avenir Next" panose="020B0503020202020204" pitchFamily="34" charset="0"/>
              </a:rPr>
              <a:t> I4.0 </a:t>
            </a:r>
            <a:r>
              <a:rPr lang="it-IT" sz="2000" dirty="0" err="1">
                <a:latin typeface="Avenir Next" panose="020B0503020202020204" pitchFamily="34" charset="0"/>
              </a:rPr>
              <a:t>consentono </a:t>
            </a:r>
            <a:r>
              <a:rPr lang="it-IT" sz="2000" dirty="0">
                <a:latin typeface="Avenir Next" panose="020B0503020202020204" pitchFamily="34" charset="0"/>
              </a:rPr>
              <a:t>di </a:t>
            </a:r>
            <a:r>
              <a:rPr lang="it-IT" sz="2000" dirty="0" err="1">
                <a:latin typeface="Avenir Next" panose="020B0503020202020204" pitchFamily="34" charset="0"/>
              </a:rPr>
              <a:t>sviluppare </a:t>
            </a:r>
            <a:r>
              <a:rPr lang="it-IT" sz="2000" dirty="0">
                <a:latin typeface="Avenir Next" panose="020B0503020202020204" pitchFamily="34" charset="0"/>
              </a:rPr>
              <a:t>sistemi di assemblaggio intelligenti, </a:t>
            </a:r>
            <a:r>
              <a:rPr lang="it-IT" sz="2000" dirty="0" err="1">
                <a:latin typeface="Avenir Next" panose="020B0503020202020204" pitchFamily="34" charset="0"/>
              </a:rPr>
              <a:t>integrati </a:t>
            </a:r>
            <a:r>
              <a:rPr lang="it-IT" sz="2000" dirty="0">
                <a:latin typeface="Avenir Next" panose="020B0503020202020204" pitchFamily="34" charset="0"/>
              </a:rPr>
              <a:t>e collaborativi, </a:t>
            </a:r>
            <a:r>
              <a:rPr lang="it-IT" sz="2000" dirty="0" err="1">
                <a:latin typeface="Avenir Next" panose="020B0503020202020204" pitchFamily="34" charset="0"/>
              </a:rPr>
              <a:t>in grado </a:t>
            </a:r>
            <a:r>
              <a:rPr lang="it-IT" sz="2000" dirty="0">
                <a:latin typeface="Avenir Next" panose="020B0503020202020204" pitchFamily="34" charset="0"/>
              </a:rPr>
              <a:t>di </a:t>
            </a:r>
            <a:r>
              <a:rPr lang="it-IT" sz="2000" dirty="0" err="1">
                <a:latin typeface="Avenir Next" panose="020B0503020202020204" pitchFamily="34" charset="0"/>
              </a:rPr>
              <a:t>adattarsi </a:t>
            </a:r>
            <a:r>
              <a:rPr lang="it-IT" sz="2000" dirty="0">
                <a:latin typeface="Avenir Next" panose="020B0503020202020204" pitchFamily="34" charset="0"/>
              </a:rPr>
              <a:t>alle </a:t>
            </a:r>
            <a:r>
              <a:rPr lang="it-IT" sz="2000" dirty="0" err="1">
                <a:latin typeface="Avenir Next" panose="020B0503020202020204" pitchFamily="34" charset="0"/>
              </a:rPr>
              <a:t>mutevoli esigenze</a:t>
            </a:r>
            <a:r>
              <a:rPr lang="it-IT" sz="2000" dirty="0">
                <a:latin typeface="Avenir Next" panose="020B0503020202020204" pitchFamily="34" charset="0"/>
              </a:rPr>
              <a:t> di produzione, al </a:t>
            </a:r>
            <a:r>
              <a:rPr lang="it-IT" sz="2000" dirty="0" err="1">
                <a:latin typeface="Avenir Next" panose="020B0503020202020204" pitchFamily="34" charset="0"/>
              </a:rPr>
              <a:t>fine </a:t>
            </a:r>
            <a:r>
              <a:rPr lang="it-IT" sz="2000" dirty="0">
                <a:latin typeface="Avenir Next" panose="020B0503020202020204" pitchFamily="34" charset="0"/>
              </a:rPr>
              <a:t>di</a:t>
            </a:r>
          </a:p>
          <a:p>
            <a:endParaRPr lang="it-IT" sz="2000" dirty="0">
              <a:latin typeface="Avenir Next" panose="020B0503020202020204" pitchFamily="34" charset="0"/>
            </a:endParaRPr>
          </a:p>
          <a:p>
            <a:pPr marL="342900" indent="-342900">
              <a:buFont typeface="Arial" panose="020B0604020202020204" pitchFamily="34" charset="0"/>
              <a:buChar char="•"/>
            </a:pPr>
            <a:r>
              <a:rPr lang="it-IT" sz="2000" u="sng" dirty="0" err="1"/>
              <a:t>Migliorare </a:t>
            </a:r>
            <a:r>
              <a:rPr lang="it-IT" sz="2000" u="sng" dirty="0"/>
              <a:t>la progettazione dei sistemi di assemblaggio </a:t>
            </a:r>
          </a:p>
          <a:p>
            <a:pPr marL="342900" indent="-342900">
              <a:buFont typeface="Arial" panose="020B0604020202020204" pitchFamily="34" charset="0"/>
              <a:buChar char="•"/>
            </a:pPr>
            <a:endParaRPr lang="it-IT" sz="2000" u="sng" dirty="0"/>
          </a:p>
          <a:p>
            <a:pPr marL="342900" indent="-342900">
              <a:buFont typeface="Arial" panose="020B0604020202020204" pitchFamily="34" charset="0"/>
              <a:buChar char="•"/>
            </a:pPr>
            <a:r>
              <a:rPr lang="it-IT" sz="2000" u="sng" dirty="0"/>
              <a:t>m</a:t>
            </a:r>
            <a:r>
              <a:rPr lang="it-IT" sz="2000" u="sng" dirty="0" err="1"/>
              <a:t>igliorare </a:t>
            </a:r>
            <a:r>
              <a:rPr lang="it-IT" sz="2000" u="sng" dirty="0"/>
              <a:t>l'efficienza dell'assemblaggio </a:t>
            </a:r>
          </a:p>
          <a:p>
            <a:pPr marL="342900" indent="-342900">
              <a:buFont typeface="Arial" panose="020B0604020202020204" pitchFamily="34" charset="0"/>
              <a:buChar char="•"/>
            </a:pPr>
            <a:endParaRPr lang="it-IT" sz="2000" u="sng" dirty="0"/>
          </a:p>
          <a:p>
            <a:pPr marL="342900" indent="-342900">
              <a:buFont typeface="Arial" panose="020B0604020202020204" pitchFamily="34" charset="0"/>
              <a:buChar char="•"/>
            </a:pPr>
            <a:r>
              <a:rPr lang="it-IT" sz="2000" u="sng" dirty="0" err="1"/>
              <a:t>migliorare </a:t>
            </a:r>
            <a:r>
              <a:rPr lang="it-IT" sz="2000" u="sng" dirty="0"/>
              <a:t>l'</a:t>
            </a:r>
            <a:r>
              <a:rPr lang="it-IT" sz="2000" u="sng" dirty="0" err="1"/>
              <a:t>ergonomia </a:t>
            </a:r>
            <a:r>
              <a:rPr lang="it-IT" sz="2000" u="sng" dirty="0"/>
              <a:t>delle operazioni di assemblaggio </a:t>
            </a:r>
          </a:p>
          <a:p>
            <a:pPr marL="342900" indent="-342900">
              <a:buFont typeface="Arial" panose="020B0604020202020204" pitchFamily="34" charset="0"/>
              <a:buChar char="•"/>
            </a:pPr>
            <a:endParaRPr lang="it-IT" sz="2000" u="sng" dirty="0"/>
          </a:p>
          <a:p>
            <a:pPr marL="342900" indent="-342900">
              <a:buFont typeface="Arial" panose="020B0604020202020204" pitchFamily="34" charset="0"/>
              <a:buChar char="•"/>
            </a:pPr>
            <a:r>
              <a:rPr lang="it-IT" sz="2000" u="sng" dirty="0" err="1"/>
              <a:t>migliorare </a:t>
            </a:r>
            <a:r>
              <a:rPr lang="it-IT" sz="2000" u="sng" dirty="0"/>
              <a:t>la sicurezza degli operatori </a:t>
            </a:r>
          </a:p>
          <a:p>
            <a:pPr marL="342900" indent="-342900">
              <a:buFont typeface="Arial" panose="020B0604020202020204" pitchFamily="34" charset="0"/>
              <a:buChar char="•"/>
            </a:pPr>
            <a:endParaRPr lang="it-IT" sz="2000" u="sng" dirty="0"/>
          </a:p>
          <a:p>
            <a:pPr marL="342900" indent="-342900">
              <a:buFont typeface="Arial" panose="020B0604020202020204" pitchFamily="34" charset="0"/>
              <a:buChar char="•"/>
            </a:pPr>
            <a:r>
              <a:rPr lang="it-IT" sz="2000" u="sng" dirty="0" err="1"/>
              <a:t>rid</a:t>
            </a:r>
            <a:r>
              <a:rPr lang="it-IT" sz="2000" u="sng" dirty="0"/>
              <a:t>urre gli errori </a:t>
            </a:r>
          </a:p>
          <a:p>
            <a:pPr marL="342900" indent="-342900">
              <a:buFont typeface="Arial" panose="020B0604020202020204" pitchFamily="34" charset="0"/>
              <a:buChar char="•"/>
            </a:pPr>
            <a:endParaRPr lang="it-IT" sz="2000" u="sng" dirty="0"/>
          </a:p>
          <a:p>
            <a:pPr marL="342900" indent="-342900">
              <a:buFont typeface="Arial" panose="020B0604020202020204" pitchFamily="34" charset="0"/>
              <a:buChar char="•"/>
            </a:pPr>
            <a:r>
              <a:rPr lang="it-IT" sz="2000" u="sng" dirty="0"/>
              <a:t>Ridurre </a:t>
            </a:r>
            <a:r>
              <a:rPr lang="it-IT" sz="2000" u="sng" dirty="0" err="1"/>
              <a:t>gli sprechi</a:t>
            </a:r>
            <a:endParaRPr lang="it-IT" sz="2000" u="sng" dirty="0"/>
          </a:p>
        </p:txBody>
      </p:sp>
      <p:pic>
        <p:nvPicPr>
          <p:cNvPr id="7" name="Immagine 6">
            <a:extLst>
              <a:ext uri="{FF2B5EF4-FFF2-40B4-BE49-F238E27FC236}">
                <a16:creationId xmlns:a16="http://schemas.microsoft.com/office/drawing/2014/main" id="{D3E3678E-9213-3DAF-89CE-AEF067F13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5595" y="2169459"/>
            <a:ext cx="3806439" cy="2175108"/>
          </a:xfrm>
          <a:prstGeom prst="rect">
            <a:avLst/>
          </a:prstGeom>
        </p:spPr>
      </p:pic>
      <p:pic>
        <p:nvPicPr>
          <p:cNvPr id="8" name="Immagine 7" descr="Immagine che contiene testo&#10;&#10;Descrizione generata automaticamente">
            <a:extLst>
              <a:ext uri="{FF2B5EF4-FFF2-40B4-BE49-F238E27FC236}">
                <a16:creationId xmlns:a16="http://schemas.microsoft.com/office/drawing/2014/main" id="{706D2CBC-BB82-E5C6-17E4-BF197F4214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4602" y="4585421"/>
            <a:ext cx="3224686" cy="2015429"/>
          </a:xfrm>
          <a:prstGeom prst="rect">
            <a:avLst/>
          </a:prstGeom>
        </p:spPr>
      </p:pic>
      <p:sp>
        <p:nvSpPr>
          <p:cNvPr id="5" name="Footer Placeholder 4">
            <a:extLst>
              <a:ext uri="{FF2B5EF4-FFF2-40B4-BE49-F238E27FC236}">
                <a16:creationId xmlns:a16="http://schemas.microsoft.com/office/drawing/2014/main" id="{EB7DBDE4-9A69-79F7-771D-4544DBDAB895}"/>
              </a:ext>
            </a:extLst>
          </p:cNvPr>
          <p:cNvSpPr>
            <a:spLocks noGrp="1"/>
          </p:cNvSpPr>
          <p:nvPr>
            <p:ph type="ftr" sz="quarter" idx="11"/>
          </p:nvPr>
        </p:nvSpPr>
        <p:spPr>
          <a:xfrm>
            <a:off x="4038600" y="6356351"/>
            <a:ext cx="4114800" cy="365125"/>
          </a:xfrm>
        </p:spPr>
        <p:txBody>
          <a:bodyPr/>
          <a:lstStyle/>
          <a:p>
            <a:r>
              <a:rPr lang="it-IT" dirty="0"/>
              <a:t>Progettazione  4.0</a:t>
            </a:r>
          </a:p>
        </p:txBody>
      </p:sp>
    </p:spTree>
    <p:extLst>
      <p:ext uri="{BB962C8B-B14F-4D97-AF65-F5344CB8AC3E}">
        <p14:creationId xmlns:p14="http://schemas.microsoft.com/office/powerpoint/2010/main" val="2104392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nvPr>
        </p:nvSpPr>
        <p:spPr>
          <a:xfrm>
            <a:off x="1454822" y="331618"/>
            <a:ext cx="10009339" cy="1325563"/>
          </a:xfrm>
        </p:spPr>
        <p:txBody>
          <a:bodyPr>
            <a:normAutofit/>
          </a:bodyPr>
          <a:lstStyle/>
          <a:p>
            <a:r>
              <a:rPr lang="en-GB" sz="3600" dirty="0">
                <a:solidFill>
                  <a:schemeClr val="tx1"/>
                </a:solidFill>
                <a:latin typeface="Avenir Next" panose="020B0503020202020204"/>
              </a:rPr>
              <a:t>Nuovi sistemi di assemblaggio</a:t>
            </a:r>
          </a:p>
        </p:txBody>
      </p:sp>
      <p:sp>
        <p:nvSpPr>
          <p:cNvPr id="4" name="Date Placeholder 3">
            <a:extLst>
              <a:ext uri="{FF2B5EF4-FFF2-40B4-BE49-F238E27FC236}">
                <a16:creationId xmlns:a16="http://schemas.microsoft.com/office/drawing/2014/main" id="{7F196039-9B7E-457D-AC6D-2EAF6178B068}"/>
              </a:ext>
            </a:extLst>
          </p:cNvPr>
          <p:cNvSpPr>
            <a:spLocks noGrp="1"/>
          </p:cNvSpPr>
          <p:nvPr>
            <p:ph type="dt" sz="half" idx="10"/>
          </p:nvPr>
        </p:nvSpPr>
        <p:spPr/>
        <p:txBody>
          <a:bodyPr/>
          <a:lstStyle/>
          <a:p>
            <a:fld id="{37170521-3AC6-46EE-A67A-71C4F520C0FB}" type="datetime1">
              <a:rPr lang="it-IT" smtClean="0">
                <a:solidFill>
                  <a:schemeClr val="tx1"/>
                </a:solidFill>
              </a:rPr>
              <a:t>18/11/2025</a:t>
            </a:fld>
            <a:endParaRPr lang="it-IT" dirty="0">
              <a:solidFill>
                <a:schemeClr val="tx1"/>
              </a:solidFill>
            </a:endParaRPr>
          </a:p>
        </p:txBody>
      </p:sp>
      <p:sp>
        <p:nvSpPr>
          <p:cNvPr id="5" name="Footer Placeholder 4">
            <a:extLst>
              <a:ext uri="{FF2B5EF4-FFF2-40B4-BE49-F238E27FC236}">
                <a16:creationId xmlns:a16="http://schemas.microsoft.com/office/drawing/2014/main" id="{4A175229-AF9A-4F9E-94A4-E90B6CBE4569}"/>
              </a:ext>
            </a:extLst>
          </p:cNvPr>
          <p:cNvSpPr>
            <a:spLocks noGrp="1"/>
          </p:cNvSpPr>
          <p:nvPr>
            <p:ph type="ftr" sz="quarter" idx="11"/>
          </p:nvPr>
        </p:nvSpPr>
        <p:spPr/>
        <p:txBody>
          <a:bodyPr/>
          <a:lstStyle/>
          <a:p>
            <a:r>
              <a:rPr lang="it-IT" dirty="0">
                <a:solidFill>
                  <a:schemeClr val="tx1"/>
                </a:solidFill>
              </a:rPr>
              <a:t>Progettazione 4.0</a:t>
            </a:r>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mtClean="0">
                <a:solidFill>
                  <a:schemeClr val="tx1"/>
                </a:solidFill>
              </a:rPr>
              <a:t>31</a:t>
            </a:fld>
            <a:endParaRPr lang="it-IT" dirty="0">
              <a:solidFill>
                <a:schemeClr val="tx1"/>
              </a:solidFill>
            </a:endParaRPr>
          </a:p>
        </p:txBody>
      </p:sp>
      <p:sp>
        <p:nvSpPr>
          <p:cNvPr id="8" name="CasellaDiTesto 7">
            <a:extLst>
              <a:ext uri="{FF2B5EF4-FFF2-40B4-BE49-F238E27FC236}">
                <a16:creationId xmlns:a16="http://schemas.microsoft.com/office/drawing/2014/main" id="{911B4C67-3734-97B6-4F78-92351CCFBEB7}"/>
              </a:ext>
            </a:extLst>
          </p:cNvPr>
          <p:cNvSpPr txBox="1"/>
          <p:nvPr/>
        </p:nvSpPr>
        <p:spPr>
          <a:xfrm>
            <a:off x="270204" y="1657181"/>
            <a:ext cx="11651591" cy="4524315"/>
          </a:xfrm>
          <a:prstGeom prst="rect">
            <a:avLst/>
          </a:prstGeom>
          <a:noFill/>
        </p:spPr>
        <p:txBody>
          <a:bodyPr wrap="square" rtlCol="0">
            <a:spAutoFit/>
          </a:bodyPr>
          <a:lstStyle/>
          <a:p>
            <a:r>
              <a:rPr lang="it-IT" sz="2800" b="1" dirty="0">
                <a:latin typeface="Avenir Next" panose="020B0503020202020204" pitchFamily="34" charset="0"/>
              </a:rPr>
              <a:t>Alcuni nuovi strumenti </a:t>
            </a:r>
            <a:r>
              <a:rPr lang="it-IT" sz="2800" b="1" dirty="0" err="1">
                <a:latin typeface="Avenir Next" panose="020B0503020202020204" pitchFamily="34" charset="0"/>
              </a:rPr>
              <a:t>interessanti</a:t>
            </a:r>
            <a:r>
              <a:rPr lang="it-IT" sz="2800" b="1" dirty="0">
                <a:latin typeface="Avenir Next" panose="020B0503020202020204" pitchFamily="34" charset="0"/>
              </a:rPr>
              <a:t> 4.0 per l'assemblaggio</a:t>
            </a:r>
            <a:endParaRPr lang="it-IT" sz="2000" dirty="0">
              <a:latin typeface="Avenir Next" panose="020B0503020202020204" pitchFamily="34" charset="0"/>
            </a:endParaRPr>
          </a:p>
          <a:p>
            <a:endParaRPr lang="it-IT" sz="2000" dirty="0">
              <a:latin typeface="Avenir Next" panose="020B0503020202020204" pitchFamily="34" charset="0"/>
            </a:endParaRPr>
          </a:p>
          <a:p>
            <a:pPr marL="342900" indent="-342900">
              <a:buFont typeface="Arial" panose="020B0604020202020204" pitchFamily="34" charset="0"/>
              <a:buChar char="•"/>
            </a:pPr>
            <a:r>
              <a:rPr lang="it-IT" sz="2000" b="1" u="sng" dirty="0">
                <a:latin typeface="Avenir Next" panose="020B0503020202020204" pitchFamily="34" charset="0"/>
              </a:rPr>
              <a:t>Realtà virtuale e </a:t>
            </a:r>
            <a:r>
              <a:rPr lang="it-IT" sz="2000" b="1" u="sng" dirty="0" err="1">
                <a:latin typeface="Avenir Next" panose="020B0503020202020204" pitchFamily="34" charset="0"/>
              </a:rPr>
              <a:t>aumentata</a:t>
            </a:r>
            <a:r>
              <a:rPr lang="it-IT" sz="2000" b="1" u="sng" dirty="0">
                <a:latin typeface="Avenir Next" panose="020B0503020202020204" pitchFamily="34" charset="0"/>
              </a:rPr>
              <a:t>: </a:t>
            </a:r>
            <a:r>
              <a:rPr lang="it-IT" sz="2000" u="sng" dirty="0">
                <a:latin typeface="Avenir Next" panose="020B0503020202020204" pitchFamily="34" charset="0"/>
              </a:rPr>
              <a:t>i sistemi VR e AR </a:t>
            </a:r>
            <a:r>
              <a:rPr lang="it-IT" sz="2000" u="sng" dirty="0" err="1">
                <a:latin typeface="Avenir Next" panose="020B0503020202020204" pitchFamily="34" charset="0"/>
              </a:rPr>
              <a:t>migliorano l'esperienza</a:t>
            </a:r>
            <a:r>
              <a:rPr lang="it-IT" sz="2000" u="sng" dirty="0">
                <a:latin typeface="Avenir Next" panose="020B0503020202020204" pitchFamily="34" charset="0"/>
              </a:rPr>
              <a:t> </a:t>
            </a:r>
            <a:r>
              <a:rPr lang="it-IT" sz="2000" u="sng" dirty="0" err="1">
                <a:latin typeface="Avenir Next" panose="020B0503020202020204" pitchFamily="34" charset="0"/>
              </a:rPr>
              <a:t>dell'operatore consentendo agli oggetti virtuali </a:t>
            </a:r>
            <a:r>
              <a:rPr lang="it-IT" sz="2000" u="sng" dirty="0">
                <a:latin typeface="Avenir Next" panose="020B0503020202020204" pitchFamily="34" charset="0"/>
              </a:rPr>
              <a:t>di </a:t>
            </a:r>
            <a:r>
              <a:rPr lang="it-IT" sz="2000" u="sng" dirty="0" err="1">
                <a:latin typeface="Avenir Next" panose="020B0503020202020204" pitchFamily="34" charset="0"/>
              </a:rPr>
              <a:t>coesistere </a:t>
            </a:r>
            <a:r>
              <a:rPr lang="it-IT" sz="2000" u="sng" dirty="0">
                <a:latin typeface="Avenir Next" panose="020B0503020202020204" pitchFamily="34" charset="0"/>
              </a:rPr>
              <a:t>con il mondo </a:t>
            </a:r>
            <a:r>
              <a:rPr lang="it-IT" sz="2000" u="sng" dirty="0" err="1">
                <a:latin typeface="Avenir Next" panose="020B0503020202020204" pitchFamily="34" charset="0"/>
              </a:rPr>
              <a:t>reale</a:t>
            </a:r>
            <a:r>
              <a:rPr lang="it-IT" sz="2000" u="sng" dirty="0">
                <a:latin typeface="Avenir Next" panose="020B0503020202020204" pitchFamily="34" charset="0"/>
              </a:rPr>
              <a:t>. </a:t>
            </a:r>
            <a:r>
              <a:rPr lang="it-IT" sz="2000" u="sng" dirty="0" err="1">
                <a:latin typeface="Avenir Next" panose="020B0503020202020204" pitchFamily="34" charset="0"/>
              </a:rPr>
              <a:t>Gli operatori </a:t>
            </a:r>
            <a:r>
              <a:rPr lang="it-IT" sz="2000" u="sng" dirty="0">
                <a:latin typeface="Avenir Next" panose="020B0503020202020204" pitchFamily="34" charset="0"/>
              </a:rPr>
              <a:t>possono </a:t>
            </a:r>
            <a:r>
              <a:rPr lang="it-IT" sz="2000" u="sng" dirty="0" err="1">
                <a:latin typeface="Avenir Next" panose="020B0503020202020204" pitchFamily="34" charset="0"/>
              </a:rPr>
              <a:t>leggere le istruzioni </a:t>
            </a:r>
            <a:r>
              <a:rPr lang="it-IT" sz="2000" u="sng" dirty="0">
                <a:latin typeface="Avenir Next" panose="020B0503020202020204" pitchFamily="34" charset="0"/>
              </a:rPr>
              <a:t>su occhiali intelligenti.</a:t>
            </a:r>
          </a:p>
          <a:p>
            <a:pPr marL="342900" indent="-342900">
              <a:buFont typeface="Arial" panose="020B0604020202020204" pitchFamily="34" charset="0"/>
              <a:buChar char="•"/>
            </a:pPr>
            <a:endParaRPr lang="it-IT" sz="2000" b="1" dirty="0">
              <a:latin typeface="Avenir Next" panose="020B0503020202020204" pitchFamily="34" charset="0"/>
            </a:endParaRPr>
          </a:p>
          <a:p>
            <a:pPr marL="342900" indent="-342900">
              <a:buFont typeface="Arial" panose="020B0604020202020204" pitchFamily="34" charset="0"/>
              <a:buChar char="•"/>
            </a:pPr>
            <a:r>
              <a:rPr lang="it-IT" sz="2000" b="1" dirty="0" err="1">
                <a:latin typeface="Avenir Next" panose="020B0503020202020204" pitchFamily="34" charset="0"/>
              </a:rPr>
              <a:t>Cobot</a:t>
            </a:r>
            <a:r>
              <a:rPr lang="it-IT" sz="2000" b="1" dirty="0">
                <a:latin typeface="Avenir Next" panose="020B0503020202020204" pitchFamily="34" charset="0"/>
              </a:rPr>
              <a:t>: </a:t>
            </a:r>
            <a:r>
              <a:rPr lang="it-IT" sz="2000" dirty="0" err="1">
                <a:latin typeface="Avenir Next" panose="020B0503020202020204" pitchFamily="34" charset="0"/>
              </a:rPr>
              <a:t>i robot</a:t>
            </a:r>
            <a:r>
              <a:rPr lang="it-IT" sz="2000" dirty="0">
                <a:latin typeface="Avenir Next" panose="020B0503020202020204" pitchFamily="34" charset="0"/>
              </a:rPr>
              <a:t> collaborativi lavorano e collaborano </a:t>
            </a:r>
            <a:r>
              <a:rPr lang="it-IT" sz="2000" dirty="0" err="1">
                <a:latin typeface="Avenir Next" panose="020B0503020202020204" pitchFamily="34" charset="0"/>
              </a:rPr>
              <a:t>in sicurezza </a:t>
            </a:r>
            <a:r>
              <a:rPr lang="it-IT" sz="2000" dirty="0">
                <a:latin typeface="Avenir Next" panose="020B0503020202020204" pitchFamily="34" charset="0"/>
              </a:rPr>
              <a:t>con </a:t>
            </a:r>
            <a:r>
              <a:rPr lang="it-IT" sz="2000" dirty="0" err="1">
                <a:latin typeface="Avenir Next" panose="020B0503020202020204" pitchFamily="34" charset="0"/>
              </a:rPr>
              <a:t>gli esseri umani</a:t>
            </a:r>
            <a:r>
              <a:rPr lang="it-IT" sz="2000" dirty="0">
                <a:latin typeface="Avenir Next" panose="020B0503020202020204" pitchFamily="34" charset="0"/>
              </a:rPr>
              <a:t>, </a:t>
            </a:r>
            <a:r>
              <a:rPr lang="it-IT" sz="2000" dirty="0" err="1">
                <a:latin typeface="Avenir Next" panose="020B0503020202020204" pitchFamily="34" charset="0"/>
              </a:rPr>
              <a:t>aiutandoli </a:t>
            </a:r>
            <a:r>
              <a:rPr lang="it-IT" sz="2000" dirty="0">
                <a:latin typeface="Avenir Next" panose="020B0503020202020204" pitchFamily="34" charset="0"/>
              </a:rPr>
              <a:t>nelle </a:t>
            </a:r>
            <a:r>
              <a:rPr lang="it-IT" sz="2000" dirty="0" err="1">
                <a:latin typeface="Avenir Next" panose="020B0503020202020204" pitchFamily="34" charset="0"/>
              </a:rPr>
              <a:t>operazioni</a:t>
            </a:r>
            <a:r>
              <a:rPr lang="it-IT" sz="2000" dirty="0">
                <a:latin typeface="Avenir Next" panose="020B0503020202020204" pitchFamily="34" charset="0"/>
              </a:rPr>
              <a:t> di assemblaggio </a:t>
            </a:r>
            <a:r>
              <a:rPr lang="it-IT" sz="2000" dirty="0" err="1">
                <a:latin typeface="Avenir Next" panose="020B0503020202020204" pitchFamily="34" charset="0"/>
              </a:rPr>
              <a:t>manuale</a:t>
            </a:r>
            <a:r>
              <a:rPr lang="it-IT" sz="2000" dirty="0">
                <a:latin typeface="Avenir Next" panose="020B0503020202020204" pitchFamily="34" charset="0"/>
              </a:rPr>
              <a:t>, </a:t>
            </a:r>
            <a:r>
              <a:rPr lang="it-IT" sz="2000" dirty="0" err="1">
                <a:latin typeface="Avenir Next" panose="020B0503020202020204" pitchFamily="34" charset="0"/>
              </a:rPr>
              <a:t>in particolare </a:t>
            </a:r>
            <a:r>
              <a:rPr lang="it-IT" sz="2000" dirty="0">
                <a:latin typeface="Avenir Next" panose="020B0503020202020204" pitchFamily="34" charset="0"/>
              </a:rPr>
              <a:t>per </a:t>
            </a:r>
            <a:r>
              <a:rPr lang="it-IT" sz="2000" dirty="0" err="1">
                <a:latin typeface="Avenir Next" panose="020B0503020202020204" pitchFamily="34" charset="0"/>
              </a:rPr>
              <a:t>quelle </a:t>
            </a:r>
            <a:r>
              <a:rPr lang="it-IT" sz="2000" dirty="0">
                <a:latin typeface="Avenir Next" panose="020B0503020202020204" pitchFamily="34" charset="0"/>
              </a:rPr>
              <a:t>attività </a:t>
            </a:r>
            <a:r>
              <a:rPr lang="it-IT" sz="2000" dirty="0" err="1">
                <a:latin typeface="Avenir Next" panose="020B0503020202020204" pitchFamily="34" charset="0"/>
              </a:rPr>
              <a:t>che richiedono posture faticose </a:t>
            </a:r>
            <a:r>
              <a:rPr lang="it-IT" sz="2000" dirty="0">
                <a:latin typeface="Avenir Next" panose="020B0503020202020204" pitchFamily="34" charset="0"/>
              </a:rPr>
              <a:t>e </a:t>
            </a:r>
            <a:r>
              <a:rPr lang="it-IT" sz="2000" dirty="0" err="1">
                <a:latin typeface="Avenir Next" panose="020B0503020202020204" pitchFamily="34" charset="0"/>
              </a:rPr>
              <a:t>pericolose</a:t>
            </a:r>
            <a:r>
              <a:rPr lang="it-IT" sz="2000" dirty="0">
                <a:latin typeface="Avenir Next" panose="020B0503020202020204" pitchFamily="34" charset="0"/>
              </a:rPr>
              <a:t>.</a:t>
            </a:r>
          </a:p>
          <a:p>
            <a:pPr marL="342900" indent="-342900">
              <a:buFont typeface="Arial" panose="020B0604020202020204" pitchFamily="34" charset="0"/>
              <a:buChar char="•"/>
            </a:pPr>
            <a:endParaRPr lang="it-IT" sz="2000" dirty="0">
              <a:latin typeface="Avenir Next" panose="020B0503020202020204" pitchFamily="34" charset="0"/>
            </a:endParaRPr>
          </a:p>
          <a:p>
            <a:pPr marL="342900" indent="-342900">
              <a:buFont typeface="Arial" panose="020B0604020202020204" pitchFamily="34" charset="0"/>
              <a:buChar char="•"/>
            </a:pPr>
            <a:r>
              <a:rPr lang="it-IT" sz="2000" b="1" dirty="0" err="1">
                <a:latin typeface="Avenir Next" panose="020B0503020202020204" pitchFamily="34" charset="0"/>
              </a:rPr>
              <a:t>Sensorizzazione </a:t>
            </a:r>
            <a:r>
              <a:rPr lang="it-IT" sz="2000" b="1" dirty="0">
                <a:latin typeface="Avenir Next" panose="020B0503020202020204" pitchFamily="34" charset="0"/>
              </a:rPr>
              <a:t>e monitoraggio</a:t>
            </a:r>
            <a:r>
              <a:rPr lang="it-IT" sz="2000" dirty="0">
                <a:latin typeface="Avenir Next" panose="020B0503020202020204" pitchFamily="34" charset="0"/>
              </a:rPr>
              <a:t>: il monitoraggio </a:t>
            </a:r>
            <a:r>
              <a:rPr lang="it-IT" sz="2000" dirty="0" err="1">
                <a:latin typeface="Avenir Next" panose="020B0503020202020204" pitchFamily="34" charset="0"/>
              </a:rPr>
              <a:t>continuo </a:t>
            </a:r>
            <a:r>
              <a:rPr lang="it-IT" sz="2000" dirty="0">
                <a:latin typeface="Avenir Next" panose="020B0503020202020204" pitchFamily="34" charset="0"/>
              </a:rPr>
              <a:t>dello stato </a:t>
            </a:r>
            <a:r>
              <a:rPr lang="it-IT" sz="2000" dirty="0" err="1">
                <a:latin typeface="Avenir Next" panose="020B0503020202020204" pitchFamily="34" charset="0"/>
              </a:rPr>
              <a:t>operativo </a:t>
            </a:r>
            <a:r>
              <a:rPr lang="it-IT" sz="2000" dirty="0">
                <a:latin typeface="Avenir Next" panose="020B0503020202020204" pitchFamily="34" charset="0"/>
              </a:rPr>
              <a:t>del sistema di assemblaggio </a:t>
            </a:r>
            <a:r>
              <a:rPr lang="it-IT" sz="2000" dirty="0" err="1">
                <a:latin typeface="Avenir Next" panose="020B0503020202020204" pitchFamily="34" charset="0"/>
              </a:rPr>
              <a:t>consente </a:t>
            </a:r>
            <a:r>
              <a:rPr lang="it-IT" sz="2000" dirty="0">
                <a:latin typeface="Avenir Next" panose="020B0503020202020204" pitchFamily="34" charset="0"/>
              </a:rPr>
              <a:t>di </a:t>
            </a:r>
            <a:r>
              <a:rPr lang="it-IT" sz="2000" dirty="0" err="1">
                <a:latin typeface="Avenir Next" panose="020B0503020202020204" pitchFamily="34" charset="0"/>
              </a:rPr>
              <a:t>individuare </a:t>
            </a:r>
            <a:r>
              <a:rPr lang="it-IT" sz="2000" dirty="0">
                <a:latin typeface="Avenir Next" panose="020B0503020202020204" pitchFamily="34" charset="0"/>
              </a:rPr>
              <a:t>in </a:t>
            </a:r>
            <a:r>
              <a:rPr lang="it-IT" sz="2000" dirty="0" err="1">
                <a:latin typeface="Avenir Next" panose="020B0503020202020204" pitchFamily="34" charset="0"/>
              </a:rPr>
              <a:t>anticipo eventuali </a:t>
            </a:r>
            <a:r>
              <a:rPr lang="it-IT" sz="2000" dirty="0">
                <a:latin typeface="Avenir Next" panose="020B0503020202020204" pitchFamily="34" charset="0"/>
              </a:rPr>
              <a:t>guasti o </a:t>
            </a:r>
            <a:r>
              <a:rPr lang="it-IT" sz="2000" dirty="0" err="1">
                <a:latin typeface="Avenir Next" panose="020B0503020202020204" pitchFamily="34" charset="0"/>
              </a:rPr>
              <a:t>errori </a:t>
            </a:r>
            <a:r>
              <a:rPr lang="it-IT" sz="2000" dirty="0">
                <a:latin typeface="Avenir Next" panose="020B0503020202020204" pitchFamily="34" charset="0"/>
              </a:rPr>
              <a:t>e di </a:t>
            </a:r>
            <a:r>
              <a:rPr lang="it-IT" sz="2000" dirty="0" err="1">
                <a:latin typeface="Avenir Next" panose="020B0503020202020204" pitchFamily="34" charset="0"/>
              </a:rPr>
              <a:t>correggere </a:t>
            </a:r>
            <a:r>
              <a:rPr lang="it-IT" sz="2000" dirty="0">
                <a:latin typeface="Avenir Next" panose="020B0503020202020204" pitchFamily="34" charset="0"/>
              </a:rPr>
              <a:t>il </a:t>
            </a:r>
            <a:r>
              <a:rPr lang="it-IT" sz="2000" dirty="0" err="1">
                <a:latin typeface="Avenir Next" panose="020B0503020202020204" pitchFamily="34" charset="0"/>
              </a:rPr>
              <a:t>problema</a:t>
            </a:r>
            <a:r>
              <a:rPr lang="it-IT" sz="2000" dirty="0">
                <a:latin typeface="Avenir Next" panose="020B0503020202020204" pitchFamily="34" charset="0"/>
              </a:rPr>
              <a:t>.</a:t>
            </a:r>
          </a:p>
          <a:p>
            <a:pPr marL="342900" indent="-342900">
              <a:buFont typeface="Arial" panose="020B0604020202020204" pitchFamily="34" charset="0"/>
              <a:buChar char="•"/>
            </a:pPr>
            <a:endParaRPr lang="it-IT" sz="2000" dirty="0">
              <a:latin typeface="Avenir Next" panose="020B0503020202020204" pitchFamily="34" charset="0"/>
            </a:endParaRPr>
          </a:p>
          <a:p>
            <a:pPr marL="342900" indent="-342900">
              <a:buFont typeface="Arial" panose="020B0604020202020204" pitchFamily="34" charset="0"/>
              <a:buChar char="•"/>
            </a:pPr>
            <a:r>
              <a:rPr lang="it-IT" sz="2000" dirty="0">
                <a:latin typeface="Avenir Next" panose="020B0503020202020204" pitchFamily="34" charset="0"/>
              </a:rPr>
              <a:t>Gestione del flusso </a:t>
            </a:r>
            <a:r>
              <a:rPr lang="it-IT" sz="2000" dirty="0" err="1">
                <a:latin typeface="Avenir Next" panose="020B0503020202020204" pitchFamily="34" charset="0"/>
              </a:rPr>
              <a:t>dei materiali </a:t>
            </a:r>
            <a:r>
              <a:rPr lang="it-IT" sz="2000" dirty="0">
                <a:latin typeface="Avenir Next" panose="020B0503020202020204" pitchFamily="34" charset="0"/>
              </a:rPr>
              <a:t>con </a:t>
            </a:r>
            <a:r>
              <a:rPr lang="it-IT" sz="2000" b="1" dirty="0" err="1">
                <a:latin typeface="Avenir Next" panose="020B0503020202020204" pitchFamily="34" charset="0"/>
              </a:rPr>
              <a:t>veicoli autonomi</a:t>
            </a:r>
            <a:endParaRPr lang="it-IT" sz="2000" b="1" dirty="0">
              <a:latin typeface="Avenir Next" panose="020B0503020202020204" pitchFamily="34" charset="0"/>
            </a:endParaRPr>
          </a:p>
          <a:p>
            <a:pPr marL="342900" indent="-342900">
              <a:buFont typeface="Arial" panose="020B0604020202020204" pitchFamily="34" charset="0"/>
              <a:buChar char="•"/>
            </a:pPr>
            <a:endParaRPr lang="it-IT" sz="2000" dirty="0">
              <a:latin typeface="Avenir Next" panose="020B0503020202020204" pitchFamily="34" charset="0"/>
            </a:endParaRPr>
          </a:p>
        </p:txBody>
      </p:sp>
    </p:spTree>
    <p:extLst>
      <p:ext uri="{BB962C8B-B14F-4D97-AF65-F5344CB8AC3E}">
        <p14:creationId xmlns:p14="http://schemas.microsoft.com/office/powerpoint/2010/main" val="3796431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nvPr>
        </p:nvSpPr>
        <p:spPr>
          <a:xfrm>
            <a:off x="1593367" y="189146"/>
            <a:ext cx="10009339" cy="1325563"/>
          </a:xfrm>
        </p:spPr>
        <p:txBody>
          <a:bodyPr>
            <a:normAutofit/>
          </a:bodyPr>
          <a:lstStyle/>
          <a:p>
            <a:r>
              <a:rPr lang="en-GB" sz="3600" dirty="0">
                <a:solidFill>
                  <a:schemeClr val="tx1"/>
                </a:solidFill>
                <a:latin typeface="Avenir Next" panose="020B0503020202020204"/>
              </a:rPr>
              <a:t>Assemblea con realtà virtuale </a:t>
            </a:r>
          </a:p>
        </p:txBody>
      </p:sp>
      <p:sp>
        <p:nvSpPr>
          <p:cNvPr id="4" name="Date Placeholder 3">
            <a:extLst>
              <a:ext uri="{FF2B5EF4-FFF2-40B4-BE49-F238E27FC236}">
                <a16:creationId xmlns:a16="http://schemas.microsoft.com/office/drawing/2014/main" id="{7F196039-9B7E-457D-AC6D-2EAF6178B068}"/>
              </a:ext>
            </a:extLst>
          </p:cNvPr>
          <p:cNvSpPr>
            <a:spLocks noGrp="1"/>
          </p:cNvSpPr>
          <p:nvPr>
            <p:ph type="dt" sz="half" idx="10"/>
          </p:nvPr>
        </p:nvSpPr>
        <p:spPr/>
        <p:txBody>
          <a:bodyPr/>
          <a:lstStyle/>
          <a:p>
            <a:fld id="{37170521-3AC6-46EE-A67A-71C4F520C0FB}" type="datetime1">
              <a:rPr lang="it-IT" smtClean="0">
                <a:solidFill>
                  <a:schemeClr val="tx1"/>
                </a:solidFill>
              </a:rPr>
              <a:t>18/11/2025</a:t>
            </a:fld>
            <a:endParaRPr lang="it-IT" dirty="0">
              <a:solidFill>
                <a:schemeClr val="tx1"/>
              </a:solidFill>
            </a:endParaRPr>
          </a:p>
        </p:txBody>
      </p:sp>
      <p:sp>
        <p:nvSpPr>
          <p:cNvPr id="5" name="Footer Placeholder 4">
            <a:extLst>
              <a:ext uri="{FF2B5EF4-FFF2-40B4-BE49-F238E27FC236}">
                <a16:creationId xmlns:a16="http://schemas.microsoft.com/office/drawing/2014/main" id="{4A175229-AF9A-4F9E-94A4-E90B6CBE4569}"/>
              </a:ext>
            </a:extLst>
          </p:cNvPr>
          <p:cNvSpPr>
            <a:spLocks noGrp="1"/>
          </p:cNvSpPr>
          <p:nvPr>
            <p:ph type="ftr" sz="quarter" idx="11"/>
          </p:nvPr>
        </p:nvSpPr>
        <p:spPr/>
        <p:txBody>
          <a:bodyPr/>
          <a:lstStyle/>
          <a:p>
            <a:r>
              <a:rPr lang="it-IT" dirty="0">
                <a:solidFill>
                  <a:schemeClr val="tx1"/>
                </a:solidFill>
              </a:rPr>
              <a:t>Design 4.0</a:t>
            </a:r>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mtClean="0">
                <a:solidFill>
                  <a:schemeClr val="tx1"/>
                </a:solidFill>
              </a:rPr>
              <a:t>32</a:t>
            </a:fld>
            <a:endParaRPr lang="it-IT" dirty="0">
              <a:solidFill>
                <a:schemeClr val="tx1"/>
              </a:solidFill>
            </a:endParaRPr>
          </a:p>
        </p:txBody>
      </p:sp>
      <p:sp>
        <p:nvSpPr>
          <p:cNvPr id="9" name="Content Placeholder 2">
            <a:extLst>
              <a:ext uri="{FF2B5EF4-FFF2-40B4-BE49-F238E27FC236}">
                <a16:creationId xmlns:a16="http://schemas.microsoft.com/office/drawing/2014/main" id="{6720DE3D-1075-51FB-DEB4-66CDBE23D3F5}"/>
              </a:ext>
            </a:extLst>
          </p:cNvPr>
          <p:cNvSpPr>
            <a:spLocks noGrp="1"/>
          </p:cNvSpPr>
          <p:nvPr>
            <p:ph idx="1"/>
          </p:nvPr>
        </p:nvSpPr>
        <p:spPr>
          <a:xfrm>
            <a:off x="369579" y="1514709"/>
            <a:ext cx="10229054" cy="6858000"/>
          </a:xfrm>
          <a:noFill/>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2000" b="1" dirty="0">
                <a:solidFill>
                  <a:schemeClr val="tx1"/>
                </a:solidFill>
                <a:effectLst/>
                <a:latin typeface="Avenir Next" panose="020B0503020202020204" pitchFamily="34" charset="0"/>
                <a:cs typeface="Helvetica" panose="020B0604020202020204" pitchFamily="34" charset="0"/>
              </a:rPr>
              <a:t>Dispositivi di input</a:t>
            </a:r>
          </a:p>
          <a:p>
            <a:pPr>
              <a:buFont typeface="Wingdings" pitchFamily="2" charset="2"/>
              <a:buChar char="ü"/>
            </a:pPr>
            <a:r>
              <a:rPr lang="en-US" sz="2000" dirty="0">
                <a:solidFill>
                  <a:schemeClr val="tx1"/>
                </a:solidFill>
                <a:effectLst/>
                <a:latin typeface="Avenir Next" panose="020B0503020202020204" pitchFamily="34" charset="0"/>
                <a:cs typeface="Helvetica" panose="020B0604020202020204" pitchFamily="34" charset="0"/>
              </a:rPr>
              <a:t>Forniscono agli utenti un senso di immersione e definiscono il modo in cui interagiscono con il computer.</a:t>
            </a:r>
          </a:p>
          <a:p>
            <a:pPr>
              <a:buFont typeface="Wingdings" pitchFamily="2" charset="2"/>
              <a:buChar char="ü"/>
            </a:pPr>
            <a:r>
              <a:rPr lang="en-US" sz="2000" dirty="0">
                <a:solidFill>
                  <a:schemeClr val="tx1"/>
                </a:solidFill>
                <a:effectLst/>
                <a:latin typeface="Avenir Next" panose="020B0503020202020204" pitchFamily="34" charset="0"/>
                <a:cs typeface="Helvetica" panose="020B0604020202020204" pitchFamily="34" charset="0"/>
              </a:rPr>
              <a:t>Esempi includono joystick, force ball/tracking ball, controller wand, guanti dati, trackpad, pulsanti di controllo integrati nel dispositivo e motion tracker.</a:t>
            </a:r>
          </a:p>
          <a:p>
            <a:pPr marL="0" indent="0">
              <a:buNone/>
            </a:pPr>
            <a:r>
              <a:rPr lang="en-US" sz="2000" b="1" dirty="0">
                <a:solidFill>
                  <a:schemeClr val="tx1"/>
                </a:solidFill>
                <a:effectLst/>
                <a:latin typeface="Avenir Next" panose="020B0503020202020204" pitchFamily="34" charset="0"/>
                <a:cs typeface="Helvetica" panose="020B0604020202020204" pitchFamily="34" charset="0"/>
              </a:rPr>
              <a:t>Motore VR</a:t>
            </a:r>
          </a:p>
          <a:p>
            <a:pPr>
              <a:buFont typeface="Wingdings" pitchFamily="2" charset="2"/>
              <a:buChar char="ü"/>
            </a:pPr>
            <a:r>
              <a:rPr lang="en-US" sz="2000" dirty="0">
                <a:solidFill>
                  <a:schemeClr val="tx1"/>
                </a:solidFill>
                <a:effectLst/>
                <a:latin typeface="Avenir Next" panose="020B0503020202020204" pitchFamily="34" charset="0"/>
                <a:cs typeface="Helvetica" panose="020B0604020202020204" pitchFamily="34" charset="0"/>
              </a:rPr>
              <a:t>Responsabile del calcolo e della generazione di modelli grafici, del rendering di oggetti, dell'illuminazione, della mappatura, della texturizzazione, della simulazione e della visualizzazione in tempo reale.</a:t>
            </a:r>
          </a:p>
          <a:p>
            <a:pPr marL="0" indent="0">
              <a:buNone/>
            </a:pPr>
            <a:r>
              <a:rPr lang="en-US" sz="2000" b="1" dirty="0">
                <a:solidFill>
                  <a:schemeClr val="tx1"/>
                </a:solidFill>
                <a:effectLst/>
                <a:latin typeface="Avenir Next" panose="020B0503020202020204" pitchFamily="34" charset="0"/>
                <a:cs typeface="Helvetica" panose="020B0604020202020204" pitchFamily="34" charset="0"/>
              </a:rPr>
              <a:t>Dispositivi di output</a:t>
            </a:r>
          </a:p>
          <a:p>
            <a:pPr>
              <a:buFont typeface="Wingdings" pitchFamily="2" charset="2"/>
              <a:buChar char="ü"/>
            </a:pPr>
            <a:r>
              <a:rPr lang="en-US" sz="2000" dirty="0">
                <a:solidFill>
                  <a:schemeClr val="tx1"/>
                </a:solidFill>
                <a:effectLst/>
                <a:latin typeface="Avenir Next" panose="020B0503020202020204" pitchFamily="34" charset="0"/>
                <a:cs typeface="Helvetica" panose="020B0604020202020204" pitchFamily="34" charset="0"/>
              </a:rPr>
              <a:t>Utilizzati per presentare contenuti o ambienti VR agli utenti.</a:t>
            </a:r>
          </a:p>
          <a:p>
            <a:pPr>
              <a:buFont typeface="Wingdings" pitchFamily="2" charset="2"/>
              <a:buChar char="ü"/>
            </a:pPr>
            <a:r>
              <a:rPr lang="en-US" sz="2000" dirty="0">
                <a:solidFill>
                  <a:schemeClr val="tx1"/>
                </a:solidFill>
                <a:effectLst/>
                <a:latin typeface="Avenir Next" panose="020B0503020202020204" pitchFamily="34" charset="0"/>
                <a:cs typeface="Helvetica" panose="020B0604020202020204" pitchFamily="34" charset="0"/>
              </a:rPr>
              <a:t>Ricevono feedback dal motore VR e lo trasmettono agli utenti attraverso i rispettivi dispositivi di output, stimolando i sensi.</a:t>
            </a:r>
          </a:p>
          <a:p>
            <a:pPr marL="0" indent="0">
              <a:buNone/>
            </a:pPr>
            <a:endParaRPr lang="en-US" sz="2000" dirty="0">
              <a:solidFill>
                <a:schemeClr val="tx1"/>
              </a:solidFill>
              <a:effectLst/>
              <a:latin typeface="Avenir Next" panose="020B0503020202020204" pitchFamily="34" charset="0"/>
              <a:cs typeface="Helvetica" panose="020B0604020202020204" pitchFamily="34" charset="0"/>
            </a:endParaRPr>
          </a:p>
        </p:txBody>
      </p:sp>
      <p:pic>
        <p:nvPicPr>
          <p:cNvPr id="3" name="Picture 33" descr="VR beyond gaming">
            <a:hlinkClick r:id="rId4"/>
            <a:extLst>
              <a:ext uri="{FF2B5EF4-FFF2-40B4-BE49-F238E27FC236}">
                <a16:creationId xmlns:a16="http://schemas.microsoft.com/office/drawing/2014/main" id="{EC048DF2-3DE1-C843-24D9-470451CC9D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2494" y="3169866"/>
            <a:ext cx="2372060"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25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nvPr>
        </p:nvSpPr>
        <p:spPr>
          <a:xfrm>
            <a:off x="1344461" y="386766"/>
            <a:ext cx="10009339" cy="1325563"/>
          </a:xfrm>
        </p:spPr>
        <p:txBody>
          <a:bodyPr>
            <a:normAutofit/>
          </a:bodyPr>
          <a:lstStyle/>
          <a:p>
            <a:r>
              <a:rPr lang="en-GB" sz="3600" dirty="0">
                <a:solidFill>
                  <a:schemeClr val="tx1"/>
                </a:solidFill>
                <a:latin typeface="Avenir Next" panose="020B0503020202020204"/>
              </a:rPr>
              <a:t>Assemblea con realtà virtuale </a:t>
            </a:r>
          </a:p>
        </p:txBody>
      </p:sp>
      <p:sp>
        <p:nvSpPr>
          <p:cNvPr id="4" name="Date Placeholder 3">
            <a:extLst>
              <a:ext uri="{FF2B5EF4-FFF2-40B4-BE49-F238E27FC236}">
                <a16:creationId xmlns:a16="http://schemas.microsoft.com/office/drawing/2014/main" id="{7F196039-9B7E-457D-AC6D-2EAF6178B068}"/>
              </a:ext>
            </a:extLst>
          </p:cNvPr>
          <p:cNvSpPr>
            <a:spLocks noGrp="1"/>
          </p:cNvSpPr>
          <p:nvPr>
            <p:ph type="dt" sz="half" idx="10"/>
          </p:nvPr>
        </p:nvSpPr>
        <p:spPr/>
        <p:txBody>
          <a:bodyPr/>
          <a:lstStyle/>
          <a:p>
            <a:fld id="{37170521-3AC6-46EE-A67A-71C4F520C0FB}" type="datetime1">
              <a:rPr lang="it-IT" smtClean="0">
                <a:solidFill>
                  <a:schemeClr val="tx1"/>
                </a:solidFill>
              </a:rPr>
              <a:t>18/11/2025</a:t>
            </a:fld>
            <a:endParaRPr lang="it-IT" dirty="0">
              <a:solidFill>
                <a:schemeClr val="tx1"/>
              </a:solidFill>
            </a:endParaRPr>
          </a:p>
        </p:txBody>
      </p:sp>
      <p:sp>
        <p:nvSpPr>
          <p:cNvPr id="5" name="Footer Placeholder 4">
            <a:extLst>
              <a:ext uri="{FF2B5EF4-FFF2-40B4-BE49-F238E27FC236}">
                <a16:creationId xmlns:a16="http://schemas.microsoft.com/office/drawing/2014/main" id="{4A175229-AF9A-4F9E-94A4-E90B6CBE4569}"/>
              </a:ext>
            </a:extLst>
          </p:cNvPr>
          <p:cNvSpPr>
            <a:spLocks noGrp="1"/>
          </p:cNvSpPr>
          <p:nvPr>
            <p:ph type="ftr" sz="quarter" idx="11"/>
          </p:nvPr>
        </p:nvSpPr>
        <p:spPr/>
        <p:txBody>
          <a:bodyPr/>
          <a:lstStyle/>
          <a:p>
            <a:r>
              <a:rPr lang="it-IT" dirty="0">
                <a:solidFill>
                  <a:schemeClr val="tx1"/>
                </a:solidFill>
              </a:rPr>
              <a:t>Design 4.0</a:t>
            </a:r>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mtClean="0">
                <a:solidFill>
                  <a:schemeClr val="tx1"/>
                </a:solidFill>
              </a:rPr>
              <a:t>33</a:t>
            </a:fld>
            <a:endParaRPr lang="it-IT" dirty="0">
              <a:solidFill>
                <a:schemeClr val="tx1"/>
              </a:solidFill>
            </a:endParaRPr>
          </a:p>
        </p:txBody>
      </p:sp>
      <p:sp>
        <p:nvSpPr>
          <p:cNvPr id="9" name="Content Placeholder 2">
            <a:extLst>
              <a:ext uri="{FF2B5EF4-FFF2-40B4-BE49-F238E27FC236}">
                <a16:creationId xmlns:a16="http://schemas.microsoft.com/office/drawing/2014/main" id="{6720DE3D-1075-51FB-DEB4-66CDBE23D3F5}"/>
              </a:ext>
            </a:extLst>
          </p:cNvPr>
          <p:cNvSpPr>
            <a:spLocks noGrp="1"/>
          </p:cNvSpPr>
          <p:nvPr>
            <p:ph idx="1"/>
          </p:nvPr>
        </p:nvSpPr>
        <p:spPr>
          <a:xfrm>
            <a:off x="303263" y="1485537"/>
            <a:ext cx="7567747" cy="6858000"/>
          </a:xfrm>
          <a:noFill/>
          <a:ln>
            <a:noFill/>
          </a:ln>
        </p:spPr>
        <p:style>
          <a:lnRef idx="2">
            <a:schemeClr val="accent1"/>
          </a:lnRef>
          <a:fillRef idx="1">
            <a:schemeClr val="lt1"/>
          </a:fillRef>
          <a:effectRef idx="0">
            <a:schemeClr val="accent1"/>
          </a:effectRef>
          <a:fontRef idx="minor">
            <a:schemeClr val="dk1"/>
          </a:fontRef>
        </p:style>
        <p:txBody>
          <a:bodyPr>
            <a:normAutofit/>
          </a:bodyPr>
          <a:lstStyle/>
          <a:p>
            <a:endParaRPr lang="en-US" sz="1800" b="1" dirty="0">
              <a:solidFill>
                <a:schemeClr val="tx1"/>
              </a:solidFill>
              <a:latin typeface="Avenir Next" panose="020B0503020202020204" pitchFamily="34" charset="0"/>
              <a:cs typeface="Helvetica" panose="020B0604020202020204" pitchFamily="34" charset="0"/>
            </a:endParaRPr>
          </a:p>
          <a:p>
            <a:r>
              <a:rPr lang="en-US" sz="1800" dirty="0">
                <a:solidFill>
                  <a:schemeClr val="tx1"/>
                </a:solidFill>
                <a:latin typeface="Avenir Next" panose="020B0503020202020204" pitchFamily="34" charset="0"/>
                <a:cs typeface="Helvetica" panose="020B0604020202020204" pitchFamily="34" charset="0"/>
              </a:rPr>
              <a:t>L'applicazione del sistema VR consente lo sviluppo di un ambiente di progettazione di assemblaggi virtuali.</a:t>
            </a:r>
            <a:endParaRPr lang="en-US" sz="1800" dirty="0">
              <a:solidFill>
                <a:schemeClr val="tx1"/>
              </a:solidFill>
              <a:effectLst/>
              <a:latin typeface="Avenir Next" panose="020B0503020202020204" pitchFamily="34" charset="0"/>
              <a:cs typeface="Helvetica" panose="020B0604020202020204" pitchFamily="34" charset="0"/>
            </a:endParaRPr>
          </a:p>
          <a:p>
            <a:r>
              <a:rPr lang="en-US" sz="1800" dirty="0">
                <a:solidFill>
                  <a:schemeClr val="tx1"/>
                </a:solidFill>
                <a:latin typeface="Avenir Next" panose="020B0503020202020204" pitchFamily="34" charset="0"/>
                <a:cs typeface="Helvetica" panose="020B0604020202020204" pitchFamily="34" charset="0"/>
              </a:rPr>
              <a:t>Grazie alla realtà virtuale è possibile creare un ambiente virtuale, basato sull'input di modelli CAD, in cui è possibile testare eventuali punti critici, interferenze e stimare il tempo necessario per ogni singola operazione di assemblaggio.</a:t>
            </a:r>
            <a:endParaRPr lang="en-US" sz="1800" dirty="0">
              <a:solidFill>
                <a:schemeClr val="tx1"/>
              </a:solidFill>
              <a:effectLst/>
              <a:latin typeface="Avenir Next" panose="020B0503020202020204" pitchFamily="34" charset="0"/>
              <a:cs typeface="Helvetica" panose="020B0604020202020204" pitchFamily="34" charset="0"/>
            </a:endParaRPr>
          </a:p>
          <a:p>
            <a:endParaRPr lang="en-US" sz="1800" dirty="0">
              <a:solidFill>
                <a:schemeClr val="tx1"/>
              </a:solidFill>
              <a:effectLst/>
              <a:latin typeface="Avenir Next" panose="020B0503020202020204" pitchFamily="34" charset="0"/>
              <a:cs typeface="Helvetica" panose="020B0604020202020204" pitchFamily="34" charset="0"/>
            </a:endParaRPr>
          </a:p>
        </p:txBody>
      </p:sp>
      <p:pic>
        <p:nvPicPr>
          <p:cNvPr id="8" name="Immagine 7" descr="Immagine che contiene giocattolo&#10;&#10;Descrizione generata automaticamente">
            <a:extLst>
              <a:ext uri="{FF2B5EF4-FFF2-40B4-BE49-F238E27FC236}">
                <a16:creationId xmlns:a16="http://schemas.microsoft.com/office/drawing/2014/main" id="{521827E1-62B9-D215-2588-7133DF0F9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799" y="1082301"/>
            <a:ext cx="4114801" cy="2571751"/>
          </a:xfrm>
          <a:prstGeom prst="rect">
            <a:avLst/>
          </a:prstGeom>
        </p:spPr>
      </p:pic>
      <p:pic>
        <p:nvPicPr>
          <p:cNvPr id="10" name="Immagine 9" descr="Immagine che contiene testo&#10;&#10;Descrizione generata automaticamente">
            <a:extLst>
              <a:ext uri="{FF2B5EF4-FFF2-40B4-BE49-F238E27FC236}">
                <a16:creationId xmlns:a16="http://schemas.microsoft.com/office/drawing/2014/main" id="{CDA737C9-0EC3-994D-1399-710DDFA622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798" y="4149725"/>
            <a:ext cx="4114802" cy="2571751"/>
          </a:xfrm>
          <a:prstGeom prst="rect">
            <a:avLst/>
          </a:prstGeom>
        </p:spPr>
      </p:pic>
      <p:pic>
        <p:nvPicPr>
          <p:cNvPr id="11" name="Obraz 2">
            <a:extLst>
              <a:ext uri="{FF2B5EF4-FFF2-40B4-BE49-F238E27FC236}">
                <a16:creationId xmlns:a16="http://schemas.microsoft.com/office/drawing/2014/main" id="{2652037B-C0BC-7C54-9CB2-B935ABC0DE3D}"/>
              </a:ext>
            </a:extLst>
          </p:cNvPr>
          <p:cNvPicPr>
            <a:picLocks noChangeAspect="1"/>
          </p:cNvPicPr>
          <p:nvPr/>
        </p:nvPicPr>
        <p:blipFill>
          <a:blip r:embed="rId6"/>
          <a:stretch>
            <a:fillRect/>
          </a:stretch>
        </p:blipFill>
        <p:spPr>
          <a:xfrm>
            <a:off x="1053019" y="3914700"/>
            <a:ext cx="5513963" cy="2943300"/>
          </a:xfrm>
          <a:prstGeom prst="rect">
            <a:avLst/>
          </a:prstGeom>
        </p:spPr>
      </p:pic>
      <p:sp>
        <p:nvSpPr>
          <p:cNvPr id="13" name="CasellaDiTesto 12">
            <a:extLst>
              <a:ext uri="{FF2B5EF4-FFF2-40B4-BE49-F238E27FC236}">
                <a16:creationId xmlns:a16="http://schemas.microsoft.com/office/drawing/2014/main" id="{96B5C995-D19A-CD0F-BE93-FD068AF71F30}"/>
              </a:ext>
            </a:extLst>
          </p:cNvPr>
          <p:cNvSpPr txBox="1"/>
          <p:nvPr/>
        </p:nvSpPr>
        <p:spPr>
          <a:xfrm>
            <a:off x="3581400" y="6552199"/>
            <a:ext cx="6096000" cy="338554"/>
          </a:xfrm>
          <a:prstGeom prst="rect">
            <a:avLst/>
          </a:prstGeom>
          <a:noFill/>
        </p:spPr>
        <p:txBody>
          <a:bodyPr wrap="square">
            <a:spAutoFit/>
          </a:bodyPr>
          <a:lstStyle/>
          <a:p>
            <a:r>
              <a:rPr lang="pl-PL" sz="1600" b="1" i="1" dirty="0">
                <a:latin typeface="Arial" pitchFamily="34" charset="0"/>
              </a:rPr>
              <a:t>Marcin Radomski-VR</a:t>
            </a:r>
          </a:p>
        </p:txBody>
      </p:sp>
    </p:spTree>
    <p:extLst>
      <p:ext uri="{BB962C8B-B14F-4D97-AF65-F5344CB8AC3E}">
        <p14:creationId xmlns:p14="http://schemas.microsoft.com/office/powerpoint/2010/main" val="4192780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nvPr>
        </p:nvSpPr>
        <p:spPr>
          <a:xfrm>
            <a:off x="1496386" y="275386"/>
            <a:ext cx="10009339" cy="1325563"/>
          </a:xfrm>
        </p:spPr>
        <p:txBody>
          <a:bodyPr>
            <a:normAutofit/>
          </a:bodyPr>
          <a:lstStyle/>
          <a:p>
            <a:r>
              <a:rPr lang="en-GB" sz="3200" dirty="0">
                <a:solidFill>
                  <a:schemeClr val="tx1"/>
                </a:solidFill>
                <a:latin typeface="Avenir Next" panose="020B0503020202020204"/>
              </a:rPr>
              <a:t>Assemblaggio con realtà aumentata </a:t>
            </a:r>
          </a:p>
        </p:txBody>
      </p:sp>
      <p:sp>
        <p:nvSpPr>
          <p:cNvPr id="4" name="Date Placeholder 3">
            <a:extLst>
              <a:ext uri="{FF2B5EF4-FFF2-40B4-BE49-F238E27FC236}">
                <a16:creationId xmlns:a16="http://schemas.microsoft.com/office/drawing/2014/main" id="{7F196039-9B7E-457D-AC6D-2EAF6178B068}"/>
              </a:ext>
            </a:extLst>
          </p:cNvPr>
          <p:cNvSpPr>
            <a:spLocks noGrp="1"/>
          </p:cNvSpPr>
          <p:nvPr>
            <p:ph type="dt" sz="half" idx="10"/>
          </p:nvPr>
        </p:nvSpPr>
        <p:spPr/>
        <p:txBody>
          <a:bodyPr/>
          <a:lstStyle/>
          <a:p>
            <a:fld id="{37170521-3AC6-46EE-A67A-71C4F520C0FB}" type="datetime1">
              <a:rPr lang="it-IT" smtClean="0">
                <a:solidFill>
                  <a:schemeClr val="tx1"/>
                </a:solidFill>
              </a:rPr>
              <a:t>18/11/2025</a:t>
            </a:fld>
            <a:endParaRPr lang="it-IT" dirty="0">
              <a:solidFill>
                <a:schemeClr val="tx1"/>
              </a:solidFill>
            </a:endParaRPr>
          </a:p>
        </p:txBody>
      </p:sp>
      <p:sp>
        <p:nvSpPr>
          <p:cNvPr id="5" name="Footer Placeholder 4">
            <a:extLst>
              <a:ext uri="{FF2B5EF4-FFF2-40B4-BE49-F238E27FC236}">
                <a16:creationId xmlns:a16="http://schemas.microsoft.com/office/drawing/2014/main" id="{4A175229-AF9A-4F9E-94A4-E90B6CBE4569}"/>
              </a:ext>
            </a:extLst>
          </p:cNvPr>
          <p:cNvSpPr>
            <a:spLocks noGrp="1"/>
          </p:cNvSpPr>
          <p:nvPr>
            <p:ph type="ftr" sz="quarter" idx="11"/>
          </p:nvPr>
        </p:nvSpPr>
        <p:spPr/>
        <p:txBody>
          <a:bodyPr/>
          <a:lstStyle/>
          <a:p>
            <a:r>
              <a:rPr lang="it-IT" dirty="0">
                <a:solidFill>
                  <a:schemeClr val="tx1"/>
                </a:solidFill>
              </a:rPr>
              <a:t>Design 4.0</a:t>
            </a:r>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mtClean="0">
                <a:solidFill>
                  <a:schemeClr val="tx1"/>
                </a:solidFill>
              </a:rPr>
              <a:t>34</a:t>
            </a:fld>
            <a:endParaRPr lang="it-IT" dirty="0">
              <a:solidFill>
                <a:schemeClr val="tx1"/>
              </a:solidFill>
            </a:endParaRPr>
          </a:p>
        </p:txBody>
      </p:sp>
      <p:sp>
        <p:nvSpPr>
          <p:cNvPr id="9" name="Content Placeholder 2">
            <a:extLst>
              <a:ext uri="{FF2B5EF4-FFF2-40B4-BE49-F238E27FC236}">
                <a16:creationId xmlns:a16="http://schemas.microsoft.com/office/drawing/2014/main" id="{6720DE3D-1075-51FB-DEB4-66CDBE23D3F5}"/>
              </a:ext>
            </a:extLst>
          </p:cNvPr>
          <p:cNvSpPr>
            <a:spLocks noGrp="1"/>
          </p:cNvSpPr>
          <p:nvPr>
            <p:ph idx="1"/>
          </p:nvPr>
        </p:nvSpPr>
        <p:spPr>
          <a:xfrm>
            <a:off x="110523" y="1600949"/>
            <a:ext cx="8500077" cy="6858000"/>
          </a:xfrm>
          <a:noFill/>
          <a:ln>
            <a:noFill/>
          </a:ln>
        </p:spPr>
        <p:style>
          <a:lnRef idx="2">
            <a:schemeClr val="accent1"/>
          </a:lnRef>
          <a:fillRef idx="1">
            <a:schemeClr val="lt1"/>
          </a:fillRef>
          <a:effectRef idx="0">
            <a:schemeClr val="accent1"/>
          </a:effectRef>
          <a:fontRef idx="minor">
            <a:schemeClr val="dk1"/>
          </a:fontRef>
        </p:style>
        <p:txBody>
          <a:bodyPr>
            <a:normAutofit/>
          </a:bodyPr>
          <a:lstStyle/>
          <a:p>
            <a:r>
              <a:rPr lang="en-US" dirty="0">
                <a:solidFill>
                  <a:schemeClr val="tx1"/>
                </a:solidFill>
                <a:latin typeface="Avenir Next" panose="020B0503020202020204" pitchFamily="34" charset="0"/>
                <a:cs typeface="Helvetica" panose="020B0604020202020204" pitchFamily="34" charset="0"/>
              </a:rPr>
              <a:t>La realtà aumentata è una combinazione tra una scena reale vista dall'utente e una scena virtuale generata da un computer che arricchisce la scena con informazioni aggiuntive.</a:t>
            </a:r>
          </a:p>
          <a:p>
            <a:endParaRPr lang="en-US" dirty="0">
              <a:solidFill>
                <a:schemeClr val="tx1"/>
              </a:solidFill>
              <a:latin typeface="Avenir Next" panose="020B0503020202020204" pitchFamily="34" charset="0"/>
              <a:cs typeface="Helvetica" panose="020B0604020202020204" pitchFamily="34" charset="0"/>
            </a:endParaRPr>
          </a:p>
          <a:p>
            <a:r>
              <a:rPr lang="en-US" dirty="0">
                <a:solidFill>
                  <a:schemeClr val="tx1"/>
                </a:solidFill>
                <a:latin typeface="Avenir Next" panose="020B0503020202020204" pitchFamily="34" charset="0"/>
                <a:cs typeface="Helvetica" panose="020B0604020202020204" pitchFamily="34" charset="0"/>
              </a:rPr>
              <a:t> Si tratta di una visione del mondo reale migliorata digitalmente.</a:t>
            </a:r>
          </a:p>
          <a:p>
            <a:endParaRPr lang="en-US" dirty="0">
              <a:solidFill>
                <a:schemeClr val="tx1"/>
              </a:solidFill>
              <a:latin typeface="Avenir Next" panose="020B0503020202020204" pitchFamily="34" charset="0"/>
              <a:cs typeface="Helvetica" panose="020B0604020202020204" pitchFamily="34" charset="0"/>
            </a:endParaRPr>
          </a:p>
          <a:p>
            <a:r>
              <a:rPr lang="en-US" dirty="0">
                <a:solidFill>
                  <a:schemeClr val="tx1"/>
                </a:solidFill>
                <a:latin typeface="Avenir Next" panose="020B0503020202020204" pitchFamily="34" charset="0"/>
                <a:cs typeface="Helvetica" panose="020B0604020202020204" pitchFamily="34" charset="0"/>
              </a:rPr>
              <a:t>L'AR mira a generare un sistema tale da non poter apprezzare la differenza tra il mondo reale e quello virtuale aumentato.</a:t>
            </a:r>
          </a:p>
          <a:p>
            <a:endParaRPr lang="en-US" dirty="0">
              <a:solidFill>
                <a:schemeClr val="tx1"/>
              </a:solidFill>
              <a:latin typeface="Avenir Next" panose="020B0503020202020204" pitchFamily="34" charset="0"/>
              <a:cs typeface="Helvetica" panose="020B0604020202020204" pitchFamily="34" charset="0"/>
            </a:endParaRPr>
          </a:p>
          <a:p>
            <a:pPr marL="0" indent="0">
              <a:buNone/>
            </a:pPr>
            <a:endParaRPr lang="en-US" sz="2400" dirty="0">
              <a:solidFill>
                <a:schemeClr val="tx1"/>
              </a:solidFill>
              <a:effectLst/>
              <a:latin typeface="Avenir Next" panose="020B0503020202020204" pitchFamily="34" charset="0"/>
              <a:cs typeface="Helvetica" panose="020B0604020202020204" pitchFamily="34" charset="0"/>
            </a:endParaRPr>
          </a:p>
        </p:txBody>
      </p:sp>
      <p:pic>
        <p:nvPicPr>
          <p:cNvPr id="8" name="Picture 14">
            <a:extLst>
              <a:ext uri="{FF2B5EF4-FFF2-40B4-BE49-F238E27FC236}">
                <a16:creationId xmlns:a16="http://schemas.microsoft.com/office/drawing/2014/main" id="{7456AC2D-6247-0865-8F9D-A9D198C67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2470365"/>
            <a:ext cx="3496377" cy="2559584"/>
          </a:xfrm>
          <a:prstGeom prst="rect">
            <a:avLst/>
          </a:prstGeom>
        </p:spPr>
      </p:pic>
    </p:spTree>
    <p:extLst>
      <p:ext uri="{BB962C8B-B14F-4D97-AF65-F5344CB8AC3E}">
        <p14:creationId xmlns:p14="http://schemas.microsoft.com/office/powerpoint/2010/main" val="1600482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nvPr>
        </p:nvSpPr>
        <p:spPr>
          <a:xfrm>
            <a:off x="1496385" y="261215"/>
            <a:ext cx="10009339" cy="1325563"/>
          </a:xfrm>
        </p:spPr>
        <p:txBody>
          <a:bodyPr>
            <a:normAutofit/>
          </a:bodyPr>
          <a:lstStyle/>
          <a:p>
            <a:r>
              <a:rPr lang="en-GB" sz="3200" dirty="0">
                <a:solidFill>
                  <a:schemeClr val="tx1"/>
                </a:solidFill>
                <a:latin typeface="Avenir Next" panose="020B0503020202020204"/>
              </a:rPr>
              <a:t>Assemblaggio con realtà aumentata </a:t>
            </a:r>
          </a:p>
        </p:txBody>
      </p:sp>
      <p:sp>
        <p:nvSpPr>
          <p:cNvPr id="4" name="Date Placeholder 3">
            <a:extLst>
              <a:ext uri="{FF2B5EF4-FFF2-40B4-BE49-F238E27FC236}">
                <a16:creationId xmlns:a16="http://schemas.microsoft.com/office/drawing/2014/main" id="{7F196039-9B7E-457D-AC6D-2EAF6178B068}"/>
              </a:ext>
            </a:extLst>
          </p:cNvPr>
          <p:cNvSpPr>
            <a:spLocks noGrp="1"/>
          </p:cNvSpPr>
          <p:nvPr>
            <p:ph type="dt" sz="half" idx="10"/>
          </p:nvPr>
        </p:nvSpPr>
        <p:spPr/>
        <p:txBody>
          <a:bodyPr/>
          <a:lstStyle/>
          <a:p>
            <a:fld id="{37170521-3AC6-46EE-A67A-71C4F520C0FB}" type="datetime1">
              <a:rPr lang="it-IT" smtClean="0">
                <a:solidFill>
                  <a:schemeClr val="tx1"/>
                </a:solidFill>
              </a:rPr>
              <a:t>18/11/2025</a:t>
            </a:fld>
            <a:endParaRPr lang="it-IT" dirty="0">
              <a:solidFill>
                <a:schemeClr val="tx1"/>
              </a:solidFill>
            </a:endParaRPr>
          </a:p>
        </p:txBody>
      </p:sp>
      <p:sp>
        <p:nvSpPr>
          <p:cNvPr id="5" name="Footer Placeholder 4">
            <a:extLst>
              <a:ext uri="{FF2B5EF4-FFF2-40B4-BE49-F238E27FC236}">
                <a16:creationId xmlns:a16="http://schemas.microsoft.com/office/drawing/2014/main" id="{4A175229-AF9A-4F9E-94A4-E90B6CBE4569}"/>
              </a:ext>
            </a:extLst>
          </p:cNvPr>
          <p:cNvSpPr>
            <a:spLocks noGrp="1"/>
          </p:cNvSpPr>
          <p:nvPr>
            <p:ph type="ftr" sz="quarter" idx="11"/>
          </p:nvPr>
        </p:nvSpPr>
        <p:spPr/>
        <p:txBody>
          <a:bodyPr/>
          <a:lstStyle/>
          <a:p>
            <a:r>
              <a:rPr lang="it-IT" dirty="0">
                <a:solidFill>
                  <a:schemeClr val="tx1"/>
                </a:solidFill>
              </a:rPr>
              <a:t>Design 4.0</a:t>
            </a:r>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mtClean="0">
                <a:solidFill>
                  <a:schemeClr val="tx1"/>
                </a:solidFill>
              </a:rPr>
              <a:t>35</a:t>
            </a:fld>
            <a:endParaRPr lang="it-IT" dirty="0">
              <a:solidFill>
                <a:schemeClr val="tx1"/>
              </a:solidFill>
            </a:endParaRPr>
          </a:p>
        </p:txBody>
      </p:sp>
      <p:sp>
        <p:nvSpPr>
          <p:cNvPr id="9" name="Content Placeholder 2">
            <a:extLst>
              <a:ext uri="{FF2B5EF4-FFF2-40B4-BE49-F238E27FC236}">
                <a16:creationId xmlns:a16="http://schemas.microsoft.com/office/drawing/2014/main" id="{6720DE3D-1075-51FB-DEB4-66CDBE23D3F5}"/>
              </a:ext>
            </a:extLst>
          </p:cNvPr>
          <p:cNvSpPr>
            <a:spLocks noGrp="1"/>
          </p:cNvSpPr>
          <p:nvPr>
            <p:ph idx="1"/>
          </p:nvPr>
        </p:nvSpPr>
        <p:spPr>
          <a:xfrm>
            <a:off x="179999" y="1651468"/>
            <a:ext cx="11832001" cy="6858000"/>
          </a:xfrm>
          <a:noFill/>
          <a:ln>
            <a:noFill/>
          </a:ln>
        </p:spPr>
        <p:style>
          <a:lnRef idx="2">
            <a:schemeClr val="accent1"/>
          </a:lnRef>
          <a:fillRef idx="1">
            <a:schemeClr val="lt1"/>
          </a:fillRef>
          <a:effectRef idx="0">
            <a:schemeClr val="accent1"/>
          </a:effectRef>
          <a:fontRef idx="minor">
            <a:schemeClr val="dk1"/>
          </a:fontRef>
        </p:style>
        <p:txBody>
          <a:bodyPr>
            <a:normAutofit/>
          </a:bodyPr>
          <a:lstStyle/>
          <a:p>
            <a:r>
              <a:rPr lang="en-US" sz="2400" dirty="0">
                <a:solidFill>
                  <a:schemeClr val="tx1"/>
                </a:solidFill>
                <a:latin typeface="Avenir Next" panose="020B0503020202020204" pitchFamily="34" charset="0"/>
                <a:cs typeface="Helvetica" panose="020B0604020202020204" pitchFamily="34" charset="0"/>
              </a:rPr>
              <a:t>Utilizzando gli strumenti AR, l'ambiente di assemblaggio può essere arricchito con informazioni che aiutano l'operatore a evitare errori,  riconoscere gli strumenti giusti e, infine, sviluppare un sistema di assemblaggio più efficiente.</a:t>
            </a:r>
          </a:p>
          <a:p>
            <a:endParaRPr lang="en-US" sz="2400" dirty="0">
              <a:solidFill>
                <a:schemeClr val="tx1"/>
              </a:solidFill>
              <a:latin typeface="Avenir Next" panose="020B0503020202020204" pitchFamily="34" charset="0"/>
              <a:cs typeface="Helvetica" panose="020B0604020202020204" pitchFamily="34" charset="0"/>
            </a:endParaRPr>
          </a:p>
          <a:p>
            <a:r>
              <a:rPr lang="en-US" sz="2400" dirty="0">
                <a:solidFill>
                  <a:schemeClr val="tx1"/>
                </a:solidFill>
                <a:latin typeface="Avenir Next" panose="020B0503020202020204" pitchFamily="34" charset="0"/>
                <a:cs typeface="Helvetica" panose="020B0604020202020204" pitchFamily="34" charset="0"/>
              </a:rPr>
              <a:t>La realtà aumentata può essere utilizzata anche durante la configurazione della linea di assemblaggio, per simulare e ottimizzare il processo.</a:t>
            </a:r>
          </a:p>
          <a:p>
            <a:endParaRPr lang="en-US" sz="2400" dirty="0">
              <a:solidFill>
                <a:schemeClr val="tx1"/>
              </a:solidFill>
              <a:latin typeface="Avenir Next" panose="020B0503020202020204" pitchFamily="34" charset="0"/>
              <a:cs typeface="Helvetica" panose="020B0604020202020204" pitchFamily="34" charset="0"/>
            </a:endParaRPr>
          </a:p>
          <a:p>
            <a:pPr marL="0" indent="0">
              <a:buNone/>
            </a:pPr>
            <a:endParaRPr lang="en-US" sz="2000" dirty="0">
              <a:solidFill>
                <a:schemeClr val="tx1"/>
              </a:solidFill>
              <a:effectLst/>
              <a:latin typeface="Avenir Next" panose="020B0503020202020204" pitchFamily="34" charset="0"/>
              <a:cs typeface="Helvetica" panose="020B0604020202020204" pitchFamily="34" charset="0"/>
            </a:endParaRPr>
          </a:p>
        </p:txBody>
      </p:sp>
      <p:pic>
        <p:nvPicPr>
          <p:cNvPr id="3" name="Immagine 2" descr="Immagine che contiene microscopio, persona, interni, computer&#10;&#10;Descrizione generata automaticamente">
            <a:extLst>
              <a:ext uri="{FF2B5EF4-FFF2-40B4-BE49-F238E27FC236}">
                <a16:creationId xmlns:a16="http://schemas.microsoft.com/office/drawing/2014/main" id="{4F4A219E-9A6B-9AED-50D8-EF780C385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999" y="3743699"/>
            <a:ext cx="4114801" cy="2314952"/>
          </a:xfrm>
          <a:prstGeom prst="rect">
            <a:avLst/>
          </a:prstGeom>
        </p:spPr>
      </p:pic>
      <p:pic>
        <p:nvPicPr>
          <p:cNvPr id="7" name="Picture 2">
            <a:extLst>
              <a:ext uri="{FF2B5EF4-FFF2-40B4-BE49-F238E27FC236}">
                <a16:creationId xmlns:a16="http://schemas.microsoft.com/office/drawing/2014/main" id="{65A7AEC2-04D0-A81F-75BD-BB0063D78870}"/>
              </a:ext>
            </a:extLst>
          </p:cNvPr>
          <p:cNvPicPr>
            <a:picLocks noChangeAspect="1"/>
          </p:cNvPicPr>
          <p:nvPr/>
        </p:nvPicPr>
        <p:blipFill>
          <a:blip r:embed="rId5"/>
          <a:stretch>
            <a:fillRect/>
          </a:stretch>
        </p:blipFill>
        <p:spPr>
          <a:xfrm>
            <a:off x="1071283" y="3865570"/>
            <a:ext cx="4504765" cy="2429797"/>
          </a:xfrm>
          <a:prstGeom prst="rect">
            <a:avLst/>
          </a:prstGeom>
        </p:spPr>
      </p:pic>
      <p:sp>
        <p:nvSpPr>
          <p:cNvPr id="11" name="CasellaDiTesto 10">
            <a:extLst>
              <a:ext uri="{FF2B5EF4-FFF2-40B4-BE49-F238E27FC236}">
                <a16:creationId xmlns:a16="http://schemas.microsoft.com/office/drawing/2014/main" id="{455E9AA4-1ECF-6880-A1D4-4AB3767D6B3F}"/>
              </a:ext>
            </a:extLst>
          </p:cNvPr>
          <p:cNvSpPr txBox="1"/>
          <p:nvPr/>
        </p:nvSpPr>
        <p:spPr>
          <a:xfrm>
            <a:off x="1071283" y="3865570"/>
            <a:ext cx="4325470" cy="584775"/>
          </a:xfrm>
          <a:prstGeom prst="rect">
            <a:avLst/>
          </a:prstGeom>
          <a:noFill/>
        </p:spPr>
        <p:txBody>
          <a:bodyPr wrap="square">
            <a:spAutoFit/>
          </a:bodyPr>
          <a:lstStyle/>
          <a:p>
            <a:r>
              <a:rPr lang="en-US" sz="1600" dirty="0"/>
              <a:t>http://</a:t>
            </a:r>
            <a:r>
              <a:rPr lang="en-US" sz="1600" dirty="0" err="1"/>
              <a:t>research.microsoft.</a:t>
            </a:r>
            <a:r>
              <a:rPr lang="en-US" sz="1600" dirty="0"/>
              <a:t>com/en-us/projects/hololens/</a:t>
            </a:r>
            <a:endParaRPr lang="en-GB" sz="1600" dirty="0"/>
          </a:p>
        </p:txBody>
      </p:sp>
    </p:spTree>
    <p:extLst>
      <p:ext uri="{BB962C8B-B14F-4D97-AF65-F5344CB8AC3E}">
        <p14:creationId xmlns:p14="http://schemas.microsoft.com/office/powerpoint/2010/main" val="2438823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nvPr>
        </p:nvSpPr>
        <p:spPr>
          <a:xfrm>
            <a:off x="1344461" y="330487"/>
            <a:ext cx="10009339" cy="1325563"/>
          </a:xfrm>
        </p:spPr>
        <p:txBody>
          <a:bodyPr>
            <a:normAutofit/>
          </a:bodyPr>
          <a:lstStyle/>
          <a:p>
            <a:r>
              <a:rPr lang="en-GB" sz="3600" dirty="0">
                <a:solidFill>
                  <a:schemeClr val="tx1"/>
                </a:solidFill>
                <a:latin typeface="Avenir Next" panose="020B0503020202020204"/>
              </a:rPr>
              <a:t>I4.0 Sistemi di assemblaggio</a:t>
            </a:r>
          </a:p>
        </p:txBody>
      </p:sp>
      <p:sp>
        <p:nvSpPr>
          <p:cNvPr id="4" name="Date Placeholder 3">
            <a:extLst>
              <a:ext uri="{FF2B5EF4-FFF2-40B4-BE49-F238E27FC236}">
                <a16:creationId xmlns:a16="http://schemas.microsoft.com/office/drawing/2014/main" id="{7F196039-9B7E-457D-AC6D-2EAF6178B068}"/>
              </a:ext>
            </a:extLst>
          </p:cNvPr>
          <p:cNvSpPr>
            <a:spLocks noGrp="1"/>
          </p:cNvSpPr>
          <p:nvPr>
            <p:ph type="dt" sz="half" idx="10"/>
          </p:nvPr>
        </p:nvSpPr>
        <p:spPr/>
        <p:txBody>
          <a:bodyPr/>
          <a:lstStyle/>
          <a:p>
            <a:fld id="{37170521-3AC6-46EE-A67A-71C4F520C0FB}" type="datetime1">
              <a:rPr lang="it-IT" smtClean="0">
                <a:solidFill>
                  <a:schemeClr val="tx1"/>
                </a:solidFill>
              </a:rPr>
              <a:t>18/11/2025</a:t>
            </a:fld>
            <a:endParaRPr lang="it-IT" dirty="0">
              <a:solidFill>
                <a:schemeClr val="tx1"/>
              </a:solidFill>
            </a:endParaRPr>
          </a:p>
        </p:txBody>
      </p:sp>
      <p:sp>
        <p:nvSpPr>
          <p:cNvPr id="5" name="Footer Placeholder 4">
            <a:extLst>
              <a:ext uri="{FF2B5EF4-FFF2-40B4-BE49-F238E27FC236}">
                <a16:creationId xmlns:a16="http://schemas.microsoft.com/office/drawing/2014/main" id="{4A175229-AF9A-4F9E-94A4-E90B6CBE4569}"/>
              </a:ext>
            </a:extLst>
          </p:cNvPr>
          <p:cNvSpPr>
            <a:spLocks noGrp="1"/>
          </p:cNvSpPr>
          <p:nvPr>
            <p:ph type="ftr" sz="quarter" idx="11"/>
          </p:nvPr>
        </p:nvSpPr>
        <p:spPr/>
        <p:txBody>
          <a:bodyPr/>
          <a:lstStyle/>
          <a:p>
            <a:r>
              <a:rPr lang="it-IT" dirty="0">
                <a:solidFill>
                  <a:schemeClr val="tx1"/>
                </a:solidFill>
              </a:rPr>
              <a:t>EDAP 4.0</a:t>
            </a:r>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mtClean="0">
                <a:solidFill>
                  <a:schemeClr val="tx1"/>
                </a:solidFill>
              </a:rPr>
              <a:t>36</a:t>
            </a:fld>
            <a:endParaRPr lang="it-IT">
              <a:solidFill>
                <a:schemeClr val="tx1"/>
              </a:solidFill>
            </a:endParaRPr>
          </a:p>
        </p:txBody>
      </p:sp>
      <p:sp>
        <p:nvSpPr>
          <p:cNvPr id="8" name="CasellaDiTesto 7">
            <a:extLst>
              <a:ext uri="{FF2B5EF4-FFF2-40B4-BE49-F238E27FC236}">
                <a16:creationId xmlns:a16="http://schemas.microsoft.com/office/drawing/2014/main" id="{1BF55641-C966-998D-B4DF-9A9CC17D684C}"/>
              </a:ext>
            </a:extLst>
          </p:cNvPr>
          <p:cNvSpPr txBox="1"/>
          <p:nvPr/>
        </p:nvSpPr>
        <p:spPr>
          <a:xfrm>
            <a:off x="543838" y="1462087"/>
            <a:ext cx="11104324" cy="5232202"/>
          </a:xfrm>
          <a:prstGeom prst="rect">
            <a:avLst/>
          </a:prstGeom>
          <a:noFill/>
        </p:spPr>
        <p:txBody>
          <a:bodyPr wrap="square">
            <a:spAutoFit/>
          </a:bodyPr>
          <a:lstStyle/>
          <a:p>
            <a:r>
              <a:rPr lang="en-GB" sz="2800" b="1" dirty="0">
                <a:latin typeface="Avenir Next" panose="020B0503020202020204" pitchFamily="34" charset="0"/>
              </a:rPr>
              <a:t>Conclusione</a:t>
            </a:r>
          </a:p>
          <a:p>
            <a:endParaRPr lang="en-GB" dirty="0">
              <a:latin typeface="Avenir Next" panose="020B0503020202020204" pitchFamily="34" charset="0"/>
            </a:endParaRPr>
          </a:p>
          <a:p>
            <a:r>
              <a:rPr lang="en-GB" sz="2400" dirty="0">
                <a:latin typeface="Avenir Next" panose="020B0503020202020204" pitchFamily="34" charset="0"/>
              </a:rPr>
              <a:t>L'Industria 4.0 offre gli strumenti per migliorare il processo di assemblaggio sotto molti aspetti, in particolare per quanto riguarda la qualità del processo, che si traduce poi in sicurezza per gli utenti del prodotto. </a:t>
            </a:r>
          </a:p>
          <a:p>
            <a:endParaRPr lang="en-GB" sz="2400" dirty="0">
              <a:latin typeface="Avenir Next" panose="020B0503020202020204" pitchFamily="34" charset="0"/>
            </a:endParaRPr>
          </a:p>
          <a:p>
            <a:r>
              <a:rPr lang="en-GB" sz="2400" dirty="0">
                <a:latin typeface="Avenir Next" panose="020B0503020202020204" pitchFamily="34" charset="0"/>
              </a:rPr>
              <a:t>La possibilità di simulare il processo di assemblaggio in ambienti di realtà virtuale e aumentata consente inoltre di orientare il processo di progettazione in un'ottica di Design for Manufacturing, con un notevole risparmio di tempo e risorse.</a:t>
            </a:r>
          </a:p>
          <a:p>
            <a:endParaRPr lang="en-GB" sz="2400" dirty="0">
              <a:latin typeface="Avenir Next" panose="020B0503020202020204" pitchFamily="34" charset="0"/>
            </a:endParaRPr>
          </a:p>
          <a:p>
            <a:r>
              <a:rPr lang="en-GB" sz="2400" dirty="0">
                <a:latin typeface="Avenir Next" panose="020B0503020202020204" pitchFamily="34" charset="0"/>
              </a:rPr>
              <a:t>Tuttavia...</a:t>
            </a:r>
          </a:p>
          <a:p>
            <a:endParaRPr lang="en-GB" sz="2400" dirty="0">
              <a:latin typeface="Avenir Next" panose="020B0503020202020204" pitchFamily="34" charset="0"/>
            </a:endParaRPr>
          </a:p>
          <a:p>
            <a:endParaRPr lang="en-GB" sz="2400" dirty="0">
              <a:latin typeface="Avenir Next" panose="020B0503020202020204" pitchFamily="34" charset="0"/>
            </a:endParaRPr>
          </a:p>
        </p:txBody>
      </p:sp>
    </p:spTree>
    <p:extLst>
      <p:ext uri="{BB962C8B-B14F-4D97-AF65-F5344CB8AC3E}">
        <p14:creationId xmlns:p14="http://schemas.microsoft.com/office/powerpoint/2010/main" val="28269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nvPr>
        </p:nvSpPr>
        <p:spPr>
          <a:xfrm>
            <a:off x="1454821" y="358197"/>
            <a:ext cx="10009339" cy="1325563"/>
          </a:xfrm>
        </p:spPr>
        <p:txBody>
          <a:bodyPr>
            <a:normAutofit/>
          </a:bodyPr>
          <a:lstStyle/>
          <a:p>
            <a:r>
              <a:rPr lang="en-GB" sz="3600" dirty="0">
                <a:solidFill>
                  <a:schemeClr val="tx1"/>
                </a:solidFill>
                <a:latin typeface="Avenir Next" panose="020B0503020202020204"/>
              </a:rPr>
              <a:t>I4.0 Sistemi di assemblaggio</a:t>
            </a:r>
          </a:p>
        </p:txBody>
      </p:sp>
      <p:sp>
        <p:nvSpPr>
          <p:cNvPr id="4" name="Date Placeholder 3">
            <a:extLst>
              <a:ext uri="{FF2B5EF4-FFF2-40B4-BE49-F238E27FC236}">
                <a16:creationId xmlns:a16="http://schemas.microsoft.com/office/drawing/2014/main" id="{7F196039-9B7E-457D-AC6D-2EAF6178B068}"/>
              </a:ext>
            </a:extLst>
          </p:cNvPr>
          <p:cNvSpPr>
            <a:spLocks noGrp="1"/>
          </p:cNvSpPr>
          <p:nvPr>
            <p:ph type="dt" sz="half" idx="10"/>
          </p:nvPr>
        </p:nvSpPr>
        <p:spPr/>
        <p:txBody>
          <a:bodyPr/>
          <a:lstStyle/>
          <a:p>
            <a:fld id="{37170521-3AC6-46EE-A67A-71C4F520C0FB}" type="datetime1">
              <a:rPr lang="it-IT" smtClean="0">
                <a:solidFill>
                  <a:schemeClr val="tx1"/>
                </a:solidFill>
              </a:rPr>
              <a:t>18/11/2025</a:t>
            </a:fld>
            <a:endParaRPr lang="it-IT" dirty="0">
              <a:solidFill>
                <a:schemeClr val="tx1"/>
              </a:solidFill>
            </a:endParaRPr>
          </a:p>
        </p:txBody>
      </p:sp>
      <p:sp>
        <p:nvSpPr>
          <p:cNvPr id="5" name="Footer Placeholder 4">
            <a:extLst>
              <a:ext uri="{FF2B5EF4-FFF2-40B4-BE49-F238E27FC236}">
                <a16:creationId xmlns:a16="http://schemas.microsoft.com/office/drawing/2014/main" id="{4A175229-AF9A-4F9E-94A4-E90B6CBE4569}"/>
              </a:ext>
            </a:extLst>
          </p:cNvPr>
          <p:cNvSpPr>
            <a:spLocks noGrp="1"/>
          </p:cNvSpPr>
          <p:nvPr>
            <p:ph type="ftr" sz="quarter" idx="11"/>
          </p:nvPr>
        </p:nvSpPr>
        <p:spPr/>
        <p:txBody>
          <a:bodyPr/>
          <a:lstStyle/>
          <a:p>
            <a:r>
              <a:rPr lang="it-IT" dirty="0">
                <a:solidFill>
                  <a:schemeClr val="tx1"/>
                </a:solidFill>
              </a:rPr>
              <a:t>EDAP 4.0</a:t>
            </a:r>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mtClean="0">
                <a:solidFill>
                  <a:schemeClr val="tx1"/>
                </a:solidFill>
              </a:rPr>
              <a:t>37</a:t>
            </a:fld>
            <a:endParaRPr lang="it-IT">
              <a:solidFill>
                <a:schemeClr val="tx1"/>
              </a:solidFill>
            </a:endParaRPr>
          </a:p>
        </p:txBody>
      </p:sp>
      <p:sp>
        <p:nvSpPr>
          <p:cNvPr id="8" name="CasellaDiTesto 7">
            <a:extLst>
              <a:ext uri="{FF2B5EF4-FFF2-40B4-BE49-F238E27FC236}">
                <a16:creationId xmlns:a16="http://schemas.microsoft.com/office/drawing/2014/main" id="{1BF55641-C966-998D-B4DF-9A9CC17D684C}"/>
              </a:ext>
            </a:extLst>
          </p:cNvPr>
          <p:cNvSpPr txBox="1"/>
          <p:nvPr/>
        </p:nvSpPr>
        <p:spPr>
          <a:xfrm>
            <a:off x="543838" y="1462087"/>
            <a:ext cx="11104324" cy="4862870"/>
          </a:xfrm>
          <a:prstGeom prst="rect">
            <a:avLst/>
          </a:prstGeom>
          <a:noFill/>
        </p:spPr>
        <p:txBody>
          <a:bodyPr wrap="square">
            <a:spAutoFit/>
          </a:bodyPr>
          <a:lstStyle/>
          <a:p>
            <a:r>
              <a:rPr lang="en-GB" sz="2800" b="1" dirty="0">
                <a:latin typeface="Avenir Next" panose="020B0503020202020204" pitchFamily="34" charset="0"/>
              </a:rPr>
              <a:t>Alcuni aspetti critici </a:t>
            </a:r>
          </a:p>
          <a:p>
            <a:endParaRPr lang="en-GB" dirty="0">
              <a:latin typeface="Avenir Next" panose="020B0503020202020204" pitchFamily="34" charset="0"/>
            </a:endParaRPr>
          </a:p>
          <a:p>
            <a:r>
              <a:rPr lang="en-GB" sz="2400" b="1" dirty="0">
                <a:latin typeface="Avenir Next" panose="020B0503020202020204" pitchFamily="34" charset="0"/>
              </a:rPr>
              <a:t>Formazione</a:t>
            </a:r>
            <a:r>
              <a:rPr lang="en-GB" sz="2400" dirty="0">
                <a:latin typeface="Avenir Next" panose="020B0503020202020204" pitchFamily="34" charset="0"/>
              </a:rPr>
              <a:t>: l'implementazione dei concetti e delle tecnologie I4.0 richiede un notevole sforzo di formazione per gli operatori. </a:t>
            </a:r>
          </a:p>
          <a:p>
            <a:endParaRPr lang="en-GB" sz="2400" dirty="0">
              <a:latin typeface="Avenir Next" panose="020B0503020202020204" pitchFamily="34" charset="0"/>
            </a:endParaRPr>
          </a:p>
          <a:p>
            <a:r>
              <a:rPr lang="en-GB" sz="2400" b="1" dirty="0">
                <a:latin typeface="Avenir Next" panose="020B0503020202020204" pitchFamily="34" charset="0"/>
              </a:rPr>
              <a:t>Competenze</a:t>
            </a:r>
            <a:r>
              <a:rPr lang="en-GB" sz="2400" dirty="0">
                <a:latin typeface="Avenir Next" panose="020B0503020202020204" pitchFamily="34" charset="0"/>
              </a:rPr>
              <a:t>: la scelta corretta delle tecnologie in base al caso di interesse richiede competenze adeguate. </a:t>
            </a:r>
          </a:p>
          <a:p>
            <a:endParaRPr lang="en-GB" sz="2400" dirty="0">
              <a:latin typeface="Avenir Next" panose="020B0503020202020204" pitchFamily="34" charset="0"/>
            </a:endParaRPr>
          </a:p>
          <a:p>
            <a:r>
              <a:rPr lang="en-GB" sz="2400" b="1" dirty="0">
                <a:latin typeface="Avenir Next" panose="020B0503020202020204" pitchFamily="34" charset="0"/>
              </a:rPr>
              <a:t>Investimenti</a:t>
            </a:r>
            <a:r>
              <a:rPr lang="en-GB" sz="2400" dirty="0">
                <a:latin typeface="Avenir Next" panose="020B0503020202020204" pitchFamily="34" charset="0"/>
              </a:rPr>
              <a:t>: l'adozione delle tecnologie I4.0 nei sistemi di assemblaggio richiede investimenti massicci. </a:t>
            </a:r>
          </a:p>
          <a:p>
            <a:endParaRPr lang="en-GB" sz="2400" dirty="0">
              <a:latin typeface="Avenir Next" panose="020B0503020202020204" pitchFamily="34" charset="0"/>
            </a:endParaRPr>
          </a:p>
          <a:p>
            <a:endParaRPr lang="en-GB" sz="2400" dirty="0">
              <a:latin typeface="Avenir Next" panose="020B0503020202020204" pitchFamily="34" charset="0"/>
            </a:endParaRPr>
          </a:p>
          <a:p>
            <a:pPr algn="ctr"/>
            <a:r>
              <a:rPr lang="en-GB" sz="2400" b="1" dirty="0">
                <a:latin typeface="Avenir Next" panose="020B0503020202020204" pitchFamily="34" charset="0"/>
              </a:rPr>
              <a:t>Tutto ciò limita la diffusione delle linee di assemblaggio 4.0!</a:t>
            </a:r>
          </a:p>
        </p:txBody>
      </p:sp>
    </p:spTree>
    <p:extLst>
      <p:ext uri="{BB962C8B-B14F-4D97-AF65-F5344CB8AC3E}">
        <p14:creationId xmlns:p14="http://schemas.microsoft.com/office/powerpoint/2010/main" val="3584386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nvPr>
        </p:nvSpPr>
        <p:spPr>
          <a:xfrm>
            <a:off x="1084876" y="2427102"/>
            <a:ext cx="9342120" cy="1325563"/>
          </a:xfrm>
        </p:spPr>
        <p:txBody>
          <a:bodyPr>
            <a:normAutofit/>
          </a:bodyPr>
          <a:lstStyle/>
          <a:p>
            <a:pPr algn="ctr"/>
            <a:r>
              <a:rPr lang="it-IT" sz="6600" err="1">
                <a:solidFill>
                  <a:schemeClr val="tx1"/>
                </a:solidFill>
              </a:rPr>
              <a:t>Grazie</a:t>
            </a:r>
            <a:r>
              <a:rPr lang="it-IT" sz="6600">
                <a:solidFill>
                  <a:schemeClr val="tx1"/>
                </a:solidFill>
              </a:rPr>
              <a:t>!</a:t>
            </a:r>
          </a:p>
        </p:txBody>
      </p:sp>
      <p:sp>
        <p:nvSpPr>
          <p:cNvPr id="5" name="Footer Placeholder 4">
            <a:extLst>
              <a:ext uri="{FF2B5EF4-FFF2-40B4-BE49-F238E27FC236}">
                <a16:creationId xmlns:a16="http://schemas.microsoft.com/office/drawing/2014/main" id="{4A175229-AF9A-4F9E-94A4-E90B6CBE4569}"/>
              </a:ext>
            </a:extLst>
          </p:cNvPr>
          <p:cNvSpPr>
            <a:spLocks noGrp="1"/>
          </p:cNvSpPr>
          <p:nvPr>
            <p:ph type="ftr" sz="quarter" idx="11"/>
          </p:nvPr>
        </p:nvSpPr>
        <p:spPr/>
        <p:txBody>
          <a:bodyPr/>
          <a:lstStyle/>
          <a:p>
            <a:r>
              <a:rPr lang="it-IT">
                <a:solidFill>
                  <a:schemeClr val="tx1"/>
                </a:solidFill>
              </a:rPr>
              <a:t>Design  4.0</a:t>
            </a:r>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F2446-01E5-4173-AD71-E3783F42A540}" type="slidenum">
              <a:rPr kumimoji="0" lang="it-IT" sz="1200" b="0" i="0" u="none" strike="noStrike" kern="1200" cap="none" spc="0" normalizeH="0" baseline="0" noProof="0" smtClean="0">
                <a:ln>
                  <a:noFill/>
                </a:ln>
                <a:solidFill>
                  <a:schemeClr val="tx1"/>
                </a:solidFill>
                <a:effectLst/>
                <a:uLnTx/>
                <a:uFillTx/>
                <a:latin typeface="Avenir Next" panose="020B0503020202020204" pitchFamily="34" charset="0"/>
                <a:ea typeface="+mn-ea"/>
                <a:cs typeface="+mn-cs"/>
              </a:rPr>
              <a:t>38</a:t>
            </a:fld>
            <a:endParaRPr kumimoji="0" lang="it-IT" sz="1200" b="0"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85049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nvPr>
        </p:nvSpPr>
        <p:spPr>
          <a:xfrm>
            <a:off x="1424940" y="235731"/>
            <a:ext cx="9342120" cy="1325563"/>
          </a:xfrm>
        </p:spPr>
        <p:txBody>
          <a:bodyPr/>
          <a:lstStyle/>
          <a:p>
            <a:r>
              <a:rPr lang="en-GB" dirty="0">
                <a:solidFill>
                  <a:schemeClr val="tx1"/>
                </a:solidFill>
                <a:latin typeface="Avenir Next" panose="020B0503020202020204"/>
              </a:rPr>
              <a:t>Progettazione per l'assemblaggio</a:t>
            </a:r>
          </a:p>
        </p:txBody>
      </p:sp>
      <p:sp>
        <p:nvSpPr>
          <p:cNvPr id="4" name="Date Placeholder 3">
            <a:extLst>
              <a:ext uri="{FF2B5EF4-FFF2-40B4-BE49-F238E27FC236}">
                <a16:creationId xmlns:a16="http://schemas.microsoft.com/office/drawing/2014/main" id="{7F196039-9B7E-457D-AC6D-2EAF6178B068}"/>
              </a:ext>
            </a:extLst>
          </p:cNvPr>
          <p:cNvSpPr>
            <a:spLocks noGrp="1"/>
          </p:cNvSpPr>
          <p:nvPr>
            <p:ph type="dt" sz="half" idx="10"/>
          </p:nvPr>
        </p:nvSpPr>
        <p:spPr/>
        <p:txBody>
          <a:bodyPr/>
          <a:lstStyle/>
          <a:p>
            <a:fld id="{37170521-3AC6-46EE-A67A-71C4F520C0FB}" type="datetime1">
              <a:rPr lang="it-IT" smtClean="0">
                <a:solidFill>
                  <a:schemeClr val="tx1"/>
                </a:solidFill>
              </a:rPr>
              <a:t>18/11/2025</a:t>
            </a:fld>
            <a:endParaRPr lang="it-IT">
              <a:solidFill>
                <a:schemeClr val="tx1"/>
              </a:solidFill>
            </a:endParaRPr>
          </a:p>
        </p:txBody>
      </p:sp>
      <p:sp>
        <p:nvSpPr>
          <p:cNvPr id="5" name="Footer Placeholder 4">
            <a:extLst>
              <a:ext uri="{FF2B5EF4-FFF2-40B4-BE49-F238E27FC236}">
                <a16:creationId xmlns:a16="http://schemas.microsoft.com/office/drawing/2014/main" id="{4A175229-AF9A-4F9E-94A4-E90B6CBE4569}"/>
              </a:ext>
            </a:extLst>
          </p:cNvPr>
          <p:cNvSpPr>
            <a:spLocks noGrp="1"/>
          </p:cNvSpPr>
          <p:nvPr>
            <p:ph type="ftr" sz="quarter" idx="11"/>
          </p:nvPr>
        </p:nvSpPr>
        <p:spPr/>
        <p:txBody>
          <a:bodyPr/>
          <a:lstStyle/>
          <a:p>
            <a:r>
              <a:rPr lang="it-IT" dirty="0">
                <a:solidFill>
                  <a:schemeClr val="tx1"/>
                </a:solidFill>
              </a:rPr>
              <a:t>Progettazione 4.0</a:t>
            </a:r>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mtClean="0">
                <a:solidFill>
                  <a:schemeClr val="tx1"/>
                </a:solidFill>
              </a:rPr>
              <a:t>4</a:t>
            </a:fld>
            <a:endParaRPr lang="it-IT">
              <a:solidFill>
                <a:schemeClr val="tx1"/>
              </a:solidFill>
            </a:endParaRPr>
          </a:p>
        </p:txBody>
      </p:sp>
      <p:sp>
        <p:nvSpPr>
          <p:cNvPr id="10" name="Segnaposto contenuto 9">
            <a:extLst>
              <a:ext uri="{FF2B5EF4-FFF2-40B4-BE49-F238E27FC236}">
                <a16:creationId xmlns:a16="http://schemas.microsoft.com/office/drawing/2014/main" id="{D49B2C65-E4B5-3328-6FB5-5A65284A43A9}"/>
              </a:ext>
            </a:extLst>
          </p:cNvPr>
          <p:cNvSpPr txBox="1">
            <a:spLocks noGrp="1"/>
          </p:cNvSpPr>
          <p:nvPr>
            <p:ph idx="1"/>
          </p:nvPr>
        </p:nvSpPr>
        <p:spPr>
          <a:xfrm>
            <a:off x="207818" y="1745673"/>
            <a:ext cx="6227720" cy="6294031"/>
          </a:xfrm>
          <a:prstGeom prst="rect">
            <a:avLst/>
          </a:prstGeom>
          <a:noFill/>
        </p:spPr>
        <p:txBody>
          <a:bodyPr wrap="square" rtlCol="0">
            <a:spAutoFit/>
          </a:bodyPr>
          <a:lstStyle/>
          <a:p>
            <a:pPr marL="0" indent="0">
              <a:buNone/>
            </a:pPr>
            <a:r>
              <a:rPr lang="en-GB" sz="2400" b="1" dirty="0"/>
              <a:t>Ford </a:t>
            </a:r>
            <a:r>
              <a:rPr lang="en-GB" sz="2400" b="1" dirty="0" err="1"/>
              <a:t>Modello </a:t>
            </a:r>
            <a:r>
              <a:rPr lang="en-GB" sz="2400" b="1" dirty="0"/>
              <a:t>T, il primo esempio di Design dell</a:t>
            </a:r>
            <a:r>
              <a:rPr lang="en-GB" sz="2400" b="1" dirty="0" err="1"/>
              <a:t>'Assemblaggio</a:t>
            </a:r>
            <a:r>
              <a:rPr lang="en-GB" sz="2400" dirty="0"/>
              <a:t>:</a:t>
            </a:r>
          </a:p>
          <a:p>
            <a:endParaRPr lang="en-GB" sz="2400" dirty="0"/>
          </a:p>
          <a:p>
            <a:pPr marL="285750" indent="-285750">
              <a:buFont typeface="Arial"/>
              <a:buChar char="•"/>
            </a:pPr>
            <a:r>
              <a:rPr lang="it-IT" sz="2400" dirty="0" err="1"/>
              <a:t>Abbandono </a:t>
            </a:r>
            <a:r>
              <a:rPr lang="it-IT" sz="2400" dirty="0"/>
              <a:t>della produzione </a:t>
            </a:r>
            <a:r>
              <a:rPr lang="it-IT" sz="2400" dirty="0" err="1"/>
              <a:t>artigianale </a:t>
            </a:r>
          </a:p>
          <a:p>
            <a:pPr marL="285750" indent="-285750">
              <a:buFont typeface="Arial"/>
              <a:buChar char="•"/>
            </a:pPr>
            <a:endParaRPr lang="it-IT" sz="2400" dirty="0"/>
          </a:p>
          <a:p>
            <a:pPr marL="285750" indent="-285750">
              <a:buFont typeface="Arial"/>
              <a:buChar char="•"/>
            </a:pPr>
            <a:r>
              <a:rPr lang="it-IT" sz="2400" dirty="0" err="1"/>
              <a:t>Definizione metodologica </a:t>
            </a:r>
            <a:r>
              <a:rPr lang="it-IT" sz="2400" dirty="0"/>
              <a:t>dell'assemblaggio. </a:t>
            </a:r>
          </a:p>
          <a:p>
            <a:pPr marL="285750" indent="-285750">
              <a:buFont typeface="Arial"/>
              <a:buChar char="•"/>
            </a:pPr>
            <a:endParaRPr lang="it-IT" sz="2400" dirty="0"/>
          </a:p>
          <a:p>
            <a:pPr marL="285750" indent="-285750">
              <a:buFont typeface="Arial"/>
              <a:buChar char="•"/>
            </a:pPr>
            <a:r>
              <a:rPr lang="it-IT" sz="2400" dirty="0"/>
              <a:t>Definizione delle linee di assemblaggio. </a:t>
            </a:r>
          </a:p>
          <a:p>
            <a:pPr marL="285750" indent="-285750">
              <a:buFont typeface="Arial"/>
              <a:buChar char="•"/>
            </a:pPr>
            <a:endParaRPr lang="it-IT" sz="2400" dirty="0"/>
          </a:p>
          <a:p>
            <a:pPr marL="285750" indent="-285750">
              <a:buFont typeface="Arial"/>
              <a:buChar char="•"/>
            </a:pPr>
            <a:r>
              <a:rPr lang="it-IT" sz="2400" dirty="0" err="1"/>
              <a:t>Specializzazione </a:t>
            </a:r>
            <a:r>
              <a:rPr lang="it-IT" sz="2400" dirty="0"/>
              <a:t>degli </a:t>
            </a:r>
            <a:r>
              <a:rPr lang="it-IT" sz="2400" dirty="0" err="1"/>
              <a:t>operatori</a:t>
            </a:r>
            <a:r>
              <a:rPr lang="it-IT" sz="2400" dirty="0"/>
              <a:t>.</a:t>
            </a:r>
            <a:endParaRPr lang="en-GB" sz="2400" dirty="0"/>
          </a:p>
          <a:p>
            <a:pPr marL="285750" indent="-285750">
              <a:buFont typeface="Arial"/>
              <a:buChar char="•"/>
            </a:pPr>
            <a:endParaRPr lang="en-GB" sz="2400" dirty="0"/>
          </a:p>
          <a:p>
            <a:pPr marL="285750" indent="-285750">
              <a:buFont typeface="Arial"/>
              <a:buChar char="•"/>
            </a:pPr>
            <a:endParaRPr lang="en-GB" sz="2400" dirty="0"/>
          </a:p>
          <a:p>
            <a:pPr marL="285750" indent="-285750">
              <a:buFont typeface="Arial"/>
              <a:buChar char="•"/>
            </a:pPr>
            <a:endParaRPr lang="en-GB" sz="2400" dirty="0"/>
          </a:p>
          <a:p>
            <a:endParaRPr lang="en-GB" sz="2400" dirty="0"/>
          </a:p>
        </p:txBody>
      </p:sp>
      <p:pic>
        <p:nvPicPr>
          <p:cNvPr id="11" name="Immagine 10">
            <a:extLst>
              <a:ext uri="{FF2B5EF4-FFF2-40B4-BE49-F238E27FC236}">
                <a16:creationId xmlns:a16="http://schemas.microsoft.com/office/drawing/2014/main" id="{2B8C7235-3768-BA60-146E-0F0465D7D7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1291" y="1295304"/>
            <a:ext cx="5820709" cy="2777441"/>
          </a:xfrm>
          <a:prstGeom prst="rect">
            <a:avLst/>
          </a:prstGeom>
        </p:spPr>
      </p:pic>
      <p:sp>
        <p:nvSpPr>
          <p:cNvPr id="12" name="Ovale 11">
            <a:extLst>
              <a:ext uri="{FF2B5EF4-FFF2-40B4-BE49-F238E27FC236}">
                <a16:creationId xmlns:a16="http://schemas.microsoft.com/office/drawing/2014/main" id="{EE340D13-523A-32F2-BF8E-07EA55D1B217}"/>
              </a:ext>
            </a:extLst>
          </p:cNvPr>
          <p:cNvSpPr/>
          <p:nvPr/>
        </p:nvSpPr>
        <p:spPr>
          <a:xfrm>
            <a:off x="6892738" y="1603081"/>
            <a:ext cx="954741" cy="1241617"/>
          </a:xfrm>
          <a:prstGeom prst="ellipse">
            <a:avLst/>
          </a:prstGeom>
          <a:noFill/>
          <a:ln w="6032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13" name="Picture 4" descr="Image of the Model T">
            <a:hlinkClick r:id="rId5"/>
            <a:extLst>
              <a:ext uri="{FF2B5EF4-FFF2-40B4-BE49-F238E27FC236}">
                <a16:creationId xmlns:a16="http://schemas.microsoft.com/office/drawing/2014/main" id="{6793A499-0D12-1B3F-DA7B-7DEE09EBF1C9}"/>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r="8238" b="5093"/>
          <a:stretch/>
        </p:blipFill>
        <p:spPr bwMode="auto">
          <a:xfrm>
            <a:off x="6455229" y="4513268"/>
            <a:ext cx="2556062" cy="180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Tempi moderni - Mauxa.com">
            <a:extLst>
              <a:ext uri="{FF2B5EF4-FFF2-40B4-BE49-F238E27FC236}">
                <a16:creationId xmlns:a16="http://schemas.microsoft.com/office/drawing/2014/main" id="{E1435BB3-B252-1F32-1100-B0CC0C29406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418196" y="4961647"/>
            <a:ext cx="2371026" cy="1311130"/>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a:extLst>
              <a:ext uri="{FF2B5EF4-FFF2-40B4-BE49-F238E27FC236}">
                <a16:creationId xmlns:a16="http://schemas.microsoft.com/office/drawing/2014/main" id="{85CC5824-AE03-47F1-62F5-2CB5632E1C82}"/>
              </a:ext>
            </a:extLst>
          </p:cNvPr>
          <p:cNvSpPr txBox="1"/>
          <p:nvPr/>
        </p:nvSpPr>
        <p:spPr>
          <a:xfrm>
            <a:off x="9347844" y="4245885"/>
            <a:ext cx="2785532" cy="553998"/>
          </a:xfrm>
          <a:prstGeom prst="rect">
            <a:avLst/>
          </a:prstGeom>
          <a:noFill/>
        </p:spPr>
        <p:txBody>
          <a:bodyPr wrap="square" rtlCol="0">
            <a:spAutoFit/>
          </a:bodyPr>
          <a:lstStyle/>
          <a:p>
            <a:r>
              <a:rPr lang="en-GB" sz="1000" i="1"/>
              <a:t>https</a:t>
            </a:r>
            <a:r>
              <a:rPr lang="en-GB" sz="1000" i="1" err="1"/>
              <a:t>://www.machinedesign.</a:t>
            </a:r>
            <a:r>
              <a:rPr lang="en-GB" sz="1000" i="1"/>
              <a:t>com/automation-iiot/article/21213546/a-history-of-design-for-manufacturing-and-assembly</a:t>
            </a:r>
          </a:p>
        </p:txBody>
      </p:sp>
    </p:spTree>
    <p:extLst>
      <p:ext uri="{BB962C8B-B14F-4D97-AF65-F5344CB8AC3E}">
        <p14:creationId xmlns:p14="http://schemas.microsoft.com/office/powerpoint/2010/main" val="52494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19C-73B8-4734-9329-58B71AAB3C6E}"/>
              </a:ext>
            </a:extLst>
          </p:cNvPr>
          <p:cNvSpPr>
            <a:spLocks noGrp="1"/>
          </p:cNvSpPr>
          <p:nvPr>
            <p:ph type="title"/>
          </p:nvPr>
        </p:nvSpPr>
        <p:spPr>
          <a:xfrm>
            <a:off x="1424940" y="135063"/>
            <a:ext cx="9342120" cy="1325563"/>
          </a:xfrm>
        </p:spPr>
        <p:txBody>
          <a:bodyPr>
            <a:normAutofit/>
          </a:bodyPr>
          <a:lstStyle/>
          <a:p>
            <a:r>
              <a:rPr lang="en-GB" sz="4000" dirty="0">
                <a:solidFill>
                  <a:schemeClr val="tx1"/>
                </a:solidFill>
                <a:latin typeface="Avenir Next" panose="020B0503020202020204"/>
              </a:rPr>
              <a:t>Progettazione per l'assemblaggio</a:t>
            </a:r>
          </a:p>
        </p:txBody>
      </p:sp>
      <p:sp>
        <p:nvSpPr>
          <p:cNvPr id="4" name="Date Placeholder 3">
            <a:extLst>
              <a:ext uri="{FF2B5EF4-FFF2-40B4-BE49-F238E27FC236}">
                <a16:creationId xmlns:a16="http://schemas.microsoft.com/office/drawing/2014/main" id="{7F196039-9B7E-457D-AC6D-2EAF6178B068}"/>
              </a:ext>
            </a:extLst>
          </p:cNvPr>
          <p:cNvSpPr>
            <a:spLocks noGrp="1"/>
          </p:cNvSpPr>
          <p:nvPr>
            <p:ph type="dt" sz="half" idx="10"/>
          </p:nvPr>
        </p:nvSpPr>
        <p:spPr/>
        <p:txBody>
          <a:bodyPr/>
          <a:lstStyle/>
          <a:p>
            <a:fld id="{37170521-3AC6-46EE-A67A-71C4F520C0FB}" type="datetime1">
              <a:rPr lang="it-IT" smtClean="0">
                <a:solidFill>
                  <a:schemeClr val="tx1"/>
                </a:solidFill>
              </a:rPr>
              <a:t>18/11/2025</a:t>
            </a:fld>
            <a:endParaRPr lang="it-IT">
              <a:solidFill>
                <a:schemeClr val="tx1"/>
              </a:solidFill>
            </a:endParaRPr>
          </a:p>
        </p:txBody>
      </p:sp>
      <p:sp>
        <p:nvSpPr>
          <p:cNvPr id="5" name="Footer Placeholder 4">
            <a:extLst>
              <a:ext uri="{FF2B5EF4-FFF2-40B4-BE49-F238E27FC236}">
                <a16:creationId xmlns:a16="http://schemas.microsoft.com/office/drawing/2014/main" id="{4A175229-AF9A-4F9E-94A4-E90B6CBE4569}"/>
              </a:ext>
            </a:extLst>
          </p:cNvPr>
          <p:cNvSpPr>
            <a:spLocks noGrp="1"/>
          </p:cNvSpPr>
          <p:nvPr>
            <p:ph type="ftr" sz="quarter" idx="11"/>
          </p:nvPr>
        </p:nvSpPr>
        <p:spPr/>
        <p:txBody>
          <a:bodyPr/>
          <a:lstStyle/>
          <a:p>
            <a:r>
              <a:rPr lang="it-IT" dirty="0">
                <a:solidFill>
                  <a:schemeClr val="tx1"/>
                </a:solidFill>
              </a:rPr>
              <a:t>Progettazione  4.0</a:t>
            </a:r>
          </a:p>
        </p:txBody>
      </p:sp>
      <p:sp>
        <p:nvSpPr>
          <p:cNvPr id="6" name="Slide Number Placeholder 5">
            <a:extLst>
              <a:ext uri="{FF2B5EF4-FFF2-40B4-BE49-F238E27FC236}">
                <a16:creationId xmlns:a16="http://schemas.microsoft.com/office/drawing/2014/main" id="{6DD7DB5D-D183-46BB-A034-134C1D226BE7}"/>
              </a:ext>
            </a:extLst>
          </p:cNvPr>
          <p:cNvSpPr>
            <a:spLocks noGrp="1"/>
          </p:cNvSpPr>
          <p:nvPr>
            <p:ph type="sldNum" sz="quarter" idx="12"/>
          </p:nvPr>
        </p:nvSpPr>
        <p:spPr/>
        <p:txBody>
          <a:bodyPr/>
          <a:lstStyle/>
          <a:p>
            <a:fld id="{C69F2446-01E5-4173-AD71-E3783F42A540}" type="slidenum">
              <a:rPr lang="it-IT" smtClean="0">
                <a:solidFill>
                  <a:schemeClr val="tx1"/>
                </a:solidFill>
              </a:rPr>
              <a:t>5</a:t>
            </a:fld>
            <a:endParaRPr lang="it-IT">
              <a:solidFill>
                <a:schemeClr val="tx1"/>
              </a:solidFill>
            </a:endParaRPr>
          </a:p>
        </p:txBody>
      </p:sp>
      <p:sp>
        <p:nvSpPr>
          <p:cNvPr id="10" name="Segnaposto contenuto 9">
            <a:extLst>
              <a:ext uri="{FF2B5EF4-FFF2-40B4-BE49-F238E27FC236}">
                <a16:creationId xmlns:a16="http://schemas.microsoft.com/office/drawing/2014/main" id="{D49B2C65-E4B5-3328-6FB5-5A65284A43A9}"/>
              </a:ext>
            </a:extLst>
          </p:cNvPr>
          <p:cNvSpPr txBox="1">
            <a:spLocks noGrp="1"/>
          </p:cNvSpPr>
          <p:nvPr>
            <p:ph idx="1"/>
          </p:nvPr>
        </p:nvSpPr>
        <p:spPr>
          <a:xfrm>
            <a:off x="174194" y="1687621"/>
            <a:ext cx="6639365" cy="4527393"/>
          </a:xfrm>
          <a:prstGeom prst="rect">
            <a:avLst/>
          </a:prstGeom>
          <a:noFill/>
        </p:spPr>
        <p:txBody>
          <a:bodyPr wrap="square" rtlCol="0">
            <a:spAutoFit/>
          </a:bodyPr>
          <a:lstStyle/>
          <a:p>
            <a:pPr marL="0" indent="0">
              <a:buNone/>
            </a:pPr>
            <a:r>
              <a:rPr lang="it-IT" sz="2400" b="1" dirty="0"/>
              <a:t>1960-1990, </a:t>
            </a:r>
            <a:r>
              <a:rPr lang="it-IT" sz="2400" b="1" dirty="0" err="1"/>
              <a:t>nascita </a:t>
            </a:r>
            <a:r>
              <a:rPr lang="it-IT" sz="2400" b="1" dirty="0"/>
              <a:t>ed </a:t>
            </a:r>
            <a:r>
              <a:rPr lang="it-IT" sz="2400" b="1" dirty="0" err="1"/>
              <a:t>evoluzione </a:t>
            </a:r>
            <a:r>
              <a:rPr lang="it-IT" sz="2400" b="1" dirty="0"/>
              <a:t>dei concetti e </a:t>
            </a:r>
            <a:r>
              <a:rPr lang="it-IT" sz="2400" b="1" dirty="0" err="1"/>
              <a:t>dei metodi</a:t>
            </a:r>
            <a:r>
              <a:rPr lang="it-IT" sz="2400" b="1" dirty="0"/>
              <a:t> del Design per l'assemblaggio</a:t>
            </a:r>
          </a:p>
          <a:p>
            <a:pPr marL="0" indent="0">
              <a:buNone/>
            </a:pPr>
            <a:endParaRPr lang="it-IT" sz="2400" dirty="0"/>
          </a:p>
          <a:p>
            <a:r>
              <a:rPr lang="it-IT" sz="2400" dirty="0"/>
              <a:t>Nuovi </a:t>
            </a:r>
            <a:r>
              <a:rPr lang="it-IT" sz="2400" dirty="0" err="1"/>
              <a:t>materiali </a:t>
            </a:r>
            <a:r>
              <a:rPr lang="it-IT" sz="2400" dirty="0"/>
              <a:t>e nuovi metodi </a:t>
            </a:r>
            <a:r>
              <a:rPr lang="it-IT" sz="2400" dirty="0" err="1"/>
              <a:t>di giunzione </a:t>
            </a:r>
          </a:p>
          <a:p>
            <a:endParaRPr lang="it-IT" sz="2400" dirty="0"/>
          </a:p>
          <a:p>
            <a:r>
              <a:rPr lang="it-IT" sz="2400" dirty="0"/>
              <a:t>Definizione </a:t>
            </a:r>
            <a:r>
              <a:rPr lang="it-IT" sz="2400" dirty="0" err="1"/>
              <a:t>dell'efficienza</a:t>
            </a:r>
            <a:r>
              <a:rPr lang="it-IT" sz="2400" dirty="0"/>
              <a:t> dell'assemblaggio (</a:t>
            </a:r>
            <a:r>
              <a:rPr lang="it-IT" sz="2400" dirty="0" err="1"/>
              <a:t>Boothroyd&amp;Dewhrust</a:t>
            </a:r>
            <a:r>
              <a:rPr lang="it-IT" sz="2400" dirty="0"/>
              <a:t>) </a:t>
            </a:r>
          </a:p>
          <a:p>
            <a:endParaRPr lang="it-IT" sz="2400" dirty="0"/>
          </a:p>
          <a:p>
            <a:r>
              <a:rPr lang="it-IT" sz="2400" dirty="0"/>
              <a:t>Sviluppo di software per </a:t>
            </a:r>
            <a:r>
              <a:rPr lang="it-IT" sz="2400" dirty="0" err="1"/>
              <a:t>applicazioni DfA già </a:t>
            </a:r>
            <a:r>
              <a:rPr lang="it-IT" sz="2400" dirty="0"/>
              <a:t>nelle </a:t>
            </a:r>
            <a:r>
              <a:rPr lang="it-IT" sz="2400" dirty="0" err="1"/>
              <a:t>prime</a:t>
            </a:r>
            <a:r>
              <a:rPr lang="it-IT" sz="2400" dirty="0"/>
              <a:t> fasi del progetto.</a:t>
            </a:r>
            <a:endParaRPr lang="en-GB" sz="2400" dirty="0"/>
          </a:p>
        </p:txBody>
      </p:sp>
      <p:sp>
        <p:nvSpPr>
          <p:cNvPr id="15" name="CasellaDiTesto 14">
            <a:extLst>
              <a:ext uri="{FF2B5EF4-FFF2-40B4-BE49-F238E27FC236}">
                <a16:creationId xmlns:a16="http://schemas.microsoft.com/office/drawing/2014/main" id="{85CC5824-AE03-47F1-62F5-2CB5632E1C82}"/>
              </a:ext>
            </a:extLst>
          </p:cNvPr>
          <p:cNvSpPr txBox="1"/>
          <p:nvPr/>
        </p:nvSpPr>
        <p:spPr>
          <a:xfrm>
            <a:off x="8766491" y="4074224"/>
            <a:ext cx="1215709" cy="1323439"/>
          </a:xfrm>
          <a:prstGeom prst="rect">
            <a:avLst/>
          </a:prstGeom>
          <a:noFill/>
        </p:spPr>
        <p:txBody>
          <a:bodyPr wrap="square" rtlCol="0">
            <a:spAutoFit/>
          </a:bodyPr>
          <a:lstStyle/>
          <a:p>
            <a:r>
              <a:rPr lang="en-GB" sz="1000" i="1"/>
              <a:t>https</a:t>
            </a:r>
            <a:r>
              <a:rPr lang="en-GB" sz="1000" i="1" err="1"/>
              <a:t>://www.machinedesign.</a:t>
            </a:r>
            <a:r>
              <a:rPr lang="en-GB" sz="1000" i="1"/>
              <a:t>com/automation-iiot/article/21213546/a-history-of-design-for-manufacturing-and-assembly</a:t>
            </a:r>
          </a:p>
        </p:txBody>
      </p:sp>
      <p:pic>
        <p:nvPicPr>
          <p:cNvPr id="8" name="Picture 7" descr="L-snap">
            <a:extLst>
              <a:ext uri="{FF2B5EF4-FFF2-40B4-BE49-F238E27FC236}">
                <a16:creationId xmlns:a16="http://schemas.microsoft.com/office/drawing/2014/main" id="{C3573E8C-30DF-3869-E1F8-DED57D44BFC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47838" y="4204247"/>
            <a:ext cx="1314622" cy="141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eadlight">
            <a:extLst>
              <a:ext uri="{FF2B5EF4-FFF2-40B4-BE49-F238E27FC236}">
                <a16:creationId xmlns:a16="http://schemas.microsoft.com/office/drawing/2014/main" id="{421A7A02-B8D5-91F1-8EBA-1990E7F9029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284282" y="4174830"/>
            <a:ext cx="1773817" cy="92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a16="http://schemas.microsoft.com/office/drawing/2014/main" id="{BE4751F4-4F25-8E87-158D-FB9CEAAE59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73230" y="1108872"/>
            <a:ext cx="4943314" cy="2358779"/>
          </a:xfrm>
          <a:prstGeom prst="rect">
            <a:avLst/>
          </a:prstGeom>
        </p:spPr>
      </p:pic>
      <p:sp>
        <p:nvSpPr>
          <p:cNvPr id="17" name="Ovale 16">
            <a:extLst>
              <a:ext uri="{FF2B5EF4-FFF2-40B4-BE49-F238E27FC236}">
                <a16:creationId xmlns:a16="http://schemas.microsoft.com/office/drawing/2014/main" id="{898113A9-DECC-B32D-A047-EBB7A6D31723}"/>
              </a:ext>
            </a:extLst>
          </p:cNvPr>
          <p:cNvSpPr/>
          <p:nvPr/>
        </p:nvSpPr>
        <p:spPr>
          <a:xfrm>
            <a:off x="8780745" y="1166142"/>
            <a:ext cx="1782808" cy="1042959"/>
          </a:xfrm>
          <a:prstGeom prst="ellipse">
            <a:avLst/>
          </a:prstGeom>
          <a:noFill/>
          <a:ln w="6032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6110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415636"/>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7385405-A65D-734D-897E-932497D5147B}" type="slidenum">
              <a:rPr lang="it-IT" altLang="en-IT" smtClean="0">
                <a:solidFill>
                  <a:schemeClr val="tx1"/>
                </a:solidFill>
              </a:rPr>
              <a:t>6</a:t>
            </a:fld>
            <a:endParaRPr lang="it-IT" altLang="en-IT">
              <a:solidFill>
                <a:schemeClr val="tx1"/>
              </a:solidFill>
            </a:endParaRPr>
          </a:p>
        </p:txBody>
      </p:sp>
      <p:sp>
        <p:nvSpPr>
          <p:cNvPr id="9" name="Text Box 3">
            <a:extLst>
              <a:ext uri="{FF2B5EF4-FFF2-40B4-BE49-F238E27FC236}">
                <a16:creationId xmlns:a16="http://schemas.microsoft.com/office/drawing/2014/main" id="{F11736DC-6037-50D6-FBAA-4CF4AF246780}"/>
              </a:ext>
            </a:extLst>
          </p:cNvPr>
          <p:cNvSpPr txBox="1">
            <a:spLocks noChangeArrowheads="1"/>
          </p:cNvSpPr>
          <p:nvPr/>
        </p:nvSpPr>
        <p:spPr bwMode="auto">
          <a:xfrm>
            <a:off x="633412" y="1347778"/>
            <a:ext cx="1155858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663575" indent="-206375">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en-GB" altLang="it-IT" sz="2800" dirty="0">
                <a:latin typeface="Avenir Next" panose="020B0503020202020204" pitchFamily="34" charset="0"/>
              </a:rPr>
              <a:t>Il Design for Assembly si riferisce alle tecniche di progettazione volte a ottimizzare la fase di assemblaggio e a ridurne i costi correlati.</a:t>
            </a:r>
          </a:p>
          <a:p>
            <a:pPr eaLnBrk="1" hangingPunct="1">
              <a:spcBef>
                <a:spcPct val="50000"/>
              </a:spcBef>
            </a:pPr>
            <a:endParaRPr lang="en-GB" altLang="it-IT" sz="1200" dirty="0">
              <a:latin typeface="Avenir Next" panose="020B0503020202020204" pitchFamily="34" charset="0"/>
            </a:endParaRPr>
          </a:p>
          <a:p>
            <a:pPr lvl="1" eaLnBrk="1" hangingPunct="1">
              <a:spcBef>
                <a:spcPct val="50000"/>
              </a:spcBef>
              <a:buClrTx/>
              <a:buSzTx/>
              <a:buFontTx/>
              <a:buChar char="•"/>
            </a:pPr>
            <a:r>
              <a:rPr lang="en-GB" altLang="it-IT" sz="2800" dirty="0" err="1">
                <a:latin typeface="Avenir Next" panose="020B0503020202020204" pitchFamily="34" charset="0"/>
              </a:rPr>
              <a:t>Il DfA </a:t>
            </a:r>
            <a:r>
              <a:rPr lang="en-GB" altLang="it-IT" sz="2800" dirty="0">
                <a:latin typeface="Avenir Next" panose="020B0503020202020204" pitchFamily="34" charset="0"/>
              </a:rPr>
              <a:t>mira a migliorare il progetto in termini economici senza trascurare la funzionalità del sistema.</a:t>
            </a:r>
          </a:p>
          <a:p>
            <a:pPr lvl="1" eaLnBrk="1" hangingPunct="1">
              <a:spcBef>
                <a:spcPct val="50000"/>
              </a:spcBef>
              <a:buClrTx/>
              <a:buSzTx/>
              <a:buFontTx/>
              <a:buChar char="•"/>
            </a:pPr>
            <a:r>
              <a:rPr lang="en-GB" altLang="it-IT" sz="2800" dirty="0">
                <a:latin typeface="Avenir Next" panose="020B0503020202020204" pitchFamily="34" charset="0"/>
              </a:rPr>
              <a:t>La sua origine risale agli anni Sessanta del secolo scorso. </a:t>
            </a:r>
            <a:endParaRPr lang="en-GB" altLang="it-IT" sz="2800" u="sng" dirty="0">
              <a:latin typeface="Avenir Next" panose="020B0503020202020204" pitchFamily="34" charset="0"/>
            </a:endParaRPr>
          </a:p>
        </p:txBody>
      </p:sp>
      <p:sp>
        <p:nvSpPr>
          <p:cNvPr id="10" name="Text Box 5">
            <a:extLst>
              <a:ext uri="{FF2B5EF4-FFF2-40B4-BE49-F238E27FC236}">
                <a16:creationId xmlns:a16="http://schemas.microsoft.com/office/drawing/2014/main" id="{350C5B71-7930-E0EA-64D8-9939B9F3F62E}"/>
              </a:ext>
            </a:extLst>
          </p:cNvPr>
          <p:cNvSpPr txBox="1">
            <a:spLocks noChangeArrowheads="1"/>
          </p:cNvSpPr>
          <p:nvPr/>
        </p:nvSpPr>
        <p:spPr bwMode="auto">
          <a:xfrm>
            <a:off x="1553873" y="537873"/>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dirty="0">
                <a:latin typeface="Avenir Next" panose="020B0503020202020204" pitchFamily="34" charset="0"/>
              </a:rPr>
              <a:t>Concetti di Design for Assembly</a:t>
            </a:r>
            <a:endParaRPr lang="en-GB" altLang="it-IT" sz="3200" b="1" dirty="0">
              <a:latin typeface="Avenir Next" panose="020B0503020202020204" pitchFamily="34" charset="0"/>
            </a:endParaRPr>
          </a:p>
        </p:txBody>
      </p:sp>
      <p:pic>
        <p:nvPicPr>
          <p:cNvPr id="11" name="Picture 6">
            <a:extLst>
              <a:ext uri="{FF2B5EF4-FFF2-40B4-BE49-F238E27FC236}">
                <a16:creationId xmlns:a16="http://schemas.microsoft.com/office/drawing/2014/main" id="{B84B009E-ADDA-63F1-B3CE-7301BE7E4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368"/>
          <a:stretch>
            <a:fillRect/>
          </a:stretch>
        </p:blipFill>
        <p:spPr bwMode="auto">
          <a:xfrm>
            <a:off x="3250546" y="4655137"/>
            <a:ext cx="48752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12" name="Line 7">
            <a:extLst>
              <a:ext uri="{FF2B5EF4-FFF2-40B4-BE49-F238E27FC236}">
                <a16:creationId xmlns:a16="http://schemas.microsoft.com/office/drawing/2014/main" id="{6D514493-A041-2309-88B9-AA0D65CAC2CB}"/>
              </a:ext>
            </a:extLst>
          </p:cNvPr>
          <p:cNvSpPr>
            <a:spLocks noChangeShapeType="1"/>
          </p:cNvSpPr>
          <p:nvPr/>
        </p:nvSpPr>
        <p:spPr bwMode="auto">
          <a:xfrm>
            <a:off x="4806389" y="4988850"/>
            <a:ext cx="0" cy="442912"/>
          </a:xfrm>
          <a:prstGeom prst="line">
            <a:avLst/>
          </a:prstGeom>
          <a:noFill/>
          <a:ln w="158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it-IT"/>
          </a:p>
        </p:txBody>
      </p:sp>
    </p:spTree>
    <p:extLst>
      <p:ext uri="{BB962C8B-B14F-4D97-AF65-F5344CB8AC3E}">
        <p14:creationId xmlns:p14="http://schemas.microsoft.com/office/powerpoint/2010/main" val="141040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152400"/>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7385405-A65D-734D-897E-932497D5147B}" type="slidenum">
              <a:rPr lang="it-IT" altLang="en-IT" smtClean="0">
                <a:solidFill>
                  <a:schemeClr val="tx1"/>
                </a:solidFill>
              </a:rPr>
              <a:t>7</a:t>
            </a:fld>
            <a:endParaRPr lang="it-IT" altLang="en-IT">
              <a:solidFill>
                <a:schemeClr val="tx1"/>
              </a:solidFill>
            </a:endParaRPr>
          </a:p>
        </p:txBody>
      </p:sp>
      <p:pic>
        <p:nvPicPr>
          <p:cNvPr id="2" name="Picture 2">
            <a:extLst>
              <a:ext uri="{FF2B5EF4-FFF2-40B4-BE49-F238E27FC236}">
                <a16:creationId xmlns:a16="http://schemas.microsoft.com/office/drawing/2014/main" id="{26999047-E2FD-FAA0-EC84-81A0A741D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2954" y="2970212"/>
            <a:ext cx="7148961"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3" name="Text Box 4">
            <a:extLst>
              <a:ext uri="{FF2B5EF4-FFF2-40B4-BE49-F238E27FC236}">
                <a16:creationId xmlns:a16="http://schemas.microsoft.com/office/drawing/2014/main" id="{CFBD5E1C-4F97-E876-DEF1-BD71425718CD}"/>
              </a:ext>
            </a:extLst>
          </p:cNvPr>
          <p:cNvSpPr txBox="1">
            <a:spLocks noChangeArrowheads="1"/>
          </p:cNvSpPr>
          <p:nvPr/>
        </p:nvSpPr>
        <p:spPr bwMode="auto">
          <a:xfrm>
            <a:off x="466163" y="1215520"/>
            <a:ext cx="1002254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663575" indent="-206375">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endParaRPr lang="it-IT" altLang="it-IT" dirty="0">
              <a:latin typeface="Avenir Next" panose="020B0503020202020204" pitchFamily="34" charset="0"/>
            </a:endParaRPr>
          </a:p>
          <a:p>
            <a:pPr lvl="1" eaLnBrk="1" hangingPunct="1">
              <a:spcBef>
                <a:spcPct val="50000"/>
              </a:spcBef>
              <a:buClrTx/>
              <a:buSzTx/>
              <a:buFontTx/>
              <a:buChar char="•"/>
            </a:pPr>
            <a:r>
              <a:rPr lang="it-IT" altLang="it-IT" dirty="0" err="1">
                <a:latin typeface="Avenir Next" panose="020B0503020202020204" pitchFamily="34" charset="0"/>
              </a:rPr>
              <a:t>Sebbene </a:t>
            </a:r>
            <a:r>
              <a:rPr lang="it-IT" altLang="it-IT" dirty="0">
                <a:latin typeface="Avenir Next" panose="020B0503020202020204" pitchFamily="34" charset="0"/>
              </a:rPr>
              <a:t>i concetti </a:t>
            </a:r>
            <a:r>
              <a:rPr lang="it-IT" altLang="it-IT" dirty="0" err="1">
                <a:latin typeface="Avenir Next" panose="020B0503020202020204" pitchFamily="34" charset="0"/>
              </a:rPr>
              <a:t>originali </a:t>
            </a:r>
            <a:r>
              <a:rPr lang="it-IT" altLang="it-IT" dirty="0">
                <a:latin typeface="Avenir Next" panose="020B0503020202020204" pitchFamily="34" charset="0"/>
              </a:rPr>
              <a:t>risalgano agli anni </a:t>
            </a:r>
            <a:r>
              <a:rPr lang="it-IT" altLang="ja-JP" dirty="0">
                <a:latin typeface="Avenir Next" panose="020B0503020202020204" pitchFamily="34" charset="0"/>
              </a:rPr>
              <a:t>'60 (General Electric), </a:t>
            </a:r>
            <a:r>
              <a:rPr lang="it-IT" altLang="ja-JP" dirty="0" err="1">
                <a:latin typeface="Avenir Next" panose="020B0503020202020204" pitchFamily="34" charset="0"/>
              </a:rPr>
              <a:t>solo </a:t>
            </a:r>
            <a:r>
              <a:rPr lang="it-IT" altLang="ja-JP" dirty="0">
                <a:latin typeface="Avenir Next" panose="020B0503020202020204" pitchFamily="34" charset="0"/>
              </a:rPr>
              <a:t>negli anni '70 e '80 (con la </a:t>
            </a:r>
            <a:r>
              <a:rPr lang="it-IT" altLang="ja-JP" dirty="0" err="1">
                <a:latin typeface="Avenir Next" panose="020B0503020202020204" pitchFamily="34" charset="0"/>
              </a:rPr>
              <a:t>diffusione dell'informatica</a:t>
            </a:r>
            <a:r>
              <a:rPr lang="it-IT" altLang="ja-JP" dirty="0">
                <a:latin typeface="Avenir Next" panose="020B0503020202020204" pitchFamily="34" charset="0"/>
              </a:rPr>
              <a:t>) </a:t>
            </a:r>
            <a:r>
              <a:rPr lang="it-IT" altLang="ja-JP" dirty="0" err="1">
                <a:latin typeface="Avenir Next" panose="020B0503020202020204" pitchFamily="34" charset="0"/>
              </a:rPr>
              <a:t>il DfA è diventato </a:t>
            </a:r>
            <a:r>
              <a:rPr lang="it-IT" altLang="ja-JP" dirty="0">
                <a:latin typeface="Avenir Next" panose="020B0503020202020204" pitchFamily="34" charset="0"/>
              </a:rPr>
              <a:t>uno strumento di progettazione negli Stati Uniti e </a:t>
            </a:r>
            <a:r>
              <a:rPr lang="it-IT" altLang="ja-JP" dirty="0" err="1">
                <a:latin typeface="Avenir Next" panose="020B0503020202020204" pitchFamily="34" charset="0"/>
              </a:rPr>
              <a:t>poi </a:t>
            </a:r>
            <a:r>
              <a:rPr lang="it-IT" altLang="ja-JP" dirty="0">
                <a:latin typeface="Avenir Next" panose="020B0503020202020204" pitchFamily="34" charset="0"/>
              </a:rPr>
              <a:t>nel </a:t>
            </a:r>
            <a:r>
              <a:rPr lang="it-IT" altLang="ja-JP" dirty="0" err="1">
                <a:latin typeface="Avenir Next" panose="020B0503020202020204" pitchFamily="34" charset="0"/>
              </a:rPr>
              <a:t>resto </a:t>
            </a:r>
            <a:r>
              <a:rPr lang="it-IT" altLang="ja-JP" dirty="0">
                <a:latin typeface="Avenir Next" panose="020B0503020202020204" pitchFamily="34" charset="0"/>
              </a:rPr>
              <a:t>del mondo.</a:t>
            </a:r>
          </a:p>
          <a:p>
            <a:pPr lvl="1" eaLnBrk="1" hangingPunct="1">
              <a:spcBef>
                <a:spcPct val="50000"/>
              </a:spcBef>
              <a:buClrTx/>
              <a:buSzTx/>
              <a:buFontTx/>
              <a:buChar char="•"/>
            </a:pPr>
            <a:endParaRPr lang="it-IT" altLang="it-IT" dirty="0">
              <a:latin typeface="Avenir Next" panose="020B0503020202020204" pitchFamily="34" charset="0"/>
            </a:endParaRPr>
          </a:p>
        </p:txBody>
      </p:sp>
      <p:sp>
        <p:nvSpPr>
          <p:cNvPr id="5" name="Text Box 5">
            <a:extLst>
              <a:ext uri="{FF2B5EF4-FFF2-40B4-BE49-F238E27FC236}">
                <a16:creationId xmlns:a16="http://schemas.microsoft.com/office/drawing/2014/main" id="{4D22C2B5-3F62-27B7-63CC-62E05A59DA7C}"/>
              </a:ext>
            </a:extLst>
          </p:cNvPr>
          <p:cNvSpPr txBox="1">
            <a:spLocks noChangeArrowheads="1"/>
          </p:cNvSpPr>
          <p:nvPr/>
        </p:nvSpPr>
        <p:spPr bwMode="auto">
          <a:xfrm>
            <a:off x="1456891" y="540327"/>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dirty="0">
                <a:latin typeface="Avenir Next" panose="020B0503020202020204" pitchFamily="34" charset="0"/>
              </a:rPr>
              <a:t>Concetti di Design for Assembly</a:t>
            </a:r>
            <a:endParaRPr lang="en-GB" altLang="it-IT" sz="3200" b="1" dirty="0">
              <a:latin typeface="Avenir Next" panose="020B0503020202020204" pitchFamily="34" charset="0"/>
            </a:endParaRPr>
          </a:p>
        </p:txBody>
      </p:sp>
    </p:spTree>
    <p:extLst>
      <p:ext uri="{BB962C8B-B14F-4D97-AF65-F5344CB8AC3E}">
        <p14:creationId xmlns:p14="http://schemas.microsoft.com/office/powerpoint/2010/main" val="168221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152400"/>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7385405-A65D-734D-897E-932497D5147B}" type="slidenum">
              <a:rPr lang="it-IT" altLang="en-IT" smtClean="0">
                <a:solidFill>
                  <a:schemeClr val="tx1"/>
                </a:solidFill>
              </a:rPr>
              <a:t>8</a:t>
            </a:fld>
            <a:endParaRPr lang="it-IT" altLang="en-IT">
              <a:solidFill>
                <a:schemeClr val="tx1"/>
              </a:solidFill>
            </a:endParaRPr>
          </a:p>
        </p:txBody>
      </p:sp>
      <p:sp>
        <p:nvSpPr>
          <p:cNvPr id="2" name="Text Box 2">
            <a:extLst>
              <a:ext uri="{FF2B5EF4-FFF2-40B4-BE49-F238E27FC236}">
                <a16:creationId xmlns:a16="http://schemas.microsoft.com/office/drawing/2014/main" id="{C37D1CF4-F607-9616-9E9C-F3ABB1908F2F}"/>
              </a:ext>
            </a:extLst>
          </p:cNvPr>
          <p:cNvSpPr txBox="1">
            <a:spLocks noChangeArrowheads="1"/>
          </p:cNvSpPr>
          <p:nvPr/>
        </p:nvSpPr>
        <p:spPr bwMode="auto">
          <a:xfrm>
            <a:off x="555812" y="1210478"/>
            <a:ext cx="1014804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a:spcBef>
                <a:spcPct val="50000"/>
              </a:spcBef>
            </a:pPr>
            <a:r>
              <a:rPr lang="en-US" altLang="it-IT" dirty="0">
                <a:latin typeface="Avenir Next" panose="020B0503020202020204" pitchFamily="34" charset="0"/>
              </a:rPr>
              <a:t>Ingersoll-Rand ha dichiarato non solo </a:t>
            </a:r>
            <a:r>
              <a:rPr lang="en-US" altLang="it-IT" u="sng" dirty="0">
                <a:latin typeface="Avenir Next" panose="020B0503020202020204" pitchFamily="34" charset="0"/>
              </a:rPr>
              <a:t>di aver dimezzato i tempi di sviluppo dei prodotti, </a:t>
            </a:r>
            <a:r>
              <a:rPr lang="en-US" altLang="it-IT" dirty="0">
                <a:latin typeface="Avenir Next" panose="020B0503020202020204" pitchFamily="34" charset="0"/>
              </a:rPr>
              <a:t>ma anche </a:t>
            </a:r>
            <a:r>
              <a:rPr lang="en-US" altLang="it-IT" u="sng" dirty="0">
                <a:latin typeface="Avenir Next" panose="020B0503020202020204" pitchFamily="34" charset="0"/>
              </a:rPr>
              <a:t>di aver ridotto il numero di componenti necessari</a:t>
            </a:r>
            <a:r>
              <a:rPr lang="en-US" altLang="it-IT" dirty="0">
                <a:latin typeface="Avenir Next" panose="020B0503020202020204" pitchFamily="34" charset="0"/>
              </a:rPr>
              <a:t>.</a:t>
            </a:r>
          </a:p>
        </p:txBody>
      </p:sp>
      <p:graphicFrame>
        <p:nvGraphicFramePr>
          <p:cNvPr id="3" name="Group 3">
            <a:extLst>
              <a:ext uri="{FF2B5EF4-FFF2-40B4-BE49-F238E27FC236}">
                <a16:creationId xmlns:a16="http://schemas.microsoft.com/office/drawing/2014/main" id="{3874B982-00B1-FA1B-EC87-2667B1733FCB}"/>
              </a:ext>
            </a:extLst>
          </p:cNvPr>
          <p:cNvGraphicFramePr>
            <a:graphicFrameLocks noGrp="1"/>
          </p:cNvGraphicFramePr>
          <p:nvPr>
            <p:extLst>
              <p:ext uri="{D42A27DB-BD31-4B8C-83A1-F6EECF244321}">
                <p14:modId xmlns:p14="http://schemas.microsoft.com/office/powerpoint/2010/main" val="544749065"/>
              </p:ext>
            </p:extLst>
          </p:nvPr>
        </p:nvGraphicFramePr>
        <p:xfrm>
          <a:off x="555812" y="2627167"/>
          <a:ext cx="6084888" cy="3901476"/>
        </p:xfrm>
        <a:graphic>
          <a:graphicData uri="http://schemas.openxmlformats.org/drawingml/2006/table">
            <a:tbl>
              <a:tblPr/>
              <a:tblGrid>
                <a:gridCol w="2028296">
                  <a:extLst>
                    <a:ext uri="{9D8B030D-6E8A-4147-A177-3AD203B41FA5}">
                      <a16:colId xmlns:a16="http://schemas.microsoft.com/office/drawing/2014/main" val="20000"/>
                    </a:ext>
                  </a:extLst>
                </a:gridCol>
                <a:gridCol w="2028296">
                  <a:extLst>
                    <a:ext uri="{9D8B030D-6E8A-4147-A177-3AD203B41FA5}">
                      <a16:colId xmlns:a16="http://schemas.microsoft.com/office/drawing/2014/main" val="20001"/>
                    </a:ext>
                  </a:extLst>
                </a:gridCol>
                <a:gridCol w="2028296">
                  <a:extLst>
                    <a:ext uri="{9D8B030D-6E8A-4147-A177-3AD203B41FA5}">
                      <a16:colId xmlns:a16="http://schemas.microsoft.com/office/drawing/2014/main" val="20002"/>
                    </a:ext>
                  </a:extLst>
                </a:gridCol>
              </a:tblGrid>
              <a:tr h="335410">
                <a:tc gridSpan="3">
                  <a: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IT" sz="2000" b="1" i="0" u="none" strike="noStrike" cap="none" normalizeH="0" baseline="0">
                          <a:ln>
                            <a:noFill/>
                          </a:ln>
                          <a:solidFill>
                            <a:schemeClr val="tx1"/>
                          </a:solidFill>
                          <a:effectLst/>
                          <a:latin typeface="Avenir Next" panose="020B0503020202020204" pitchFamily="34" charset="0"/>
                          <a:ea typeface="ＭＳ Ｐゴシック" panose="020B0600070205080204" pitchFamily="34" charset="-128"/>
                        </a:rPr>
                        <a:t>Risultati del progetto Ingersoll-Rand con DFMA</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35410">
                <a:tc>
                  <a: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IT" altLang="en-IT" sz="2000" b="1" i="0" u="none" strike="noStrike" cap="none" normalizeH="0" baseline="0">
                        <a:ln>
                          <a:noFill/>
                        </a:ln>
                        <a:solidFill>
                          <a:schemeClr val="tx1"/>
                        </a:solidFill>
                        <a:effectLst/>
                        <a:latin typeface="Avenir Next" panose="020B0503020202020204" pitchFamily="34" charset="0"/>
                        <a:ea typeface="ＭＳ Ｐゴシック" panose="020B0600070205080204"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IT" sz="2000" b="1" i="0" u="none" strike="noStrike" cap="none" normalizeH="0" baseline="0">
                          <a:ln>
                            <a:noFill/>
                          </a:ln>
                          <a:solidFill>
                            <a:schemeClr val="tx1"/>
                          </a:solidFill>
                          <a:effectLst/>
                          <a:latin typeface="Avenir Next" panose="020B0503020202020204" pitchFamily="34" charset="0"/>
                          <a:ea typeface="ＭＳ Ｐゴシック" panose="020B0600070205080204" pitchFamily="34" charset="-128"/>
                        </a:rPr>
                        <a:t>Prima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IT" sz="2000" b="1" i="0" u="none" strike="noStrike" cap="none" normalizeH="0" baseline="0" dirty="0">
                          <a:ln>
                            <a:noFill/>
                          </a:ln>
                          <a:solidFill>
                            <a:schemeClr val="tx1"/>
                          </a:solidFill>
                          <a:effectLst/>
                          <a:latin typeface="Avenir Next" panose="020B0503020202020204" pitchFamily="34" charset="0"/>
                          <a:ea typeface="ＭＳ Ｐゴシック" panose="020B0600070205080204" pitchFamily="34" charset="-128"/>
                        </a:rPr>
                        <a:t>Dopo</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6921">
                <a:tc>
                  <a: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IT" sz="2000" b="1" i="0" u="none" strike="noStrike" cap="none" normalizeH="0" baseline="0">
                          <a:ln>
                            <a:noFill/>
                          </a:ln>
                          <a:solidFill>
                            <a:schemeClr val="tx1"/>
                          </a:solidFill>
                          <a:effectLst/>
                          <a:latin typeface="Avenir Next" panose="020B0503020202020204" pitchFamily="34" charset="0"/>
                          <a:ea typeface="ＭＳ Ｐゴシック" panose="020B0600070205080204" pitchFamily="34" charset="-128"/>
                        </a:rPr>
                        <a:t>Parti del compressore/raffreddatore dell'olio</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IT" sz="2000" b="1" i="0" u="none" strike="noStrike" cap="none" normalizeH="0" baseline="0">
                          <a:ln>
                            <a:noFill/>
                          </a:ln>
                          <a:solidFill>
                            <a:schemeClr val="tx1"/>
                          </a:solidFill>
                          <a:effectLst>
                            <a:outerShdw blurRad="38100" dist="38100" dir="2700000" algn="tl">
                              <a:srgbClr val="C0C0C0"/>
                            </a:outerShdw>
                          </a:effectLst>
                          <a:latin typeface="Avenir Next" panose="020B0503020202020204" pitchFamily="34" charset="0"/>
                          <a:ea typeface="ＭＳ Ｐゴシック" panose="020B0600070205080204" pitchFamily="34" charset="-128"/>
                        </a:rPr>
                        <a:t>80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IT" sz="2000" b="1" i="0" u="none" strike="noStrike" cap="none" normalizeH="0" baseline="0">
                          <a:ln>
                            <a:noFill/>
                          </a:ln>
                          <a:solidFill>
                            <a:schemeClr val="tx1"/>
                          </a:solidFill>
                          <a:effectLst>
                            <a:outerShdw blurRad="38100" dist="38100" dir="2700000" algn="tl">
                              <a:srgbClr val="C0C0C0"/>
                            </a:outerShdw>
                          </a:effectLst>
                          <a:latin typeface="Avenir Next" panose="020B0503020202020204" pitchFamily="34" charset="0"/>
                          <a:ea typeface="ＭＳ Ｐゴシック" panose="020B0600070205080204" pitchFamily="34" charset="-128"/>
                        </a:rPr>
                        <a:t>29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6921">
                <a:tc>
                  <a: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IT" sz="2000" b="1" i="0" u="none" strike="noStrike" cap="none" normalizeH="0" baseline="0">
                          <a:ln>
                            <a:noFill/>
                          </a:ln>
                          <a:solidFill>
                            <a:schemeClr val="tx1"/>
                          </a:solidFill>
                          <a:effectLst/>
                          <a:latin typeface="Avenir Next" panose="020B0503020202020204" pitchFamily="34" charset="0"/>
                          <a:ea typeface="ＭＳ Ｐゴシック" panose="020B0600070205080204" pitchFamily="34" charset="-128"/>
                        </a:rPr>
                        <a:t>Numero di elementi di fissaggio</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IT" sz="2000" b="1" i="0" u="none" strike="noStrike" cap="none" normalizeH="0" baseline="0">
                          <a:ln>
                            <a:noFill/>
                          </a:ln>
                          <a:solidFill>
                            <a:schemeClr val="tx1"/>
                          </a:solidFill>
                          <a:effectLst>
                            <a:outerShdw blurRad="38100" dist="38100" dir="2700000" algn="tl">
                              <a:srgbClr val="C0C0C0"/>
                            </a:outerShdw>
                          </a:effectLst>
                          <a:latin typeface="Avenir Next" panose="020B0503020202020204" pitchFamily="34" charset="0"/>
                          <a:ea typeface="ＭＳ Ｐゴシック" panose="020B0600070205080204" pitchFamily="34" charset="-128"/>
                        </a:rPr>
                        <a:t>38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IT" sz="2000" b="1" i="0" u="none" strike="noStrike" cap="none" normalizeH="0" baseline="0">
                          <a:ln>
                            <a:noFill/>
                          </a:ln>
                          <a:solidFill>
                            <a:schemeClr val="tx1"/>
                          </a:solidFill>
                          <a:effectLst>
                            <a:outerShdw blurRad="38100" dist="38100" dir="2700000" algn="tl">
                              <a:srgbClr val="C0C0C0"/>
                            </a:outerShdw>
                          </a:effectLst>
                          <a:latin typeface="Avenir Next" panose="020B0503020202020204" pitchFamily="34" charset="0"/>
                          <a:ea typeface="ＭＳ Ｐゴシック" panose="020B0600070205080204" pitchFamily="34" charset="-128"/>
                        </a:rPr>
                        <a:t>20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0601">
                <a:tc>
                  <a: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IT" sz="2000" b="1" i="0" u="none" strike="noStrike" cap="none" normalizeH="0" baseline="0">
                          <a:ln>
                            <a:noFill/>
                          </a:ln>
                          <a:solidFill>
                            <a:schemeClr val="tx1"/>
                          </a:solidFill>
                          <a:effectLst/>
                          <a:latin typeface="Avenir Next" panose="020B0503020202020204" pitchFamily="34" charset="0"/>
                          <a:ea typeface="ＭＳ Ｐゴシック" panose="020B0600070205080204" pitchFamily="34" charset="-128"/>
                        </a:rPr>
                        <a:t>Numero di operazioni di assemblaggio</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IT" sz="2000" b="1" i="0" u="none" strike="noStrike" cap="none" normalizeH="0" baseline="0">
                          <a:ln>
                            <a:noFill/>
                          </a:ln>
                          <a:solidFill>
                            <a:schemeClr val="tx1"/>
                          </a:solidFill>
                          <a:effectLst>
                            <a:outerShdw blurRad="38100" dist="38100" dir="2700000" algn="tl">
                              <a:srgbClr val="C0C0C0"/>
                            </a:outerShdw>
                          </a:effectLst>
                          <a:latin typeface="Avenir Next" panose="020B0503020202020204" pitchFamily="34" charset="0"/>
                          <a:ea typeface="ＭＳ Ｐゴシック" panose="020B0600070205080204" pitchFamily="34" charset="-128"/>
                        </a:rPr>
                        <a:t>159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IT" sz="2000" b="1" i="0" u="none" strike="noStrike" cap="none" normalizeH="0" baseline="0">
                          <a:ln>
                            <a:noFill/>
                          </a:ln>
                          <a:solidFill>
                            <a:schemeClr val="tx1"/>
                          </a:solidFill>
                          <a:effectLst>
                            <a:outerShdw blurRad="38100" dist="38100" dir="2700000" algn="tl">
                              <a:srgbClr val="C0C0C0"/>
                            </a:outerShdw>
                          </a:effectLst>
                          <a:latin typeface="Avenir Next" panose="020B0503020202020204" pitchFamily="34" charset="0"/>
                          <a:ea typeface="ＭＳ Ｐゴシック" panose="020B0600070205080204" pitchFamily="34" charset="-128"/>
                        </a:rPr>
                        <a:t>40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6921">
                <a:tc>
                  <a: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IT" sz="2000" b="1" i="0" u="none" strike="noStrike" cap="none" normalizeH="0" baseline="0">
                          <a:ln>
                            <a:noFill/>
                          </a:ln>
                          <a:solidFill>
                            <a:schemeClr val="tx1"/>
                          </a:solidFill>
                          <a:effectLst/>
                          <a:latin typeface="Avenir Next" panose="020B0503020202020204" pitchFamily="34" charset="0"/>
                          <a:ea typeface="ＭＳ Ｐゴシック" panose="020B0600070205080204" pitchFamily="34" charset="-128"/>
                        </a:rPr>
                        <a:t>Tempo di assemblaggio, min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IT" sz="2000" b="1" i="0" u="none" strike="noStrike" cap="none" normalizeH="0" baseline="0">
                          <a:ln>
                            <a:noFill/>
                          </a:ln>
                          <a:solidFill>
                            <a:schemeClr val="tx1"/>
                          </a:solidFill>
                          <a:effectLst>
                            <a:outerShdw blurRad="38100" dist="38100" dir="2700000" algn="tl">
                              <a:srgbClr val="C0C0C0"/>
                            </a:outerShdw>
                          </a:effectLst>
                          <a:latin typeface="Avenir Next" panose="020B0503020202020204" pitchFamily="34" charset="0"/>
                          <a:ea typeface="ＭＳ Ｐゴシック" panose="020B0600070205080204" pitchFamily="34" charset="-128"/>
                        </a:rPr>
                        <a:t>18,5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Minion Web"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IT" sz="2000" b="1" i="0" u="none" strike="noStrike" cap="none" normalizeH="0" baseline="0" dirty="0">
                          <a:ln>
                            <a:noFill/>
                          </a:ln>
                          <a:solidFill>
                            <a:schemeClr val="tx1"/>
                          </a:solidFill>
                          <a:effectLst>
                            <a:outerShdw blurRad="38100" dist="38100" dir="2700000" algn="tl">
                              <a:srgbClr val="C0C0C0"/>
                            </a:outerShdw>
                          </a:effectLst>
                          <a:latin typeface="Avenir Next" panose="020B0503020202020204" pitchFamily="34" charset="0"/>
                          <a:ea typeface="ＭＳ Ｐゴシック" panose="020B0600070205080204" pitchFamily="34" charset="-128"/>
                        </a:rPr>
                        <a:t>6,5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 Box 31">
            <a:extLst>
              <a:ext uri="{FF2B5EF4-FFF2-40B4-BE49-F238E27FC236}">
                <a16:creationId xmlns:a16="http://schemas.microsoft.com/office/drawing/2014/main" id="{103905B5-D721-531B-A67F-37DCEF5779D5}"/>
              </a:ext>
            </a:extLst>
          </p:cNvPr>
          <p:cNvSpPr txBox="1">
            <a:spLocks noChangeArrowheads="1"/>
          </p:cNvSpPr>
          <p:nvPr/>
        </p:nvSpPr>
        <p:spPr bwMode="auto">
          <a:xfrm>
            <a:off x="7685088" y="3132161"/>
            <a:ext cx="3352801" cy="707886"/>
          </a:xfrm>
          <a:prstGeom prst="rect">
            <a:avLst/>
          </a:prstGeom>
          <a:noFill/>
          <a:ln>
            <a:noFill/>
          </a:ln>
          <a:effectLst>
            <a:outerShdw blurRad="63500" dist="107763" dir="2700000" algn="ctr" rotWithShape="0">
              <a:srgbClr val="FF0000">
                <a:alpha val="74998"/>
              </a:srgbClr>
            </a:outerShdw>
          </a:effectLst>
        </p:spPr>
        <p:txBody>
          <a:bodyPr wrap="square">
            <a:spAutoFit/>
          </a:bodyPr>
          <a:lstStyle/>
          <a:p>
            <a:pPr>
              <a:spcBef>
                <a:spcPct val="50000"/>
              </a:spcBef>
              <a:defRPr/>
            </a:pPr>
            <a:r>
              <a:rPr lang="en-US" sz="2000" b="1">
                <a:latin typeface="Avenir Next" panose="020B0503020202020204" pitchFamily="34" charset="0"/>
                <a:ea typeface="ＭＳ Ｐゴシック" charset="0"/>
              </a:rPr>
              <a:t>Esempio dei risultati </a:t>
            </a:r>
            <a:r>
              <a:rPr lang="en-US" sz="2000" b="1">
                <a:effectLst>
                  <a:outerShdw blurRad="38100" dist="38100" dir="2700000" algn="tl">
                    <a:srgbClr val="DDDDDD"/>
                  </a:outerShdw>
                </a:effectLst>
                <a:latin typeface="Avenir Next" panose="020B0503020202020204" pitchFamily="34" charset="0"/>
                <a:ea typeface="ＭＳ Ｐゴシック" charset="0"/>
              </a:rPr>
              <a:t>dell'applicazione DFMA</a:t>
            </a:r>
            <a:r>
              <a:rPr lang="en-US" sz="2000" b="1">
                <a:latin typeface="Avenir Next" panose="020B0503020202020204" pitchFamily="34" charset="0"/>
                <a:ea typeface="ＭＳ Ｐゴシック" charset="0"/>
              </a:rPr>
              <a:t>:</a:t>
            </a:r>
          </a:p>
        </p:txBody>
      </p:sp>
      <p:sp>
        <p:nvSpPr>
          <p:cNvPr id="5" name="Text Box 32">
            <a:extLst>
              <a:ext uri="{FF2B5EF4-FFF2-40B4-BE49-F238E27FC236}">
                <a16:creationId xmlns:a16="http://schemas.microsoft.com/office/drawing/2014/main" id="{70D8B270-6C2C-9F86-6450-50AD621EBB61}"/>
              </a:ext>
            </a:extLst>
          </p:cNvPr>
          <p:cNvSpPr txBox="1">
            <a:spLocks noChangeArrowheads="1"/>
          </p:cNvSpPr>
          <p:nvPr/>
        </p:nvSpPr>
        <p:spPr bwMode="auto">
          <a:xfrm>
            <a:off x="215153" y="1787837"/>
            <a:ext cx="10488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a:spcBef>
                <a:spcPct val="50000"/>
              </a:spcBef>
              <a:buClr>
                <a:srgbClr val="FF0000"/>
              </a:buClr>
              <a:buSzPct val="140000"/>
              <a:buFont typeface="Wingdings" pitchFamily="2" charset="2"/>
              <a:buChar char="ü"/>
            </a:pPr>
            <a:r>
              <a:rPr lang="en-US" altLang="it-IT" dirty="0">
                <a:latin typeface="Avenir Next" panose="020B0503020202020204" pitchFamily="34" charset="0"/>
              </a:rPr>
              <a:t>Ingersoll-Rand ha ridotto i tempi di sviluppo del prodotto da due anni a uno.</a:t>
            </a:r>
          </a:p>
        </p:txBody>
      </p:sp>
      <p:sp>
        <p:nvSpPr>
          <p:cNvPr id="6" name="Text Box 33">
            <a:extLst>
              <a:ext uri="{FF2B5EF4-FFF2-40B4-BE49-F238E27FC236}">
                <a16:creationId xmlns:a16="http://schemas.microsoft.com/office/drawing/2014/main" id="{5313CFCD-D1EF-481D-33D5-7D82F5386C96}"/>
              </a:ext>
            </a:extLst>
          </p:cNvPr>
          <p:cNvSpPr txBox="1">
            <a:spLocks noChangeArrowheads="1"/>
          </p:cNvSpPr>
          <p:nvPr/>
        </p:nvSpPr>
        <p:spPr bwMode="auto">
          <a:xfrm>
            <a:off x="454933" y="2137096"/>
            <a:ext cx="665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a:spcBef>
                <a:spcPct val="50000"/>
              </a:spcBef>
            </a:pPr>
            <a:r>
              <a:rPr lang="en-US" altLang="it-IT" dirty="0">
                <a:latin typeface="Avenir Next" panose="020B0503020202020204" pitchFamily="34" charset="0"/>
              </a:rPr>
              <a:t>Di seguito è riportato il numero ridotto di componenti:</a:t>
            </a:r>
          </a:p>
        </p:txBody>
      </p:sp>
      <p:sp>
        <p:nvSpPr>
          <p:cNvPr id="7" name="Rectangle 34">
            <a:extLst>
              <a:ext uri="{FF2B5EF4-FFF2-40B4-BE49-F238E27FC236}">
                <a16:creationId xmlns:a16="http://schemas.microsoft.com/office/drawing/2014/main" id="{A328A2CF-3A93-8899-DA07-F4741614CB3B}"/>
              </a:ext>
            </a:extLst>
          </p:cNvPr>
          <p:cNvSpPr>
            <a:spLocks noChangeArrowheads="1"/>
          </p:cNvSpPr>
          <p:nvPr/>
        </p:nvSpPr>
        <p:spPr bwMode="auto">
          <a:xfrm>
            <a:off x="7685088" y="5145088"/>
            <a:ext cx="1458912" cy="1255712"/>
          </a:xfrm>
          <a:prstGeom prst="rect">
            <a:avLst/>
          </a:prstGeom>
          <a:noFill/>
          <a:ln>
            <a:noFill/>
          </a:ln>
          <a:effectLst/>
        </p:spPr>
        <p:txBody>
          <a:bodyPr>
            <a:spAutoFit/>
          </a:bodyPr>
          <a:lstStyle/>
          <a:p>
            <a:pPr>
              <a:spcBef>
                <a:spcPct val="20000"/>
              </a:spcBef>
              <a:defRPr/>
            </a:pPr>
            <a:r>
              <a:rPr lang="en-US" sz="1400" b="1" i="1">
                <a:latin typeface="Avenir Next" panose="020B0503020202020204" pitchFamily="34" charset="0"/>
                <a:ea typeface="ＭＳ Ｐゴシック" charset="0"/>
              </a:rPr>
              <a:t>Dal sito web </a:t>
            </a:r>
            <a:r>
              <a:rPr lang="en-US" sz="1400" b="1" i="1">
                <a:effectLst>
                  <a:outerShdw blurRad="38100" dist="38100" dir="2700000" algn="tl">
                    <a:srgbClr val="DDDDDD"/>
                  </a:outerShdw>
                </a:effectLst>
                <a:latin typeface="Avenir Next" panose="020B0503020202020204" pitchFamily="34" charset="0"/>
                <a:ea typeface="ＭＳ Ｐゴシック" charset="0"/>
              </a:rPr>
              <a:t>BDI</a:t>
            </a:r>
          </a:p>
          <a:p>
            <a:pPr>
              <a:spcBef>
                <a:spcPct val="20000"/>
              </a:spcBef>
              <a:defRPr/>
            </a:pPr>
            <a:r>
              <a:rPr lang="en-US" sz="1400" b="1" i="1">
                <a:latin typeface="Avenir Next" panose="020B0503020202020204" pitchFamily="34" charset="0"/>
                <a:ea typeface="ＭＳ Ｐゴシック" charset="0"/>
              </a:rPr>
              <a:t>Boothroyd &amp; Dewhurst </a:t>
            </a:r>
            <a:r>
              <a:rPr lang="en-US" sz="1400" b="1" i="1">
                <a:effectLst>
                  <a:outerShdw blurRad="38100" dist="38100" dir="2700000" algn="tl">
                    <a:srgbClr val="DDDDDD"/>
                  </a:outerShdw>
                </a:effectLst>
                <a:latin typeface="Avenir Next" panose="020B0503020202020204" pitchFamily="34" charset="0"/>
                <a:ea typeface="ＭＳ Ｐゴシック" charset="0"/>
              </a:rPr>
              <a:t> Inc.</a:t>
            </a:r>
          </a:p>
          <a:p>
            <a:pPr>
              <a:spcBef>
                <a:spcPct val="20000"/>
              </a:spcBef>
              <a:defRPr/>
            </a:pPr>
            <a:r>
              <a:rPr lang="en-US" sz="1400" b="1" i="1">
                <a:latin typeface="Avenir Next" panose="020B0503020202020204" pitchFamily="34" charset="0"/>
                <a:ea typeface="ＭＳ Ｐゴシック" charset="0"/>
              </a:rPr>
              <a:t> sito web</a:t>
            </a:r>
          </a:p>
        </p:txBody>
      </p:sp>
      <p:sp>
        <p:nvSpPr>
          <p:cNvPr id="9" name="Text Box 5">
            <a:extLst>
              <a:ext uri="{FF2B5EF4-FFF2-40B4-BE49-F238E27FC236}">
                <a16:creationId xmlns:a16="http://schemas.microsoft.com/office/drawing/2014/main" id="{A1B43FA6-2EC6-EFF7-12A7-282642576AA1}"/>
              </a:ext>
            </a:extLst>
          </p:cNvPr>
          <p:cNvSpPr txBox="1">
            <a:spLocks noChangeArrowheads="1"/>
          </p:cNvSpPr>
          <p:nvPr/>
        </p:nvSpPr>
        <p:spPr bwMode="auto">
          <a:xfrm>
            <a:off x="1553873" y="329357"/>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dirty="0">
                <a:latin typeface="Avenir Next" panose="020B0503020202020204" pitchFamily="34" charset="0"/>
              </a:rPr>
              <a:t>Concetti di progettazione per l'assemblaggio</a:t>
            </a:r>
            <a:endParaRPr lang="en-GB" altLang="it-IT" sz="3200" b="1" dirty="0">
              <a:latin typeface="Avenir Next" panose="020B0503020202020204" pitchFamily="34" charset="0"/>
            </a:endParaRPr>
          </a:p>
        </p:txBody>
      </p:sp>
      <p:sp>
        <p:nvSpPr>
          <p:cNvPr id="8" name="Footer Placeholder 4">
            <a:extLst>
              <a:ext uri="{FF2B5EF4-FFF2-40B4-BE49-F238E27FC236}">
                <a16:creationId xmlns:a16="http://schemas.microsoft.com/office/drawing/2014/main" id="{704C9199-A3F5-E78C-2316-5D8F8B4102A2}"/>
              </a:ext>
            </a:extLst>
          </p:cNvPr>
          <p:cNvSpPr>
            <a:spLocks noGrp="1"/>
          </p:cNvSpPr>
          <p:nvPr>
            <p:ph type="ftr" sz="quarter" idx="11"/>
          </p:nvPr>
        </p:nvSpPr>
        <p:spPr>
          <a:xfrm>
            <a:off x="4038600" y="6356351"/>
            <a:ext cx="4114800" cy="365125"/>
          </a:xfrm>
        </p:spPr>
        <p:txBody>
          <a:bodyPr/>
          <a:lstStyle/>
          <a:p>
            <a:r>
              <a:rPr lang="it-IT" dirty="0">
                <a:solidFill>
                  <a:schemeClr val="tx1"/>
                </a:solidFill>
              </a:rPr>
              <a:t>Design  4.0</a:t>
            </a:r>
          </a:p>
        </p:txBody>
      </p:sp>
    </p:spTree>
    <p:extLst>
      <p:ext uri="{BB962C8B-B14F-4D97-AF65-F5344CB8AC3E}">
        <p14:creationId xmlns:p14="http://schemas.microsoft.com/office/powerpoint/2010/main" val="237129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Segnaposto numero diapositiva 1">
            <a:extLst>
              <a:ext uri="{FF2B5EF4-FFF2-40B4-BE49-F238E27FC236}">
                <a16:creationId xmlns:a16="http://schemas.microsoft.com/office/drawing/2014/main" id="{4E856637-EBB7-6390-7CC3-48A59D0A2826}"/>
              </a:ext>
            </a:extLst>
          </p:cNvPr>
          <p:cNvSpPr txBox="1">
            <a:spLocks/>
          </p:cNvSpPr>
          <p:nvPr/>
        </p:nvSpPr>
        <p:spPr>
          <a:xfrm>
            <a:off x="6705600" y="152400"/>
            <a:ext cx="1362075" cy="2444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7385405-A65D-734D-897E-932497D5147B}" type="slidenum">
              <a:rPr lang="it-IT" altLang="en-IT" smtClean="0">
                <a:solidFill>
                  <a:schemeClr val="tx1"/>
                </a:solidFill>
              </a:rPr>
              <a:t>9</a:t>
            </a:fld>
            <a:endParaRPr lang="it-IT" altLang="en-IT">
              <a:solidFill>
                <a:schemeClr val="tx1"/>
              </a:solidFill>
            </a:endParaRPr>
          </a:p>
        </p:txBody>
      </p:sp>
      <p:sp>
        <p:nvSpPr>
          <p:cNvPr id="2" name="Text Box 2">
            <a:extLst>
              <a:ext uri="{FF2B5EF4-FFF2-40B4-BE49-F238E27FC236}">
                <a16:creationId xmlns:a16="http://schemas.microsoft.com/office/drawing/2014/main" id="{CC0DA570-63BE-B033-A18A-1BEC79650A7E}"/>
              </a:ext>
            </a:extLst>
          </p:cNvPr>
          <p:cNvSpPr txBox="1">
            <a:spLocks noChangeArrowheads="1"/>
          </p:cNvSpPr>
          <p:nvPr/>
        </p:nvSpPr>
        <p:spPr bwMode="auto">
          <a:xfrm>
            <a:off x="664229" y="1143375"/>
            <a:ext cx="85042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a:spcBef>
                <a:spcPct val="50000"/>
              </a:spcBef>
            </a:pPr>
            <a:r>
              <a:rPr lang="en-US" altLang="it-IT">
                <a:latin typeface="Avenir Next" panose="020B0503020202020204" pitchFamily="34" charset="0"/>
              </a:rPr>
              <a:t>In un sondaggio condotto su 89 industrie che hanno utilizzato il DFMA </a:t>
            </a:r>
          </a:p>
          <a:p>
            <a:pPr>
              <a:spcBef>
                <a:spcPct val="50000"/>
              </a:spcBef>
            </a:pPr>
            <a:r>
              <a:rPr lang="en-US" altLang="it-IT">
                <a:latin typeface="Avenir Next" panose="020B0503020202020204" pitchFamily="34" charset="0"/>
              </a:rPr>
              <a:t>è emerso che sono state ottenute le seguenti riduzioni, in media</a:t>
            </a:r>
          </a:p>
        </p:txBody>
      </p:sp>
      <p:grpSp>
        <p:nvGrpSpPr>
          <p:cNvPr id="3" name="Group 3">
            <a:extLst>
              <a:ext uri="{FF2B5EF4-FFF2-40B4-BE49-F238E27FC236}">
                <a16:creationId xmlns:a16="http://schemas.microsoft.com/office/drawing/2014/main" id="{0EA5F6BD-F07E-15E6-44EB-79E38051ADC4}"/>
              </a:ext>
            </a:extLst>
          </p:cNvPr>
          <p:cNvGrpSpPr>
            <a:grpSpLocks/>
          </p:cNvGrpSpPr>
          <p:nvPr/>
        </p:nvGrpSpPr>
        <p:grpSpPr bwMode="auto">
          <a:xfrm>
            <a:off x="664229" y="2325780"/>
            <a:ext cx="9144000" cy="3422650"/>
            <a:chOff x="0" y="958"/>
            <a:chExt cx="5760" cy="2156"/>
          </a:xfrm>
        </p:grpSpPr>
        <p:pic>
          <p:nvPicPr>
            <p:cNvPr id="4" name="Picture 4" descr="reduction_graph_rev2">
              <a:extLst>
                <a:ext uri="{FF2B5EF4-FFF2-40B4-BE49-F238E27FC236}">
                  <a16:creationId xmlns:a16="http://schemas.microsoft.com/office/drawing/2014/main" id="{C912490C-42AF-3BB8-B06D-026DF221E2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8"/>
              <a:ext cx="5760" cy="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7EA05EF7-FB2B-C3B1-E52D-44B439FFF4C2}"/>
                </a:ext>
              </a:extLst>
            </p:cNvPr>
            <p:cNvSpPr txBox="1">
              <a:spLocks noChangeArrowheads="1"/>
            </p:cNvSpPr>
            <p:nvPr/>
          </p:nvSpPr>
          <p:spPr bwMode="auto">
            <a:xfrm>
              <a:off x="5222" y="1036"/>
              <a:ext cx="53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a:spcBef>
                  <a:spcPct val="50000"/>
                </a:spcBef>
              </a:pPr>
              <a:r>
                <a:rPr lang="en-US" altLang="it-IT" b="1">
                  <a:latin typeface="Avenir Next" panose="020B0503020202020204" pitchFamily="34" charset="0"/>
                </a:rPr>
                <a:t>100%</a:t>
              </a:r>
            </a:p>
          </p:txBody>
        </p:sp>
      </p:grpSp>
      <p:sp>
        <p:nvSpPr>
          <p:cNvPr id="6" name="Rectangle 6">
            <a:extLst>
              <a:ext uri="{FF2B5EF4-FFF2-40B4-BE49-F238E27FC236}">
                <a16:creationId xmlns:a16="http://schemas.microsoft.com/office/drawing/2014/main" id="{1C8B4122-0D5E-4410-533F-02009DD956AE}"/>
              </a:ext>
            </a:extLst>
          </p:cNvPr>
          <p:cNvSpPr>
            <a:spLocks noChangeArrowheads="1"/>
          </p:cNvSpPr>
          <p:nvPr/>
        </p:nvSpPr>
        <p:spPr bwMode="auto">
          <a:xfrm>
            <a:off x="9574305" y="5794001"/>
            <a:ext cx="2151530" cy="781752"/>
          </a:xfrm>
          <a:prstGeom prst="rect">
            <a:avLst/>
          </a:prstGeom>
          <a:noFill/>
          <a:ln>
            <a:noFill/>
          </a:ln>
          <a:effectLst/>
        </p:spPr>
        <p:txBody>
          <a:bodyPr wrap="square">
            <a:spAutoFit/>
          </a:bodyPr>
          <a:lstStyle/>
          <a:p>
            <a:pPr>
              <a:spcBef>
                <a:spcPct val="20000"/>
              </a:spcBef>
              <a:defRPr/>
            </a:pPr>
            <a:r>
              <a:rPr lang="en-US" sz="1400" b="1" i="1">
                <a:latin typeface="Avenir Next" panose="020B0503020202020204" pitchFamily="34" charset="0"/>
                <a:ea typeface="ＭＳ Ｐゴシック" charset="0"/>
              </a:rPr>
              <a:t>Dal sito web </a:t>
            </a:r>
            <a:r>
              <a:rPr lang="en-US" sz="1400" b="1" i="1">
                <a:effectLst>
                  <a:outerShdw blurRad="38100" dist="38100" dir="2700000" algn="tl">
                    <a:srgbClr val="DDDDDD"/>
                  </a:outerShdw>
                </a:effectLst>
                <a:latin typeface="Avenir Next" panose="020B0503020202020204" pitchFamily="34" charset="0"/>
                <a:ea typeface="ＭＳ Ｐゴシック" charset="0"/>
              </a:rPr>
              <a:t>BDI</a:t>
            </a:r>
          </a:p>
          <a:p>
            <a:pPr>
              <a:spcBef>
                <a:spcPct val="20000"/>
              </a:spcBef>
              <a:defRPr/>
            </a:pPr>
            <a:r>
              <a:rPr lang="en-US" sz="1400" b="1" i="1">
                <a:latin typeface="Avenir Next" panose="020B0503020202020204" pitchFamily="34" charset="0"/>
                <a:ea typeface="ＭＳ Ｐゴシック" charset="0"/>
              </a:rPr>
              <a:t>Sito web di Boothroyd &amp; Dewhurst  Inc.</a:t>
            </a:r>
          </a:p>
        </p:txBody>
      </p:sp>
      <p:sp>
        <p:nvSpPr>
          <p:cNvPr id="8" name="Text Box 5">
            <a:extLst>
              <a:ext uri="{FF2B5EF4-FFF2-40B4-BE49-F238E27FC236}">
                <a16:creationId xmlns:a16="http://schemas.microsoft.com/office/drawing/2014/main" id="{8810059C-DA67-206C-70D3-2CE19F294CBE}"/>
              </a:ext>
            </a:extLst>
          </p:cNvPr>
          <p:cNvSpPr txBox="1">
            <a:spLocks noChangeArrowheads="1"/>
          </p:cNvSpPr>
          <p:nvPr/>
        </p:nvSpPr>
        <p:spPr bwMode="auto">
          <a:xfrm>
            <a:off x="1443037" y="563937"/>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D8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4C80"/>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Minion Web"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Minion Web" pitchFamily="18" charset="0"/>
                <a:ea typeface="ＭＳ Ｐゴシック" panose="020B0600070205080204" pitchFamily="34" charset="-128"/>
              </a:defRPr>
            </a:lvl9pPr>
          </a:lstStyle>
          <a:p>
            <a:pPr eaLnBrk="1" hangingPunct="1">
              <a:spcBef>
                <a:spcPct val="50000"/>
              </a:spcBef>
            </a:pPr>
            <a:r>
              <a:rPr lang="it-IT" altLang="it-IT" sz="3200" b="1" dirty="0">
                <a:latin typeface="Avenir Next" panose="020B0503020202020204" pitchFamily="34" charset="0"/>
              </a:rPr>
              <a:t>Concetti di progettazione per l'assemblaggio</a:t>
            </a:r>
            <a:endParaRPr lang="en-GB" altLang="it-IT" sz="3200" b="1" dirty="0">
              <a:latin typeface="Avenir Next" panose="020B0503020202020204" pitchFamily="34" charset="0"/>
            </a:endParaRPr>
          </a:p>
        </p:txBody>
      </p:sp>
      <p:sp>
        <p:nvSpPr>
          <p:cNvPr id="7" name="Footer Placeholder 4">
            <a:extLst>
              <a:ext uri="{FF2B5EF4-FFF2-40B4-BE49-F238E27FC236}">
                <a16:creationId xmlns:a16="http://schemas.microsoft.com/office/drawing/2014/main" id="{9160D9C6-833D-3F18-64EE-16DDE96B5A72}"/>
              </a:ext>
            </a:extLst>
          </p:cNvPr>
          <p:cNvSpPr>
            <a:spLocks noGrp="1"/>
          </p:cNvSpPr>
          <p:nvPr>
            <p:ph type="ftr" sz="quarter" idx="11"/>
          </p:nvPr>
        </p:nvSpPr>
        <p:spPr>
          <a:xfrm>
            <a:off x="4038600" y="6356351"/>
            <a:ext cx="4114800" cy="365125"/>
          </a:xfrm>
        </p:spPr>
        <p:txBody>
          <a:bodyPr/>
          <a:lstStyle/>
          <a:p>
            <a:r>
              <a:rPr lang="it-IT" dirty="0">
                <a:solidFill>
                  <a:schemeClr val="tx1"/>
                </a:solidFill>
              </a:rPr>
              <a:t>Design  4.0</a:t>
            </a:r>
          </a:p>
        </p:txBody>
      </p:sp>
    </p:spTree>
    <p:extLst>
      <p:ext uri="{BB962C8B-B14F-4D97-AF65-F5344CB8AC3E}">
        <p14:creationId xmlns:p14="http://schemas.microsoft.com/office/powerpoint/2010/main" val="2285657015"/>
      </p:ext>
    </p:extLst>
  </p:cSld>
  <p:clrMapOvr>
    <a:masterClrMapping/>
  </p:clrMapOvr>
</p:sld>
</file>

<file path=ppt/theme/theme1.xml><?xml version="1.0" encoding="utf-8"?>
<a:theme xmlns:a="http://schemas.openxmlformats.org/drawingml/2006/main" name="1_Office Theme">
  <a:themeElements>
    <a:clrScheme name="MADE">
      <a:dk1>
        <a:srgbClr val="003F6E"/>
      </a:dk1>
      <a:lt1>
        <a:srgbClr val="FFFFFF"/>
      </a:lt1>
      <a:dk2>
        <a:srgbClr val="003F6E"/>
      </a:dk2>
      <a:lt2>
        <a:srgbClr val="EEEEEE"/>
      </a:lt2>
      <a:accent1>
        <a:srgbClr val="00B3DD"/>
      </a:accent1>
      <a:accent2>
        <a:srgbClr val="003F6E"/>
      </a:accent2>
      <a:accent3>
        <a:srgbClr val="50C2E8"/>
      </a:accent3>
      <a:accent4>
        <a:srgbClr val="078EBF"/>
      </a:accent4>
      <a:accent5>
        <a:srgbClr val="1E669F"/>
      </a:accent5>
      <a:accent6>
        <a:srgbClr val="00B3DD"/>
      </a:accent6>
      <a:hlink>
        <a:srgbClr val="50C2E8"/>
      </a:hlink>
      <a:folHlink>
        <a:srgbClr val="50C2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MADE">
      <a:dk1>
        <a:srgbClr val="003F6E"/>
      </a:dk1>
      <a:lt1>
        <a:srgbClr val="FFFFFF"/>
      </a:lt1>
      <a:dk2>
        <a:srgbClr val="003F6E"/>
      </a:dk2>
      <a:lt2>
        <a:srgbClr val="EEEEEE"/>
      </a:lt2>
      <a:accent1>
        <a:srgbClr val="00B3DD"/>
      </a:accent1>
      <a:accent2>
        <a:srgbClr val="003F6E"/>
      </a:accent2>
      <a:accent3>
        <a:srgbClr val="50C2E8"/>
      </a:accent3>
      <a:accent4>
        <a:srgbClr val="078EBF"/>
      </a:accent4>
      <a:accent5>
        <a:srgbClr val="1E669F"/>
      </a:accent5>
      <a:accent6>
        <a:srgbClr val="00B3DD"/>
      </a:accent6>
      <a:hlink>
        <a:srgbClr val="50C2E8"/>
      </a:hlink>
      <a:folHlink>
        <a:srgbClr val="50C2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MADE">
      <a:dk1>
        <a:srgbClr val="003F6E"/>
      </a:dk1>
      <a:lt1>
        <a:srgbClr val="FFFFFF"/>
      </a:lt1>
      <a:dk2>
        <a:srgbClr val="003F6E"/>
      </a:dk2>
      <a:lt2>
        <a:srgbClr val="EEEEEE"/>
      </a:lt2>
      <a:accent1>
        <a:srgbClr val="00B3DD"/>
      </a:accent1>
      <a:accent2>
        <a:srgbClr val="003F6E"/>
      </a:accent2>
      <a:accent3>
        <a:srgbClr val="50C2E8"/>
      </a:accent3>
      <a:accent4>
        <a:srgbClr val="078EBF"/>
      </a:accent4>
      <a:accent5>
        <a:srgbClr val="1E669F"/>
      </a:accent5>
      <a:accent6>
        <a:srgbClr val="00B3DD"/>
      </a:accent6>
      <a:hlink>
        <a:srgbClr val="50C2E8"/>
      </a:hlink>
      <a:folHlink>
        <a:srgbClr val="50C2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26C5034DEF31469D687DC74110F0C4" ma:contentTypeVersion="18" ma:contentTypeDescription="Create a new document." ma:contentTypeScope="" ma:versionID="410ca4e66f71cf207ccdc757f1a9ad83">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48c9a14101034ef468ccfafe04ee7ab2"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D2E694-1EEE-404C-8CAD-5E15EAE9B83F}">
  <ds:schemaRefs>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d4c719ae-98ff-4a93-bfbd-514a1c79d3c3"/>
    <ds:schemaRef ds:uri="http://schemas.microsoft.com/office/2006/metadata/properties"/>
  </ds:schemaRefs>
</ds:datastoreItem>
</file>

<file path=customXml/itemProps2.xml><?xml version="1.0" encoding="utf-8"?>
<ds:datastoreItem xmlns:ds="http://schemas.openxmlformats.org/officeDocument/2006/customXml" ds:itemID="{468BFB08-724B-4258-AF04-54ABAC303B2C}">
  <ds:schemaRefs>
    <ds:schemaRef ds:uri="http://schemas.microsoft.com/sharepoint/v3/contenttype/forms"/>
  </ds:schemaRefs>
</ds:datastoreItem>
</file>

<file path=customXml/itemProps3.xml><?xml version="1.0" encoding="utf-8"?>
<ds:datastoreItem xmlns:ds="http://schemas.openxmlformats.org/officeDocument/2006/customXml" ds:itemID="{49E509A6-11B8-46C4-B78F-406D38AEB595}"/>
</file>

<file path=docProps/app.xml><?xml version="1.0" encoding="utf-8"?>
<Properties xmlns="http://schemas.openxmlformats.org/officeDocument/2006/extended-properties" xmlns:vt="http://schemas.openxmlformats.org/officeDocument/2006/docPropsVTypes">
  <TotalTime>0</TotalTime>
  <Words>8437</Words>
  <Application>Microsoft Office PowerPoint</Application>
  <PresentationFormat>Widescreen</PresentationFormat>
  <Paragraphs>470</Paragraphs>
  <Slides>38</Slides>
  <Notes>37</Notes>
  <HiddenSlides>0</HiddenSlides>
  <MMClips>0</MMClips>
  <ScaleCrop>false</ScaleCrop>
  <HeadingPairs>
    <vt:vector size="8" baseType="variant">
      <vt:variant>
        <vt:lpstr>Caratteri utilizzati</vt:lpstr>
      </vt:variant>
      <vt:variant>
        <vt:i4>10</vt:i4>
      </vt:variant>
      <vt:variant>
        <vt:lpstr>Tema</vt:lpstr>
      </vt:variant>
      <vt:variant>
        <vt:i4>3</vt:i4>
      </vt:variant>
      <vt:variant>
        <vt:lpstr>Server OLE incorporati</vt:lpstr>
      </vt:variant>
      <vt:variant>
        <vt:i4>1</vt:i4>
      </vt:variant>
      <vt:variant>
        <vt:lpstr>Titoli diapositive</vt:lpstr>
      </vt:variant>
      <vt:variant>
        <vt:i4>38</vt:i4>
      </vt:variant>
    </vt:vector>
  </HeadingPairs>
  <TitlesOfParts>
    <vt:vector size="52" baseType="lpstr">
      <vt:lpstr>Aharoni</vt:lpstr>
      <vt:lpstr>Aptos</vt:lpstr>
      <vt:lpstr>Arial</vt:lpstr>
      <vt:lpstr>Avenir Next</vt:lpstr>
      <vt:lpstr>Avenir Next Heavy</vt:lpstr>
      <vt:lpstr>Avenir Next LT Pro</vt:lpstr>
      <vt:lpstr>Calibri</vt:lpstr>
      <vt:lpstr>Helvetica</vt:lpstr>
      <vt:lpstr>Lato</vt:lpstr>
      <vt:lpstr>Wingdings</vt:lpstr>
      <vt:lpstr>1_Office Theme</vt:lpstr>
      <vt:lpstr>2_Office Theme</vt:lpstr>
      <vt:lpstr>3_Office Theme</vt:lpstr>
      <vt:lpstr>Fotografia di Photo Editor</vt:lpstr>
      <vt:lpstr>Progettazione 4.0</vt:lpstr>
      <vt:lpstr> DESIGN 4.0  DESIGN PER L'ASSEMBLAGGIO   </vt:lpstr>
      <vt:lpstr>Schema</vt:lpstr>
      <vt:lpstr>Progettazione per l'assemblaggio</vt:lpstr>
      <vt:lpstr>Progettazione per l'assemblaggio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Progettazione per l'assemblaggio</vt:lpstr>
      <vt:lpstr>Nuove soluzioni di assemblaggio</vt:lpstr>
      <vt:lpstr>Nuove soluzioni di assemblaggio</vt:lpstr>
      <vt:lpstr>Nuove soluzioni di assemblaggio</vt:lpstr>
      <vt:lpstr>Nuovi sistemi di assemblaggio</vt:lpstr>
      <vt:lpstr>Nuovi sistemi di assemblaggio</vt:lpstr>
      <vt:lpstr>Assemblea con realtà virtuale </vt:lpstr>
      <vt:lpstr>Assemblea con realtà virtuale </vt:lpstr>
      <vt:lpstr>Assemblaggio con realtà aumentata </vt:lpstr>
      <vt:lpstr>Assemblaggio con realtà aumentata </vt:lpstr>
      <vt:lpstr>I4.0 Sistemi di assemblaggio</vt:lpstr>
      <vt:lpstr>I4.0 Sistemi di assemblaggio</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daniele.raina@outlook.com</dc:creator>
  <cp:keywords>, docId:3ACF85961DEDB68749A3296891343896</cp:keywords>
  <cp:lastModifiedBy>Francesca Leggeri</cp:lastModifiedBy>
  <cp:revision>96</cp:revision>
  <dcterms:created xsi:type="dcterms:W3CDTF">2020-03-12T15:47:50Z</dcterms:created>
  <dcterms:modified xsi:type="dcterms:W3CDTF">2025-11-18T09:01:27Z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