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2.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5.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4.jpg" ContentType="image/jpg"/>
  <Override PartName="/ppt/media/image25.jpg" ContentType="image/jpg"/>
  <Override PartName="/ppt/notesSlides/notesSlide15.xml" ContentType="application/vnd.openxmlformats-officedocument.presentationml.notesSlide+xml"/>
  <Override PartName="/ppt/media/image27.jpg" ContentType="image/jpg"/>
  <Override PartName="/ppt/media/image28.jpg" ContentType="image/jpg"/>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30.jpg" ContentType="image/jpg"/>
  <Override PartName="/ppt/notesSlides/notesSlide18.xml" ContentType="application/vnd.openxmlformats-officedocument.presentationml.notesSlide+xml"/>
  <Override PartName="/ppt/media/image31.jpg" ContentType="image/jp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44.jpg" ContentType="image/jpg"/>
  <Override PartName="/ppt/notesSlides/notesSlide25.xml" ContentType="application/vnd.openxmlformats-officedocument.presentationml.notesSlide+xml"/>
  <Override PartName="/ppt/media/image45.jpg" ContentType="image/jpg"/>
  <Override PartName="/ppt/media/image46.jpg" ContentType="image/jpg"/>
  <Override PartName="/ppt/notesSlides/notesSlide26.xml" ContentType="application/vnd.openxmlformats-officedocument.presentationml.notesSlide+xml"/>
  <Override PartName="/ppt/media/image47.jpg" ContentType="image/jpg"/>
  <Override PartName="/ppt/media/image48.jpg" ContentType="image/jpg"/>
  <Override PartName="/ppt/notesSlides/notesSlide27.xml" ContentType="application/vnd.openxmlformats-officedocument.presentationml.notesSlide+xml"/>
  <Override PartName="/ppt/media/image49.jpg" ContentType="image/jpg"/>
  <Override PartName="/ppt/media/image50.jpg" ContentType="image/jpg"/>
  <Override PartName="/ppt/notesSlides/notesSlide28.xml" ContentType="application/vnd.openxmlformats-officedocument.presentationml.notesSlide+xml"/>
  <Override PartName="/ppt/media/image51.jpg" ContentType="image/jpg"/>
  <Override PartName="/ppt/notesSlides/notesSlide29.xml" ContentType="application/vnd.openxmlformats-officedocument.presentationml.notesSlide+xml"/>
  <Override PartName="/ppt/media/image53.jpg" ContentType="image/jpg"/>
  <Override PartName="/ppt/media/image54.jpg" ContentType="image/jpg"/>
  <Override PartName="/ppt/media/image55.jpg" ContentType="image/jpg"/>
  <Override PartName="/ppt/media/image56.jpg" ContentType="image/jpg"/>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58.jpg" ContentType="image/jpg"/>
  <Override PartName="/ppt/media/image60.jpg" ContentType="image/jpg"/>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 id="2147483672" r:id="rId6"/>
  </p:sldMasterIdLst>
  <p:notesMasterIdLst>
    <p:notesMasterId r:id="rId42"/>
  </p:notesMasterIdLst>
  <p:handoutMasterIdLst>
    <p:handoutMasterId r:id="rId43"/>
  </p:handoutMasterIdLst>
  <p:sldIdLst>
    <p:sldId id="1105" r:id="rId7"/>
    <p:sldId id="256" r:id="rId8"/>
    <p:sldId id="1040" r:id="rId9"/>
    <p:sldId id="1000" r:id="rId10"/>
    <p:sldId id="1075" r:id="rId11"/>
    <p:sldId id="1076" r:id="rId12"/>
    <p:sldId id="1077" r:id="rId13"/>
    <p:sldId id="1078" r:id="rId14"/>
    <p:sldId id="1079" r:id="rId15"/>
    <p:sldId id="1080" r:id="rId16"/>
    <p:sldId id="1081" r:id="rId17"/>
    <p:sldId id="1082" r:id="rId18"/>
    <p:sldId id="1083" r:id="rId19"/>
    <p:sldId id="1084" r:id="rId20"/>
    <p:sldId id="1085" r:id="rId21"/>
    <p:sldId id="1086" r:id="rId22"/>
    <p:sldId id="1087" r:id="rId23"/>
    <p:sldId id="1088" r:id="rId24"/>
    <p:sldId id="1044" r:id="rId25"/>
    <p:sldId id="1089" r:id="rId26"/>
    <p:sldId id="1090" r:id="rId27"/>
    <p:sldId id="1091" r:id="rId28"/>
    <p:sldId id="1092" r:id="rId29"/>
    <p:sldId id="1093" r:id="rId30"/>
    <p:sldId id="1095" r:id="rId31"/>
    <p:sldId id="1096" r:id="rId32"/>
    <p:sldId id="1097" r:id="rId33"/>
    <p:sldId id="1098" r:id="rId34"/>
    <p:sldId id="1099" r:id="rId35"/>
    <p:sldId id="1101" r:id="rId36"/>
    <p:sldId id="1102" r:id="rId37"/>
    <p:sldId id="1103" r:id="rId38"/>
    <p:sldId id="1043" r:id="rId39"/>
    <p:sldId id="1104" r:id="rId40"/>
    <p:sldId id="100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3DD"/>
    <a:srgbClr val="003F6E"/>
    <a:srgbClr val="B4FA7F"/>
    <a:srgbClr val="1515FF"/>
    <a:srgbClr val="196515"/>
    <a:srgbClr val="15D2D3"/>
    <a:srgbClr val="D01567"/>
    <a:srgbClr val="C68EFF"/>
    <a:srgbClr val="CC1515"/>
    <a:srgbClr val="437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4146CF-DB4A-9C52-D5D5-6C5B706D21AC}" v="2" dt="2025-09-05T10:01:07.0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p:restoredTop sz="92595"/>
  </p:normalViewPr>
  <p:slideViewPr>
    <p:cSldViewPr snapToGrid="0">
      <p:cViewPr varScale="1">
        <p:scale>
          <a:sx n="61" d="100"/>
          <a:sy n="61" d="100"/>
        </p:scale>
        <p:origin x="248" y="113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na Arevshatyan" userId="S::sona.arevshatyan_made-cc.eu#ext#@tknika.onmicrosoft.com::dfbf2ffb-4da4-49fe-9e91-2321ca72628d" providerId="AD" clId="Web-{654146CF-DB4A-9C52-D5D5-6C5B706D21AC}"/>
    <pc:docChg chg="modSld">
      <pc:chgData name="Sona Arevshatyan" userId="S::sona.arevshatyan_made-cc.eu#ext#@tknika.onmicrosoft.com::dfbf2ffb-4da4-49fe-9e91-2321ca72628d" providerId="AD" clId="Web-{654146CF-DB4A-9C52-D5D5-6C5B706D21AC}" dt="2025-09-05T10:01:05.869" v="0" actId="20577"/>
      <pc:docMkLst>
        <pc:docMk/>
      </pc:docMkLst>
      <pc:sldChg chg="modSp">
        <pc:chgData name="Sona Arevshatyan" userId="S::sona.arevshatyan_made-cc.eu#ext#@tknika.onmicrosoft.com::dfbf2ffb-4da4-49fe-9e91-2321ca72628d" providerId="AD" clId="Web-{654146CF-DB4A-9C52-D5D5-6C5B706D21AC}" dt="2025-09-05T10:01:05.869" v="0" actId="20577"/>
        <pc:sldMkLst>
          <pc:docMk/>
          <pc:sldMk cId="2062581918" sldId="256"/>
        </pc:sldMkLst>
        <pc:spChg chg="mod">
          <ac:chgData name="Sona Arevshatyan" userId="S::sona.arevshatyan_made-cc.eu#ext#@tknika.onmicrosoft.com::dfbf2ffb-4da4-49fe-9e91-2321ca72628d" providerId="AD" clId="Web-{654146CF-DB4A-9C52-D5D5-6C5B706D21AC}" dt="2025-09-05T10:01:05.869" v="0" actId="20577"/>
          <ac:spMkLst>
            <pc:docMk/>
            <pc:sldMk cId="2062581918" sldId="256"/>
            <ac:spMk id="10" creationId="{C77B6F94-A505-3E76-A537-9AB8BCCD1BB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A3B328F-0C5D-443C-89FA-5B6C4EB7A6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72EC240-84FA-48C3-84D5-B19E654D3F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5B2108-9560-4A2B-8962-91C96680C115}" type="datetimeFigureOut">
              <a:rPr lang="en-GB" smtClean="0"/>
              <a:t>05/09/2025</a:t>
            </a:fld>
            <a:endParaRPr lang="en-GB"/>
          </a:p>
        </p:txBody>
      </p:sp>
      <p:sp>
        <p:nvSpPr>
          <p:cNvPr id="4" name="Footer Placeholder 3">
            <a:extLst>
              <a:ext uri="{FF2B5EF4-FFF2-40B4-BE49-F238E27FC236}">
                <a16:creationId xmlns:a16="http://schemas.microsoft.com/office/drawing/2014/main" id="{EAC203C3-B9CE-4586-AD12-2E02796DD7D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8BE7611-1CF5-4D27-B3DF-80B1072C94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15E2E5-0779-4318-9FF6-161352F11108}" type="slidenum">
              <a:rPr lang="en-GB" smtClean="0"/>
              <a:t>‹#›</a:t>
            </a:fld>
            <a:endParaRPr lang="en-GB"/>
          </a:p>
        </p:txBody>
      </p:sp>
    </p:spTree>
    <p:extLst>
      <p:ext uri="{BB962C8B-B14F-4D97-AF65-F5344CB8AC3E}">
        <p14:creationId xmlns:p14="http://schemas.microsoft.com/office/powerpoint/2010/main" val="31028831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9C6C58-175A-449B-BFF1-5A455A44C8A8}" type="datetimeFigureOut">
              <a:rPr lang="en-GB" smtClean="0"/>
              <a:t>05/09/2025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9DEC99-DF27-4A4A-ACBD-597953DDAFB2}" type="slidenum">
              <a:rPr lang="en-GB" smtClean="0"/>
              <a:t>‹#›</a:t>
            </a:fld>
            <a:endParaRPr lang="en-GB"/>
          </a:p>
        </p:txBody>
      </p:sp>
    </p:spTree>
    <p:extLst>
      <p:ext uri="{BB962C8B-B14F-4D97-AF65-F5344CB8AC3E}">
        <p14:creationId xmlns:p14="http://schemas.microsoft.com/office/powerpoint/2010/main" val="1545390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Vediamo allora di descrivere brevemente quelli che sono i processi additivi oggi più utilizzati per la lavorazione dei metalli, da quelli ormai più maturi ed entrati nel ciclo di produzione in diversi settori industriali, a quelli invece ancora meno conosciuti e meno maturi, ma con grandi potenzialità per estendere le applicazioni della fabbricazione additiva, in quanto in grado di rimuovere almeno alcuni dei vincoli che oggi ne limitano la diffusione.</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10</a:t>
            </a:fld>
            <a:endParaRPr lang="en-GB"/>
          </a:p>
        </p:txBody>
      </p:sp>
    </p:spTree>
    <p:extLst>
      <p:ext uri="{BB962C8B-B14F-4D97-AF65-F5344CB8AC3E}">
        <p14:creationId xmlns:p14="http://schemas.microsoft.com/office/powerpoint/2010/main" val="1279771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Partiamo allora dalla produzione delle polveri. Diversi sono i processi produttivi che possono essere utilizzati per la produzione di polvere. I più utilizzati sono l'atomizzazione ad acqua gas (water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atomization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e gas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atomization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Nel primo processo il metallo fuso viene lasciato cadere per gravità e attraversato da da un flusso d'acqua ad alta velocità. In questo modo. Il metallo solidifica in polveri con una granulometria e una distribuzione a granulometrica, abbastanza controllata nel processo di atomizzazione a gas. Il metallo fuso esce dalla fornace allo stato liquido e per gravità viene immesso in un flusso di gas e, realizzando un risultato simile all'atomizzazione ad acqua, il metallo solidifica in polvere con granulometria che risulta essere abbastanza controllata in dimensioni e geometria delle polveri.</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11</a:t>
            </a:fld>
            <a:endParaRPr lang="en-GB"/>
          </a:p>
        </p:txBody>
      </p:sp>
    </p:spTree>
    <p:extLst>
      <p:ext uri="{BB962C8B-B14F-4D97-AF65-F5344CB8AC3E}">
        <p14:creationId xmlns:p14="http://schemas.microsoft.com/office/powerpoint/2010/main" val="225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kern="100" dirty="0">
                <a:effectLst/>
                <a:latin typeface="Aptos" panose="020B0004020202020204" pitchFamily="34" charset="0"/>
                <a:ea typeface="Aptos" panose="020B0004020202020204" pitchFamily="34" charset="0"/>
                <a:cs typeface="Times New Roman" panose="02020603050405020304" pitchFamily="18" charset="0"/>
              </a:rPr>
              <a:t>In questa tabella sono illustrati vantaggi e svantaggi dei più utilizzati processi di produzione delle polveri. Per quanto riguarda la già menzionata atomizzazione ad acqua, il range dimensionale delle particelle va da zero a 500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μm</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 vantaggi sono principalmente l'elevata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vproduttività</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l'elevato range dimensionale delle particelle che si possono ottenere e il poter utilizzare dei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lingotticome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materia prima. Di contro, gli svantaggi sono la necessità di fare del post processing per rimuovere l'acqua, la geometria delle particelle che risulta  irregolare e la presenza di satelliti sulle diverse particelle. Inoltre, e distribuzione dimensionale del delle particelle risulta abbastanza irregolare.</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Per quanto riguarda l'atomizzazione a gas il range dimensionale delle particelle che si possono ottenere è simile a quello della atomizzazione ad acqua, tuttavia abbiamo dei  vantaggi legati a questo processo,  in quanto si può utilizzare per leghe reattive e applicarlo a diverse tipologie di materiali. Permette, inoltre, di ottenere particelle con meno irregolarità. Per quanto riguarda gli svantaggi anche in questo caso sono presenti dei satelliti sulle particelle e la distribuzione dimensionale e piuttosto ampia e non sempre controllabile.</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 Per quanto riguarda gli altri processi qui menzionati, in particolare l'atomizzazione a plasma,  il plasma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rotating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electrode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process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il range dimensionale è molto più accurato e la qualità delle particelle che si possono ottenere sia, in termini di purezza e difettosità, sia in termini di regolarità dimensionale, è molto maggiore. Tuttavia, ciò che limita l'applicazione di questi processi  è il costo elevato, che ne limita, appunto, 'applicazione solo ai casi in cui sia necessario in maggior controllo delle polveri da utilizzare. </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12</a:t>
            </a:fld>
            <a:endParaRPr lang="en-GB"/>
          </a:p>
        </p:txBody>
      </p:sp>
    </p:spTree>
    <p:extLst>
      <p:ext uri="{BB962C8B-B14F-4D97-AF65-F5344CB8AC3E}">
        <p14:creationId xmlns:p14="http://schemas.microsoft.com/office/powerpoint/2010/main" val="2205634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kern="100" dirty="0">
                <a:effectLst/>
                <a:latin typeface="Aptos" panose="020B0004020202020204" pitchFamily="34" charset="0"/>
                <a:ea typeface="Aptos" panose="020B0004020202020204" pitchFamily="34" charset="0"/>
                <a:cs typeface="Times New Roman" panose="02020603050405020304" pitchFamily="18" charset="0"/>
              </a:rPr>
              <a:t>I processi additivi per materiali metallici possono essere suddivisi, facendo riferimento ai principi fisici che li caratterizzano, in tre gruppi. </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Nel primo rientrano i processi di tipo termico, in cui la deposizione delle polveri viene ottenuta grazie alla fusione delle polveri stesse o del filo metallico, se il processo prevede di utilizzare fili metallici come materia prima.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Neiprocesis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di tipo termico si possono comprendere i processi Laser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Powder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Bed Fusion, L'Electron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Beam</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Melting, Il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Wire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Arc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Additive Manufacturing , il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Cladding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e altri ancora.</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Il secondo gruppo di processi comprende quelli per i quali la deposizione di polvere viene ottenuta grazie a un legante chimico, In altre parole si utilizza un agente chimico per aggregare le polveri. Infine una terza categoria di processi. quando si parla di processi additivi di tipo chimico, si pensa al Binder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Jetting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Più giovane rispetto alle precedenti e inizialmente applicati solo per la deposizione  di rivestimenti superficiali sono i processi di tipo dinamico, in cui l'adesione delle polveri lungo un substrato viene ottenuta grazie all'energia cinetica impressa alle polveri accelerandole  a velocità adeguate, supersoniche, in modo tale che una durante l'impatto con un substrato al restino adese grazie alla deformazione plastica elevata, ottenuta ad elevate velocità di deformazione. Si parla, in questo caso, di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Cold</a:t>
            </a:r>
            <a:r>
              <a:rPr lang="it-IT" sz="1800" kern="100">
                <a:effectLst/>
                <a:latin typeface="Aptos" panose="020B0004020202020204" pitchFamily="34" charset="0"/>
                <a:ea typeface="Aptos" panose="020B0004020202020204" pitchFamily="34" charset="0"/>
                <a:cs typeface="Times New Roman" panose="02020603050405020304" pitchFamily="18" charset="0"/>
              </a:rPr>
              <a:t> Spray, nelle sue diverse modalità applicative.</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13</a:t>
            </a:fld>
            <a:endParaRPr lang="en-GB"/>
          </a:p>
        </p:txBody>
      </p:sp>
    </p:spTree>
    <p:extLst>
      <p:ext uri="{BB962C8B-B14F-4D97-AF65-F5344CB8AC3E}">
        <p14:creationId xmlns:p14="http://schemas.microsoft.com/office/powerpoint/2010/main" val="2741296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Passiamo adesso a descrivere Un po' più in dettaglio i diversi processi, partendo da quelli di origine termica. Tra questi, una prima categoria è quella dei cosiddetti del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Cladding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Blown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Powder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Processes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cui la la fusione del metallo è ottenuta grazie a un fascio laser o elettronico e le polveri, o il filo metallico, sono portate nella corretta posizione dove la fusione avrà luogo grazie alla movimentazione di un dispositivo meccanico. Si parla di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Blown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Powder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Process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quando si ha a che fare con i processi cosiddetti Direct Metal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Deposition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(DMD) o di Laser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Engineered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Net Shaping (LENS) o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Wire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Arc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Additive manufacturing (WAAM). Quali sono le applicazioni di questi processi? Beh, si possono utilizzare per costruire nuovi componenti, oppure possono essere convenientemente utilizzate per le riparare componenti danneggiati. I principali vantaggi legati all'impiego di questi componenti sono la possibilità di stampare di ottenere pezzi di dimensioni rilevanti (fino a 10 m per il WAAM), una buona velocità di deposizione,  fino a quattro chilogrammi all'ora, tipicamente 1-2 chilogrammi all'ora per il titanio. Un altra proprietà interessante di questi processi è che si possono utilizzare polveri di materiali differenti per ottenere i cosiddetti materiali compositi funzionali. Viceversa, i punti deboli di questi processi sono la finitura superficiale, che è in genere modesta, la risoluzione dimensionale e la complessità geometrica, in quanto questi processi non sono adatti per ottenere geometrie particolarmente complesse.</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14</a:t>
            </a:fld>
            <a:endParaRPr lang="en-GB"/>
          </a:p>
        </p:txBody>
      </p:sp>
    </p:spTree>
    <p:extLst>
      <p:ext uri="{BB962C8B-B14F-4D97-AF65-F5344CB8AC3E}">
        <p14:creationId xmlns:p14="http://schemas.microsoft.com/office/powerpoint/2010/main" val="2058566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kern="100" dirty="0">
                <a:effectLst/>
                <a:latin typeface="Aptos" panose="020B0004020202020204" pitchFamily="34" charset="0"/>
                <a:ea typeface="Aptos" panose="020B0004020202020204" pitchFamily="34" charset="0"/>
                <a:cs typeface="Times New Roman" panose="02020603050405020304" pitchFamily="18" charset="0"/>
              </a:rPr>
              <a:t>Focalizzando l'attenzione su quello che tra questi processi tra diventando sempre più popolare il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Wire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Arc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Additive Manufacturing o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waam</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come si può vedere nella slide, è necessario disporre di un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robbot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possibilmente facilmente programmabile, da istruire in modo da depositare il materiale nelle posizioni volute e costruire il pezzo di interesse.</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I principali vantaggi sono legati alla elevata velocità di deposizione, alla efficienza dei deposizione, che può essere superiore al 90%, al basso tasso di difettosità e ai costi limitati.</a:t>
            </a:r>
          </a:p>
          <a:p>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Nno</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è, tuttavia,  un processo adatto per la costruzione di pezzi con geometria complessa e alcune tipiche applicazioni sono illustrate nelle figure qui riportate. </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15</a:t>
            </a:fld>
            <a:endParaRPr lang="en-GB"/>
          </a:p>
        </p:txBody>
      </p:sp>
    </p:spTree>
    <p:extLst>
      <p:ext uri="{BB962C8B-B14F-4D97-AF65-F5344CB8AC3E}">
        <p14:creationId xmlns:p14="http://schemas.microsoft.com/office/powerpoint/2010/main" val="2150042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kern="100" dirty="0">
                <a:effectLst/>
                <a:latin typeface="Aptos" panose="020B0004020202020204" pitchFamily="34" charset="0"/>
                <a:ea typeface="Aptos" panose="020B0004020202020204" pitchFamily="34" charset="0"/>
                <a:cs typeface="Times New Roman" panose="02020603050405020304" pitchFamily="18" charset="0"/>
              </a:rPr>
              <a:t>Veniamo ora ai processi cosiddetti a letto di polvere, nella cui categoria possiamo comprendere sia processi di tipo termico,  come il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Selective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Laser Melting oppure anche processi di tipo chimico come il Binder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jetting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questi processi la polvere viene distribuita uniformemente in un piano e in un secondo momento, grazie all'energia termica di un fascio laser o elettronico, oppure a un legante chimico, la polvere viene consolidata  nelle posizioni desiderate. In figura è illustrato un disegno schematico del processo. In nero si può Osservare il pezzo che si vuole ottenere. Con il numero 2 si indica il dispenser delle polveri che viene azionato e movimentato verticalmente. Il numero 3 ed il numero 4 indicano i componenti dove il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letot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di polveri viene adagiato, componenti che si muovono verticalmente durante la manifattura additiva, mentre col numero 5 si indica il volume in cui la polvere non fusa viene depositata. Infine, il numero 6 indica la lama che dispone uniformemente la polvere sul piano di fabbricazione e con il numero 7 si indica la l'elemento che movimenta la lama.</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16</a:t>
            </a:fld>
            <a:endParaRPr lang="en-GB"/>
          </a:p>
        </p:txBody>
      </p:sp>
    </p:spTree>
    <p:extLst>
      <p:ext uri="{BB962C8B-B14F-4D97-AF65-F5344CB8AC3E}">
        <p14:creationId xmlns:p14="http://schemas.microsoft.com/office/powerpoint/2010/main" val="1088070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In questa slide e nella successiva si indica come il processo funziona. Le immagini fanno riferimento a un fascio laser, quindi al processo SLM, ma gli stessi concetti possono essere applicati al processo binder di tipo chimico. In altre parole si ha in questo caso una sorgente laser che selettivamente fonde la polvere disposta su un letto nelle posizioni dovute e strato per strato va a definire la geometria del componente da stampare con manifattura additiva.</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17</a:t>
            </a:fld>
            <a:endParaRPr lang="en-GB"/>
          </a:p>
        </p:txBody>
      </p:sp>
    </p:spTree>
    <p:extLst>
      <p:ext uri="{BB962C8B-B14F-4D97-AF65-F5344CB8AC3E}">
        <p14:creationId xmlns:p14="http://schemas.microsoft.com/office/powerpoint/2010/main" val="2499960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kern="100" dirty="0">
                <a:effectLst/>
                <a:latin typeface="Aptos" panose="020B0004020202020204" pitchFamily="34" charset="0"/>
                <a:ea typeface="Aptos" panose="020B0004020202020204" pitchFamily="34" charset="0"/>
                <a:cs typeface="Times New Roman" panose="02020603050405020304" pitchFamily="18" charset="0"/>
              </a:rPr>
              <a:t>Nella sequenza di slide che è stata mostrata si evidenzia il processo, progressivo di costruzione progressiva e per estratti successivi del pezzo. </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Si nota che il letto di polvere viene progressivamente traslato verticalmente in modo tale che il fascio laser possa fondere opportunamente le polveri, definendo la struttura tridimensionale del pezzo.</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18</a:t>
            </a:fld>
            <a:endParaRPr lang="en-GB"/>
          </a:p>
        </p:txBody>
      </p:sp>
    </p:spTree>
    <p:extLst>
      <p:ext uri="{BB962C8B-B14F-4D97-AF65-F5344CB8AC3E}">
        <p14:creationId xmlns:p14="http://schemas.microsoft.com/office/powerpoint/2010/main" val="3522091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2D8BD-0A33-198E-6BDA-7F0AC210E1E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750A2C4-4058-C091-3279-34051E7178D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C39FCDA-0060-AD18-06AC-122561004C61}"/>
              </a:ext>
            </a:extLst>
          </p:cNvPr>
          <p:cNvSpPr>
            <a:spLocks noGrp="1"/>
          </p:cNvSpPr>
          <p:nvPr>
            <p:ph type="body" idx="1"/>
          </p:nvPr>
        </p:nvSpPr>
        <p:spPr/>
        <p:txBody>
          <a:bodyPr/>
          <a:lstStyle/>
          <a:p>
            <a:r>
              <a:rPr lang="it-IT" sz="1800" kern="100" dirty="0">
                <a:effectLst/>
                <a:latin typeface="Aptos" panose="020B0004020202020204" pitchFamily="34" charset="0"/>
                <a:ea typeface="Aptos" panose="020B0004020202020204" pitchFamily="34" charset="0"/>
                <a:cs typeface="Times New Roman" panose="02020603050405020304" pitchFamily="18" charset="0"/>
              </a:rPr>
              <a:t>Tra i processi a letto di polvere, il cosiddetto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Selective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Laser Melting è forse il più diffuso. In questo caso la fusione delle polveri è generata da un fascio laser. Le polveri sono contenute in una camera chiusa con atmosfera inerte e sono fuse in maniera selettiva strato per strato. </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Grazie alla possibilità di ottenere geometrie complesse e strutture del materiale funzionalizzate, l'SLM è molto diffuso in diversi settori industriali, quali le applicazioni biomediche e aeronautiche, dove tali caratteristiche sono particolarmente utili ed apprezzate.</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I principali vantaggi che possono essere sottolineati per l'SLM solo la notevole versatilità e flessibilità (si pensi alle strutture "lattice"). Per quanto riguarda i punti deboli, forse quello che più penalizza l'SLM e lo rende ancora confinato a determinati settori industriali è la modesta velocità di deposizione, non idonea a produzioni di massa. </a:t>
            </a:r>
          </a:p>
          <a:p>
            <a:endParaRPr lang="en-US" dirty="0"/>
          </a:p>
        </p:txBody>
      </p:sp>
      <p:sp>
        <p:nvSpPr>
          <p:cNvPr id="4" name="Segnaposto numero diapositiva 3">
            <a:extLst>
              <a:ext uri="{FF2B5EF4-FFF2-40B4-BE49-F238E27FC236}">
                <a16:creationId xmlns:a16="http://schemas.microsoft.com/office/drawing/2014/main" id="{C0A1C540-3852-8E14-F153-5A78EFF06A66}"/>
              </a:ext>
            </a:extLst>
          </p:cNvPr>
          <p:cNvSpPr>
            <a:spLocks noGrp="1"/>
          </p:cNvSpPr>
          <p:nvPr>
            <p:ph type="sldNum" sz="quarter" idx="5"/>
          </p:nvPr>
        </p:nvSpPr>
        <p:spPr/>
        <p:txBody>
          <a:bodyPr/>
          <a:lstStyle/>
          <a:p>
            <a:fld id="{369DEC99-DF27-4A4A-ACBD-597953DDAFB2}" type="slidenum">
              <a:rPr lang="en-GB" smtClean="0"/>
              <a:t>19</a:t>
            </a:fld>
            <a:endParaRPr lang="en-GB"/>
          </a:p>
        </p:txBody>
      </p:sp>
    </p:spTree>
    <p:extLst>
      <p:ext uri="{BB962C8B-B14F-4D97-AF65-F5344CB8AC3E}">
        <p14:creationId xmlns:p14="http://schemas.microsoft.com/office/powerpoint/2010/main" val="4203334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Questo modulo del corso design 4.0 riguarda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l'additive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manufacturing e i  metodi di progettazione che vengono utilizzati per sfruttare al meglio queste tecnologie.</a:t>
            </a:r>
          </a:p>
          <a:p>
            <a:endParaRPr lang="en-CA"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2</a:t>
            </a:fld>
            <a:endParaRPr lang="en-GB"/>
          </a:p>
        </p:txBody>
      </p:sp>
    </p:spTree>
    <p:extLst>
      <p:ext uri="{BB962C8B-B14F-4D97-AF65-F5344CB8AC3E}">
        <p14:creationId xmlns:p14="http://schemas.microsoft.com/office/powerpoint/2010/main" val="1650374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2D8BD-0A33-198E-6BDA-7F0AC210E1E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750A2C4-4058-C091-3279-34051E7178D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C39FCDA-0060-AD18-06AC-122561004C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Per quanto riguarda il Binder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Jetting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processo additive manufacturing a letto di polvere di tipo chimico, le polveri sono aggregate attraverso l'applicazione di un legante chimico. Il processo quindi può essere definito di deposizione di polveri allo stato solido. Tuttavia, al fine di conferire al pezzo ottenuto con il binder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jetting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le volute proprietà meccaniche, al termine del processo il componente così ottenuto è consolidato grazie ad una sinterizzazione. Detto questo il processo di binder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jetting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non deve comunque essere confuso con un processo d tipo termico. Il processo di Binder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jetting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risulta particolarmente adeguato alla costruzioni di pezzi di piccole dimensioni. Le principali proprietà sono le buone tolleranze e la finitura superficiale, unitamente alla elevata risoluzione. Il volume delle camere è in genere elevato. Non c'è bisogno di una struttura di supporto, come avviene nelle strutture costruite con processi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letot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di polvere di tipo termico,  e ovviamente, non essendoci apporto di calore, non ci sono distorsioni di tipo termico. Per quanto riguarda i punti deboli di questo processo, la necessità di una sinterizzazione va menzionata, unitamente alle proprietà meccaniche che si ottengono anche a valle della sinterizzazione, che restano a volte inadeguate per determinati utilizzi.</a:t>
            </a:r>
          </a:p>
          <a:p>
            <a:endParaRPr lang="en-US" dirty="0"/>
          </a:p>
        </p:txBody>
      </p:sp>
      <p:sp>
        <p:nvSpPr>
          <p:cNvPr id="4" name="Segnaposto numero diapositiva 3">
            <a:extLst>
              <a:ext uri="{FF2B5EF4-FFF2-40B4-BE49-F238E27FC236}">
                <a16:creationId xmlns:a16="http://schemas.microsoft.com/office/drawing/2014/main" id="{C0A1C540-3852-8E14-F153-5A78EFF06A66}"/>
              </a:ext>
            </a:extLst>
          </p:cNvPr>
          <p:cNvSpPr>
            <a:spLocks noGrp="1"/>
          </p:cNvSpPr>
          <p:nvPr>
            <p:ph type="sldNum" sz="quarter" idx="5"/>
          </p:nvPr>
        </p:nvSpPr>
        <p:spPr/>
        <p:txBody>
          <a:bodyPr/>
          <a:lstStyle/>
          <a:p>
            <a:fld id="{369DEC99-DF27-4A4A-ACBD-597953DDAFB2}" type="slidenum">
              <a:rPr lang="en-GB" smtClean="0"/>
              <a:t>20</a:t>
            </a:fld>
            <a:endParaRPr lang="en-GB"/>
          </a:p>
        </p:txBody>
      </p:sp>
    </p:spTree>
    <p:extLst>
      <p:ext uri="{BB962C8B-B14F-4D97-AF65-F5344CB8AC3E}">
        <p14:creationId xmlns:p14="http://schemas.microsoft.com/office/powerpoint/2010/main" val="4096594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2D8BD-0A33-198E-6BDA-7F0AC210E1E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750A2C4-4058-C091-3279-34051E7178D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C39FCDA-0060-AD18-06AC-122561004C61}"/>
              </a:ext>
            </a:extLst>
          </p:cNvPr>
          <p:cNvSpPr>
            <a:spLocks noGrp="1"/>
          </p:cNvSpPr>
          <p:nvPr>
            <p:ph type="body" idx="1"/>
          </p:nvPr>
        </p:nvSpPr>
        <p:spPr/>
        <p:txBody>
          <a:bodyPr/>
          <a:lstStyle/>
          <a:p>
            <a:r>
              <a:rPr lang="it-IT" sz="1800" kern="100" dirty="0">
                <a:effectLst/>
                <a:latin typeface="Aptos" panose="020B0004020202020204" pitchFamily="34" charset="0"/>
                <a:ea typeface="Aptos" panose="020B0004020202020204" pitchFamily="34" charset="0"/>
                <a:cs typeface="Times New Roman" panose="02020603050405020304" pitchFamily="18" charset="0"/>
              </a:rPr>
              <a:t>Per quanto riguarda i processi dinamici, il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cold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spray, la polvere viene accelerata a una velocità supersonica e va ad impattare un substrato. L'adesione è ottenuta grazie all'elevata velocità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dideformazione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plastica ottenuta con una velocità di deformazione elevata. L'accelerazione delle polveri, come si vede nella slide, è ottenuta grazie a un gas, in genere azoto, anche se l'elio sarebbe migliore, ma viene utilizzato raramente a causa del suo costo elevato. Un impianto di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cold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spray comprende un alimentatore di polveri, un preriscaldatore del gas in pressione, e  un ugello supersonico, convergente divergente, attraverso il quale la polvere raggiunge le velocità necessarie all'adesione. E questo il cuore dell'impianto. Il processo, quindi è un processo di deposizione di polveri allo stato solido, utilizza l'energia cinetica per ottenere l'adesione. Al pari degli altri processi additivi,  necessita di post  trattamenti, in quanto, a causa delle elevata deformazione plastica subita, il materiale risulta, in genere troppo incrudito.</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Il processo di Coldplay è molto versatile. Inizialmente utilizzato per la costruzione di rivestimenti funzionali, è oggi molto utilizzato come  processo di riparazione di parti danneggiate. La sua applicazione alla costruzione di pezzi tridimensionali è oggi meno matura rispetto agli altri processi additivi. Tuttavia i molteplici vantaggi del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cold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spray rispetto a tali processi, stanno velocizzando notevoli progressi in tal senso, verso l'applicazione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dle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cold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spray anche pe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rla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spruzzatura di componenti "free-standing".</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tra i vantaggi legati all'applicazione del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cold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spray,  si possono menzionare l'elevata velocità di deposizione, 10 volte maggiore rispetto all'SLM. Si parla, quindi, di 15 20 chilogrammi all'ora di polveri depositate. Inoltre, non c'è bisogno di utilizzare il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cold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spray in atmosfera controllata, ed è , quindi, possibile spruzzare senza particolari problemi pezzi di grandi dimensioni. La natura del processo stesso rende possibile la ottenimento di sforzi residui di  compressione, favorevoli a una migliore resistenza meccanica. Per quanto riguarda gli svantaggi, non è un processo che permette di ottenere ad oggi elevate risoluzioni geometriche e tolleranze, per cui è necessario un post processing, sia di tipo per ripristinare una sufficiente duttilità del materiale, sia per ottenere pezzi con dimensioni, finiture e tolleranze in linea con le applicazioni di interesse.</a:t>
            </a:r>
          </a:p>
          <a:p>
            <a:endParaRPr lang="en-US" dirty="0"/>
          </a:p>
        </p:txBody>
      </p:sp>
      <p:sp>
        <p:nvSpPr>
          <p:cNvPr id="4" name="Segnaposto numero diapositiva 3">
            <a:extLst>
              <a:ext uri="{FF2B5EF4-FFF2-40B4-BE49-F238E27FC236}">
                <a16:creationId xmlns:a16="http://schemas.microsoft.com/office/drawing/2014/main" id="{C0A1C540-3852-8E14-F153-5A78EFF06A66}"/>
              </a:ext>
            </a:extLst>
          </p:cNvPr>
          <p:cNvSpPr>
            <a:spLocks noGrp="1"/>
          </p:cNvSpPr>
          <p:nvPr>
            <p:ph type="sldNum" sz="quarter" idx="5"/>
          </p:nvPr>
        </p:nvSpPr>
        <p:spPr/>
        <p:txBody>
          <a:bodyPr/>
          <a:lstStyle/>
          <a:p>
            <a:fld id="{369DEC99-DF27-4A4A-ACBD-597953DDAFB2}" type="slidenum">
              <a:rPr lang="en-GB" smtClean="0"/>
              <a:t>21</a:t>
            </a:fld>
            <a:endParaRPr lang="en-GB"/>
          </a:p>
        </p:txBody>
      </p:sp>
    </p:spTree>
    <p:extLst>
      <p:ext uri="{BB962C8B-B14F-4D97-AF65-F5344CB8AC3E}">
        <p14:creationId xmlns:p14="http://schemas.microsoft.com/office/powerpoint/2010/main" val="2894817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2D8BD-0A33-198E-6BDA-7F0AC210E1E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750A2C4-4058-C091-3279-34051E7178D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C39FCDA-0060-AD18-06AC-122561004C61}"/>
              </a:ext>
            </a:extLst>
          </p:cNvPr>
          <p:cNvSpPr>
            <a:spLocks noGrp="1"/>
          </p:cNvSpPr>
          <p:nvPr>
            <p:ph type="body" idx="1"/>
          </p:nvPr>
        </p:nvSpPr>
        <p:spPr/>
        <p:txBody>
          <a:bodyPr/>
          <a:lstStyle/>
          <a:p>
            <a:r>
              <a:rPr lang="en-US" dirty="0"/>
              <a:t>Una volta </a:t>
            </a:r>
            <a:r>
              <a:rPr lang="en-US" dirty="0" err="1"/>
              <a:t>introdotti</a:t>
            </a:r>
            <a:r>
              <a:rPr lang="en-US" dirty="0"/>
              <a:t> </a:t>
            </a:r>
            <a:r>
              <a:rPr lang="en-US" dirty="0" err="1"/>
              <a:t>i</a:t>
            </a:r>
            <a:r>
              <a:rPr lang="en-US" dirty="0"/>
              <a:t> </a:t>
            </a:r>
            <a:r>
              <a:rPr lang="en-US" dirty="0" err="1"/>
              <a:t>principali</a:t>
            </a:r>
            <a:r>
              <a:rPr lang="en-US" dirty="0"/>
              <a:t> </a:t>
            </a:r>
            <a:r>
              <a:rPr lang="en-US" dirty="0" err="1"/>
              <a:t>processi</a:t>
            </a:r>
            <a:r>
              <a:rPr lang="en-US" dirty="0"/>
              <a:t> </a:t>
            </a:r>
            <a:r>
              <a:rPr lang="en-US" dirty="0" err="1"/>
              <a:t>additivi</a:t>
            </a:r>
            <a:r>
              <a:rPr lang="en-US" dirty="0"/>
              <a:t> </a:t>
            </a:r>
            <a:r>
              <a:rPr lang="en-US" dirty="0" err="1"/>
              <a:t>utilizzati</a:t>
            </a:r>
            <a:r>
              <a:rPr lang="en-US" dirty="0"/>
              <a:t> per la </a:t>
            </a:r>
            <a:r>
              <a:rPr lang="en-US" dirty="0" err="1"/>
              <a:t>manifattura</a:t>
            </a:r>
            <a:r>
              <a:rPr lang="en-US" dirty="0"/>
              <a:t> di component </a:t>
            </a:r>
            <a:r>
              <a:rPr lang="en-US" dirty="0" err="1"/>
              <a:t>metallici</a:t>
            </a:r>
            <a:r>
              <a:rPr lang="en-US" dirty="0"/>
              <a:t>, </a:t>
            </a:r>
            <a:r>
              <a:rPr lang="en-US" dirty="0" err="1"/>
              <a:t>focalizziamo</a:t>
            </a:r>
            <a:r>
              <a:rPr lang="en-US" dirty="0"/>
              <a:t> </a:t>
            </a:r>
            <a:r>
              <a:rPr lang="en-US" dirty="0" err="1"/>
              <a:t>ora</a:t>
            </a:r>
            <a:r>
              <a:rPr lang="en-US" dirty="0"/>
              <a:t>  </a:t>
            </a:r>
            <a:r>
              <a:rPr lang="en-US" dirty="0" err="1"/>
              <a:t>l’attenzione</a:t>
            </a:r>
            <a:r>
              <a:rPr lang="en-US" dirty="0"/>
              <a:t> </a:t>
            </a:r>
            <a:r>
              <a:rPr lang="en-US" dirty="0" err="1"/>
              <a:t>sulle</a:t>
            </a:r>
            <a:r>
              <a:rPr lang="en-US" dirty="0"/>
              <a:t> </a:t>
            </a:r>
            <a:r>
              <a:rPr lang="en-US" dirty="0" err="1"/>
              <a:t>peculiarità</a:t>
            </a:r>
            <a:r>
              <a:rPr lang="en-US" dirty="0"/>
              <a:t> legate </a:t>
            </a:r>
            <a:r>
              <a:rPr lang="en-US" dirty="0" err="1"/>
              <a:t>alla</a:t>
            </a:r>
            <a:r>
              <a:rPr lang="en-US" dirty="0"/>
              <a:t> </a:t>
            </a:r>
            <a:r>
              <a:rPr lang="en-US" dirty="0" err="1"/>
              <a:t>progettazione</a:t>
            </a:r>
            <a:r>
              <a:rPr lang="en-US" dirty="0"/>
              <a:t> di component con </a:t>
            </a:r>
            <a:r>
              <a:rPr lang="en-US" dirty="0" err="1"/>
              <a:t>processi</a:t>
            </a:r>
            <a:r>
              <a:rPr lang="en-US" dirty="0"/>
              <a:t> additive, </a:t>
            </a:r>
            <a:r>
              <a:rPr lang="en-US" dirty="0" err="1"/>
              <a:t>evidenziando</a:t>
            </a:r>
            <a:r>
              <a:rPr lang="en-US" dirty="0"/>
              <a:t> </a:t>
            </a:r>
            <a:r>
              <a:rPr lang="en-US" dirty="0" err="1"/>
              <a:t>opportunità</a:t>
            </a:r>
            <a:r>
              <a:rPr lang="en-US" dirty="0"/>
              <a:t> e </a:t>
            </a:r>
            <a:r>
              <a:rPr lang="en-US" dirty="0" err="1"/>
              <a:t>problmematiche</a:t>
            </a:r>
            <a:r>
              <a:rPr lang="en-US" dirty="0"/>
              <a:t> legate a </a:t>
            </a:r>
            <a:r>
              <a:rPr lang="en-US" dirty="0" err="1"/>
              <a:t>questo</a:t>
            </a:r>
            <a:r>
              <a:rPr lang="en-US" dirty="0"/>
              <a:t> </a:t>
            </a:r>
            <a:r>
              <a:rPr lang="en-US" dirty="0" err="1"/>
              <a:t>aspetto</a:t>
            </a:r>
            <a:r>
              <a:rPr lang="en-US" dirty="0"/>
              <a:t> </a:t>
            </a:r>
            <a:r>
              <a:rPr lang="en-US" dirty="0" err="1"/>
              <a:t>applicativo</a:t>
            </a:r>
            <a:r>
              <a:rPr lang="en-US" dirty="0"/>
              <a:t> </a:t>
            </a:r>
            <a:r>
              <a:rPr lang="en-US" dirty="0" err="1"/>
              <a:t>dell’dditive</a:t>
            </a:r>
            <a:r>
              <a:rPr lang="en-US" dirty="0"/>
              <a:t> manufacturing.</a:t>
            </a:r>
          </a:p>
        </p:txBody>
      </p:sp>
      <p:sp>
        <p:nvSpPr>
          <p:cNvPr id="4" name="Segnaposto numero diapositiva 3">
            <a:extLst>
              <a:ext uri="{FF2B5EF4-FFF2-40B4-BE49-F238E27FC236}">
                <a16:creationId xmlns:a16="http://schemas.microsoft.com/office/drawing/2014/main" id="{C0A1C540-3852-8E14-F153-5A78EFF06A66}"/>
              </a:ext>
            </a:extLst>
          </p:cNvPr>
          <p:cNvSpPr>
            <a:spLocks noGrp="1"/>
          </p:cNvSpPr>
          <p:nvPr>
            <p:ph type="sldNum" sz="quarter" idx="5"/>
          </p:nvPr>
        </p:nvSpPr>
        <p:spPr/>
        <p:txBody>
          <a:bodyPr/>
          <a:lstStyle/>
          <a:p>
            <a:fld id="{369DEC99-DF27-4A4A-ACBD-597953DDAFB2}" type="slidenum">
              <a:rPr lang="en-GB" smtClean="0"/>
              <a:t>22</a:t>
            </a:fld>
            <a:endParaRPr lang="en-GB"/>
          </a:p>
        </p:txBody>
      </p:sp>
    </p:spTree>
    <p:extLst>
      <p:ext uri="{BB962C8B-B14F-4D97-AF65-F5344CB8AC3E}">
        <p14:creationId xmlns:p14="http://schemas.microsoft.com/office/powerpoint/2010/main" val="919726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2D8BD-0A33-198E-6BDA-7F0AC210E1E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750A2C4-4058-C091-3279-34051E7178D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C39FCDA-0060-AD18-06AC-122561004C61}"/>
              </a:ext>
            </a:extLst>
          </p:cNvPr>
          <p:cNvSpPr>
            <a:spLocks noGrp="1"/>
          </p:cNvSpPr>
          <p:nvPr>
            <p:ph type="body" idx="1"/>
          </p:nvPr>
        </p:nvSpPr>
        <p:spPr/>
        <p:txBody>
          <a:bodyPr/>
          <a:lstStyle/>
          <a:p>
            <a:r>
              <a:rPr lang="it-IT" sz="1800" kern="100" dirty="0">
                <a:effectLst/>
                <a:latin typeface="Aptos" panose="020B0004020202020204" pitchFamily="34" charset="0"/>
                <a:ea typeface="Aptos" panose="020B0004020202020204" pitchFamily="34" charset="0"/>
                <a:cs typeface="Times New Roman" panose="02020603050405020304" pitchFamily="18" charset="0"/>
              </a:rPr>
              <a:t>Per quanto riguarda gli aspetti caratteristici e peculiari della progettazione per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l'additive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manufacturing, possono essere divisi in due categorie. Il primo è relativo agli aspetti legati alle peculiarità del processo e alla sua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appliazione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con alcuni vincoli e limitazioni legati proprio alle modalità con cui il pezzo viene ottenuto. Il secondo aspetto fa riferimento, invece, considera la grande libertà che le tecnologie additive concedono al progettista, liberandolo dai vincoli geometrici e dimensionali strettamente legati alle tecnologie sottrattive tradizionali. Ed è questo l'aspetto più interessante per il progettista, il poter pensare di realizzare soluzioni la cui efficienza non è nuova ma che non potevano essere realizzate per </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le limitazioni legate ai processi di lavorazione tradizionali. Vincoli e limitazioni che possono essere in buona parte rimossi con le tecnologie additive.</a:t>
            </a:r>
          </a:p>
          <a:p>
            <a:endParaRPr lang="en-US" dirty="0"/>
          </a:p>
        </p:txBody>
      </p:sp>
      <p:sp>
        <p:nvSpPr>
          <p:cNvPr id="4" name="Segnaposto numero diapositiva 3">
            <a:extLst>
              <a:ext uri="{FF2B5EF4-FFF2-40B4-BE49-F238E27FC236}">
                <a16:creationId xmlns:a16="http://schemas.microsoft.com/office/drawing/2014/main" id="{C0A1C540-3852-8E14-F153-5A78EFF06A66}"/>
              </a:ext>
            </a:extLst>
          </p:cNvPr>
          <p:cNvSpPr>
            <a:spLocks noGrp="1"/>
          </p:cNvSpPr>
          <p:nvPr>
            <p:ph type="sldNum" sz="quarter" idx="5"/>
          </p:nvPr>
        </p:nvSpPr>
        <p:spPr/>
        <p:txBody>
          <a:bodyPr/>
          <a:lstStyle/>
          <a:p>
            <a:fld id="{369DEC99-DF27-4A4A-ACBD-597953DDAFB2}" type="slidenum">
              <a:rPr lang="en-GB" smtClean="0"/>
              <a:t>23</a:t>
            </a:fld>
            <a:endParaRPr lang="en-GB"/>
          </a:p>
        </p:txBody>
      </p:sp>
    </p:spTree>
    <p:extLst>
      <p:ext uri="{BB962C8B-B14F-4D97-AF65-F5344CB8AC3E}">
        <p14:creationId xmlns:p14="http://schemas.microsoft.com/office/powerpoint/2010/main" val="573598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2D8BD-0A33-198E-6BDA-7F0AC210E1E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750A2C4-4058-C091-3279-34051E7178D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C39FCDA-0060-AD18-06AC-122561004C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Vediamo di analizzare dapprima gli aspetti di progettazione legati ai processi di manifattura additiva, facendo riferimento soprattutto a quelli di natura termica, ad oggi più utilizzati. In questa figura si evidenzia che, a causa degli sforzi termici, che si generano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dunrate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il passaggi odi fase da liquida a solida, il metallo tende a flettere. E quindi necessario progettare e costruire, non solo il pezzo di interesse, ma delle opportune strutture di supporto che evitino tali deformazioni. Non solo, sempre a causa della non uniforme legge di raffreddamento, quando la struttura di supporto viene rimossa e tagliata, possono esserci delle deformazioni non previste, che rischiano di rendere inutilizzabile il componente. E' quindi necessario la corretta progettazione delle strutture di supporto al fine di evitare effetti di questo tipo.</a:t>
            </a:r>
          </a:p>
          <a:p>
            <a:endParaRPr lang="en-US" dirty="0"/>
          </a:p>
        </p:txBody>
      </p:sp>
      <p:sp>
        <p:nvSpPr>
          <p:cNvPr id="4" name="Segnaposto numero diapositiva 3">
            <a:extLst>
              <a:ext uri="{FF2B5EF4-FFF2-40B4-BE49-F238E27FC236}">
                <a16:creationId xmlns:a16="http://schemas.microsoft.com/office/drawing/2014/main" id="{C0A1C540-3852-8E14-F153-5A78EFF06A66}"/>
              </a:ext>
            </a:extLst>
          </p:cNvPr>
          <p:cNvSpPr>
            <a:spLocks noGrp="1"/>
          </p:cNvSpPr>
          <p:nvPr>
            <p:ph type="sldNum" sz="quarter" idx="5"/>
          </p:nvPr>
        </p:nvSpPr>
        <p:spPr/>
        <p:txBody>
          <a:bodyPr/>
          <a:lstStyle/>
          <a:p>
            <a:fld id="{369DEC99-DF27-4A4A-ACBD-597953DDAFB2}" type="slidenum">
              <a:rPr lang="en-GB" smtClean="0"/>
              <a:t>24</a:t>
            </a:fld>
            <a:endParaRPr lang="en-GB"/>
          </a:p>
        </p:txBody>
      </p:sp>
    </p:spTree>
    <p:extLst>
      <p:ext uri="{BB962C8B-B14F-4D97-AF65-F5344CB8AC3E}">
        <p14:creationId xmlns:p14="http://schemas.microsoft.com/office/powerpoint/2010/main" val="1538711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2D8BD-0A33-198E-6BDA-7F0AC210E1E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750A2C4-4058-C091-3279-34051E7178D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C39FCDA-0060-AD18-06AC-122561004C61}"/>
              </a:ext>
            </a:extLst>
          </p:cNvPr>
          <p:cNvSpPr>
            <a:spLocks noGrp="1"/>
          </p:cNvSpPr>
          <p:nvPr>
            <p:ph type="body" idx="1"/>
          </p:nvPr>
        </p:nvSpPr>
        <p:spPr/>
        <p:txBody>
          <a:bodyPr/>
          <a:lstStyle/>
          <a:p>
            <a:r>
              <a:rPr lang="it-IT" sz="1800" kern="100" dirty="0">
                <a:effectLst/>
                <a:latin typeface="Aptos" panose="020B0004020202020204" pitchFamily="34" charset="0"/>
                <a:ea typeface="Aptos" panose="020B0004020202020204" pitchFamily="34" charset="0"/>
                <a:cs typeface="Times New Roman" panose="02020603050405020304" pitchFamily="18" charset="0"/>
              </a:rPr>
              <a:t>Osservando questa altra slide si può che progettando un componente da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fabbircare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con un processo additivo a letto di polvere,  in cui sia presente una superficie piana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rovolta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verso il basso, a causa delle modalità di deposizione, tale superficie sarà caratterizzata da una qualità e da una finitura superficiale molto povera, richiedendo un accurato post processamento per non essere scartata. Meglio sarebbe pensare di progettare questo tipo di componenti pensando a superfici inferiori ad arco piuttosto che piane.</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Lo stesso concetto è ribadito nella seconda figura della slide, quella a destra, in cui si propone una soluzione differente. In questo caso, infatti,  di sottolinea che le superfici piane rivolte verso il basso dovrebbero essere progettate con inclinazioni superiori a 45° e che, maggiore è l'inclinazione, migliore sarà il risultato finale.</a:t>
            </a:r>
          </a:p>
          <a:p>
            <a:endParaRPr lang="en-US" dirty="0"/>
          </a:p>
        </p:txBody>
      </p:sp>
      <p:sp>
        <p:nvSpPr>
          <p:cNvPr id="4" name="Segnaposto numero diapositiva 3">
            <a:extLst>
              <a:ext uri="{FF2B5EF4-FFF2-40B4-BE49-F238E27FC236}">
                <a16:creationId xmlns:a16="http://schemas.microsoft.com/office/drawing/2014/main" id="{C0A1C540-3852-8E14-F153-5A78EFF06A66}"/>
              </a:ext>
            </a:extLst>
          </p:cNvPr>
          <p:cNvSpPr>
            <a:spLocks noGrp="1"/>
          </p:cNvSpPr>
          <p:nvPr>
            <p:ph type="sldNum" sz="quarter" idx="5"/>
          </p:nvPr>
        </p:nvSpPr>
        <p:spPr/>
        <p:txBody>
          <a:bodyPr/>
          <a:lstStyle/>
          <a:p>
            <a:fld id="{369DEC99-DF27-4A4A-ACBD-597953DDAFB2}" type="slidenum">
              <a:rPr lang="en-GB" smtClean="0"/>
              <a:t>25</a:t>
            </a:fld>
            <a:endParaRPr lang="en-GB"/>
          </a:p>
        </p:txBody>
      </p:sp>
    </p:spTree>
    <p:extLst>
      <p:ext uri="{BB962C8B-B14F-4D97-AF65-F5344CB8AC3E}">
        <p14:creationId xmlns:p14="http://schemas.microsoft.com/office/powerpoint/2010/main" val="2529550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2D8BD-0A33-198E-6BDA-7F0AC210E1E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750A2C4-4058-C091-3279-34051E7178D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C39FCDA-0060-AD18-06AC-122561004C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Ora l'attenzione, è rivolta alla deposizione di pezzi con geometria cilindrica, nel primo caso, in alto a sinistra, si tratta di un cilindro cavo: si nota che se la deposizione del pezzo viene eseguita considerando di fabbricare il cilindro con asse orizzontale, si avrà una distribuzione della rugosità superficiale e della finitura superficiale sulla superficie interna del pezzo, ben differente e generalmente non conveniente e non accettabile. Nel secondo caso, a destra, si illustra invece un pezzo cilindrico cavo con una filettatura interna, particolare che può essere ottenuto senza particolari problemi con questi processi. Tuttavia, se la deposizione del componente viene eseguita con asse del cilindro orizzontale, si evidenziano le stesse problematiche ora descritte. La logica conclusione è che nel caso di geometrie circolari cilindriche è bene depositare il pezzo pensando a una deposizione con asse verticale, in modo da rendere omogenea la finitura superficiale e lo stato del materiale secondo le diverse angolazioni considerate.</a:t>
            </a:r>
          </a:p>
          <a:p>
            <a:endParaRPr lang="en-US" dirty="0"/>
          </a:p>
        </p:txBody>
      </p:sp>
      <p:sp>
        <p:nvSpPr>
          <p:cNvPr id="4" name="Segnaposto numero diapositiva 3">
            <a:extLst>
              <a:ext uri="{FF2B5EF4-FFF2-40B4-BE49-F238E27FC236}">
                <a16:creationId xmlns:a16="http://schemas.microsoft.com/office/drawing/2014/main" id="{C0A1C540-3852-8E14-F153-5A78EFF06A66}"/>
              </a:ext>
            </a:extLst>
          </p:cNvPr>
          <p:cNvSpPr>
            <a:spLocks noGrp="1"/>
          </p:cNvSpPr>
          <p:nvPr>
            <p:ph type="sldNum" sz="quarter" idx="5"/>
          </p:nvPr>
        </p:nvSpPr>
        <p:spPr/>
        <p:txBody>
          <a:bodyPr/>
          <a:lstStyle/>
          <a:p>
            <a:fld id="{369DEC99-DF27-4A4A-ACBD-597953DDAFB2}" type="slidenum">
              <a:rPr lang="en-GB" smtClean="0"/>
              <a:t>26</a:t>
            </a:fld>
            <a:endParaRPr lang="en-GB"/>
          </a:p>
        </p:txBody>
      </p:sp>
    </p:spTree>
    <p:extLst>
      <p:ext uri="{BB962C8B-B14F-4D97-AF65-F5344CB8AC3E}">
        <p14:creationId xmlns:p14="http://schemas.microsoft.com/office/powerpoint/2010/main" val="776320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2D8BD-0A33-198E-6BDA-7F0AC210E1E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750A2C4-4058-C091-3279-34051E7178D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C39FCDA-0060-AD18-06AC-122561004C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In queste due figure si mostrano due altri aspetti, caratteristici della progettazione di pezzi da ottenere con processi additivi. Nella figura a sinistra si mostra una parte piana, progettata in modo da essere depositata su una struttura di supporto: a causa dei già menzionati effetti termici, il rischio è che, a deposizione avvenuta e una volta rimossa dalla struttura di supporto, il pezzo piano così ottenuto possa deformarsi. E' quindi opportuno prevedere un opportuno trattamento termico di  distensione per evitare che ciò avvenga. Nella seconda figura invece si mostra una parte chiusa in sommità con una parte semisferica: l'osservazione della figura chiarisce il fatto che per costruire la chiusura semisferica è bene prevedere una struttura di supporto che la possa sostenere durante la deposizione, altrimenti non sarà possibile depositarla correttamente: questo sarebbe un'evidente errore di progetto, certamente da evitare.</a:t>
            </a:r>
          </a:p>
          <a:p>
            <a:endParaRPr lang="en-US" dirty="0"/>
          </a:p>
        </p:txBody>
      </p:sp>
      <p:sp>
        <p:nvSpPr>
          <p:cNvPr id="4" name="Segnaposto numero diapositiva 3">
            <a:extLst>
              <a:ext uri="{FF2B5EF4-FFF2-40B4-BE49-F238E27FC236}">
                <a16:creationId xmlns:a16="http://schemas.microsoft.com/office/drawing/2014/main" id="{C0A1C540-3852-8E14-F153-5A78EFF06A66}"/>
              </a:ext>
            </a:extLst>
          </p:cNvPr>
          <p:cNvSpPr>
            <a:spLocks noGrp="1"/>
          </p:cNvSpPr>
          <p:nvPr>
            <p:ph type="sldNum" sz="quarter" idx="5"/>
          </p:nvPr>
        </p:nvSpPr>
        <p:spPr/>
        <p:txBody>
          <a:bodyPr/>
          <a:lstStyle/>
          <a:p>
            <a:fld id="{369DEC99-DF27-4A4A-ACBD-597953DDAFB2}" type="slidenum">
              <a:rPr lang="en-GB" smtClean="0"/>
              <a:t>27</a:t>
            </a:fld>
            <a:endParaRPr lang="en-GB"/>
          </a:p>
        </p:txBody>
      </p:sp>
    </p:spTree>
    <p:extLst>
      <p:ext uri="{BB962C8B-B14F-4D97-AF65-F5344CB8AC3E}">
        <p14:creationId xmlns:p14="http://schemas.microsoft.com/office/powerpoint/2010/main" val="1532556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2D8BD-0A33-198E-6BDA-7F0AC210E1E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750A2C4-4058-C091-3279-34051E7178D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C39FCDA-0060-AD18-06AC-122561004C61}"/>
              </a:ext>
            </a:extLst>
          </p:cNvPr>
          <p:cNvSpPr>
            <a:spLocks noGrp="1"/>
          </p:cNvSpPr>
          <p:nvPr>
            <p:ph type="body" idx="1"/>
          </p:nvPr>
        </p:nvSpPr>
        <p:spPr/>
        <p:txBody>
          <a:bodyPr/>
          <a:lstStyle/>
          <a:p>
            <a:r>
              <a:rPr lang="it-IT" sz="1800" kern="100" dirty="0">
                <a:effectLst/>
                <a:latin typeface="Aptos" panose="020B0004020202020204" pitchFamily="34" charset="0"/>
                <a:ea typeface="Aptos" panose="020B0004020202020204" pitchFamily="34" charset="0"/>
                <a:cs typeface="Times New Roman" panose="02020603050405020304" pitchFamily="18" charset="0"/>
              </a:rPr>
              <a:t>Ma diverse strategie di deposizioni portano anche a diverse proprietà meccaniche. Nella figura viene mostrato un esempio relativo a una lega d'alluminio-silicio-magnesio (comunemente impiegata per processi additivi)  </a:t>
            </a:r>
            <a:r>
              <a:rPr lang="it-IT" sz="1800" kern="100" dirty="0">
                <a:effectLst/>
                <a:latin typeface="Cambria Math" panose="02040503050406030204" pitchFamily="18" charset="0"/>
                <a:ea typeface="Aptos" panose="020B0004020202020204" pitchFamily="34" charset="0"/>
                <a:cs typeface="Cambria Math" panose="02040503050406030204" pitchFamily="18" charset="0"/>
              </a:rPr>
              <a:t>e a come le modalità di deposizione possano influenzarne le caratteristiche meccaniche.</a:t>
            </a: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it-IT" sz="1800" kern="100" dirty="0">
                <a:effectLst/>
                <a:latin typeface="Cambria Math" panose="02040503050406030204" pitchFamily="18" charset="0"/>
                <a:ea typeface="Aptos" panose="020B0004020202020204" pitchFamily="34" charset="0"/>
                <a:cs typeface="Cambria Math" panose="02040503050406030204" pitchFamily="18" charset="0"/>
              </a:rPr>
              <a:t>E' infatti possibile confrontare </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i risultati di prove di trazione ottenuti con provini stampati orizzontalmente, quindi a 0 ° (asse del provino coincidente con la direzione di deposizione, e provini stampati con asse a 90 ° rispetto alla base, quindi verticalmente. Si notano le differenti proprietà meccaniche. In particolare, mentre il carico di rottura non risulta fortemente influenzato dalla direzione di stampa, lo snervamento e ancor più l'allungamento percentuale rottura e quindi le caratteristiche di duttilità, sono legate alla direzione di deposizione. </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A tale aspetto quindi, il progettista deve pensare pensando  al processo di deposizione e alle proprietà meccaniche desiderate.</a:t>
            </a:r>
          </a:p>
          <a:p>
            <a:endParaRPr lang="en-US" dirty="0"/>
          </a:p>
        </p:txBody>
      </p:sp>
      <p:sp>
        <p:nvSpPr>
          <p:cNvPr id="4" name="Segnaposto numero diapositiva 3">
            <a:extLst>
              <a:ext uri="{FF2B5EF4-FFF2-40B4-BE49-F238E27FC236}">
                <a16:creationId xmlns:a16="http://schemas.microsoft.com/office/drawing/2014/main" id="{C0A1C540-3852-8E14-F153-5A78EFF06A66}"/>
              </a:ext>
            </a:extLst>
          </p:cNvPr>
          <p:cNvSpPr>
            <a:spLocks noGrp="1"/>
          </p:cNvSpPr>
          <p:nvPr>
            <p:ph type="sldNum" sz="quarter" idx="5"/>
          </p:nvPr>
        </p:nvSpPr>
        <p:spPr/>
        <p:txBody>
          <a:bodyPr/>
          <a:lstStyle/>
          <a:p>
            <a:fld id="{369DEC99-DF27-4A4A-ACBD-597953DDAFB2}" type="slidenum">
              <a:rPr lang="en-GB" smtClean="0"/>
              <a:t>28</a:t>
            </a:fld>
            <a:endParaRPr lang="en-GB"/>
          </a:p>
        </p:txBody>
      </p:sp>
    </p:spTree>
    <p:extLst>
      <p:ext uri="{BB962C8B-B14F-4D97-AF65-F5344CB8AC3E}">
        <p14:creationId xmlns:p14="http://schemas.microsoft.com/office/powerpoint/2010/main" val="30235279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2D8BD-0A33-198E-6BDA-7F0AC210E1E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750A2C4-4058-C091-3279-34051E7178D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C39FCDA-0060-AD18-06AC-122561004C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E veniamo adesso alle peculiarità della progettazione di pezzi costruiti con processi additivi, pensando però a quella che è la loro applicazione, in particolare pensando alla libertà che le tecnologie attive offrono al progettista per ottimizzare le proprietà meccaniche e minimizzare il peso. Negli esempi che vengono illustrati nelle figure qui riportate si considerano pezzi e si confrontano pezzi ottenuti con tecnologie tradizionali o con manifattura additiva, avendo avuto cura, per questo ultimo caso, di progettare i pezzi considerando le cosiddette tecniche di ottimizzazione topologica, tecniche di progettazione che in funzione di un obiettivo come potrebbe essere la l'uniformità degli sforzi nel pezzo e quindi la minimizzazione dell'effetto d'intaglio unitamente a un alleggerimento del componente. Si notano, in tutti i casi,  gli evidenti vantaggi che si hanno applicando le tecniche di ottimizzazione topologica, sia in termini di sforzo massimo sia in termini di alleggerimento. si nota che le geometrie che derivano dalla progettazione che contempla l'utilizzo dell'ottimizzazione topologica non sono realizzabili con tecnologie di tipo tradizionale.</a:t>
            </a:r>
          </a:p>
          <a:p>
            <a:endParaRPr lang="en-US" dirty="0"/>
          </a:p>
        </p:txBody>
      </p:sp>
      <p:sp>
        <p:nvSpPr>
          <p:cNvPr id="4" name="Segnaposto numero diapositiva 3">
            <a:extLst>
              <a:ext uri="{FF2B5EF4-FFF2-40B4-BE49-F238E27FC236}">
                <a16:creationId xmlns:a16="http://schemas.microsoft.com/office/drawing/2014/main" id="{C0A1C540-3852-8E14-F153-5A78EFF06A66}"/>
              </a:ext>
            </a:extLst>
          </p:cNvPr>
          <p:cNvSpPr>
            <a:spLocks noGrp="1"/>
          </p:cNvSpPr>
          <p:nvPr>
            <p:ph type="sldNum" sz="quarter" idx="5"/>
          </p:nvPr>
        </p:nvSpPr>
        <p:spPr/>
        <p:txBody>
          <a:bodyPr/>
          <a:lstStyle/>
          <a:p>
            <a:fld id="{369DEC99-DF27-4A4A-ACBD-597953DDAFB2}" type="slidenum">
              <a:rPr lang="en-GB" smtClean="0"/>
              <a:t>29</a:t>
            </a:fld>
            <a:endParaRPr lang="en-GB"/>
          </a:p>
        </p:txBody>
      </p:sp>
    </p:spTree>
    <p:extLst>
      <p:ext uri="{BB962C8B-B14F-4D97-AF65-F5344CB8AC3E}">
        <p14:creationId xmlns:p14="http://schemas.microsoft.com/office/powerpoint/2010/main" val="2418187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Il programma del modulo riguarda dapprima un'introduzione ai diversi processi di additive manufacturing, mettendo in evidenza quelli che sono i principi fisici che li caratterizzano e le modalità applicative che permettono di ottenere la stampa tra la cosiddetta stampa tre D. Nella seconda parte del modulo. Si focalizzerà l'attenzione sui metodi di progettazione. Dedicati alla manufacturing, sia per quel che riguarda. La progettazione del processo e le peculiarità che questa assume in funzione del processo stesso, sia per quanto riguarda la possibilità di sviluppare di riprogettare prodotti per ottimizzarli sfruttando al meglio le capacità additive. Infine. Si focalizzerà l'attenzione sui possibili problemi legati alla progettazione per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l'additive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manufacturing facendo riferimento a qualche esempio applicativo.</a:t>
            </a:r>
          </a:p>
          <a:p>
            <a:endParaRPr lang="en-CA"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3</a:t>
            </a:fld>
            <a:endParaRPr lang="en-GB"/>
          </a:p>
        </p:txBody>
      </p:sp>
    </p:spTree>
    <p:extLst>
      <p:ext uri="{BB962C8B-B14F-4D97-AF65-F5344CB8AC3E}">
        <p14:creationId xmlns:p14="http://schemas.microsoft.com/office/powerpoint/2010/main" val="3780791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2D8BD-0A33-198E-6BDA-7F0AC210E1E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750A2C4-4058-C091-3279-34051E7178D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C39FCDA-0060-AD18-06AC-122561004C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Quest'altro esempio si riferisce a un gancio per una cintura di sicurezza per impiego aeronautico. Anche in questo caso si confrontano i risultati di un pezzo progettato in modo tradizionale rispetto a un pezzo progettato utilizzando tecniche di ottimizzazione strutturale e prodotto con tecnologie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additive.Per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il pezzo tradizionale,  il peso complessivo del componente è di circa 155 grammi. Nel caso del gancio ottimizzato, utilizzando una lega di titanio (cosa non pensabile pensando alle tecnologie tradizionali per il grande spreco di materiale che ne deriverebbe) , il pezzo peserà meno della metà, circa 70 grammi.  Se si pensa a un utilizzo su un aereo Airbus 3 80, che può contare su circa 850  posti, ciò significa una riduzione complessiva nel peso dell'aereo di circa 72 kg. In ottica di sostenibilità, questo significa che durante la vita utile dell'aeroplano si risparmieranno circa tre milioni di litri di carburante, con un'evidente diminuzione dell'impatto ambientale grazie a questo dettaglio.</a:t>
            </a:r>
          </a:p>
          <a:p>
            <a:endParaRPr lang="en-US" dirty="0"/>
          </a:p>
        </p:txBody>
      </p:sp>
      <p:sp>
        <p:nvSpPr>
          <p:cNvPr id="4" name="Segnaposto numero diapositiva 3">
            <a:extLst>
              <a:ext uri="{FF2B5EF4-FFF2-40B4-BE49-F238E27FC236}">
                <a16:creationId xmlns:a16="http://schemas.microsoft.com/office/drawing/2014/main" id="{C0A1C540-3852-8E14-F153-5A78EFF06A66}"/>
              </a:ext>
            </a:extLst>
          </p:cNvPr>
          <p:cNvSpPr>
            <a:spLocks noGrp="1"/>
          </p:cNvSpPr>
          <p:nvPr>
            <p:ph type="sldNum" sz="quarter" idx="5"/>
          </p:nvPr>
        </p:nvSpPr>
        <p:spPr/>
        <p:txBody>
          <a:bodyPr/>
          <a:lstStyle/>
          <a:p>
            <a:fld id="{369DEC99-DF27-4A4A-ACBD-597953DDAFB2}" type="slidenum">
              <a:rPr lang="en-GB" smtClean="0"/>
              <a:t>30</a:t>
            </a:fld>
            <a:endParaRPr lang="en-GB"/>
          </a:p>
        </p:txBody>
      </p:sp>
    </p:spTree>
    <p:extLst>
      <p:ext uri="{BB962C8B-B14F-4D97-AF65-F5344CB8AC3E}">
        <p14:creationId xmlns:p14="http://schemas.microsoft.com/office/powerpoint/2010/main" val="4076338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2D8BD-0A33-198E-6BDA-7F0AC210E1E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750A2C4-4058-C091-3279-34051E7178D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C39FCDA-0060-AD18-06AC-122561004C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Pensare di utilizzare i processi additivi per la costruzione di componenti meccanici, permette anche di pensare alla progettazione e all'utilizzo dei cosiddetti materiali funzionali, materiali, cioè, che hanno una microstruttura opportunamente pensata per enfatizzare determinate proprietà o combinazioni di proprietà quali duttilità e resistenza, oppure resistenza e minimizzazione del peso. Tali materiali possono anche avere una struttura multiscala che replica in qualche modo quelle che sono le strutture naturali. Una struttura cosiddetta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bioispirata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Ad esempio una struttura del materiale che imita la struttura multiscala delle ossa, che risultano essere resistenti, tenaci e leggere allo stesso tempo. Anche in questo caso, l'osservazione delle figure permette di comprendere come tali strutture possano essere ottenute solo con processi di questo tipo.</a:t>
            </a:r>
          </a:p>
          <a:p>
            <a:endParaRPr lang="en-US" dirty="0"/>
          </a:p>
        </p:txBody>
      </p:sp>
      <p:sp>
        <p:nvSpPr>
          <p:cNvPr id="4" name="Segnaposto numero diapositiva 3">
            <a:extLst>
              <a:ext uri="{FF2B5EF4-FFF2-40B4-BE49-F238E27FC236}">
                <a16:creationId xmlns:a16="http://schemas.microsoft.com/office/drawing/2014/main" id="{C0A1C540-3852-8E14-F153-5A78EFF06A66}"/>
              </a:ext>
            </a:extLst>
          </p:cNvPr>
          <p:cNvSpPr>
            <a:spLocks noGrp="1"/>
          </p:cNvSpPr>
          <p:nvPr>
            <p:ph type="sldNum" sz="quarter" idx="5"/>
          </p:nvPr>
        </p:nvSpPr>
        <p:spPr/>
        <p:txBody>
          <a:bodyPr/>
          <a:lstStyle/>
          <a:p>
            <a:fld id="{369DEC99-DF27-4A4A-ACBD-597953DDAFB2}" type="slidenum">
              <a:rPr lang="en-GB" smtClean="0"/>
              <a:t>31</a:t>
            </a:fld>
            <a:endParaRPr lang="en-GB"/>
          </a:p>
        </p:txBody>
      </p:sp>
    </p:spTree>
    <p:extLst>
      <p:ext uri="{BB962C8B-B14F-4D97-AF65-F5344CB8AC3E}">
        <p14:creationId xmlns:p14="http://schemas.microsoft.com/office/powerpoint/2010/main" val="1774302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2D8BD-0A33-198E-6BDA-7F0AC210E1E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750A2C4-4058-C091-3279-34051E7178D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C39FCDA-0060-AD18-06AC-122561004C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Pensare di utilizzare i processi additivi per la costruzione di componenti meccanici, permette anche di pensare alla progettazione e all'utilizzo dei cosiddetti materiali funzionali, materiali, cioè, che hanno una microstruttura opportunamente pensata per enfatizzare determinate proprietà o combinazioni di proprietà quali duttilità e resistenza, oppure resistenza e minimizzazione del peso. Tali materiali possono anche avere una struttura multiscala che replica in qualche modo quelle che sono le strutture naturali. Una struttura cosiddetta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bioispirata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Ad esempio una struttura del materiale che imita la struttura multiscala delle ossa, che risultano essere resistenti, tenaci e leggere allo stesso tempo. Anche in questo caso, l'osservazione delle figure permette di comprendere come tali strutture possano essere ottenute solo con processi di questo tipo.</a:t>
            </a:r>
          </a:p>
          <a:p>
            <a:endParaRPr lang="en-US" dirty="0"/>
          </a:p>
        </p:txBody>
      </p:sp>
      <p:sp>
        <p:nvSpPr>
          <p:cNvPr id="4" name="Segnaposto numero diapositiva 3">
            <a:extLst>
              <a:ext uri="{FF2B5EF4-FFF2-40B4-BE49-F238E27FC236}">
                <a16:creationId xmlns:a16="http://schemas.microsoft.com/office/drawing/2014/main" id="{C0A1C540-3852-8E14-F153-5A78EFF06A66}"/>
              </a:ext>
            </a:extLst>
          </p:cNvPr>
          <p:cNvSpPr>
            <a:spLocks noGrp="1"/>
          </p:cNvSpPr>
          <p:nvPr>
            <p:ph type="sldNum" sz="quarter" idx="5"/>
          </p:nvPr>
        </p:nvSpPr>
        <p:spPr/>
        <p:txBody>
          <a:bodyPr/>
          <a:lstStyle/>
          <a:p>
            <a:fld id="{369DEC99-DF27-4A4A-ACBD-597953DDAFB2}" type="slidenum">
              <a:rPr lang="en-GB" smtClean="0"/>
              <a:t>32</a:t>
            </a:fld>
            <a:endParaRPr lang="en-GB"/>
          </a:p>
        </p:txBody>
      </p:sp>
    </p:spTree>
    <p:extLst>
      <p:ext uri="{BB962C8B-B14F-4D97-AF65-F5344CB8AC3E}">
        <p14:creationId xmlns:p14="http://schemas.microsoft.com/office/powerpoint/2010/main" val="204901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81E50-D905-6A09-B1F5-1FD750D796C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957F1CC-6A49-F2E2-4FFD-E199DC714D0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64E7527-6735-5351-FC26-3D0BE6CD09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E infine vediamo adesso di introdurre alcuni dei principali problemi legati all'impiego delle tecnologie di additive manufacturing, problemi che ancora oggi ne limitano l'utilizzo in molti settori industriali.</a:t>
            </a:r>
          </a:p>
          <a:p>
            <a:endParaRPr lang="en-US" dirty="0"/>
          </a:p>
        </p:txBody>
      </p:sp>
      <p:sp>
        <p:nvSpPr>
          <p:cNvPr id="4" name="Segnaposto numero diapositiva 3">
            <a:extLst>
              <a:ext uri="{FF2B5EF4-FFF2-40B4-BE49-F238E27FC236}">
                <a16:creationId xmlns:a16="http://schemas.microsoft.com/office/drawing/2014/main" id="{428239F5-F801-FE67-E90D-2B1E0F46FC71}"/>
              </a:ext>
            </a:extLst>
          </p:cNvPr>
          <p:cNvSpPr>
            <a:spLocks noGrp="1"/>
          </p:cNvSpPr>
          <p:nvPr>
            <p:ph type="sldNum" sz="quarter" idx="5"/>
          </p:nvPr>
        </p:nvSpPr>
        <p:spPr/>
        <p:txBody>
          <a:bodyPr/>
          <a:lstStyle/>
          <a:p>
            <a:fld id="{369DEC99-DF27-4A4A-ACBD-597953DDAFB2}" type="slidenum">
              <a:rPr lang="en-GB" smtClean="0"/>
              <a:t>33</a:t>
            </a:fld>
            <a:endParaRPr lang="en-GB"/>
          </a:p>
        </p:txBody>
      </p:sp>
    </p:spTree>
    <p:extLst>
      <p:ext uri="{BB962C8B-B14F-4D97-AF65-F5344CB8AC3E}">
        <p14:creationId xmlns:p14="http://schemas.microsoft.com/office/powerpoint/2010/main" val="34978375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81E50-D905-6A09-B1F5-1FD750D796C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957F1CC-6A49-F2E2-4FFD-E199DC714D0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64E7527-6735-5351-FC26-3D0BE6CD09D8}"/>
              </a:ext>
            </a:extLst>
          </p:cNvPr>
          <p:cNvSpPr>
            <a:spLocks noGrp="1"/>
          </p:cNvSpPr>
          <p:nvPr>
            <p:ph type="body" idx="1"/>
          </p:nvPr>
        </p:nvSpPr>
        <p:spPr/>
        <p:txBody>
          <a:bodyPr/>
          <a:lstStyle/>
          <a:p>
            <a:r>
              <a:rPr lang="it-IT" sz="1800" kern="100" dirty="0">
                <a:effectLst/>
                <a:latin typeface="Aptos" panose="020B0004020202020204" pitchFamily="34" charset="0"/>
                <a:ea typeface="Aptos" panose="020B0004020202020204" pitchFamily="34" charset="0"/>
                <a:cs typeface="Times New Roman" panose="02020603050405020304" pitchFamily="18" charset="0"/>
              </a:rPr>
              <a:t>Tra questi non si può non menzionare la necessità di eseguire trattamenti prima e dopo il processo, quindi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e post trattamenti. Questi sono necessari per fare in modo che le proprietà meccaniche e non solo, anche le qualità delle superfici, risultino adeguate agli standard attesi per un prodotto industriale. E un aspetto questo molto importante legato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l'additive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manufacturing, in quanto si stima che il costo legato ai trattamenti,  pretrattamenti e post trattamenti,  possa raggiungere anche il 40% del  costo complessivo del processo.</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Il secondo aspetto è legato alla finitura superficiale. A seconda di come il pezzo viene depositato, abbiamo visto la finitura superficiale dei componenti così ottenuti varia molto. In ogni caso risulta la maggior parte delle volte, insufficiente. E' questo un aspetto che limita fortemente le proprietà dei componenti, in particolare quelli con una valenza strutturale. E' noto, infatti che la residenza fatica, ad esempio, dipende fortemente dalle condizioni della superficie, per cui avere a che fare con superfici ad elevata rugosità e in cui sono presenti anche difetti superficiali o sub superficiali, rende necessaria l'adozione di opportuni post trattamenti idonei a eliminare tali difettosità.</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Un altro problema legato all'adozione di redditivi e che ad oggi solo una classe limitata di materiali, può essere utilizzata con la maggior parte di questi processi. Ad esempio se  consideriamo i processi termici, esistono sensibile alle temperature elevate, e che quindi non è idonea a questo tipo di processi. Uno sviluppo di altre tecnologie basate sulla deposizione cinetica oppure sulla di chi tipo chimico potrebbe risolvere queste problematiche.</a:t>
            </a:r>
          </a:p>
          <a:p>
            <a:r>
              <a:rPr lang="it-IT" sz="1800" kern="100">
                <a:effectLst/>
                <a:latin typeface="Aptos" panose="020B0004020202020204" pitchFamily="34" charset="0"/>
                <a:ea typeface="Aptos" panose="020B0004020202020204" pitchFamily="34" charset="0"/>
                <a:cs typeface="Times New Roman" panose="02020603050405020304" pitchFamily="18" charset="0"/>
              </a:rPr>
              <a:t>Infine,  fattori che limitano la diffusione in molti settori industriali di queste tecnologie sono la generale limitata dimensione dei pezzi che possono essere ottenuti, almeno per quei processi che hanno bisogno di una camera in atmosfera controllata,  il costo elevato bassa produttività, che ne previene l'impiego per prodotti di massa, prodotti con elevato volume di produzione.</a:t>
            </a:r>
          </a:p>
          <a:p>
            <a:endParaRPr lang="en-US" dirty="0"/>
          </a:p>
        </p:txBody>
      </p:sp>
      <p:sp>
        <p:nvSpPr>
          <p:cNvPr id="4" name="Segnaposto numero diapositiva 3">
            <a:extLst>
              <a:ext uri="{FF2B5EF4-FFF2-40B4-BE49-F238E27FC236}">
                <a16:creationId xmlns:a16="http://schemas.microsoft.com/office/drawing/2014/main" id="{428239F5-F801-FE67-E90D-2B1E0F46FC71}"/>
              </a:ext>
            </a:extLst>
          </p:cNvPr>
          <p:cNvSpPr>
            <a:spLocks noGrp="1"/>
          </p:cNvSpPr>
          <p:nvPr>
            <p:ph type="sldNum" sz="quarter" idx="5"/>
          </p:nvPr>
        </p:nvSpPr>
        <p:spPr/>
        <p:txBody>
          <a:bodyPr/>
          <a:lstStyle/>
          <a:p>
            <a:fld id="{369DEC99-DF27-4A4A-ACBD-597953DDAFB2}" type="slidenum">
              <a:rPr lang="en-GB" smtClean="0"/>
              <a:t>34</a:t>
            </a:fld>
            <a:endParaRPr lang="en-GB"/>
          </a:p>
        </p:txBody>
      </p:sp>
    </p:spTree>
    <p:extLst>
      <p:ext uri="{BB962C8B-B14F-4D97-AF65-F5344CB8AC3E}">
        <p14:creationId xmlns:p14="http://schemas.microsoft.com/office/powerpoint/2010/main" val="2560007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kern="100" dirty="0">
                <a:effectLst/>
                <a:latin typeface="Aptos" panose="020B0004020202020204" pitchFamily="34" charset="0"/>
                <a:ea typeface="Aptos" panose="020B0004020202020204" pitchFamily="34" charset="0"/>
                <a:cs typeface="Times New Roman" panose="02020603050405020304" pitchFamily="18" charset="0"/>
              </a:rPr>
              <a:t>In questa slide sono evidenziati alcuni dei problemi tipici delle lavorazioni tradizionali delle lavorazioni, quindi sottrattive, in particolare, facendo riferimento a questa tazzina da caffè, si evidenziano quattro aspetti che di difficile soluzione per tecnologie tradizionali. Il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sottotaglio</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che non può essere e con in meno di 3 passaggi, la parte cava che può essere troppo profonda per una lavorazione. La base non può essere lavorata in quanto è necessario bloccare il pezzo,  EI dettagli interni non possono essere lavorati senza tener conto del raggio dell'utensile.</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Questo semplice esempio permette di capire le problematiche che possono sorgere quando bisogna lavorare pezzi di complessità anche  moderata, problematiche che non possono essere facilmente facilmente risolte e che a volte non hanno proprio una soluzione, limitando il panorama delle soluzioni progettuali ingegnerizzabili .</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4</a:t>
            </a:fld>
            <a:endParaRPr lang="en-GB"/>
          </a:p>
        </p:txBody>
      </p:sp>
    </p:spTree>
    <p:extLst>
      <p:ext uri="{BB962C8B-B14F-4D97-AF65-F5344CB8AC3E}">
        <p14:creationId xmlns:p14="http://schemas.microsoft.com/office/powerpoint/2010/main" val="4100605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In questa slide, invece, è possibile osservare alcuni pezzi ottenuti con tecnologie additive. In particolare, se si focalizza l’attenzione sul componente visualizzato in alto a sinistra, è mostrato il confronto tra la soluzione progettuale realizzata con tecnologie tradizionali, la soluzione verde, e quella ottenuta grazie all'impiego delle tecnologie additive riprogettando il pezzo. Si nota come sia possibile ottenere un elevato risparmio di peso e una diversa una configurazione geometrica, con abbondanti raggi di raccordo che permettono comunque di di scongiurare rotture premature. Nel secondo esempio, si illustra invece un materiale con struttura a sandwich con doppia curvatura, difficilmente ottenibile con tecnologie tradizionali, che, grazie alla particolare geometria della parte interna compresa tra la faccia superiore e quella inferiore, permette di ottenere un'efficiente rapporto tra rigidezza del materiale e densità dello stesso. In basso a sinistra sono mostrate tre palle metalliche realizzate con una struttura cellulare, grazie a processi  manufacturing. Tali palle  hanno la peculiarità di essere elastiche e di rimbalzare, nonostante siano metalliche. L'elasticità è dovuta alla particolare configurazione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mesostrutturale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del materiale, che è possibile ottenere solo con le tecnologie additive. Infine, nell'ultimo esempio è illustrata un dettaglio di un materiale trabecolare, molto utile nelle protesi ortopediche, in quanto una struttura di questo tipo, associata ovviamente a un materiale biocompatibile quale il titanio, permette di ottenere una migliore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ossointegrazione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della protesi. Ecco questi quattro esempi, permettono di comprendere i vantaggi delle tecnologie additive e, allo stesso tempo, la necessità di progettare opportunamente, in modo da sfruttare al meglio le peculiarità di questi processi.</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5</a:t>
            </a:fld>
            <a:endParaRPr lang="en-GB"/>
          </a:p>
        </p:txBody>
      </p:sp>
    </p:spTree>
    <p:extLst>
      <p:ext uri="{BB962C8B-B14F-4D97-AF65-F5344CB8AC3E}">
        <p14:creationId xmlns:p14="http://schemas.microsoft.com/office/powerpoint/2010/main" val="2538446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Ma qual è la definizione di additive manufacturing? Secondo la terminologia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dell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ASTM (American society for Testing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materials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 si può definire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l'additive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manufacturing come un processo per unire i materiali al fine di ottenere degli oggetti da modelli tridimensionali, usualmente generalmente in modo progressivo, strato per stato. Sinonimi di additive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manufac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turing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sono la fabbricazione additiva, i processi additivi, la stampa 3D (in genere con riferimento alle materie plastiche). Da queste definizioni si comprende immediatamente che la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manifuattura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additiva rappresenta un modo di produrre completamente differente dai processi tradizionali, quali la tornitura, la fresatura, la foratura, in cui il materiale viene asportato per ottenere componenti con la geometria e le dimensioni volute. Da questa descrizione e definizione risulta evidente che anche la progettazione di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compoenenti</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da costruire con processi additivi, seguirà approcci e metodologie differenti rispetto ai pezzi da produrre con processi tradizionali,</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6</a:t>
            </a:fld>
            <a:endParaRPr lang="en-GB"/>
          </a:p>
        </p:txBody>
      </p:sp>
    </p:spTree>
    <p:extLst>
      <p:ext uri="{BB962C8B-B14F-4D97-AF65-F5344CB8AC3E}">
        <p14:creationId xmlns:p14="http://schemas.microsoft.com/office/powerpoint/2010/main" val="617436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Tornando all'esempio della tazzina di caffè, vediamo quali sono i passi che vengono seguiti per la costruzione di un componente con i processi additivi. Si parte da un modello CAD, lo si converte in formato stl, che il formato dei file, che le macchine possono leggere ed elaborare, e si trasferisce lo stesso file alla macchina. La macchina ovviamente viene attrezzata opportunamente e, quando la macchina è pronta, si passa alla manifattura del pezzo. Il pezzo, a manifattura completata, viene rimosso e post processato con qualche trattamento, termico e/o meccanico, per migliorare lo stato di finitura superficiale e ridurre la possibile difettosità del materiale. Infine, il componente è pronto per l'applicazione, nel caos della tazzina, è pronto per far bere un buon caffè.</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7</a:t>
            </a:fld>
            <a:endParaRPr lang="en-GB"/>
          </a:p>
        </p:txBody>
      </p:sp>
    </p:spTree>
    <p:extLst>
      <p:ext uri="{BB962C8B-B14F-4D97-AF65-F5344CB8AC3E}">
        <p14:creationId xmlns:p14="http://schemas.microsoft.com/office/powerpoint/2010/main" val="971870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dirty="0">
                <a:effectLst/>
                <a:latin typeface="Aptos" panose="020B0004020202020204" pitchFamily="34" charset="0"/>
                <a:ea typeface="Aptos" panose="020B0004020202020204" pitchFamily="34" charset="0"/>
                <a:cs typeface="Times New Roman" panose="02020603050405020304" pitchFamily="18" charset="0"/>
              </a:rPr>
              <a:t>In questa slide si illustra la struttura di un file STL. Le superfici sono descritte modellate in triangoli, quindi assegnando, ad ogni triangolo, le coordinate  di tre punti (vertex) e un vettore che indica la direzione della normale uscente (</a:t>
            </a:r>
            <a:r>
              <a:rPr lang="it-IT" sz="1800" dirty="0" err="1">
                <a:effectLst/>
                <a:latin typeface="Aptos" panose="020B0004020202020204" pitchFamily="34" charset="0"/>
                <a:ea typeface="Aptos" panose="020B0004020202020204" pitchFamily="34" charset="0"/>
                <a:cs typeface="Times New Roman" panose="02020603050405020304" pitchFamily="18" charset="0"/>
              </a:rPr>
              <a:t>facet</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normal</a:t>
            </a:r>
            <a:r>
              <a:rPr lang="it-IT" sz="1800" dirty="0">
                <a:effectLst/>
                <a:latin typeface="Aptos" panose="020B0004020202020204" pitchFamily="34" charset="0"/>
                <a:ea typeface="Aptos" panose="020B0004020202020204" pitchFamily="34" charset="0"/>
                <a:cs typeface="Times New Roman" panose="02020603050405020304" pitchFamily="18" charset="0"/>
              </a:rPr>
              <a:t>). Le istruzioni del file hanno la forma che è indicata nel nello Script qui riportato.</a:t>
            </a:r>
            <a:r>
              <a:rPr lang="it-IT" dirty="0">
                <a:effectLst/>
              </a:rPr>
              <a:t> </a:t>
            </a:r>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8</a:t>
            </a:fld>
            <a:endParaRPr lang="en-GB"/>
          </a:p>
        </p:txBody>
      </p:sp>
    </p:spTree>
    <p:extLst>
      <p:ext uri="{BB962C8B-B14F-4D97-AF65-F5344CB8AC3E}">
        <p14:creationId xmlns:p14="http://schemas.microsoft.com/office/powerpoint/2010/main" val="4234343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Fino ad ora abbiamo parlato in termini generici di manifattura additiva. Premesso che in queste note si farà riferimento ai processi utilizzati per la manifattura additiva dei metalli e dele leghe metalliche, vediamo di analizzare in più in dettaglio quelle che sono le caratteristiche e le differenze dei diversi processi di produzione additiva. In particolare, analizzeremo i diversi modi in cui gli strati di materiale sono depositati. I diversi modi in cui gli strati sono tra loro uniti, incollati. La velocità di deposizione che si può raggiungere con i diversi processi produttivi. Lo spessore di ogni singolo strato, i materiali che possono essere utilizzato coi diversi processi produttivi. Additivi. L'accuratezza che è lecito aspettarsi o utilizzando questi processi e i costi ad essi legati.</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9</a:t>
            </a:fld>
            <a:endParaRPr lang="en-GB"/>
          </a:p>
        </p:txBody>
      </p:sp>
    </p:spTree>
    <p:extLst>
      <p:ext uri="{BB962C8B-B14F-4D97-AF65-F5344CB8AC3E}">
        <p14:creationId xmlns:p14="http://schemas.microsoft.com/office/powerpoint/2010/main" val="1452906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8B99C-5182-4629-8020-B12FBD06E83F}"/>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1C554E40-11C6-4D09-8721-3BB878E6E3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11BD317B-788E-4C26-9423-039C1322DDB4}"/>
              </a:ext>
            </a:extLst>
          </p:cNvPr>
          <p:cNvSpPr>
            <a:spLocks noGrp="1"/>
          </p:cNvSpPr>
          <p:nvPr>
            <p:ph type="dt" sz="half" idx="10"/>
          </p:nvPr>
        </p:nvSpPr>
        <p:spPr/>
        <p:txBody>
          <a:bodyPr/>
          <a:lstStyle/>
          <a:p>
            <a:fld id="{F7E9C985-1397-4CC4-B36E-67E500AA4931}" type="datetime1">
              <a:rPr lang="it-IT" smtClean="0"/>
              <a:t>05/09/2025</a:t>
            </a:fld>
            <a:endParaRPr lang="it-IT"/>
          </a:p>
        </p:txBody>
      </p:sp>
      <p:sp>
        <p:nvSpPr>
          <p:cNvPr id="5" name="Footer Placeholder 4">
            <a:extLst>
              <a:ext uri="{FF2B5EF4-FFF2-40B4-BE49-F238E27FC236}">
                <a16:creationId xmlns:a16="http://schemas.microsoft.com/office/drawing/2014/main" id="{DFBB8542-EB9B-43C4-B9E3-835434C9CF7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B2C3E859-5E96-4F1A-8DB6-2CC7847A7900}"/>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326474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A2D237-2DA9-B6C6-66C2-578C50627B2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8B63EF0-27F8-4267-EF7A-6A5897FE6C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2498830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BB6A-69E2-465E-9D2F-5A3FD25A5AF6}"/>
              </a:ext>
            </a:extLst>
          </p:cNvPr>
          <p:cNvSpPr>
            <a:spLocks noGrp="1"/>
          </p:cNvSpPr>
          <p:nvPr>
            <p:ph type="ctrTitle"/>
          </p:nvPr>
        </p:nvSpPr>
        <p:spPr>
          <a:xfrm>
            <a:off x="1524000" y="3411583"/>
            <a:ext cx="9144000" cy="1818640"/>
          </a:xfrm>
        </p:spPr>
        <p:txBody>
          <a:bodyPr anchor="b"/>
          <a:lstStyle>
            <a:lvl1pPr algn="ctr">
              <a:defRPr sz="6000"/>
            </a:lvl1pPr>
          </a:lstStyle>
          <a:p>
            <a:r>
              <a:rPr lang="en-US"/>
              <a:t>Click to edit Master title style</a:t>
            </a:r>
            <a:endParaRPr lang="it-IT"/>
          </a:p>
        </p:txBody>
      </p:sp>
      <p:sp>
        <p:nvSpPr>
          <p:cNvPr id="4" name="Date Placeholder 3">
            <a:extLst>
              <a:ext uri="{FF2B5EF4-FFF2-40B4-BE49-F238E27FC236}">
                <a16:creationId xmlns:a16="http://schemas.microsoft.com/office/drawing/2014/main" id="{F74B4253-6E45-400A-A9C5-9F733DAC1DD0}"/>
              </a:ext>
            </a:extLst>
          </p:cNvPr>
          <p:cNvSpPr>
            <a:spLocks noGrp="1"/>
          </p:cNvSpPr>
          <p:nvPr>
            <p:ph type="dt" sz="half" idx="10"/>
          </p:nvPr>
        </p:nvSpPr>
        <p:spPr/>
        <p:txBody>
          <a:bodyPr/>
          <a:lstStyle/>
          <a:p>
            <a:r>
              <a:rPr lang="it-IT"/>
              <a:t>20/03/2020</a:t>
            </a:r>
          </a:p>
        </p:txBody>
      </p:sp>
      <p:sp>
        <p:nvSpPr>
          <p:cNvPr id="5" name="Footer Placeholder 4">
            <a:extLst>
              <a:ext uri="{FF2B5EF4-FFF2-40B4-BE49-F238E27FC236}">
                <a16:creationId xmlns:a16="http://schemas.microsoft.com/office/drawing/2014/main" id="{AF5A1C98-F2A6-4748-AE94-A258404C9AF9}"/>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AC448384-6133-4262-993B-EF0540B83B36}"/>
              </a:ext>
            </a:extLst>
          </p:cNvPr>
          <p:cNvSpPr>
            <a:spLocks noGrp="1"/>
          </p:cNvSpPr>
          <p:nvPr>
            <p:ph type="sldNum" sz="quarter" idx="12"/>
          </p:nvPr>
        </p:nvSpPr>
        <p:spPr/>
        <p:txBody>
          <a:bodyPr/>
          <a:lstStyle/>
          <a:p>
            <a:fld id="{C69F2446-01E5-4173-AD71-E3783F42A540}" type="slidenum">
              <a:rPr lang="it-IT" smtClean="0"/>
              <a:t>‹#›</a:t>
            </a:fld>
            <a:endParaRPr lang="it-IT"/>
          </a:p>
        </p:txBody>
      </p:sp>
      <p:pic>
        <p:nvPicPr>
          <p:cNvPr id="9" name="Picture 8">
            <a:extLst>
              <a:ext uri="{FF2B5EF4-FFF2-40B4-BE49-F238E27FC236}">
                <a16:creationId xmlns:a16="http://schemas.microsoft.com/office/drawing/2014/main" id="{B80A6A55-2C4B-41BE-8F50-8DA1EA92C1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1737" y="1070609"/>
            <a:ext cx="3396343" cy="1264810"/>
          </a:xfrm>
          <a:prstGeom prst="rect">
            <a:avLst/>
          </a:prstGeom>
        </p:spPr>
      </p:pic>
    </p:spTree>
    <p:extLst>
      <p:ext uri="{BB962C8B-B14F-4D97-AF65-F5344CB8AC3E}">
        <p14:creationId xmlns:p14="http://schemas.microsoft.com/office/powerpoint/2010/main" val="765399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8B99C-5182-4629-8020-B12FBD06E83F}"/>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1C554E40-11C6-4D09-8721-3BB878E6E3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11BD317B-788E-4C26-9423-039C1322DDB4}"/>
              </a:ext>
            </a:extLst>
          </p:cNvPr>
          <p:cNvSpPr>
            <a:spLocks noGrp="1"/>
          </p:cNvSpPr>
          <p:nvPr>
            <p:ph type="dt" sz="half" idx="10"/>
          </p:nvPr>
        </p:nvSpPr>
        <p:spPr/>
        <p:txBody>
          <a:bodyPr/>
          <a:lstStyle/>
          <a:p>
            <a:fld id="{83FAB9AA-7B1F-4B47-9AFB-D89AA6BAFC6F}" type="datetime1">
              <a:rPr lang="it-IT" smtClean="0"/>
              <a:t>05/09/2025</a:t>
            </a:fld>
            <a:endParaRPr lang="it-IT"/>
          </a:p>
        </p:txBody>
      </p:sp>
      <p:sp>
        <p:nvSpPr>
          <p:cNvPr id="5" name="Footer Placeholder 4">
            <a:extLst>
              <a:ext uri="{FF2B5EF4-FFF2-40B4-BE49-F238E27FC236}">
                <a16:creationId xmlns:a16="http://schemas.microsoft.com/office/drawing/2014/main" id="{DFBB8542-EB9B-43C4-B9E3-835434C9CF7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B2C3E859-5E96-4F1A-8DB6-2CC7847A7900}"/>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2028818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C919-2F31-4E1D-984A-E0CFC6330D2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4B57AEAA-3309-43FA-958E-477AC4272819}"/>
              </a:ext>
            </a:extLst>
          </p:cNvPr>
          <p:cNvSpPr>
            <a:spLocks noGrp="1"/>
          </p:cNvSpPr>
          <p:nvPr>
            <p:ph type="body" idx="1"/>
          </p:nvPr>
        </p:nvSpPr>
        <p:spPr>
          <a:xfrm>
            <a:off x="831851" y="4589464"/>
            <a:ext cx="10515600" cy="150018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6C561AE-C5B9-4100-A85A-99DFD0410EB8}"/>
              </a:ext>
            </a:extLst>
          </p:cNvPr>
          <p:cNvSpPr>
            <a:spLocks noGrp="1"/>
          </p:cNvSpPr>
          <p:nvPr>
            <p:ph type="dt" sz="half" idx="10"/>
          </p:nvPr>
        </p:nvSpPr>
        <p:spPr/>
        <p:txBody>
          <a:bodyPr/>
          <a:lstStyle/>
          <a:p>
            <a:fld id="{508DDF07-9B87-464C-8535-F213DCFEF3A7}" type="datetime1">
              <a:rPr lang="it-IT" smtClean="0"/>
              <a:t>05/09/2025</a:t>
            </a:fld>
            <a:endParaRPr lang="it-IT"/>
          </a:p>
        </p:txBody>
      </p:sp>
      <p:sp>
        <p:nvSpPr>
          <p:cNvPr id="5" name="Footer Placeholder 4">
            <a:extLst>
              <a:ext uri="{FF2B5EF4-FFF2-40B4-BE49-F238E27FC236}">
                <a16:creationId xmlns:a16="http://schemas.microsoft.com/office/drawing/2014/main" id="{80C16EDB-941D-4247-9B40-091F142A8C33}"/>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705EF373-02FD-4A2A-8316-FCB230B3939C}"/>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3664517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3D8E0-439D-4470-B11B-CA6BA48BB33E}"/>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3FF50475-BEF7-4E06-89D1-D51AEAF0025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8E0EA698-E3FE-4B0B-96EA-512A30464BC4}"/>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DEB45893-9556-4688-A894-630089D585F4}"/>
              </a:ext>
            </a:extLst>
          </p:cNvPr>
          <p:cNvSpPr>
            <a:spLocks noGrp="1"/>
          </p:cNvSpPr>
          <p:nvPr>
            <p:ph type="dt" sz="half" idx="10"/>
          </p:nvPr>
        </p:nvSpPr>
        <p:spPr/>
        <p:txBody>
          <a:bodyPr/>
          <a:lstStyle/>
          <a:p>
            <a:fld id="{ADF27A6E-9FD1-9947-9597-9BE8B3FA6909}" type="datetime1">
              <a:rPr lang="it-IT" smtClean="0"/>
              <a:t>05/09/2025</a:t>
            </a:fld>
            <a:endParaRPr lang="it-IT"/>
          </a:p>
        </p:txBody>
      </p:sp>
      <p:sp>
        <p:nvSpPr>
          <p:cNvPr id="6" name="Footer Placeholder 5">
            <a:extLst>
              <a:ext uri="{FF2B5EF4-FFF2-40B4-BE49-F238E27FC236}">
                <a16:creationId xmlns:a16="http://schemas.microsoft.com/office/drawing/2014/main" id="{DAD11DDA-A042-40C8-8A75-DC37C1C81DA2}"/>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AE195DD1-405C-48FB-BEC2-CAE046D3332E}"/>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1570863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64343-3F02-4022-9FC9-383FBDB216D4}"/>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02715F36-5D56-4A60-A9C3-189226E9AEF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BB1C973-6D05-4AF7-83FB-00766F353E9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531663CA-3547-4E6F-8053-9A8E92E02AC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3FC11DD-DBD0-4721-898D-47CF221EDD95}"/>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28CBF356-F0C8-4FFD-BA1E-8B5A3C1CC942}"/>
              </a:ext>
            </a:extLst>
          </p:cNvPr>
          <p:cNvSpPr>
            <a:spLocks noGrp="1"/>
          </p:cNvSpPr>
          <p:nvPr>
            <p:ph type="dt" sz="half" idx="10"/>
          </p:nvPr>
        </p:nvSpPr>
        <p:spPr/>
        <p:txBody>
          <a:bodyPr/>
          <a:lstStyle/>
          <a:p>
            <a:fld id="{99DF8A5A-392C-CE44-A4BB-784BD2BE8044}" type="datetime1">
              <a:rPr lang="it-IT" smtClean="0"/>
              <a:t>05/09/2025</a:t>
            </a:fld>
            <a:endParaRPr lang="it-IT"/>
          </a:p>
        </p:txBody>
      </p:sp>
      <p:sp>
        <p:nvSpPr>
          <p:cNvPr id="8" name="Footer Placeholder 7">
            <a:extLst>
              <a:ext uri="{FF2B5EF4-FFF2-40B4-BE49-F238E27FC236}">
                <a16:creationId xmlns:a16="http://schemas.microsoft.com/office/drawing/2014/main" id="{D1311AB5-6509-4AF7-867A-A2DADED38EB8}"/>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FBB9B357-BB08-4A2C-A71C-1BFD65EB867C}"/>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1696032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2892F-30FC-4A31-9F3B-2EDCF9DB0CEE}"/>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3E30A314-F755-471A-B279-180E1E32ED3B}"/>
              </a:ext>
            </a:extLst>
          </p:cNvPr>
          <p:cNvSpPr>
            <a:spLocks noGrp="1"/>
          </p:cNvSpPr>
          <p:nvPr>
            <p:ph type="dt" sz="half" idx="10"/>
          </p:nvPr>
        </p:nvSpPr>
        <p:spPr/>
        <p:txBody>
          <a:bodyPr/>
          <a:lstStyle/>
          <a:p>
            <a:fld id="{C3C4C3C5-7DFC-844D-9FA8-0D5F81B1B222}" type="datetime1">
              <a:rPr lang="it-IT" smtClean="0"/>
              <a:t>05/09/2025</a:t>
            </a:fld>
            <a:endParaRPr lang="it-IT"/>
          </a:p>
        </p:txBody>
      </p:sp>
      <p:sp>
        <p:nvSpPr>
          <p:cNvPr id="4" name="Footer Placeholder 3">
            <a:extLst>
              <a:ext uri="{FF2B5EF4-FFF2-40B4-BE49-F238E27FC236}">
                <a16:creationId xmlns:a16="http://schemas.microsoft.com/office/drawing/2014/main" id="{9CE8CF90-5185-4892-9AD0-80CA5667D5D2}"/>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3EFE1846-460A-4A7E-8A21-91D32ABD79F5}"/>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603198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36F8BF-589F-4EA5-B974-47B8562ED0B2}"/>
              </a:ext>
            </a:extLst>
          </p:cNvPr>
          <p:cNvSpPr>
            <a:spLocks noGrp="1"/>
          </p:cNvSpPr>
          <p:nvPr>
            <p:ph type="dt" sz="half" idx="10"/>
          </p:nvPr>
        </p:nvSpPr>
        <p:spPr/>
        <p:txBody>
          <a:bodyPr/>
          <a:lstStyle>
            <a:lvl1pPr>
              <a:defRPr>
                <a:solidFill>
                  <a:schemeClr val="tx1"/>
                </a:solidFill>
                <a:latin typeface="Avenir Next" panose="020B0503020202020204" pitchFamily="34" charset="0"/>
              </a:defRPr>
            </a:lvl1pPr>
          </a:lstStyle>
          <a:p>
            <a:fld id="{E7251189-981C-8146-8528-426505F7DB8F}" type="datetime1">
              <a:rPr lang="it-IT" smtClean="0"/>
              <a:t>05/09/2025</a:t>
            </a:fld>
            <a:endParaRPr lang="it-IT"/>
          </a:p>
        </p:txBody>
      </p:sp>
      <p:sp>
        <p:nvSpPr>
          <p:cNvPr id="3" name="Footer Placeholder 2">
            <a:extLst>
              <a:ext uri="{FF2B5EF4-FFF2-40B4-BE49-F238E27FC236}">
                <a16:creationId xmlns:a16="http://schemas.microsoft.com/office/drawing/2014/main" id="{C3B21A20-645E-4F56-8FD6-1779EA706A9C}"/>
              </a:ext>
            </a:extLst>
          </p:cNvPr>
          <p:cNvSpPr>
            <a:spLocks noGrp="1"/>
          </p:cNvSpPr>
          <p:nvPr>
            <p:ph type="ftr" sz="quarter" idx="11"/>
          </p:nvPr>
        </p:nvSpPr>
        <p:spPr/>
        <p:txBody>
          <a:bodyPr/>
          <a:lstStyle>
            <a:lvl1pPr>
              <a:defRPr>
                <a:solidFill>
                  <a:schemeClr val="tx1"/>
                </a:solidFill>
                <a:latin typeface="Avenir Next" panose="020B0503020202020204" pitchFamily="34" charset="0"/>
              </a:defRPr>
            </a:lvl1pPr>
          </a:lstStyle>
          <a:p>
            <a:r>
              <a:rPr lang="it-IT"/>
              <a:t>Prof. Marco Taisch - President of MADE CC I4.0</a:t>
            </a:r>
          </a:p>
        </p:txBody>
      </p:sp>
      <p:sp>
        <p:nvSpPr>
          <p:cNvPr id="4" name="Slide Number Placeholder 3">
            <a:extLst>
              <a:ext uri="{FF2B5EF4-FFF2-40B4-BE49-F238E27FC236}">
                <a16:creationId xmlns:a16="http://schemas.microsoft.com/office/drawing/2014/main" id="{09951742-4DE4-45E7-90E8-E0D1FF5BBF63}"/>
              </a:ext>
            </a:extLst>
          </p:cNvPr>
          <p:cNvSpPr>
            <a:spLocks noGrp="1"/>
          </p:cNvSpPr>
          <p:nvPr>
            <p:ph type="sldNum" sz="quarter" idx="12"/>
          </p:nvPr>
        </p:nvSpPr>
        <p:spPr/>
        <p:txBody>
          <a:bodyPr/>
          <a:lstStyle>
            <a:lvl1pPr>
              <a:defRPr>
                <a:solidFill>
                  <a:schemeClr val="tx1"/>
                </a:solidFill>
                <a:latin typeface="Avenir Next" panose="020B0503020202020204" pitchFamily="34" charset="0"/>
              </a:defRPr>
            </a:lvl1pPr>
          </a:lstStyle>
          <a:p>
            <a:fld id="{C69F2446-01E5-4173-AD71-E3783F42A540}" type="slidenum">
              <a:rPr lang="it-IT" smtClean="0"/>
              <a:pPr/>
              <a:t>‹#›</a:t>
            </a:fld>
            <a:endParaRPr lang="it-IT"/>
          </a:p>
        </p:txBody>
      </p:sp>
    </p:spTree>
    <p:extLst>
      <p:ext uri="{BB962C8B-B14F-4D97-AF65-F5344CB8AC3E}">
        <p14:creationId xmlns:p14="http://schemas.microsoft.com/office/powerpoint/2010/main" val="2228621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5BC6D-7C84-4073-A3F4-F9ADB205F7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D1EF5F3D-BAFC-4BE5-A8C5-1E76B2A8F65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5B96477D-8045-469B-8EC9-0426AE73A2B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B9A57F-FD0D-4749-BE9A-98E9A2B66CB8}"/>
              </a:ext>
            </a:extLst>
          </p:cNvPr>
          <p:cNvSpPr>
            <a:spLocks noGrp="1"/>
          </p:cNvSpPr>
          <p:nvPr>
            <p:ph type="dt" sz="half" idx="10"/>
          </p:nvPr>
        </p:nvSpPr>
        <p:spPr/>
        <p:txBody>
          <a:bodyPr/>
          <a:lstStyle/>
          <a:p>
            <a:fld id="{6B0624FF-596E-2E41-B887-64AB3129EBA7}" type="datetime1">
              <a:rPr lang="it-IT" smtClean="0"/>
              <a:t>05/09/2025</a:t>
            </a:fld>
            <a:endParaRPr lang="it-IT"/>
          </a:p>
        </p:txBody>
      </p:sp>
      <p:sp>
        <p:nvSpPr>
          <p:cNvPr id="6" name="Footer Placeholder 5">
            <a:extLst>
              <a:ext uri="{FF2B5EF4-FFF2-40B4-BE49-F238E27FC236}">
                <a16:creationId xmlns:a16="http://schemas.microsoft.com/office/drawing/2014/main" id="{AAF434A2-136D-451F-A0AC-42E41481BE6F}"/>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7F8B8829-FF6C-4EE2-BB3A-B9A186566BFE}"/>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2153425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B4901-08EF-481F-9EF4-AC3BD7FEC8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0D5B8885-33AB-4AD3-9603-D9F9EAF74A95}"/>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it-IT"/>
          </a:p>
        </p:txBody>
      </p:sp>
      <p:sp>
        <p:nvSpPr>
          <p:cNvPr id="4" name="Text Placeholder 3">
            <a:extLst>
              <a:ext uri="{FF2B5EF4-FFF2-40B4-BE49-F238E27FC236}">
                <a16:creationId xmlns:a16="http://schemas.microsoft.com/office/drawing/2014/main" id="{B0922482-38D1-46BB-A33D-F1F6C69522D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661253-B233-446A-B23C-B04D7FC74EDE}"/>
              </a:ext>
            </a:extLst>
          </p:cNvPr>
          <p:cNvSpPr>
            <a:spLocks noGrp="1"/>
          </p:cNvSpPr>
          <p:nvPr>
            <p:ph type="dt" sz="half" idx="10"/>
          </p:nvPr>
        </p:nvSpPr>
        <p:spPr/>
        <p:txBody>
          <a:bodyPr/>
          <a:lstStyle/>
          <a:p>
            <a:fld id="{F80BEFC8-E32E-0A46-A7AE-EB7365BBBDE1}" type="datetime1">
              <a:rPr lang="it-IT" smtClean="0"/>
              <a:t>05/09/2025</a:t>
            </a:fld>
            <a:endParaRPr lang="it-IT"/>
          </a:p>
        </p:txBody>
      </p:sp>
      <p:sp>
        <p:nvSpPr>
          <p:cNvPr id="6" name="Footer Placeholder 5">
            <a:extLst>
              <a:ext uri="{FF2B5EF4-FFF2-40B4-BE49-F238E27FC236}">
                <a16:creationId xmlns:a16="http://schemas.microsoft.com/office/drawing/2014/main" id="{32E9CEDC-528C-4081-9047-56C568B7B83C}"/>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C39C6C70-BAC6-4984-803C-2E51910F02D3}"/>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2618058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C919-2F31-4E1D-984A-E0CFC6330D2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4B57AEAA-3309-43FA-958E-477AC4272819}"/>
              </a:ext>
            </a:extLst>
          </p:cNvPr>
          <p:cNvSpPr>
            <a:spLocks noGrp="1"/>
          </p:cNvSpPr>
          <p:nvPr>
            <p:ph type="body" idx="1"/>
          </p:nvPr>
        </p:nvSpPr>
        <p:spPr>
          <a:xfrm>
            <a:off x="831851" y="4589464"/>
            <a:ext cx="10515600" cy="150018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6C561AE-C5B9-4100-A85A-99DFD0410EB8}"/>
              </a:ext>
            </a:extLst>
          </p:cNvPr>
          <p:cNvSpPr>
            <a:spLocks noGrp="1"/>
          </p:cNvSpPr>
          <p:nvPr>
            <p:ph type="dt" sz="half" idx="10"/>
          </p:nvPr>
        </p:nvSpPr>
        <p:spPr/>
        <p:txBody>
          <a:bodyPr/>
          <a:lstStyle/>
          <a:p>
            <a:fld id="{F4DE2CD4-AF5B-4D85-A58F-677CDEB83486}" type="datetime1">
              <a:rPr lang="it-IT" smtClean="0"/>
              <a:t>05/09/2025</a:t>
            </a:fld>
            <a:endParaRPr lang="it-IT"/>
          </a:p>
        </p:txBody>
      </p:sp>
      <p:sp>
        <p:nvSpPr>
          <p:cNvPr id="5" name="Footer Placeholder 4">
            <a:extLst>
              <a:ext uri="{FF2B5EF4-FFF2-40B4-BE49-F238E27FC236}">
                <a16:creationId xmlns:a16="http://schemas.microsoft.com/office/drawing/2014/main" id="{80C16EDB-941D-4247-9B40-091F142A8C33}"/>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705EF373-02FD-4A2A-8316-FCB230B3939C}"/>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21760366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049F6-E1B8-4A55-BAFA-8F546D26032D}"/>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A6587415-525E-4E17-8778-2078D88928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FA92A437-DE37-46C6-954C-6BBF3198366E}"/>
              </a:ext>
            </a:extLst>
          </p:cNvPr>
          <p:cNvSpPr>
            <a:spLocks noGrp="1"/>
          </p:cNvSpPr>
          <p:nvPr>
            <p:ph type="dt" sz="half" idx="10"/>
          </p:nvPr>
        </p:nvSpPr>
        <p:spPr/>
        <p:txBody>
          <a:bodyPr/>
          <a:lstStyle/>
          <a:p>
            <a:fld id="{5238290D-5819-874D-9CD6-BAA5649946B9}" type="datetime1">
              <a:rPr lang="it-IT" smtClean="0"/>
              <a:t>05/09/2025</a:t>
            </a:fld>
            <a:endParaRPr lang="it-IT"/>
          </a:p>
        </p:txBody>
      </p:sp>
      <p:sp>
        <p:nvSpPr>
          <p:cNvPr id="5" name="Footer Placeholder 4">
            <a:extLst>
              <a:ext uri="{FF2B5EF4-FFF2-40B4-BE49-F238E27FC236}">
                <a16:creationId xmlns:a16="http://schemas.microsoft.com/office/drawing/2014/main" id="{F6DCB15F-0E55-4AB9-AEB1-EA47B6358293}"/>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ACD1BA64-03FC-4C89-9760-CF40641BFD69}"/>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2623022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6693CF-7920-47CB-A36F-9E7E89E156FC}"/>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A7BB74F6-6AD7-417D-9194-1FCF5D405360}"/>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68203E6F-F7AF-4799-A773-8DAD2DC5854E}"/>
              </a:ext>
            </a:extLst>
          </p:cNvPr>
          <p:cNvSpPr>
            <a:spLocks noGrp="1"/>
          </p:cNvSpPr>
          <p:nvPr>
            <p:ph type="dt" sz="half" idx="10"/>
          </p:nvPr>
        </p:nvSpPr>
        <p:spPr/>
        <p:txBody>
          <a:bodyPr/>
          <a:lstStyle/>
          <a:p>
            <a:fld id="{3FBEDC8F-4DDC-2746-B968-A37D16CF17CB}" type="datetime1">
              <a:rPr lang="it-IT" smtClean="0"/>
              <a:t>05/09/2025</a:t>
            </a:fld>
            <a:endParaRPr lang="it-IT"/>
          </a:p>
        </p:txBody>
      </p:sp>
      <p:sp>
        <p:nvSpPr>
          <p:cNvPr id="5" name="Footer Placeholder 4">
            <a:extLst>
              <a:ext uri="{FF2B5EF4-FFF2-40B4-BE49-F238E27FC236}">
                <a16:creationId xmlns:a16="http://schemas.microsoft.com/office/drawing/2014/main" id="{A65D0BBB-074A-4491-8E4A-E8CB2EB3268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0161AD4-A657-416B-BD73-1560116D84F6}"/>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747826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89DEC8-248B-4F8B-BAF5-AFB2EF6DF3BA}"/>
              </a:ext>
            </a:extLst>
          </p:cNvPr>
          <p:cNvSpPr>
            <a:spLocks noGrp="1"/>
          </p:cNvSpPr>
          <p:nvPr>
            <p:ph type="title"/>
          </p:nvPr>
        </p:nvSpPr>
        <p:spPr>
          <a:xfrm>
            <a:off x="762785" y="113123"/>
            <a:ext cx="6015087" cy="859781"/>
          </a:xfrm>
        </p:spPr>
        <p:txBody>
          <a:bodyPr>
            <a:noAutofit/>
          </a:bodyPr>
          <a:lstStyle>
            <a:lvl1pPr>
              <a:defRPr sz="2800" b="1">
                <a:solidFill>
                  <a:srgbClr val="0778A5"/>
                </a:solidFill>
                <a:latin typeface="Helvetica" panose="020B0604020202020204" pitchFamily="34" charset="0"/>
                <a:cs typeface="Helvetica" panose="020B0604020202020204" pitchFamily="34" charset="0"/>
              </a:defRPr>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3DB658D-43CB-434C-AD1A-C3B1B44D3C59}"/>
              </a:ext>
            </a:extLst>
          </p:cNvPr>
          <p:cNvSpPr>
            <a:spLocks noGrp="1"/>
          </p:cNvSpPr>
          <p:nvPr>
            <p:ph idx="1"/>
          </p:nvPr>
        </p:nvSpPr>
        <p:spPr>
          <a:xfrm>
            <a:off x="838200" y="1348033"/>
            <a:ext cx="10515600" cy="4828930"/>
          </a:xfrm>
        </p:spPr>
        <p:txBody>
          <a:bodyPr/>
          <a:lstStyle>
            <a:lvl1pPr>
              <a:defRPr>
                <a:latin typeface="Helvetica" panose="020B0604020202020204" pitchFamily="34" charset="0"/>
                <a:cs typeface="Helvetica" panose="020B0604020202020204" pitchFamily="34" charset="0"/>
              </a:defRPr>
            </a:lvl1pPr>
            <a:lvl2pPr>
              <a:defRPr>
                <a:latin typeface="Helvetica" panose="020B0604020202020204" pitchFamily="34" charset="0"/>
                <a:cs typeface="Helvetica" panose="020B0604020202020204" pitchFamily="34" charset="0"/>
              </a:defRPr>
            </a:lvl2pPr>
            <a:lvl3pPr>
              <a:defRPr>
                <a:latin typeface="Helvetica" panose="020B0604020202020204" pitchFamily="34" charset="0"/>
                <a:cs typeface="Helvetica" panose="020B0604020202020204" pitchFamily="34" charset="0"/>
              </a:defRPr>
            </a:lvl3pPr>
            <a:lvl4pPr>
              <a:defRPr>
                <a:latin typeface="Helvetica" panose="020B0604020202020204" pitchFamily="34" charset="0"/>
                <a:cs typeface="Helvetica" panose="020B0604020202020204" pitchFamily="34" charset="0"/>
              </a:defRPr>
            </a:lvl4pPr>
            <a:lvl5pPr>
              <a:defRPr>
                <a:latin typeface="Helvetica" panose="020B0604020202020204" pitchFamily="34" charset="0"/>
                <a:cs typeface="Helvetica" panose="020B0604020202020204" pitchFamily="34" charset="0"/>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713883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userDrawn="1">
  <p:cSld name="1_Title slide">
    <p:bg>
      <p:bgRef idx="1001">
        <a:schemeClr val="bg1"/>
      </p:bgRef>
    </p:bg>
    <p:spTree>
      <p:nvGrpSpPr>
        <p:cNvPr id="1" name="Shape 9"/>
        <p:cNvGrpSpPr/>
        <p:nvPr/>
      </p:nvGrpSpPr>
      <p:grpSpPr>
        <a:xfrm>
          <a:off x="0" y="0"/>
          <a:ext cx="0" cy="0"/>
          <a:chOff x="0" y="0"/>
          <a:chExt cx="0" cy="0"/>
        </a:xfrm>
      </p:grpSpPr>
      <p:pic>
        <p:nvPicPr>
          <p:cNvPr id="20" name="Picture 5" descr="A picture containing text, clipart&#10;&#10;Description automatically generated">
            <a:extLst>
              <a:ext uri="{FF2B5EF4-FFF2-40B4-BE49-F238E27FC236}">
                <a16:creationId xmlns:a16="http://schemas.microsoft.com/office/drawing/2014/main" id="{674997E6-7B0C-21AA-CDAE-77F8E007E2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298" y="234991"/>
            <a:ext cx="11563039" cy="6735244"/>
          </a:xfrm>
          <a:prstGeom prst="rect">
            <a:avLst/>
          </a:prstGeom>
        </p:spPr>
      </p:pic>
      <p:sp>
        <p:nvSpPr>
          <p:cNvPr id="13" name="Google Shape;13;p20"/>
          <p:cNvSpPr txBox="1">
            <a:spLocks noGrp="1"/>
          </p:cNvSpPr>
          <p:nvPr>
            <p:ph type="ctrTitle"/>
          </p:nvPr>
        </p:nvSpPr>
        <p:spPr>
          <a:xfrm>
            <a:off x="1419883" y="3139134"/>
            <a:ext cx="5831148" cy="1499327"/>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4200"/>
              <a:buNone/>
              <a:defRPr sz="2667">
                <a:solidFill>
                  <a:schemeClr val="accent5">
                    <a:lumMod val="75000"/>
                  </a:schemeClr>
                </a:solidFill>
              </a:defRPr>
            </a:lvl1pPr>
            <a:lvl2pPr lvl="1" algn="l">
              <a:lnSpc>
                <a:spcPct val="100000"/>
              </a:lnSpc>
              <a:spcBef>
                <a:spcPts val="0"/>
              </a:spcBef>
              <a:spcAft>
                <a:spcPts val="0"/>
              </a:spcAft>
              <a:buClr>
                <a:schemeClr val="lt1"/>
              </a:buClr>
              <a:buSzPts val="4200"/>
              <a:buNone/>
              <a:defRPr sz="5600">
                <a:solidFill>
                  <a:schemeClr val="lt1"/>
                </a:solidFill>
              </a:defRPr>
            </a:lvl2pPr>
            <a:lvl3pPr lvl="2" algn="l">
              <a:lnSpc>
                <a:spcPct val="100000"/>
              </a:lnSpc>
              <a:spcBef>
                <a:spcPts val="0"/>
              </a:spcBef>
              <a:spcAft>
                <a:spcPts val="0"/>
              </a:spcAft>
              <a:buClr>
                <a:schemeClr val="lt1"/>
              </a:buClr>
              <a:buSzPts val="4200"/>
              <a:buNone/>
              <a:defRPr sz="5600">
                <a:solidFill>
                  <a:schemeClr val="lt1"/>
                </a:solidFill>
              </a:defRPr>
            </a:lvl3pPr>
            <a:lvl4pPr lvl="3" algn="l">
              <a:lnSpc>
                <a:spcPct val="100000"/>
              </a:lnSpc>
              <a:spcBef>
                <a:spcPts val="0"/>
              </a:spcBef>
              <a:spcAft>
                <a:spcPts val="0"/>
              </a:spcAft>
              <a:buClr>
                <a:schemeClr val="lt1"/>
              </a:buClr>
              <a:buSzPts val="4200"/>
              <a:buNone/>
              <a:defRPr sz="5600">
                <a:solidFill>
                  <a:schemeClr val="lt1"/>
                </a:solidFill>
              </a:defRPr>
            </a:lvl4pPr>
            <a:lvl5pPr lvl="4" algn="l">
              <a:lnSpc>
                <a:spcPct val="100000"/>
              </a:lnSpc>
              <a:spcBef>
                <a:spcPts val="0"/>
              </a:spcBef>
              <a:spcAft>
                <a:spcPts val="0"/>
              </a:spcAft>
              <a:buClr>
                <a:schemeClr val="lt1"/>
              </a:buClr>
              <a:buSzPts val="4200"/>
              <a:buNone/>
              <a:defRPr sz="5600">
                <a:solidFill>
                  <a:schemeClr val="lt1"/>
                </a:solidFill>
              </a:defRPr>
            </a:lvl5pPr>
            <a:lvl6pPr lvl="5" algn="l">
              <a:lnSpc>
                <a:spcPct val="100000"/>
              </a:lnSpc>
              <a:spcBef>
                <a:spcPts val="0"/>
              </a:spcBef>
              <a:spcAft>
                <a:spcPts val="0"/>
              </a:spcAft>
              <a:buClr>
                <a:schemeClr val="lt1"/>
              </a:buClr>
              <a:buSzPts val="4200"/>
              <a:buNone/>
              <a:defRPr sz="5600">
                <a:solidFill>
                  <a:schemeClr val="lt1"/>
                </a:solidFill>
              </a:defRPr>
            </a:lvl6pPr>
            <a:lvl7pPr lvl="6" algn="l">
              <a:lnSpc>
                <a:spcPct val="100000"/>
              </a:lnSpc>
              <a:spcBef>
                <a:spcPts val="0"/>
              </a:spcBef>
              <a:spcAft>
                <a:spcPts val="0"/>
              </a:spcAft>
              <a:buClr>
                <a:schemeClr val="lt1"/>
              </a:buClr>
              <a:buSzPts val="4200"/>
              <a:buNone/>
              <a:defRPr sz="5600">
                <a:solidFill>
                  <a:schemeClr val="lt1"/>
                </a:solidFill>
              </a:defRPr>
            </a:lvl7pPr>
            <a:lvl8pPr lvl="7" algn="l">
              <a:lnSpc>
                <a:spcPct val="100000"/>
              </a:lnSpc>
              <a:spcBef>
                <a:spcPts val="0"/>
              </a:spcBef>
              <a:spcAft>
                <a:spcPts val="0"/>
              </a:spcAft>
              <a:buClr>
                <a:schemeClr val="lt1"/>
              </a:buClr>
              <a:buSzPts val="4200"/>
              <a:buNone/>
              <a:defRPr sz="5600">
                <a:solidFill>
                  <a:schemeClr val="lt1"/>
                </a:solidFill>
              </a:defRPr>
            </a:lvl8pPr>
            <a:lvl9pPr lvl="8" algn="l">
              <a:lnSpc>
                <a:spcPct val="100000"/>
              </a:lnSpc>
              <a:spcBef>
                <a:spcPts val="0"/>
              </a:spcBef>
              <a:spcAft>
                <a:spcPts val="0"/>
              </a:spcAft>
              <a:buClr>
                <a:schemeClr val="lt1"/>
              </a:buClr>
              <a:buSzPts val="4200"/>
              <a:buNone/>
              <a:defRPr sz="5600">
                <a:solidFill>
                  <a:schemeClr val="lt1"/>
                </a:solidFill>
              </a:defRPr>
            </a:lvl9pPr>
          </a:lstStyle>
          <a:p>
            <a:endParaRPr dirty="0"/>
          </a:p>
        </p:txBody>
      </p:sp>
      <p:sp>
        <p:nvSpPr>
          <p:cNvPr id="15" name="Google Shape;15;p20"/>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fld id="{00000000-1234-1234-1234-123412341234}" type="slidenum">
              <a:rPr lang="es-ES" smtClean="0"/>
              <a:pPr/>
              <a:t>‹#›</a:t>
            </a:fld>
            <a:endParaRPr lang="es-ES"/>
          </a:p>
        </p:txBody>
      </p:sp>
      <p:sp>
        <p:nvSpPr>
          <p:cNvPr id="17" name="Google Shape;17;p20"/>
          <p:cNvSpPr txBox="1">
            <a:spLocks noGrp="1"/>
          </p:cNvSpPr>
          <p:nvPr>
            <p:ph type="sldNum" idx="2"/>
          </p:nvPr>
        </p:nvSpPr>
        <p:spPr>
          <a:xfrm>
            <a:off x="11381736" y="633313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fld id="{00000000-1234-1234-1234-123412341234}" type="slidenum">
              <a:rPr lang="es-ES" smtClean="0"/>
              <a:pPr/>
              <a:t>‹#›</a:t>
            </a:fld>
            <a:endParaRPr lang="es-ES"/>
          </a:p>
        </p:txBody>
      </p:sp>
      <p:pic>
        <p:nvPicPr>
          <p:cNvPr id="18" name="Imagen 17" descr="Imagen que contiene Logotipo&#10;&#10;Descripción generada automáticamente">
            <a:extLst>
              <a:ext uri="{FF2B5EF4-FFF2-40B4-BE49-F238E27FC236}">
                <a16:creationId xmlns:a16="http://schemas.microsoft.com/office/drawing/2014/main" id="{B142166C-C906-D20C-B5C0-852CC1CA41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7655" y="423400"/>
            <a:ext cx="5442675" cy="2041003"/>
          </a:xfrm>
          <a:prstGeom prst="rect">
            <a:avLst/>
          </a:prstGeom>
        </p:spPr>
      </p:pic>
    </p:spTree>
    <p:extLst>
      <p:ext uri="{BB962C8B-B14F-4D97-AF65-F5344CB8AC3E}">
        <p14:creationId xmlns:p14="http://schemas.microsoft.com/office/powerpoint/2010/main" val="228730646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3D8E0-439D-4470-B11B-CA6BA48BB33E}"/>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3FF50475-BEF7-4E06-89D1-D51AEAF0025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8E0EA698-E3FE-4B0B-96EA-512A30464BC4}"/>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DEB45893-9556-4688-A894-630089D585F4}"/>
              </a:ext>
            </a:extLst>
          </p:cNvPr>
          <p:cNvSpPr>
            <a:spLocks noGrp="1"/>
          </p:cNvSpPr>
          <p:nvPr>
            <p:ph type="dt" sz="half" idx="10"/>
          </p:nvPr>
        </p:nvSpPr>
        <p:spPr/>
        <p:txBody>
          <a:bodyPr/>
          <a:lstStyle/>
          <a:p>
            <a:fld id="{B79AC127-A23A-4922-89F4-D26FE7C79C51}" type="datetime1">
              <a:rPr lang="it-IT" smtClean="0"/>
              <a:t>05/09/2025</a:t>
            </a:fld>
            <a:endParaRPr lang="it-IT"/>
          </a:p>
        </p:txBody>
      </p:sp>
      <p:sp>
        <p:nvSpPr>
          <p:cNvPr id="6" name="Footer Placeholder 5">
            <a:extLst>
              <a:ext uri="{FF2B5EF4-FFF2-40B4-BE49-F238E27FC236}">
                <a16:creationId xmlns:a16="http://schemas.microsoft.com/office/drawing/2014/main" id="{DAD11DDA-A042-40C8-8A75-DC37C1C81DA2}"/>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AE195DD1-405C-48FB-BEC2-CAE046D3332E}"/>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713267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64343-3F02-4022-9FC9-383FBDB216D4}"/>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02715F36-5D56-4A60-A9C3-189226E9AEF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BB1C973-6D05-4AF7-83FB-00766F353E9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531663CA-3547-4E6F-8053-9A8E92E02AC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3FC11DD-DBD0-4721-898D-47CF221EDD95}"/>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28CBF356-F0C8-4FFD-BA1E-8B5A3C1CC942}"/>
              </a:ext>
            </a:extLst>
          </p:cNvPr>
          <p:cNvSpPr>
            <a:spLocks noGrp="1"/>
          </p:cNvSpPr>
          <p:nvPr>
            <p:ph type="dt" sz="half" idx="10"/>
          </p:nvPr>
        </p:nvSpPr>
        <p:spPr/>
        <p:txBody>
          <a:bodyPr/>
          <a:lstStyle/>
          <a:p>
            <a:fld id="{F93C9B08-E810-4427-B1A3-BD169CED9C72}" type="datetime1">
              <a:rPr lang="it-IT" smtClean="0"/>
              <a:t>05/09/2025</a:t>
            </a:fld>
            <a:endParaRPr lang="it-IT"/>
          </a:p>
        </p:txBody>
      </p:sp>
      <p:sp>
        <p:nvSpPr>
          <p:cNvPr id="8" name="Footer Placeholder 7">
            <a:extLst>
              <a:ext uri="{FF2B5EF4-FFF2-40B4-BE49-F238E27FC236}">
                <a16:creationId xmlns:a16="http://schemas.microsoft.com/office/drawing/2014/main" id="{D1311AB5-6509-4AF7-867A-A2DADED38EB8}"/>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FBB9B357-BB08-4A2C-A71C-1BFD65EB867C}"/>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346171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2892F-30FC-4A31-9F3B-2EDCF9DB0CEE}"/>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3E30A314-F755-471A-B279-180E1E32ED3B}"/>
              </a:ext>
            </a:extLst>
          </p:cNvPr>
          <p:cNvSpPr>
            <a:spLocks noGrp="1"/>
          </p:cNvSpPr>
          <p:nvPr>
            <p:ph type="dt" sz="half" idx="10"/>
          </p:nvPr>
        </p:nvSpPr>
        <p:spPr/>
        <p:txBody>
          <a:bodyPr/>
          <a:lstStyle/>
          <a:p>
            <a:fld id="{94EF7BC2-E801-44C1-8257-6D4AEF97A29D}" type="datetime1">
              <a:rPr lang="it-IT" smtClean="0"/>
              <a:t>05/09/2025</a:t>
            </a:fld>
            <a:endParaRPr lang="it-IT"/>
          </a:p>
        </p:txBody>
      </p:sp>
      <p:sp>
        <p:nvSpPr>
          <p:cNvPr id="4" name="Footer Placeholder 3">
            <a:extLst>
              <a:ext uri="{FF2B5EF4-FFF2-40B4-BE49-F238E27FC236}">
                <a16:creationId xmlns:a16="http://schemas.microsoft.com/office/drawing/2014/main" id="{9CE8CF90-5185-4892-9AD0-80CA5667D5D2}"/>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3EFE1846-460A-4A7E-8A21-91D32ABD79F5}"/>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569643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250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5BC6D-7C84-4073-A3F4-F9ADB205F7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D1EF5F3D-BAFC-4BE5-A8C5-1E76B2A8F65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5B96477D-8045-469B-8EC9-0426AE73A2B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B9A57F-FD0D-4749-BE9A-98E9A2B66CB8}"/>
              </a:ext>
            </a:extLst>
          </p:cNvPr>
          <p:cNvSpPr>
            <a:spLocks noGrp="1"/>
          </p:cNvSpPr>
          <p:nvPr>
            <p:ph type="dt" sz="half" idx="10"/>
          </p:nvPr>
        </p:nvSpPr>
        <p:spPr/>
        <p:txBody>
          <a:bodyPr/>
          <a:lstStyle/>
          <a:p>
            <a:fld id="{196CD753-46DF-4B91-9649-ADDE98C27DAA}" type="datetime1">
              <a:rPr lang="it-IT" smtClean="0"/>
              <a:t>05/09/2025</a:t>
            </a:fld>
            <a:endParaRPr lang="it-IT"/>
          </a:p>
        </p:txBody>
      </p:sp>
      <p:sp>
        <p:nvSpPr>
          <p:cNvPr id="6" name="Footer Placeholder 5">
            <a:extLst>
              <a:ext uri="{FF2B5EF4-FFF2-40B4-BE49-F238E27FC236}">
                <a16:creationId xmlns:a16="http://schemas.microsoft.com/office/drawing/2014/main" id="{AAF434A2-136D-451F-A0AC-42E41481BE6F}"/>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7F8B8829-FF6C-4EE2-BB3A-B9A186566BFE}"/>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285264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B4901-08EF-481F-9EF4-AC3BD7FEC8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0D5B8885-33AB-4AD3-9603-D9F9EAF74A95}"/>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it-IT"/>
          </a:p>
        </p:txBody>
      </p:sp>
      <p:sp>
        <p:nvSpPr>
          <p:cNvPr id="4" name="Text Placeholder 3">
            <a:extLst>
              <a:ext uri="{FF2B5EF4-FFF2-40B4-BE49-F238E27FC236}">
                <a16:creationId xmlns:a16="http://schemas.microsoft.com/office/drawing/2014/main" id="{B0922482-38D1-46BB-A33D-F1F6C69522D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661253-B233-446A-B23C-B04D7FC74EDE}"/>
              </a:ext>
            </a:extLst>
          </p:cNvPr>
          <p:cNvSpPr>
            <a:spLocks noGrp="1"/>
          </p:cNvSpPr>
          <p:nvPr>
            <p:ph type="dt" sz="half" idx="10"/>
          </p:nvPr>
        </p:nvSpPr>
        <p:spPr/>
        <p:txBody>
          <a:bodyPr/>
          <a:lstStyle/>
          <a:p>
            <a:fld id="{659C4B6A-8137-4E11-B82E-A3F877708B80}" type="datetime1">
              <a:rPr lang="it-IT" smtClean="0"/>
              <a:t>05/09/2025</a:t>
            </a:fld>
            <a:endParaRPr lang="it-IT"/>
          </a:p>
        </p:txBody>
      </p:sp>
      <p:sp>
        <p:nvSpPr>
          <p:cNvPr id="6" name="Footer Placeholder 5">
            <a:extLst>
              <a:ext uri="{FF2B5EF4-FFF2-40B4-BE49-F238E27FC236}">
                <a16:creationId xmlns:a16="http://schemas.microsoft.com/office/drawing/2014/main" id="{32E9CEDC-528C-4081-9047-56C568B7B83C}"/>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C39C6C70-BAC6-4984-803C-2E51910F02D3}"/>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418801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049F6-E1B8-4A55-BAFA-8F546D26032D}"/>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A6587415-525E-4E17-8778-2078D88928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FA92A437-DE37-46C6-954C-6BBF3198366E}"/>
              </a:ext>
            </a:extLst>
          </p:cNvPr>
          <p:cNvSpPr>
            <a:spLocks noGrp="1"/>
          </p:cNvSpPr>
          <p:nvPr>
            <p:ph type="dt" sz="half" idx="10"/>
          </p:nvPr>
        </p:nvSpPr>
        <p:spPr/>
        <p:txBody>
          <a:bodyPr/>
          <a:lstStyle/>
          <a:p>
            <a:fld id="{65AB0B5D-C807-4B89-A7E3-7AAC5C0C2EC9}" type="datetime1">
              <a:rPr lang="it-IT" smtClean="0"/>
              <a:t>05/09/2025</a:t>
            </a:fld>
            <a:endParaRPr lang="it-IT"/>
          </a:p>
        </p:txBody>
      </p:sp>
      <p:sp>
        <p:nvSpPr>
          <p:cNvPr id="5" name="Footer Placeholder 4">
            <a:extLst>
              <a:ext uri="{FF2B5EF4-FFF2-40B4-BE49-F238E27FC236}">
                <a16:creationId xmlns:a16="http://schemas.microsoft.com/office/drawing/2014/main" id="{F6DCB15F-0E55-4AB9-AEB1-EA47B6358293}"/>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ACD1BA64-03FC-4C89-9760-CF40641BFD69}"/>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1625915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4ACBAC-0ED1-451D-B172-C53B2D561F02}"/>
              </a:ext>
            </a:extLst>
          </p:cNvPr>
          <p:cNvSpPr>
            <a:spLocks noGrp="1"/>
          </p:cNvSpPr>
          <p:nvPr>
            <p:ph type="title"/>
          </p:nvPr>
        </p:nvSpPr>
        <p:spPr>
          <a:xfrm>
            <a:off x="838200" y="365125"/>
            <a:ext cx="934212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63C631FE-897B-43BB-9052-43C3BED0B19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05865A1-FE39-413E-A506-6EA3DF7346C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Avenir Next" panose="020B0503020202020204" pitchFamily="34" charset="0"/>
              </a:defRPr>
            </a:lvl1pPr>
          </a:lstStyle>
          <a:p>
            <a:fld id="{47CED8D7-ED97-498D-AE97-623F8A4E68FB}" type="datetime1">
              <a:rPr lang="it-IT" smtClean="0"/>
              <a:t>05/09/2025</a:t>
            </a:fld>
            <a:endParaRPr lang="it-IT"/>
          </a:p>
        </p:txBody>
      </p:sp>
      <p:sp>
        <p:nvSpPr>
          <p:cNvPr id="5" name="Footer Placeholder 4">
            <a:extLst>
              <a:ext uri="{FF2B5EF4-FFF2-40B4-BE49-F238E27FC236}">
                <a16:creationId xmlns:a16="http://schemas.microsoft.com/office/drawing/2014/main" id="{32520AEE-A272-4DDD-BD70-25DAA0A3C21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venir Next" panose="020B0503020202020204" pitchFamily="34" charset="0"/>
              </a:defRPr>
            </a:lvl1pPr>
          </a:lstStyle>
          <a:p>
            <a:endParaRPr lang="it-IT"/>
          </a:p>
        </p:txBody>
      </p:sp>
      <p:sp>
        <p:nvSpPr>
          <p:cNvPr id="6" name="Slide Number Placeholder 5">
            <a:extLst>
              <a:ext uri="{FF2B5EF4-FFF2-40B4-BE49-F238E27FC236}">
                <a16:creationId xmlns:a16="http://schemas.microsoft.com/office/drawing/2014/main" id="{420786EB-27AA-485F-8D4F-6A76ABF5570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venir Next" panose="020B0503020202020204" pitchFamily="34" charset="0"/>
              </a:defRPr>
            </a:lvl1pPr>
          </a:lstStyle>
          <a:p>
            <a:fld id="{C69F2446-01E5-4173-AD71-E3783F42A540}" type="slidenum">
              <a:rPr lang="it-IT" smtClean="0"/>
              <a:pPr/>
              <a:t>‹#›</a:t>
            </a:fld>
            <a:endParaRPr lang="it-IT"/>
          </a:p>
        </p:txBody>
      </p:sp>
      <p:pic>
        <p:nvPicPr>
          <p:cNvPr id="8" name="Picture 7" descr="A picture containing drawing&#10;&#10;Description automatically generated">
            <a:extLst>
              <a:ext uri="{FF2B5EF4-FFF2-40B4-BE49-F238E27FC236}">
                <a16:creationId xmlns:a16="http://schemas.microsoft.com/office/drawing/2014/main" id="{E81DDE92-A11D-45A7-8C84-708E219D1E5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546083" y="259368"/>
            <a:ext cx="1375954" cy="512410"/>
          </a:xfrm>
          <a:prstGeom prst="rect">
            <a:avLst/>
          </a:prstGeom>
        </p:spPr>
      </p:pic>
    </p:spTree>
    <p:extLst>
      <p:ext uri="{BB962C8B-B14F-4D97-AF65-F5344CB8AC3E}">
        <p14:creationId xmlns:p14="http://schemas.microsoft.com/office/powerpoint/2010/main" val="35488574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hf hdr="0"/>
  <p:txStyles>
    <p:titleStyle>
      <a:lvl1pPr algn="l" defTabSz="914377" rtl="0" eaLnBrk="1" latinLnBrk="0" hangingPunct="1">
        <a:lnSpc>
          <a:spcPct val="90000"/>
        </a:lnSpc>
        <a:spcBef>
          <a:spcPct val="0"/>
        </a:spcBef>
        <a:buNone/>
        <a:defRPr sz="4400" b="1" kern="1200">
          <a:solidFill>
            <a:schemeClr val="accent1"/>
          </a:solidFill>
          <a:latin typeface="Avenir Next LT Pro" panose="020B0504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4ACBAC-0ED1-451D-B172-C53B2D561F02}"/>
              </a:ext>
            </a:extLst>
          </p:cNvPr>
          <p:cNvSpPr>
            <a:spLocks noGrp="1"/>
          </p:cNvSpPr>
          <p:nvPr>
            <p:ph type="title"/>
          </p:nvPr>
        </p:nvSpPr>
        <p:spPr>
          <a:xfrm>
            <a:off x="1424940" y="3507555"/>
            <a:ext cx="9342120" cy="1325563"/>
          </a:xfrm>
          <a:prstGeom prst="rect">
            <a:avLst/>
          </a:prstGeom>
        </p:spPr>
        <p:txBody>
          <a:bodyPr vert="horz" lIns="91440" tIns="45720" rIns="91440" bIns="45720" rtlCol="0" anchor="ctr">
            <a:normAutofit/>
          </a:bodyPr>
          <a:lstStyle/>
          <a:p>
            <a:r>
              <a:rPr lang="en-US"/>
              <a:t>Click to edit Master title style</a:t>
            </a:r>
            <a:endParaRPr lang="it-IT"/>
          </a:p>
        </p:txBody>
      </p:sp>
      <p:pic>
        <p:nvPicPr>
          <p:cNvPr id="8" name="Picture 7" descr="A picture containing drawing&#10;&#10;Description automatically generated">
            <a:extLst>
              <a:ext uri="{FF2B5EF4-FFF2-40B4-BE49-F238E27FC236}">
                <a16:creationId xmlns:a16="http://schemas.microsoft.com/office/drawing/2014/main" id="{E81DDE92-A11D-45A7-8C84-708E219D1E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5324" y="1532710"/>
            <a:ext cx="3101352" cy="1154954"/>
          </a:xfrm>
          <a:prstGeom prst="rect">
            <a:avLst/>
          </a:prstGeom>
        </p:spPr>
      </p:pic>
    </p:spTree>
    <p:extLst>
      <p:ext uri="{BB962C8B-B14F-4D97-AF65-F5344CB8AC3E}">
        <p14:creationId xmlns:p14="http://schemas.microsoft.com/office/powerpoint/2010/main" val="3900884498"/>
      </p:ext>
    </p:extLst>
  </p:cSld>
  <p:clrMap bg1="lt1" tx1="dk1" bg2="lt2" tx2="dk2" accent1="accent1" accent2="accent2" accent3="accent3" accent4="accent4" accent5="accent5" accent6="accent6" hlink="hlink" folHlink="folHlink"/>
  <p:sldLayoutIdLst>
    <p:sldLayoutId id="2147483685" r:id="rId1"/>
  </p:sldLayoutIdLst>
  <p:hf hdr="0"/>
  <p:txStyles>
    <p:titleStyle>
      <a:lvl1pPr algn="ctr" defTabSz="914377" rtl="0" eaLnBrk="1" latinLnBrk="0" hangingPunct="1">
        <a:lnSpc>
          <a:spcPct val="90000"/>
        </a:lnSpc>
        <a:spcBef>
          <a:spcPct val="0"/>
        </a:spcBef>
        <a:buNone/>
        <a:defRPr sz="4400" b="1" kern="1200">
          <a:solidFill>
            <a:schemeClr val="accent1"/>
          </a:solidFill>
          <a:latin typeface="Avenir Next LT Pro" panose="020B0504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4ACBAC-0ED1-451D-B172-C53B2D561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63C631FE-897B-43BB-9052-43C3BED0B19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05865A1-FE39-413E-A506-6EA3DF7346C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Avenir Next" panose="020B0503020202020204" pitchFamily="34" charset="0"/>
              </a:defRPr>
            </a:lvl1pPr>
          </a:lstStyle>
          <a:p>
            <a:fld id="{CF86EDEA-D69A-CE4F-9F4F-E39DDC75F931}" type="datetime1">
              <a:rPr lang="it-IT" smtClean="0"/>
              <a:t>05/09/2025</a:t>
            </a:fld>
            <a:endParaRPr lang="it-IT"/>
          </a:p>
        </p:txBody>
      </p:sp>
      <p:sp>
        <p:nvSpPr>
          <p:cNvPr id="5" name="Footer Placeholder 4">
            <a:extLst>
              <a:ext uri="{FF2B5EF4-FFF2-40B4-BE49-F238E27FC236}">
                <a16:creationId xmlns:a16="http://schemas.microsoft.com/office/drawing/2014/main" id="{32520AEE-A272-4DDD-BD70-25DAA0A3C21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venir Next" panose="020B0503020202020204" pitchFamily="34" charset="0"/>
              </a:defRPr>
            </a:lvl1pPr>
          </a:lstStyle>
          <a:p>
            <a:r>
              <a:rPr lang="it-IT"/>
              <a:t>Prof. Marco Taisch - President of MADE CC I4.0</a:t>
            </a:r>
          </a:p>
        </p:txBody>
      </p:sp>
      <p:sp>
        <p:nvSpPr>
          <p:cNvPr id="6" name="Slide Number Placeholder 5">
            <a:extLst>
              <a:ext uri="{FF2B5EF4-FFF2-40B4-BE49-F238E27FC236}">
                <a16:creationId xmlns:a16="http://schemas.microsoft.com/office/drawing/2014/main" id="{420786EB-27AA-485F-8D4F-6A76ABF5570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venir Next" panose="020B0503020202020204" pitchFamily="34" charset="0"/>
              </a:defRPr>
            </a:lvl1pPr>
          </a:lstStyle>
          <a:p>
            <a:fld id="{C69F2446-01E5-4173-AD71-E3783F42A540}" type="slidenum">
              <a:rPr lang="it-IT" smtClean="0"/>
              <a:pPr/>
              <a:t>‹#›</a:t>
            </a:fld>
            <a:endParaRPr lang="it-IT"/>
          </a:p>
        </p:txBody>
      </p:sp>
    </p:spTree>
    <p:extLst>
      <p:ext uri="{BB962C8B-B14F-4D97-AF65-F5344CB8AC3E}">
        <p14:creationId xmlns:p14="http://schemas.microsoft.com/office/powerpoint/2010/main" val="32747679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6" r:id="rId13"/>
  </p:sldLayoutIdLst>
  <p:hf sldNum="0" hdr="0" ftr="0" dt="0"/>
  <p:txStyles>
    <p:titleStyle>
      <a:lvl1pPr algn="l" defTabSz="914377" rtl="0" eaLnBrk="1" latinLnBrk="0" hangingPunct="1">
        <a:lnSpc>
          <a:spcPct val="90000"/>
        </a:lnSpc>
        <a:spcBef>
          <a:spcPct val="0"/>
        </a:spcBef>
        <a:buNone/>
        <a:defRPr sz="4400" b="1" kern="1200">
          <a:solidFill>
            <a:schemeClr val="accent1"/>
          </a:solidFill>
          <a:latin typeface="Avenir Next LT Pro" panose="020B0504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image" Target="../media/image19.tiff"/></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gif"/></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hyperlink" Target="http://www.haydencorp.com/content.php?p"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hyperlink" Target="https://optomec.com/3d-printed-metals/lens-technology/" TargetMode="Externa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aammat.com/documents" TargetMode="External"/><Relationship Id="rId5" Type="http://schemas.openxmlformats.org/officeDocument/2006/relationships/image" Target="../media/image27.jp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exone.com/" TargetMode="External"/><Relationship Id="rId5" Type="http://schemas.openxmlformats.org/officeDocument/2006/relationships/image" Target="../media/image36.jpe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1.gif"/><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43.tiff"/><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tiff"/></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6.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1.tif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png"/><Relationship Id="rId4" Type="http://schemas.openxmlformats.org/officeDocument/2006/relationships/image" Target="../media/image58.jp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5.tif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4.tiff"/><Relationship Id="rId5" Type="http://schemas.openxmlformats.org/officeDocument/2006/relationships/image" Target="../media/image63.tiff"/><Relationship Id="rId4" Type="http://schemas.openxmlformats.org/officeDocument/2006/relationships/image" Target="../media/image62.tiff"/></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70.tif"/><Relationship Id="rId3" Type="http://schemas.openxmlformats.org/officeDocument/2006/relationships/image" Target="../media/image4.png"/><Relationship Id="rId7"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Shape 108"/>
        <p:cNvGrpSpPr/>
        <p:nvPr/>
      </p:nvGrpSpPr>
      <p:grpSpPr>
        <a:xfrm>
          <a:off x="0" y="0"/>
          <a:ext cx="0" cy="0"/>
          <a:chOff x="0" y="0"/>
          <a:chExt cx="0" cy="0"/>
        </a:xfrm>
      </p:grpSpPr>
      <p:sp>
        <p:nvSpPr>
          <p:cNvPr id="109" name="Google Shape;109;p1"/>
          <p:cNvSpPr txBox="1">
            <a:spLocks noGrp="1"/>
          </p:cNvSpPr>
          <p:nvPr>
            <p:ph type="ctrTitle"/>
          </p:nvPr>
        </p:nvSpPr>
        <p:spPr>
          <a:xfrm>
            <a:off x="1489829" y="3187686"/>
            <a:ext cx="5717216" cy="1453141"/>
          </a:xfrm>
          <a:prstGeom prst="rect">
            <a:avLst/>
          </a:prstGeom>
          <a:noFill/>
          <a:ln>
            <a:noFill/>
          </a:ln>
        </p:spPr>
        <p:txBody>
          <a:bodyPr spcFirstLastPara="1" vert="horz" wrap="square" lIns="121900" tIns="121900" rIns="121900" bIns="121900" rtlCol="0" anchor="t" anchorCtr="0">
            <a:noAutofit/>
          </a:bodyPr>
          <a:lstStyle/>
          <a:p>
            <a:r>
              <a:rPr lang="en-GB" sz="6000" dirty="0"/>
              <a:t>Design 4.0</a:t>
            </a:r>
            <a:endParaRPr lang="es-ES"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7F36665-9052-1254-7A5B-42C9D537149F}"/>
              </a:ext>
            </a:extLst>
          </p:cNvPr>
          <p:cNvSpPr>
            <a:spLocks noGrp="1"/>
          </p:cNvSpPr>
          <p:nvPr>
            <p:ph type="ftr" sz="quarter" idx="11"/>
          </p:nvPr>
        </p:nvSpPr>
        <p:spPr>
          <a:xfrm>
            <a:off x="4038600" y="6356351"/>
            <a:ext cx="4114800" cy="365125"/>
          </a:xfrm>
        </p:spPr>
        <p:txBody>
          <a:bodyPr/>
          <a:lstStyle/>
          <a:p>
            <a:r>
              <a:rPr lang="it-IT" dirty="0"/>
              <a:t>Design 4.0</a:t>
            </a:r>
          </a:p>
        </p:txBody>
      </p:sp>
      <p:pic>
        <p:nvPicPr>
          <p:cNvPr id="2" name="Immagine 2">
            <a:extLst>
              <a:ext uri="{FF2B5EF4-FFF2-40B4-BE49-F238E27FC236}">
                <a16:creationId xmlns:a16="http://schemas.microsoft.com/office/drawing/2014/main" id="{E17E7842-D63B-E38E-D9B8-211FBDAB35D4}"/>
              </a:ext>
            </a:extLst>
          </p:cNvPr>
          <p:cNvPicPr>
            <a:picLocks noChangeAspect="1"/>
          </p:cNvPicPr>
          <p:nvPr/>
        </p:nvPicPr>
        <p:blipFill>
          <a:blip r:embed="rId4"/>
          <a:stretch>
            <a:fillRect/>
          </a:stretch>
        </p:blipFill>
        <p:spPr>
          <a:xfrm>
            <a:off x="7616527" y="1683014"/>
            <a:ext cx="2440081" cy="3621125"/>
          </a:xfrm>
          <a:prstGeom prst="rect">
            <a:avLst/>
          </a:prstGeom>
        </p:spPr>
      </p:pic>
      <p:sp>
        <p:nvSpPr>
          <p:cNvPr id="3" name="Titolo 2">
            <a:extLst>
              <a:ext uri="{FF2B5EF4-FFF2-40B4-BE49-F238E27FC236}">
                <a16:creationId xmlns:a16="http://schemas.microsoft.com/office/drawing/2014/main" id="{40617996-0C9F-B0E1-E48E-E923AD11AFAA}"/>
              </a:ext>
            </a:extLst>
          </p:cNvPr>
          <p:cNvSpPr>
            <a:spLocks noGrp="1"/>
          </p:cNvSpPr>
          <p:nvPr>
            <p:ph type="title"/>
          </p:nvPr>
        </p:nvSpPr>
        <p:spPr>
          <a:xfrm>
            <a:off x="1467293" y="576670"/>
            <a:ext cx="11374650" cy="703385"/>
          </a:xfrm>
        </p:spPr>
        <p:txBody>
          <a:bodyPr>
            <a:normAutofit/>
          </a:bodyPr>
          <a:lstStyle/>
          <a:p>
            <a:r>
              <a:rPr lang="en-AU" sz="3600" cap="small" dirty="0">
                <a:solidFill>
                  <a:schemeClr val="tx1"/>
                </a:solidFill>
                <a:latin typeface="Avenir Next" panose="020B0503020202020204" pitchFamily="34" charset="0"/>
              </a:rPr>
              <a:t>Outline </a:t>
            </a:r>
          </a:p>
        </p:txBody>
      </p:sp>
      <p:sp>
        <p:nvSpPr>
          <p:cNvPr id="4" name="CasellaDiTesto 1">
            <a:extLst>
              <a:ext uri="{FF2B5EF4-FFF2-40B4-BE49-F238E27FC236}">
                <a16:creationId xmlns:a16="http://schemas.microsoft.com/office/drawing/2014/main" id="{C1F51392-A5C4-262D-F546-B5F568B677CB}"/>
              </a:ext>
            </a:extLst>
          </p:cNvPr>
          <p:cNvSpPr txBox="1"/>
          <p:nvPr/>
        </p:nvSpPr>
        <p:spPr>
          <a:xfrm>
            <a:off x="76200" y="1519682"/>
            <a:ext cx="12115800" cy="4832092"/>
          </a:xfrm>
          <a:prstGeom prst="rect">
            <a:avLst/>
          </a:prstGeom>
          <a:noFill/>
        </p:spPr>
        <p:txBody>
          <a:bodyPr wrap="square" rtlCol="0">
            <a:spAutoFit/>
          </a:bodyPr>
          <a:lstStyle/>
          <a:p>
            <a:r>
              <a:rPr lang="en-AU" sz="2800" b="1" dirty="0">
                <a:effectLst>
                  <a:outerShdw blurRad="38100" dist="38100" dir="2700000" algn="tl">
                    <a:srgbClr val="000000">
                      <a:alpha val="43137"/>
                    </a:srgbClr>
                  </a:outerShdw>
                </a:effectLst>
                <a:latin typeface="Avenir Next" panose="020B0503020202020204" pitchFamily="34" charset="0"/>
              </a:rPr>
              <a:t>  </a:t>
            </a:r>
          </a:p>
          <a:p>
            <a:pPr marL="342900" indent="-342900">
              <a:buFont typeface="+mj-lt"/>
              <a:buAutoNum type="arabicPeriod"/>
            </a:pPr>
            <a:endParaRPr lang="en-AU" sz="2800" dirty="0">
              <a:latin typeface="Avenir Next" panose="020B0503020202020204" pitchFamily="34" charset="0"/>
            </a:endParaRPr>
          </a:p>
          <a:p>
            <a:pPr marL="342900" indent="-342900">
              <a:buFont typeface="+mj-lt"/>
              <a:buAutoNum type="arabicPeriod"/>
            </a:pPr>
            <a:r>
              <a:rPr lang="en-AU" sz="2800" b="1" dirty="0">
                <a:latin typeface="Avenir Next" panose="020B0503020202020204" pitchFamily="34" charset="0"/>
              </a:rPr>
              <a:t>Introduction</a:t>
            </a:r>
            <a:r>
              <a:rPr lang="en-AU" sz="2800" dirty="0">
                <a:latin typeface="Avenir Next" panose="020B0503020202020204" pitchFamily="34" charset="0"/>
              </a:rPr>
              <a:t> </a:t>
            </a:r>
          </a:p>
          <a:p>
            <a:pPr marL="342900" indent="-342900">
              <a:buFont typeface="+mj-lt"/>
              <a:buAutoNum type="arabicPeriod"/>
            </a:pPr>
            <a:endParaRPr lang="en-AU" sz="2800" dirty="0">
              <a:latin typeface="Avenir Next" panose="020B0503020202020204" pitchFamily="34" charset="0"/>
            </a:endParaRPr>
          </a:p>
          <a:p>
            <a:pPr marL="342900" indent="-342900">
              <a:buFont typeface="+mj-lt"/>
              <a:buAutoNum type="arabicPeriod"/>
            </a:pPr>
            <a:r>
              <a:rPr lang="en-AU" sz="2800" b="1" dirty="0">
                <a:latin typeface="Avenir Next" panose="020B0503020202020204" pitchFamily="34" charset="0"/>
              </a:rPr>
              <a:t>The AM processes </a:t>
            </a:r>
          </a:p>
          <a:p>
            <a:pPr marL="342900" indent="-342900">
              <a:buFont typeface="+mj-lt"/>
              <a:buAutoNum type="arabicPeriod"/>
            </a:pPr>
            <a:endParaRPr lang="en-AU" sz="2800" dirty="0">
              <a:latin typeface="Avenir Next" panose="020B0503020202020204" pitchFamily="34" charset="0"/>
            </a:endParaRPr>
          </a:p>
          <a:p>
            <a:pPr marL="342900" indent="-342900">
              <a:buFont typeface="+mj-lt"/>
              <a:buAutoNum type="arabicPeriod"/>
            </a:pPr>
            <a:r>
              <a:rPr lang="en-AU" sz="2800" dirty="0">
                <a:latin typeface="Avenir Next" panose="020B0503020202020204" pitchFamily="34" charset="0"/>
              </a:rPr>
              <a:t>Design for Additive Manufacturing (</a:t>
            </a:r>
            <a:r>
              <a:rPr lang="en-AU" sz="2800" dirty="0" err="1">
                <a:latin typeface="Avenir Next" panose="020B0503020202020204" pitchFamily="34" charset="0"/>
              </a:rPr>
              <a:t>DfAM</a:t>
            </a:r>
            <a:r>
              <a:rPr lang="en-AU" sz="2800" dirty="0">
                <a:latin typeface="Avenir Next" panose="020B0503020202020204" pitchFamily="34" charset="0"/>
              </a:rPr>
              <a:t>) </a:t>
            </a:r>
          </a:p>
          <a:p>
            <a:pPr marL="342900" indent="-342900">
              <a:buFont typeface="+mj-lt"/>
              <a:buAutoNum type="arabicPeriod"/>
            </a:pPr>
            <a:endParaRPr lang="en-AU" sz="2800" dirty="0">
              <a:latin typeface="Avenir Next" panose="020B0503020202020204" pitchFamily="34" charset="0"/>
            </a:endParaRPr>
          </a:p>
          <a:p>
            <a:pPr marL="342900" indent="-342900">
              <a:buFont typeface="+mj-lt"/>
              <a:buAutoNum type="arabicPeriod"/>
            </a:pPr>
            <a:r>
              <a:rPr lang="en-AU" sz="2800" dirty="0">
                <a:latin typeface="Avenir Next" panose="020B0503020202020204" pitchFamily="34" charset="0"/>
              </a:rPr>
              <a:t>Problems </a:t>
            </a:r>
          </a:p>
          <a:p>
            <a:pPr marL="342900" indent="-342900">
              <a:buFont typeface="+mj-lt"/>
              <a:buAutoNum type="arabicPeriod"/>
            </a:pPr>
            <a:endParaRPr lang="en-AU" sz="2800" dirty="0">
              <a:latin typeface="Avenir Next" panose="020B0503020202020204" pitchFamily="34" charset="0"/>
            </a:endParaRPr>
          </a:p>
          <a:p>
            <a:pPr marL="342900" indent="-342900">
              <a:buFont typeface="+mj-lt"/>
              <a:buAutoNum type="arabicPeriod"/>
            </a:pPr>
            <a:r>
              <a:rPr lang="en-AU" sz="2800" dirty="0">
                <a:latin typeface="Avenir Next" panose="020B0503020202020204" pitchFamily="34" charset="0"/>
              </a:rPr>
              <a:t>Examples </a:t>
            </a:r>
          </a:p>
        </p:txBody>
      </p:sp>
      <p:pic>
        <p:nvPicPr>
          <p:cNvPr id="6" name="Immagine 3">
            <a:extLst>
              <a:ext uri="{FF2B5EF4-FFF2-40B4-BE49-F238E27FC236}">
                <a16:creationId xmlns:a16="http://schemas.microsoft.com/office/drawing/2014/main" id="{4A4FFB74-6921-CC00-8192-1973758E8D19}"/>
              </a:ext>
            </a:extLst>
          </p:cNvPr>
          <p:cNvPicPr>
            <a:picLocks noChangeAspect="1"/>
          </p:cNvPicPr>
          <p:nvPr/>
        </p:nvPicPr>
        <p:blipFill>
          <a:blip r:embed="rId5"/>
          <a:stretch>
            <a:fillRect/>
          </a:stretch>
        </p:blipFill>
        <p:spPr>
          <a:xfrm>
            <a:off x="10056608" y="1648836"/>
            <a:ext cx="2135392" cy="3689482"/>
          </a:xfrm>
          <a:prstGeom prst="rect">
            <a:avLst/>
          </a:prstGeom>
        </p:spPr>
      </p:pic>
    </p:spTree>
    <p:extLst>
      <p:ext uri="{BB962C8B-B14F-4D97-AF65-F5344CB8AC3E}">
        <p14:creationId xmlns:p14="http://schemas.microsoft.com/office/powerpoint/2010/main" val="1422691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7F36665-9052-1254-7A5B-42C9D537149F}"/>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
        <p:nvSpPr>
          <p:cNvPr id="2" name="object 125">
            <a:extLst>
              <a:ext uri="{FF2B5EF4-FFF2-40B4-BE49-F238E27FC236}">
                <a16:creationId xmlns:a16="http://schemas.microsoft.com/office/drawing/2014/main" id="{E579AA3C-287F-B73D-4923-F0181C4F0E54}"/>
              </a:ext>
            </a:extLst>
          </p:cNvPr>
          <p:cNvSpPr/>
          <p:nvPr/>
        </p:nvSpPr>
        <p:spPr>
          <a:xfrm>
            <a:off x="901843" y="1765603"/>
            <a:ext cx="3632579" cy="4207254"/>
          </a:xfrm>
          <a:prstGeom prst="rect">
            <a:avLst/>
          </a:prstGeom>
          <a:blipFill>
            <a:blip r:embed="rId4" cstate="print"/>
            <a:stretch>
              <a:fillRect/>
            </a:stretch>
          </a:blipFill>
        </p:spPr>
        <p:txBody>
          <a:bodyPr wrap="square" lIns="0" tIns="0" rIns="0" bIns="0" rtlCol="0"/>
          <a:lstStyle/>
          <a:p>
            <a:endParaRPr/>
          </a:p>
        </p:txBody>
      </p:sp>
      <p:sp>
        <p:nvSpPr>
          <p:cNvPr id="3" name="object 126">
            <a:extLst>
              <a:ext uri="{FF2B5EF4-FFF2-40B4-BE49-F238E27FC236}">
                <a16:creationId xmlns:a16="http://schemas.microsoft.com/office/drawing/2014/main" id="{3F396214-4B9D-F0F0-0EE9-63761E759642}"/>
              </a:ext>
            </a:extLst>
          </p:cNvPr>
          <p:cNvSpPr/>
          <p:nvPr/>
        </p:nvSpPr>
        <p:spPr>
          <a:xfrm>
            <a:off x="6096000" y="1903390"/>
            <a:ext cx="4135300" cy="3957762"/>
          </a:xfrm>
          <a:prstGeom prst="rect">
            <a:avLst/>
          </a:prstGeom>
          <a:blipFill>
            <a:blip r:embed="rId5" cstate="print"/>
            <a:stretch>
              <a:fillRect/>
            </a:stretch>
          </a:blipFill>
        </p:spPr>
        <p:txBody>
          <a:bodyPr wrap="square" lIns="0" tIns="0" rIns="0" bIns="0" rtlCol="0"/>
          <a:lstStyle/>
          <a:p>
            <a:endParaRPr/>
          </a:p>
        </p:txBody>
      </p:sp>
      <p:sp>
        <p:nvSpPr>
          <p:cNvPr id="4" name="object 132">
            <a:extLst>
              <a:ext uri="{FF2B5EF4-FFF2-40B4-BE49-F238E27FC236}">
                <a16:creationId xmlns:a16="http://schemas.microsoft.com/office/drawing/2014/main" id="{BD8C2FD6-4285-F601-9725-FA5E1E64B73D}"/>
              </a:ext>
            </a:extLst>
          </p:cNvPr>
          <p:cNvSpPr txBox="1"/>
          <p:nvPr/>
        </p:nvSpPr>
        <p:spPr>
          <a:xfrm>
            <a:off x="7289438" y="1216636"/>
            <a:ext cx="2390892" cy="259045"/>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Arial"/>
                <a:cs typeface="Arial"/>
              </a:rPr>
              <a:t>Gas</a:t>
            </a:r>
            <a:r>
              <a:rPr sz="1600" b="1" spc="-60" dirty="0">
                <a:latin typeface="Arial"/>
                <a:cs typeface="Arial"/>
              </a:rPr>
              <a:t> </a:t>
            </a:r>
            <a:r>
              <a:rPr sz="1600" b="1" spc="-5" dirty="0">
                <a:latin typeface="Arial"/>
                <a:cs typeface="Arial"/>
              </a:rPr>
              <a:t>atomisation</a:t>
            </a:r>
            <a:endParaRPr sz="1600" b="1" dirty="0">
              <a:latin typeface="Arial"/>
              <a:cs typeface="Arial"/>
            </a:endParaRPr>
          </a:p>
        </p:txBody>
      </p:sp>
      <p:sp>
        <p:nvSpPr>
          <p:cNvPr id="6" name="object 133">
            <a:extLst>
              <a:ext uri="{FF2B5EF4-FFF2-40B4-BE49-F238E27FC236}">
                <a16:creationId xmlns:a16="http://schemas.microsoft.com/office/drawing/2014/main" id="{5E8FC230-C3F5-8046-7C29-2E22E24D71EF}"/>
              </a:ext>
            </a:extLst>
          </p:cNvPr>
          <p:cNvSpPr txBox="1"/>
          <p:nvPr/>
        </p:nvSpPr>
        <p:spPr>
          <a:xfrm>
            <a:off x="1633531" y="1183708"/>
            <a:ext cx="2462480" cy="259045"/>
          </a:xfrm>
          <a:prstGeom prst="rect">
            <a:avLst/>
          </a:prstGeom>
        </p:spPr>
        <p:txBody>
          <a:bodyPr vert="horz" wrap="square" lIns="0" tIns="12700" rIns="0" bIns="0" rtlCol="0">
            <a:spAutoFit/>
          </a:bodyPr>
          <a:lstStyle/>
          <a:p>
            <a:pPr marL="12700">
              <a:lnSpc>
                <a:spcPct val="100000"/>
              </a:lnSpc>
              <a:spcBef>
                <a:spcPts val="100"/>
              </a:spcBef>
            </a:pPr>
            <a:r>
              <a:rPr sz="1600" b="1" spc="-15" dirty="0">
                <a:latin typeface="Arial"/>
                <a:cs typeface="Arial"/>
              </a:rPr>
              <a:t>Water</a:t>
            </a:r>
            <a:r>
              <a:rPr sz="1600" b="1" spc="-55" dirty="0">
                <a:latin typeface="Arial"/>
                <a:cs typeface="Arial"/>
              </a:rPr>
              <a:t> </a:t>
            </a:r>
            <a:r>
              <a:rPr sz="1600" b="1" spc="-5" dirty="0">
                <a:latin typeface="Arial"/>
                <a:cs typeface="Arial"/>
              </a:rPr>
              <a:t>atomisation</a:t>
            </a:r>
            <a:endParaRPr sz="1600" b="1" dirty="0">
              <a:latin typeface="Arial"/>
              <a:cs typeface="Arial"/>
            </a:endParaRPr>
          </a:p>
        </p:txBody>
      </p:sp>
      <p:sp>
        <p:nvSpPr>
          <p:cNvPr id="7" name="object 138">
            <a:extLst>
              <a:ext uri="{FF2B5EF4-FFF2-40B4-BE49-F238E27FC236}">
                <a16:creationId xmlns:a16="http://schemas.microsoft.com/office/drawing/2014/main" id="{BA838DD7-7014-2BC8-DA1D-B3ACBC17A271}"/>
              </a:ext>
            </a:extLst>
          </p:cNvPr>
          <p:cNvSpPr txBox="1"/>
          <p:nvPr/>
        </p:nvSpPr>
        <p:spPr>
          <a:xfrm>
            <a:off x="10638012" y="5972857"/>
            <a:ext cx="1304290" cy="166712"/>
          </a:xfrm>
          <a:prstGeom prst="rect">
            <a:avLst/>
          </a:prstGeom>
        </p:spPr>
        <p:txBody>
          <a:bodyPr vert="horz" wrap="square" lIns="0" tIns="12700" rIns="0" bIns="0" rtlCol="0">
            <a:spAutoFit/>
          </a:bodyPr>
          <a:lstStyle/>
          <a:p>
            <a:pPr marL="12700">
              <a:lnSpc>
                <a:spcPct val="100000"/>
              </a:lnSpc>
              <a:spcBef>
                <a:spcPts val="100"/>
              </a:spcBef>
            </a:pPr>
            <a:r>
              <a:rPr sz="1000" spc="-5" dirty="0">
                <a:latin typeface="Arial"/>
                <a:cs typeface="Arial"/>
              </a:rPr>
              <a:t>Source: German,</a:t>
            </a:r>
            <a:r>
              <a:rPr sz="1000" spc="-110" dirty="0">
                <a:latin typeface="Arial"/>
                <a:cs typeface="Arial"/>
              </a:rPr>
              <a:t> </a:t>
            </a:r>
            <a:r>
              <a:rPr sz="1000" spc="-5" dirty="0">
                <a:latin typeface="Arial"/>
                <a:cs typeface="Arial"/>
              </a:rPr>
              <a:t>1998</a:t>
            </a:r>
            <a:endParaRPr sz="1000" dirty="0">
              <a:latin typeface="Arial"/>
              <a:cs typeface="Arial"/>
            </a:endParaRPr>
          </a:p>
        </p:txBody>
      </p:sp>
      <p:sp>
        <p:nvSpPr>
          <p:cNvPr id="8" name="Rettangolo 7">
            <a:extLst>
              <a:ext uri="{FF2B5EF4-FFF2-40B4-BE49-F238E27FC236}">
                <a16:creationId xmlns:a16="http://schemas.microsoft.com/office/drawing/2014/main" id="{5BD509B1-7604-B804-404C-5E2DDA986829}"/>
              </a:ext>
            </a:extLst>
          </p:cNvPr>
          <p:cNvSpPr/>
          <p:nvPr/>
        </p:nvSpPr>
        <p:spPr>
          <a:xfrm>
            <a:off x="1468036" y="509976"/>
            <a:ext cx="7669798" cy="646331"/>
          </a:xfrm>
          <a:prstGeom prst="rect">
            <a:avLst/>
          </a:prstGeom>
        </p:spPr>
        <p:txBody>
          <a:bodyPr wrap="square" rtlCol="0">
            <a:spAutoFit/>
          </a:bodyPr>
          <a:lstStyle/>
          <a:p>
            <a:pPr rtl="0"/>
            <a:r>
              <a:rPr lang="en-GB" sz="3600" b="1" dirty="0">
                <a:cs typeface="Times New Roman" panose="02020603050405020304" pitchFamily="18" charset="0"/>
              </a:rPr>
              <a:t>The powder</a:t>
            </a:r>
            <a:endParaRPr lang="it-IT" sz="3600" b="1" dirty="0"/>
          </a:p>
        </p:txBody>
      </p:sp>
    </p:spTree>
    <p:extLst>
      <p:ext uri="{BB962C8B-B14F-4D97-AF65-F5344CB8AC3E}">
        <p14:creationId xmlns:p14="http://schemas.microsoft.com/office/powerpoint/2010/main" val="2595591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7F36665-9052-1254-7A5B-42C9D537149F}"/>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
        <p:nvSpPr>
          <p:cNvPr id="2" name="object 138">
            <a:extLst>
              <a:ext uri="{FF2B5EF4-FFF2-40B4-BE49-F238E27FC236}">
                <a16:creationId xmlns:a16="http://schemas.microsoft.com/office/drawing/2014/main" id="{960AB00D-C08D-7EA8-FB50-92A13345B9C2}"/>
              </a:ext>
            </a:extLst>
          </p:cNvPr>
          <p:cNvSpPr txBox="1"/>
          <p:nvPr/>
        </p:nvSpPr>
        <p:spPr>
          <a:xfrm>
            <a:off x="8877171" y="4809774"/>
            <a:ext cx="2835058" cy="1546577"/>
          </a:xfrm>
          <a:prstGeom prst="rect">
            <a:avLst/>
          </a:prstGeom>
        </p:spPr>
        <p:txBody>
          <a:bodyPr vert="horz" wrap="square" lIns="0" tIns="12700" rIns="0" bIns="0" rtlCol="0">
            <a:spAutoFit/>
          </a:bodyPr>
          <a:lstStyle/>
          <a:p>
            <a:r>
              <a:rPr kumimoji="0" sz="800" b="0" i="0" u="none" strike="noStrike" kern="1200" cap="none" spc="-5" normalizeH="0" baseline="0" noProof="0" dirty="0">
                <a:ln>
                  <a:noFill/>
                </a:ln>
                <a:effectLst/>
                <a:uLnTx/>
                <a:uFillTx/>
                <a:latin typeface="Arial"/>
                <a:ea typeface="+mn-ea"/>
                <a:cs typeface="Arial"/>
              </a:rPr>
              <a:t>Source</a:t>
            </a:r>
            <a:endParaRPr kumimoji="0" lang="it-IT" sz="800" b="0" i="0" u="none" strike="noStrike" kern="1200" cap="none" spc="-5" normalizeH="0" baseline="0" noProof="0" dirty="0">
              <a:ln>
                <a:noFill/>
              </a:ln>
              <a:effectLst/>
              <a:uLnTx/>
              <a:uFillTx/>
              <a:latin typeface="Arial"/>
              <a:ea typeface="+mn-ea"/>
              <a:cs typeface="Arial"/>
            </a:endParaRPr>
          </a:p>
          <a:p>
            <a:endParaRPr lang="en-IT" sz="800" spc="-5" dirty="0">
              <a:latin typeface="Arial"/>
              <a:cs typeface="Arial"/>
            </a:endParaRPr>
          </a:p>
          <a:p>
            <a:r>
              <a:rPr lang="en-GB" sz="800" dirty="0"/>
              <a:t>Austin T. Sutton, Caitlin S. </a:t>
            </a:r>
            <a:r>
              <a:rPr lang="en-GB" sz="800" dirty="0" err="1"/>
              <a:t>Kriewall</a:t>
            </a:r>
            <a:r>
              <a:rPr lang="en-GB" sz="800" dirty="0"/>
              <a:t>, Ming C. Leu, Joseph W. Newkirk</a:t>
            </a:r>
          </a:p>
          <a:p>
            <a:endParaRPr lang="en-IT" sz="800" spc="-5" dirty="0">
              <a:latin typeface="Arial"/>
              <a:cs typeface="Arial"/>
            </a:endParaRPr>
          </a:p>
          <a:p>
            <a:r>
              <a:rPr lang="en-GB" sz="800" dirty="0"/>
              <a:t> POWDERS FOR ADDITIVE MANUFACTURING PROCESSES:</a:t>
            </a:r>
          </a:p>
          <a:p>
            <a:r>
              <a:rPr lang="en-GB" sz="800" dirty="0"/>
              <a:t>CHARACTERIZATION TECHNIQUES AND EFFECTS ON PART PROPERTIES</a:t>
            </a:r>
          </a:p>
          <a:p>
            <a:endParaRPr lang="en-GB" sz="800" dirty="0"/>
          </a:p>
          <a:p>
            <a:pPr marL="12700" lvl="0">
              <a:spcBef>
                <a:spcPts val="100"/>
              </a:spcBef>
            </a:pPr>
            <a:r>
              <a:rPr lang="en-GB" sz="800" dirty="0">
                <a:latin typeface="Arial"/>
                <a:cs typeface="Arial"/>
              </a:rPr>
              <a:t>Solid Freeform Fabrication 2016: Proceedings of the 26th Annual International Solid Freeform Fabrication Symposium – An Additive Manufacturing Conference</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sz="1000" b="0" i="0" u="none" strike="noStrike" kern="1200" cap="none" spc="0" normalizeH="0" baseline="0" noProof="0" dirty="0">
              <a:ln>
                <a:noFill/>
              </a:ln>
              <a:effectLst/>
              <a:uLnTx/>
              <a:uFillTx/>
              <a:latin typeface="Arial"/>
              <a:ea typeface="+mn-ea"/>
              <a:cs typeface="Arial"/>
            </a:endParaRPr>
          </a:p>
        </p:txBody>
      </p:sp>
      <p:pic>
        <p:nvPicPr>
          <p:cNvPr id="3" name="Picture 3">
            <a:extLst>
              <a:ext uri="{FF2B5EF4-FFF2-40B4-BE49-F238E27FC236}">
                <a16:creationId xmlns:a16="http://schemas.microsoft.com/office/drawing/2014/main" id="{D513436E-F7B7-228A-5C84-795155090846}"/>
              </a:ext>
            </a:extLst>
          </p:cNvPr>
          <p:cNvPicPr>
            <a:picLocks noChangeAspect="1"/>
          </p:cNvPicPr>
          <p:nvPr/>
        </p:nvPicPr>
        <p:blipFill>
          <a:blip r:embed="rId4"/>
          <a:stretch>
            <a:fillRect/>
          </a:stretch>
        </p:blipFill>
        <p:spPr>
          <a:xfrm>
            <a:off x="442570" y="1152594"/>
            <a:ext cx="7710830" cy="5203757"/>
          </a:xfrm>
          <a:prstGeom prst="rect">
            <a:avLst/>
          </a:prstGeom>
        </p:spPr>
      </p:pic>
      <p:pic>
        <p:nvPicPr>
          <p:cNvPr id="4" name="Picture 2">
            <a:extLst>
              <a:ext uri="{FF2B5EF4-FFF2-40B4-BE49-F238E27FC236}">
                <a16:creationId xmlns:a16="http://schemas.microsoft.com/office/drawing/2014/main" id="{A0BE0547-BFC4-51BE-2181-A2E75F64FFE5}"/>
              </a:ext>
            </a:extLst>
          </p:cNvPr>
          <p:cNvPicPr>
            <a:picLocks noChangeAspect="1"/>
          </p:cNvPicPr>
          <p:nvPr/>
        </p:nvPicPr>
        <p:blipFill rotWithShape="1">
          <a:blip r:embed="rId5"/>
          <a:srcRect t="-1608" r="50625" b="1608"/>
          <a:stretch/>
        </p:blipFill>
        <p:spPr>
          <a:xfrm>
            <a:off x="8661169" y="1098683"/>
            <a:ext cx="3267062" cy="2238696"/>
          </a:xfrm>
          <a:prstGeom prst="rect">
            <a:avLst/>
          </a:prstGeom>
        </p:spPr>
      </p:pic>
      <p:sp>
        <p:nvSpPr>
          <p:cNvPr id="6" name="Rettangolo 5">
            <a:extLst>
              <a:ext uri="{FF2B5EF4-FFF2-40B4-BE49-F238E27FC236}">
                <a16:creationId xmlns:a16="http://schemas.microsoft.com/office/drawing/2014/main" id="{2E627CC8-3ED4-C081-EA19-488C535D0E57}"/>
              </a:ext>
            </a:extLst>
          </p:cNvPr>
          <p:cNvSpPr/>
          <p:nvPr/>
        </p:nvSpPr>
        <p:spPr>
          <a:xfrm>
            <a:off x="1433350" y="501649"/>
            <a:ext cx="7669798" cy="646331"/>
          </a:xfrm>
          <a:prstGeom prst="rect">
            <a:avLst/>
          </a:prstGeom>
        </p:spPr>
        <p:txBody>
          <a:bodyPr wrap="square" rtlCol="0">
            <a:spAutoFit/>
          </a:bodyPr>
          <a:lstStyle/>
          <a:p>
            <a:pPr rtl="0"/>
            <a:r>
              <a:rPr lang="en-GB" sz="3600" b="1" dirty="0">
                <a:cs typeface="Times New Roman" panose="02020603050405020304" pitchFamily="18" charset="0"/>
              </a:rPr>
              <a:t>The powder</a:t>
            </a:r>
            <a:endParaRPr lang="it-IT" sz="3600" b="1" dirty="0"/>
          </a:p>
        </p:txBody>
      </p:sp>
    </p:spTree>
    <p:extLst>
      <p:ext uri="{BB962C8B-B14F-4D97-AF65-F5344CB8AC3E}">
        <p14:creationId xmlns:p14="http://schemas.microsoft.com/office/powerpoint/2010/main" val="3435496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7F36665-9052-1254-7A5B-42C9D537149F}"/>
              </a:ext>
            </a:extLst>
          </p:cNvPr>
          <p:cNvSpPr>
            <a:spLocks noGrp="1"/>
          </p:cNvSpPr>
          <p:nvPr>
            <p:ph type="ftr" sz="quarter" idx="11"/>
          </p:nvPr>
        </p:nvSpPr>
        <p:spPr>
          <a:xfrm>
            <a:off x="4038600" y="6356351"/>
            <a:ext cx="4114800" cy="365125"/>
          </a:xfrm>
        </p:spPr>
        <p:txBody>
          <a:bodyPr/>
          <a:lstStyle/>
          <a:p>
            <a:r>
              <a:rPr lang="it-IT" dirty="0"/>
              <a:t>Design 4.0</a:t>
            </a:r>
          </a:p>
        </p:txBody>
      </p:sp>
      <p:sp>
        <p:nvSpPr>
          <p:cNvPr id="2" name="TextBox 1">
            <a:extLst>
              <a:ext uri="{FF2B5EF4-FFF2-40B4-BE49-F238E27FC236}">
                <a16:creationId xmlns:a16="http://schemas.microsoft.com/office/drawing/2014/main" id="{51ECFCCD-BDA7-AA14-0DD3-3B6190F3FCE0}"/>
              </a:ext>
            </a:extLst>
          </p:cNvPr>
          <p:cNvSpPr txBox="1"/>
          <p:nvPr/>
        </p:nvSpPr>
        <p:spPr>
          <a:xfrm>
            <a:off x="4960307" y="538998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chemeClr val="tx1">
                  <a:lumMod val="20000"/>
                  <a:lumOff val="80000"/>
                </a:schemeClr>
              </a:solidFill>
              <a:effectLst/>
              <a:uLnTx/>
              <a:uFillTx/>
              <a:latin typeface="Segoe UI Light"/>
              <a:ea typeface="+mn-ea"/>
              <a:cs typeface="+mn-cs"/>
            </a:endParaRPr>
          </a:p>
        </p:txBody>
      </p:sp>
      <p:sp>
        <p:nvSpPr>
          <p:cNvPr id="3" name="object 126">
            <a:extLst>
              <a:ext uri="{FF2B5EF4-FFF2-40B4-BE49-F238E27FC236}">
                <a16:creationId xmlns:a16="http://schemas.microsoft.com/office/drawing/2014/main" id="{1C900D8E-970B-11DD-6A6D-AE9873E0878D}"/>
              </a:ext>
            </a:extLst>
          </p:cNvPr>
          <p:cNvSpPr txBox="1"/>
          <p:nvPr/>
        </p:nvSpPr>
        <p:spPr>
          <a:xfrm>
            <a:off x="399822" y="1590868"/>
            <a:ext cx="10720662" cy="3070071"/>
          </a:xfrm>
          <a:prstGeom prst="rect">
            <a:avLst/>
          </a:prstGeom>
        </p:spPr>
        <p:txBody>
          <a:bodyPr vert="horz" wrap="square" lIns="0" tIns="63500" rIns="0" bIns="0" rtlCol="0">
            <a:spAutoFit/>
          </a:bodyPr>
          <a:lstStyle/>
          <a:p>
            <a:pPr marL="12700">
              <a:lnSpc>
                <a:spcPct val="100000"/>
              </a:lnSpc>
              <a:spcBef>
                <a:spcPts val="500"/>
              </a:spcBef>
              <a:buClr>
                <a:srgbClr val="7190A5"/>
              </a:buClr>
              <a:tabLst>
                <a:tab pos="355600" algn="l"/>
              </a:tabLst>
            </a:pPr>
            <a:r>
              <a:rPr lang="it-IT" spc="-5" dirty="0">
                <a:latin typeface="Avenir Next" panose="020B0503020202020204" pitchFamily="34" charset="0"/>
                <a:cs typeface="Arial"/>
              </a:rPr>
              <a:t>AM </a:t>
            </a:r>
            <a:r>
              <a:rPr lang="it-IT" spc="-5" dirty="0" err="1">
                <a:latin typeface="Avenir Next" panose="020B0503020202020204" pitchFamily="34" charset="0"/>
                <a:cs typeface="Arial"/>
              </a:rPr>
              <a:t>processes</a:t>
            </a:r>
            <a:r>
              <a:rPr lang="it-IT" spc="-5" dirty="0">
                <a:latin typeface="Avenir Next" panose="020B0503020202020204" pitchFamily="34" charset="0"/>
                <a:cs typeface="Arial"/>
              </a:rPr>
              <a:t> can be </a:t>
            </a:r>
            <a:r>
              <a:rPr lang="it-IT" spc="-5" dirty="0" err="1">
                <a:latin typeface="Avenir Next" panose="020B0503020202020204" pitchFamily="34" charset="0"/>
                <a:cs typeface="Arial"/>
              </a:rPr>
              <a:t>divided</a:t>
            </a:r>
            <a:r>
              <a:rPr lang="it-IT" spc="-5" dirty="0">
                <a:latin typeface="Avenir Next" panose="020B0503020202020204" pitchFamily="34" charset="0"/>
                <a:cs typeface="Arial"/>
              </a:rPr>
              <a:t> in </a:t>
            </a:r>
            <a:r>
              <a:rPr lang="it-IT" spc="-5" dirty="0" err="1">
                <a:latin typeface="Avenir Next" panose="020B0503020202020204" pitchFamily="34" charset="0"/>
                <a:cs typeface="Arial"/>
              </a:rPr>
              <a:t>three</a:t>
            </a:r>
            <a:r>
              <a:rPr lang="it-IT" spc="-5" dirty="0">
                <a:latin typeface="Avenir Next" panose="020B0503020202020204" pitchFamily="34" charset="0"/>
                <a:cs typeface="Arial"/>
              </a:rPr>
              <a:t> </a:t>
            </a:r>
            <a:r>
              <a:rPr lang="it-IT" spc="-5" dirty="0" err="1">
                <a:latin typeface="Avenir Next" panose="020B0503020202020204" pitchFamily="34" charset="0"/>
                <a:cs typeface="Arial"/>
              </a:rPr>
              <a:t>main</a:t>
            </a:r>
            <a:r>
              <a:rPr lang="it-IT" spc="-5" dirty="0">
                <a:latin typeface="Avenir Next" panose="020B0503020202020204" pitchFamily="34" charset="0"/>
                <a:cs typeface="Arial"/>
              </a:rPr>
              <a:t> groups:</a:t>
            </a:r>
          </a:p>
          <a:p>
            <a:pPr marL="12700">
              <a:lnSpc>
                <a:spcPct val="100000"/>
              </a:lnSpc>
              <a:spcBef>
                <a:spcPts val="500"/>
              </a:spcBef>
              <a:buClr>
                <a:srgbClr val="7190A5"/>
              </a:buClr>
              <a:tabLst>
                <a:tab pos="355600" algn="l"/>
              </a:tabLst>
            </a:pPr>
            <a:endParaRPr lang="it-IT" b="1" spc="-5" dirty="0">
              <a:latin typeface="Avenir Next" panose="020B0503020202020204" pitchFamily="34" charset="0"/>
              <a:cs typeface="Arial"/>
            </a:endParaRPr>
          </a:p>
          <a:p>
            <a:pPr marL="355600" indent="-342900">
              <a:lnSpc>
                <a:spcPct val="100000"/>
              </a:lnSpc>
              <a:spcBef>
                <a:spcPts val="500"/>
              </a:spcBef>
              <a:buClr>
                <a:srgbClr val="7190A5"/>
              </a:buClr>
              <a:buFont typeface="Wingdings"/>
              <a:buChar char=""/>
              <a:tabLst>
                <a:tab pos="355600" algn="l"/>
              </a:tabLst>
            </a:pPr>
            <a:r>
              <a:rPr lang="it-IT" b="1" spc="-5" dirty="0">
                <a:latin typeface="Avenir Next" panose="020B0503020202020204" pitchFamily="34" charset="0"/>
                <a:cs typeface="Arial"/>
              </a:rPr>
              <a:t>Thermal </a:t>
            </a:r>
            <a:r>
              <a:rPr lang="it-IT" b="1" spc="-5" dirty="0" err="1">
                <a:latin typeface="Avenir Next" panose="020B0503020202020204" pitchFamily="34" charset="0"/>
                <a:cs typeface="Arial"/>
              </a:rPr>
              <a:t>processes</a:t>
            </a:r>
            <a:r>
              <a:rPr lang="it-IT" b="1" spc="-5" dirty="0">
                <a:latin typeface="Avenir Next" panose="020B0503020202020204" pitchFamily="34" charset="0"/>
                <a:cs typeface="Arial"/>
              </a:rPr>
              <a:t> (</a:t>
            </a:r>
            <a:r>
              <a:rPr lang="it-IT" b="1" spc="-5" dirty="0" err="1">
                <a:latin typeface="Avenir Next" panose="020B0503020202020204" pitchFamily="34" charset="0"/>
                <a:cs typeface="Arial"/>
              </a:rPr>
              <a:t>Blown</a:t>
            </a:r>
            <a:r>
              <a:rPr lang="it-IT" b="1" spc="-5" dirty="0">
                <a:latin typeface="Avenir Next" panose="020B0503020202020204" pitchFamily="34" charset="0"/>
                <a:cs typeface="Arial"/>
              </a:rPr>
              <a:t> </a:t>
            </a:r>
            <a:r>
              <a:rPr lang="it-IT" b="1" spc="-5" dirty="0" err="1">
                <a:latin typeface="Avenir Next" panose="020B0503020202020204" pitchFamily="34" charset="0"/>
                <a:cs typeface="Arial"/>
              </a:rPr>
              <a:t>powder</a:t>
            </a:r>
            <a:r>
              <a:rPr lang="it-IT" b="1" spc="-5" dirty="0">
                <a:latin typeface="Avenir Next" panose="020B0503020202020204" pitchFamily="34" charset="0"/>
                <a:cs typeface="Arial"/>
              </a:rPr>
              <a:t> </a:t>
            </a:r>
            <a:r>
              <a:rPr lang="it-IT" b="1" spc="-5" dirty="0" err="1">
                <a:latin typeface="Avenir Next" panose="020B0503020202020204" pitchFamily="34" charset="0"/>
                <a:cs typeface="Arial"/>
              </a:rPr>
              <a:t>processes</a:t>
            </a:r>
            <a:r>
              <a:rPr lang="it-IT" b="1" spc="-5" dirty="0">
                <a:latin typeface="Avenir Next" panose="020B0503020202020204" pitchFamily="34" charset="0"/>
                <a:cs typeface="Arial"/>
              </a:rPr>
              <a:t>, WAAM, SLM, EBM,…)</a:t>
            </a:r>
          </a:p>
          <a:p>
            <a:pPr marL="355600" indent="-342900">
              <a:lnSpc>
                <a:spcPct val="100000"/>
              </a:lnSpc>
              <a:spcBef>
                <a:spcPts val="500"/>
              </a:spcBef>
              <a:buClr>
                <a:srgbClr val="7190A5"/>
              </a:buClr>
              <a:buFont typeface="Wingdings"/>
              <a:buChar char=""/>
              <a:tabLst>
                <a:tab pos="355600" algn="l"/>
              </a:tabLst>
            </a:pPr>
            <a:endParaRPr lang="it-IT" b="1" spc="-5" dirty="0">
              <a:latin typeface="Avenir Next" panose="020B0503020202020204" pitchFamily="34" charset="0"/>
              <a:cs typeface="Arial"/>
            </a:endParaRPr>
          </a:p>
          <a:p>
            <a:pPr marL="355600" indent="-342900">
              <a:lnSpc>
                <a:spcPct val="100000"/>
              </a:lnSpc>
              <a:spcBef>
                <a:spcPts val="500"/>
              </a:spcBef>
              <a:buClr>
                <a:srgbClr val="7190A5"/>
              </a:buClr>
              <a:buFont typeface="Wingdings"/>
              <a:buChar char=""/>
              <a:tabLst>
                <a:tab pos="355600" algn="l"/>
              </a:tabLst>
            </a:pPr>
            <a:r>
              <a:rPr lang="it-IT" b="1" spc="-5" dirty="0">
                <a:latin typeface="Avenir Next" panose="020B0503020202020204" pitchFamily="34" charset="0"/>
                <a:cs typeface="Arial"/>
              </a:rPr>
              <a:t>Chemical </a:t>
            </a:r>
            <a:r>
              <a:rPr lang="it-IT" b="1" spc="-5" dirty="0" err="1">
                <a:latin typeface="Avenir Next" panose="020B0503020202020204" pitchFamily="34" charset="0"/>
                <a:cs typeface="Arial"/>
              </a:rPr>
              <a:t>processes</a:t>
            </a:r>
            <a:r>
              <a:rPr lang="it-IT" b="1" spc="-5" dirty="0">
                <a:latin typeface="Avenir Next" panose="020B0503020202020204" pitchFamily="34" charset="0"/>
                <a:cs typeface="Arial"/>
              </a:rPr>
              <a:t> </a:t>
            </a:r>
            <a:r>
              <a:rPr lang="it-IT" b="1" spc="-5" dirty="0">
                <a:latin typeface="Avenir Next" panose="020B0503020202020204" pitchFamily="34" charset="0"/>
                <a:cs typeface="Arial"/>
                <a:sym typeface="Wingdings" pitchFamily="2" charset="2"/>
              </a:rPr>
              <a:t>(Binder </a:t>
            </a:r>
            <a:r>
              <a:rPr lang="it-IT" b="1" spc="-5" dirty="0" err="1">
                <a:latin typeface="Avenir Next" panose="020B0503020202020204" pitchFamily="34" charset="0"/>
                <a:cs typeface="Arial"/>
                <a:sym typeface="Wingdings" pitchFamily="2" charset="2"/>
              </a:rPr>
              <a:t>Jetting</a:t>
            </a:r>
            <a:r>
              <a:rPr lang="it-IT" b="1" spc="-5" dirty="0">
                <a:latin typeface="Avenir Next" panose="020B0503020202020204" pitchFamily="34" charset="0"/>
                <a:cs typeface="Arial"/>
                <a:sym typeface="Wingdings" pitchFamily="2" charset="2"/>
              </a:rPr>
              <a:t>)</a:t>
            </a:r>
          </a:p>
          <a:p>
            <a:pPr marL="355600" indent="-342900">
              <a:lnSpc>
                <a:spcPct val="100000"/>
              </a:lnSpc>
              <a:spcBef>
                <a:spcPts val="500"/>
              </a:spcBef>
              <a:buClr>
                <a:srgbClr val="7190A5"/>
              </a:buClr>
              <a:buFont typeface="Wingdings"/>
              <a:buChar char=""/>
              <a:tabLst>
                <a:tab pos="355600" algn="l"/>
              </a:tabLst>
            </a:pPr>
            <a:endParaRPr lang="it-IT" b="1" spc="-5" dirty="0">
              <a:latin typeface="Avenir Next" panose="020B0503020202020204" pitchFamily="34" charset="0"/>
              <a:cs typeface="Arial"/>
              <a:sym typeface="Wingdings" pitchFamily="2" charset="2"/>
            </a:endParaRPr>
          </a:p>
          <a:p>
            <a:pPr marL="355600" indent="-342900">
              <a:lnSpc>
                <a:spcPct val="100000"/>
              </a:lnSpc>
              <a:spcBef>
                <a:spcPts val="500"/>
              </a:spcBef>
              <a:buClr>
                <a:srgbClr val="7190A5"/>
              </a:buClr>
              <a:buFont typeface="Wingdings"/>
              <a:buChar char=""/>
              <a:tabLst>
                <a:tab pos="355600" algn="l"/>
              </a:tabLst>
            </a:pPr>
            <a:r>
              <a:rPr lang="it-IT" b="1" spc="-5" dirty="0" err="1">
                <a:latin typeface="Avenir Next" panose="020B0503020202020204" pitchFamily="34" charset="0"/>
                <a:cs typeface="Arial"/>
                <a:sym typeface="Wingdings" pitchFamily="2" charset="2"/>
              </a:rPr>
              <a:t>Kinetic</a:t>
            </a:r>
            <a:r>
              <a:rPr lang="it-IT" b="1" spc="-5" dirty="0">
                <a:latin typeface="Avenir Next" panose="020B0503020202020204" pitchFamily="34" charset="0"/>
                <a:cs typeface="Arial"/>
                <a:sym typeface="Wingdings" pitchFamily="2" charset="2"/>
              </a:rPr>
              <a:t> </a:t>
            </a:r>
            <a:r>
              <a:rPr lang="it-IT" b="1" spc="-5" dirty="0" err="1">
                <a:latin typeface="Avenir Next" panose="020B0503020202020204" pitchFamily="34" charset="0"/>
                <a:cs typeface="Arial"/>
                <a:sym typeface="Wingdings" pitchFamily="2" charset="2"/>
              </a:rPr>
              <a:t>processes</a:t>
            </a:r>
            <a:r>
              <a:rPr lang="it-IT" b="1" spc="-5" dirty="0">
                <a:latin typeface="Avenir Next" panose="020B0503020202020204" pitchFamily="34" charset="0"/>
                <a:cs typeface="Arial"/>
                <a:sym typeface="Wingdings" pitchFamily="2" charset="2"/>
              </a:rPr>
              <a:t> (</a:t>
            </a:r>
            <a:r>
              <a:rPr lang="it-IT" b="1" spc="-5" dirty="0" err="1">
                <a:latin typeface="Avenir Next" panose="020B0503020202020204" pitchFamily="34" charset="0"/>
                <a:cs typeface="Arial"/>
                <a:sym typeface="Wingdings" pitchFamily="2" charset="2"/>
              </a:rPr>
              <a:t>Cold</a:t>
            </a:r>
            <a:r>
              <a:rPr lang="it-IT" b="1" spc="-5" dirty="0">
                <a:latin typeface="Avenir Next" panose="020B0503020202020204" pitchFamily="34" charset="0"/>
                <a:cs typeface="Arial"/>
                <a:sym typeface="Wingdings" pitchFamily="2" charset="2"/>
              </a:rPr>
              <a:t> Spray)</a:t>
            </a:r>
          </a:p>
          <a:p>
            <a:pPr marL="355600" indent="-342900">
              <a:lnSpc>
                <a:spcPct val="100000"/>
              </a:lnSpc>
              <a:spcBef>
                <a:spcPts val="500"/>
              </a:spcBef>
              <a:buClr>
                <a:srgbClr val="7190A5"/>
              </a:buClr>
              <a:buFont typeface="Wingdings"/>
              <a:buChar char=""/>
              <a:tabLst>
                <a:tab pos="355600" algn="l"/>
              </a:tabLst>
            </a:pPr>
            <a:endParaRPr lang="it-IT" b="1" spc="-5" dirty="0">
              <a:latin typeface="Arial"/>
              <a:cs typeface="Arial"/>
              <a:sym typeface="Wingdings" pitchFamily="2" charset="2"/>
            </a:endParaRPr>
          </a:p>
          <a:p>
            <a:pPr marL="355600" indent="-342900">
              <a:lnSpc>
                <a:spcPct val="100000"/>
              </a:lnSpc>
              <a:spcBef>
                <a:spcPts val="500"/>
              </a:spcBef>
              <a:buClr>
                <a:srgbClr val="7190A5"/>
              </a:buClr>
              <a:buFont typeface="Wingdings"/>
              <a:buChar char=""/>
              <a:tabLst>
                <a:tab pos="355600" algn="l"/>
              </a:tabLst>
            </a:pPr>
            <a:endParaRPr lang="it-IT" b="1" spc="-5" dirty="0">
              <a:latin typeface="Arial"/>
              <a:cs typeface="Arial"/>
            </a:endParaRPr>
          </a:p>
        </p:txBody>
      </p:sp>
      <p:pic>
        <p:nvPicPr>
          <p:cNvPr id="4" name="Picture 6" descr="image002.gif">
            <a:extLst>
              <a:ext uri="{FF2B5EF4-FFF2-40B4-BE49-F238E27FC236}">
                <a16:creationId xmlns:a16="http://schemas.microsoft.com/office/drawing/2014/main" id="{6932B6D3-1EB1-247B-F502-7888456393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23176" y="4539142"/>
            <a:ext cx="4251474" cy="1575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magine 6">
            <a:extLst>
              <a:ext uri="{FF2B5EF4-FFF2-40B4-BE49-F238E27FC236}">
                <a16:creationId xmlns:a16="http://schemas.microsoft.com/office/drawing/2014/main" id="{618F6060-8488-0BD6-A4DC-7848692C7D82}"/>
              </a:ext>
            </a:extLst>
          </p:cNvPr>
          <p:cNvPicPr>
            <a:picLocks noChangeAspect="1"/>
          </p:cNvPicPr>
          <p:nvPr/>
        </p:nvPicPr>
        <p:blipFill>
          <a:blip r:embed="rId5"/>
          <a:stretch>
            <a:fillRect/>
          </a:stretch>
        </p:blipFill>
        <p:spPr>
          <a:xfrm>
            <a:off x="399822" y="4489705"/>
            <a:ext cx="2641600" cy="1479296"/>
          </a:xfrm>
          <a:prstGeom prst="rect">
            <a:avLst/>
          </a:prstGeom>
        </p:spPr>
      </p:pic>
      <p:pic>
        <p:nvPicPr>
          <p:cNvPr id="7" name="Picture 2" descr="Inkjet Printing">
            <a:extLst>
              <a:ext uri="{FF2B5EF4-FFF2-40B4-BE49-F238E27FC236}">
                <a16:creationId xmlns:a16="http://schemas.microsoft.com/office/drawing/2014/main" id="{46F2A161-5A63-6C6D-A292-6B95FB6403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3307" y="4315968"/>
            <a:ext cx="1877454" cy="1877454"/>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a:extLst>
              <a:ext uri="{FF2B5EF4-FFF2-40B4-BE49-F238E27FC236}">
                <a16:creationId xmlns:a16="http://schemas.microsoft.com/office/drawing/2014/main" id="{851F8A90-A985-F790-8864-D8DD111ECE06}"/>
              </a:ext>
            </a:extLst>
          </p:cNvPr>
          <p:cNvSpPr/>
          <p:nvPr/>
        </p:nvSpPr>
        <p:spPr>
          <a:xfrm>
            <a:off x="1579115" y="452352"/>
            <a:ext cx="7669798" cy="646331"/>
          </a:xfrm>
          <a:prstGeom prst="rect">
            <a:avLst/>
          </a:prstGeom>
        </p:spPr>
        <p:txBody>
          <a:bodyPr wrap="square" rtlCol="0">
            <a:spAutoFit/>
          </a:bodyPr>
          <a:lstStyle/>
          <a:p>
            <a:pPr rtl="0"/>
            <a:r>
              <a:rPr lang="en-GB" sz="3600" b="1" dirty="0">
                <a:latin typeface="Avenir Next" panose="020B0503020202020204" pitchFamily="34" charset="0"/>
                <a:cs typeface="Times New Roman" panose="02020603050405020304" pitchFamily="18" charset="0"/>
              </a:rPr>
              <a:t>The processes</a:t>
            </a:r>
            <a:endParaRPr lang="it-IT" sz="3600" b="1" dirty="0">
              <a:latin typeface="Avenir Next" panose="020B0503020202020204" pitchFamily="34" charset="0"/>
            </a:endParaRPr>
          </a:p>
        </p:txBody>
      </p:sp>
    </p:spTree>
    <p:extLst>
      <p:ext uri="{BB962C8B-B14F-4D97-AF65-F5344CB8AC3E}">
        <p14:creationId xmlns:p14="http://schemas.microsoft.com/office/powerpoint/2010/main" val="322006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7F36665-9052-1254-7A5B-42C9D537149F}"/>
              </a:ext>
            </a:extLst>
          </p:cNvPr>
          <p:cNvSpPr>
            <a:spLocks noGrp="1"/>
          </p:cNvSpPr>
          <p:nvPr>
            <p:ph type="ftr" sz="quarter" idx="11"/>
          </p:nvPr>
        </p:nvSpPr>
        <p:spPr>
          <a:xfrm>
            <a:off x="4038600" y="6216421"/>
            <a:ext cx="4114800" cy="365125"/>
          </a:xfrm>
        </p:spPr>
        <p:txBody>
          <a:bodyPr/>
          <a:lstStyle/>
          <a:p>
            <a:r>
              <a:rPr lang="it-IT" dirty="0">
                <a:solidFill>
                  <a:schemeClr val="tx1"/>
                </a:solidFill>
              </a:rPr>
              <a:t>Design 4.0</a:t>
            </a:r>
          </a:p>
        </p:txBody>
      </p:sp>
      <p:sp>
        <p:nvSpPr>
          <p:cNvPr id="2" name="TextBox 1">
            <a:extLst>
              <a:ext uri="{FF2B5EF4-FFF2-40B4-BE49-F238E27FC236}">
                <a16:creationId xmlns:a16="http://schemas.microsoft.com/office/drawing/2014/main" id="{3B0E6791-ED5C-87B5-C79A-D28A1B403DAD}"/>
              </a:ext>
            </a:extLst>
          </p:cNvPr>
          <p:cNvSpPr txBox="1"/>
          <p:nvPr/>
        </p:nvSpPr>
        <p:spPr>
          <a:xfrm>
            <a:off x="4960307" y="525005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effectLst/>
              <a:uLnTx/>
              <a:uFillTx/>
              <a:latin typeface="Avenir Next" panose="020B0503020202020204" pitchFamily="34" charset="0"/>
            </a:endParaRPr>
          </a:p>
        </p:txBody>
      </p:sp>
      <p:sp>
        <p:nvSpPr>
          <p:cNvPr id="3" name="object 125">
            <a:extLst>
              <a:ext uri="{FF2B5EF4-FFF2-40B4-BE49-F238E27FC236}">
                <a16:creationId xmlns:a16="http://schemas.microsoft.com/office/drawing/2014/main" id="{A75EB746-2C5A-C721-E375-EF2DD6F3ED56}"/>
              </a:ext>
            </a:extLst>
          </p:cNvPr>
          <p:cNvSpPr/>
          <p:nvPr/>
        </p:nvSpPr>
        <p:spPr>
          <a:xfrm>
            <a:off x="5145038" y="3615533"/>
            <a:ext cx="3008276" cy="2962607"/>
          </a:xfrm>
          <a:prstGeom prst="rect">
            <a:avLst/>
          </a:prstGeom>
          <a:blipFill>
            <a:blip r:embed="rId4" cstate="print"/>
            <a:stretch>
              <a:fillRect/>
            </a:stretch>
          </a:blipFill>
        </p:spPr>
        <p:txBody>
          <a:bodyPr wrap="square" lIns="0" tIns="0" rIns="0" bIns="0" rtlCol="0"/>
          <a:lstStyle/>
          <a:p>
            <a:endParaRPr>
              <a:latin typeface="Avenir Next" panose="020B0503020202020204" pitchFamily="34" charset="0"/>
            </a:endParaRPr>
          </a:p>
        </p:txBody>
      </p:sp>
      <p:sp>
        <p:nvSpPr>
          <p:cNvPr id="4" name="object 126">
            <a:extLst>
              <a:ext uri="{FF2B5EF4-FFF2-40B4-BE49-F238E27FC236}">
                <a16:creationId xmlns:a16="http://schemas.microsoft.com/office/drawing/2014/main" id="{C3F7FAA8-37B1-30F8-4223-848E6F1C9E71}"/>
              </a:ext>
            </a:extLst>
          </p:cNvPr>
          <p:cNvSpPr txBox="1"/>
          <p:nvPr/>
        </p:nvSpPr>
        <p:spPr>
          <a:xfrm>
            <a:off x="392291" y="1360179"/>
            <a:ext cx="7973536" cy="2621230"/>
          </a:xfrm>
          <a:prstGeom prst="rect">
            <a:avLst/>
          </a:prstGeom>
        </p:spPr>
        <p:txBody>
          <a:bodyPr vert="horz" wrap="square" lIns="0" tIns="63500" rIns="0" bIns="0" rtlCol="0">
            <a:spAutoFit/>
          </a:bodyPr>
          <a:lstStyle/>
          <a:p>
            <a:pPr marL="12700">
              <a:lnSpc>
                <a:spcPct val="100000"/>
              </a:lnSpc>
              <a:spcBef>
                <a:spcPts val="500"/>
              </a:spcBef>
              <a:buClr>
                <a:srgbClr val="7190A5"/>
              </a:buClr>
              <a:tabLst>
                <a:tab pos="355600" algn="l"/>
              </a:tabLst>
            </a:pPr>
            <a:r>
              <a:rPr lang="it-IT" b="1" spc="-5" dirty="0" err="1">
                <a:latin typeface="Avenir Next" panose="020B0503020202020204" pitchFamily="34" charset="0"/>
                <a:cs typeface="Arial"/>
              </a:rPr>
              <a:t>Blown</a:t>
            </a:r>
            <a:r>
              <a:rPr lang="it-IT" b="1" spc="-5" dirty="0">
                <a:latin typeface="Avenir Next" panose="020B0503020202020204" pitchFamily="34" charset="0"/>
                <a:cs typeface="Arial"/>
              </a:rPr>
              <a:t> </a:t>
            </a:r>
            <a:r>
              <a:rPr lang="it-IT" b="1" spc="-5" dirty="0" err="1">
                <a:latin typeface="Avenir Next" panose="020B0503020202020204" pitchFamily="34" charset="0"/>
                <a:cs typeface="Arial"/>
              </a:rPr>
              <a:t>Powder</a:t>
            </a:r>
            <a:r>
              <a:rPr lang="it-IT" b="1" spc="-5" dirty="0">
                <a:latin typeface="Avenir Next" panose="020B0503020202020204" pitchFamily="34" charset="0"/>
                <a:cs typeface="Arial"/>
              </a:rPr>
              <a:t> </a:t>
            </a:r>
            <a:r>
              <a:rPr lang="it-IT" b="1" spc="-5" dirty="0" err="1">
                <a:latin typeface="Avenir Next" panose="020B0503020202020204" pitchFamily="34" charset="0"/>
                <a:cs typeface="Arial"/>
              </a:rPr>
              <a:t>process</a:t>
            </a:r>
            <a:r>
              <a:rPr lang="it-IT" b="1" spc="-5" dirty="0">
                <a:latin typeface="Avenir Next" panose="020B0503020202020204" pitchFamily="34" charset="0"/>
                <a:cs typeface="Arial"/>
              </a:rPr>
              <a:t> (Laser </a:t>
            </a:r>
            <a:r>
              <a:rPr lang="it-IT" b="1" spc="-5" dirty="0" err="1">
                <a:latin typeface="Avenir Next" panose="020B0503020202020204" pitchFamily="34" charset="0"/>
                <a:cs typeface="Arial"/>
              </a:rPr>
              <a:t>Cladding</a:t>
            </a:r>
            <a:r>
              <a:rPr lang="it-IT" b="1" spc="-5" dirty="0">
                <a:latin typeface="Avenir Next" panose="020B0503020202020204" pitchFamily="34" charset="0"/>
                <a:cs typeface="Arial"/>
              </a:rPr>
              <a:t>)</a:t>
            </a:r>
          </a:p>
          <a:p>
            <a:pPr marL="355600" indent="-342900">
              <a:lnSpc>
                <a:spcPct val="100000"/>
              </a:lnSpc>
              <a:spcBef>
                <a:spcPts val="500"/>
              </a:spcBef>
              <a:buClr>
                <a:srgbClr val="7190A5"/>
              </a:buClr>
              <a:buFont typeface="Wingdings"/>
              <a:buChar char=""/>
              <a:tabLst>
                <a:tab pos="355600" algn="l"/>
              </a:tabLst>
            </a:pPr>
            <a:endParaRPr sz="1600" b="1" dirty="0">
              <a:latin typeface="Avenir Next" panose="020B0503020202020204" pitchFamily="34" charset="0"/>
              <a:cs typeface="Arial"/>
            </a:endParaRPr>
          </a:p>
          <a:p>
            <a:r>
              <a:rPr lang="it-IT" sz="1600" dirty="0">
                <a:latin typeface="Avenir Next" panose="020B0503020202020204" pitchFamily="34" charset="0"/>
              </a:rPr>
              <a:t>The melting of the metal </a:t>
            </a:r>
            <a:r>
              <a:rPr lang="it-IT" sz="1600" dirty="0" err="1">
                <a:latin typeface="Avenir Next" panose="020B0503020202020204" pitchFamily="34" charset="0"/>
              </a:rPr>
              <a:t>is</a:t>
            </a:r>
            <a:r>
              <a:rPr lang="it-IT" sz="1600" dirty="0">
                <a:latin typeface="Avenir Next" panose="020B0503020202020204" pitchFamily="34" charset="0"/>
              </a:rPr>
              <a:t> </a:t>
            </a:r>
            <a:r>
              <a:rPr lang="it-IT" sz="1600" dirty="0" err="1">
                <a:latin typeface="Avenir Next" panose="020B0503020202020204" pitchFamily="34" charset="0"/>
              </a:rPr>
              <a:t>obtained</a:t>
            </a:r>
            <a:r>
              <a:rPr lang="it-IT" sz="1600" dirty="0">
                <a:latin typeface="Avenir Next" panose="020B0503020202020204" pitchFamily="34" charset="0"/>
              </a:rPr>
              <a:t> with laser, electron </a:t>
            </a:r>
            <a:r>
              <a:rPr lang="it-IT" sz="1600" dirty="0" err="1">
                <a:latin typeface="Avenir Next" panose="020B0503020202020204" pitchFamily="34" charset="0"/>
              </a:rPr>
              <a:t>beam</a:t>
            </a:r>
            <a:r>
              <a:rPr lang="it-IT" sz="1600" dirty="0">
                <a:latin typeface="Avenir Next" panose="020B0503020202020204" pitchFamily="34" charset="0"/>
              </a:rPr>
              <a:t> or plasma </a:t>
            </a:r>
          </a:p>
          <a:p>
            <a:r>
              <a:rPr lang="it-IT" sz="1600" dirty="0">
                <a:latin typeface="Avenir Next" panose="020B0503020202020204" pitchFamily="34" charset="0"/>
              </a:rPr>
              <a:t>The </a:t>
            </a:r>
            <a:r>
              <a:rPr lang="it-IT" sz="1600" dirty="0" err="1">
                <a:latin typeface="Avenir Next" panose="020B0503020202020204" pitchFamily="34" charset="0"/>
              </a:rPr>
              <a:t>powders</a:t>
            </a:r>
            <a:r>
              <a:rPr lang="it-IT" sz="1600" dirty="0">
                <a:latin typeface="Avenir Next" panose="020B0503020202020204" pitchFamily="34" charset="0"/>
              </a:rPr>
              <a:t> or the </a:t>
            </a:r>
            <a:r>
              <a:rPr lang="it-IT" sz="1600" dirty="0" err="1">
                <a:latin typeface="Avenir Next" panose="020B0503020202020204" pitchFamily="34" charset="0"/>
              </a:rPr>
              <a:t>wire</a:t>
            </a:r>
            <a:r>
              <a:rPr lang="it-IT" sz="1600" dirty="0">
                <a:latin typeface="Avenir Next" panose="020B0503020202020204" pitchFamily="34" charset="0"/>
              </a:rPr>
              <a:t> are </a:t>
            </a:r>
            <a:r>
              <a:rPr lang="it-IT" sz="1600" dirty="0" err="1">
                <a:latin typeface="Avenir Next" panose="020B0503020202020204" pitchFamily="34" charset="0"/>
              </a:rPr>
              <a:t>guided</a:t>
            </a:r>
            <a:r>
              <a:rPr lang="it-IT" sz="1600" dirty="0">
                <a:latin typeface="Avenir Next" panose="020B0503020202020204" pitchFamily="34" charset="0"/>
              </a:rPr>
              <a:t> </a:t>
            </a:r>
            <a:r>
              <a:rPr lang="it-IT" sz="1600" dirty="0" err="1">
                <a:latin typeface="Avenir Next" panose="020B0503020202020204" pitchFamily="34" charset="0"/>
              </a:rPr>
              <a:t>into</a:t>
            </a:r>
            <a:r>
              <a:rPr lang="it-IT" sz="1600" dirty="0">
                <a:latin typeface="Avenir Next" panose="020B0503020202020204" pitchFamily="34" charset="0"/>
              </a:rPr>
              <a:t> the melting zone </a:t>
            </a:r>
          </a:p>
          <a:p>
            <a:r>
              <a:rPr lang="it-IT" sz="1600" dirty="0" err="1">
                <a:latin typeface="Avenir Next" panose="020B0503020202020204" pitchFamily="34" charset="0"/>
              </a:rPr>
              <a:t>Processes</a:t>
            </a:r>
            <a:r>
              <a:rPr lang="it-IT" sz="1600" dirty="0">
                <a:latin typeface="Avenir Next" panose="020B0503020202020204" pitchFamily="34" charset="0"/>
              </a:rPr>
              <a:t>: Direct Metal </a:t>
            </a:r>
            <a:r>
              <a:rPr lang="it-IT" sz="1600" dirty="0" err="1">
                <a:latin typeface="Avenir Next" panose="020B0503020202020204" pitchFamily="34" charset="0"/>
              </a:rPr>
              <a:t>Deposition</a:t>
            </a:r>
            <a:r>
              <a:rPr lang="it-IT" sz="1600" dirty="0">
                <a:latin typeface="Avenir Next" panose="020B0503020202020204" pitchFamily="34" charset="0"/>
              </a:rPr>
              <a:t> (DMD), Laser </a:t>
            </a:r>
            <a:r>
              <a:rPr lang="it-IT" sz="1600" dirty="0" err="1">
                <a:latin typeface="Avenir Next" panose="020B0503020202020204" pitchFamily="34" charset="0"/>
              </a:rPr>
              <a:t>Engineered</a:t>
            </a:r>
            <a:r>
              <a:rPr lang="it-IT" sz="1600" dirty="0">
                <a:latin typeface="Avenir Next" panose="020B0503020202020204" pitchFamily="34" charset="0"/>
              </a:rPr>
              <a:t> Net Shaping (LENS), </a:t>
            </a:r>
            <a:r>
              <a:rPr lang="it-IT" sz="1600" dirty="0" err="1">
                <a:latin typeface="Avenir Next" panose="020B0503020202020204" pitchFamily="34" charset="0"/>
              </a:rPr>
              <a:t>Wire</a:t>
            </a:r>
            <a:r>
              <a:rPr lang="it-IT" sz="1600" dirty="0">
                <a:latin typeface="Avenir Next" panose="020B0503020202020204" pitchFamily="34" charset="0"/>
              </a:rPr>
              <a:t> </a:t>
            </a:r>
            <a:r>
              <a:rPr lang="it-IT" sz="1600" dirty="0" err="1">
                <a:latin typeface="Avenir Next" panose="020B0503020202020204" pitchFamily="34" charset="0"/>
              </a:rPr>
              <a:t>Arc</a:t>
            </a:r>
            <a:r>
              <a:rPr lang="it-IT" sz="1600" dirty="0">
                <a:latin typeface="Avenir Next" panose="020B0503020202020204" pitchFamily="34" charset="0"/>
              </a:rPr>
              <a:t> Additive Manufacturing (WAAM), etc.</a:t>
            </a:r>
          </a:p>
          <a:p>
            <a:r>
              <a:rPr lang="it-IT" sz="1600" dirty="0">
                <a:latin typeface="Avenir Next" panose="020B0503020202020204" pitchFamily="34" charset="0"/>
              </a:rPr>
              <a:t> Applications: new parts, </a:t>
            </a:r>
            <a:r>
              <a:rPr lang="it-IT" sz="1600" dirty="0" err="1">
                <a:latin typeface="Avenir Next" panose="020B0503020202020204" pitchFamily="34" charset="0"/>
              </a:rPr>
              <a:t>repairs</a:t>
            </a:r>
            <a:r>
              <a:rPr lang="it-IT" sz="1600" dirty="0">
                <a:latin typeface="Avenir Next" panose="020B0503020202020204" pitchFamily="34" charset="0"/>
              </a:rPr>
              <a:t> </a:t>
            </a:r>
          </a:p>
          <a:p>
            <a:r>
              <a:rPr lang="it-IT" sz="1600" dirty="0" err="1">
                <a:latin typeface="Avenir Next" panose="020B0503020202020204" pitchFamily="34" charset="0"/>
              </a:rPr>
              <a:t>Pros</a:t>
            </a:r>
            <a:r>
              <a:rPr lang="it-IT" sz="1600" dirty="0">
                <a:latin typeface="Avenir Next" panose="020B0503020202020204" pitchFamily="34" charset="0"/>
              </a:rPr>
              <a:t>: large </a:t>
            </a:r>
            <a:r>
              <a:rPr lang="it-IT" sz="1600" dirty="0" err="1">
                <a:latin typeface="Avenir Next" panose="020B0503020202020204" pitchFamily="34" charset="0"/>
              </a:rPr>
              <a:t>piece</a:t>
            </a:r>
            <a:r>
              <a:rPr lang="it-IT" sz="1600" dirty="0">
                <a:latin typeface="Avenir Next" panose="020B0503020202020204" pitchFamily="34" charset="0"/>
              </a:rPr>
              <a:t> sizes (up to 10m for WAAM), </a:t>
            </a:r>
            <a:r>
              <a:rPr lang="it-IT" sz="1600" dirty="0" err="1">
                <a:latin typeface="Avenir Next" panose="020B0503020202020204" pitchFamily="34" charset="0"/>
              </a:rPr>
              <a:t>higher</a:t>
            </a:r>
            <a:r>
              <a:rPr lang="it-IT" sz="1600" dirty="0">
                <a:latin typeface="Avenir Next" panose="020B0503020202020204" pitchFamily="34" charset="0"/>
              </a:rPr>
              <a:t> </a:t>
            </a:r>
            <a:r>
              <a:rPr lang="it-IT" sz="1600" dirty="0" err="1">
                <a:latin typeface="Avenir Next" panose="020B0503020202020204" pitchFamily="34" charset="0"/>
              </a:rPr>
              <a:t>deposition</a:t>
            </a:r>
            <a:r>
              <a:rPr lang="it-IT" sz="1600" dirty="0">
                <a:latin typeface="Avenir Next" panose="020B0503020202020204" pitchFamily="34" charset="0"/>
              </a:rPr>
              <a:t> rates (up to 4 kg / h, </a:t>
            </a:r>
            <a:r>
              <a:rPr lang="it-IT" sz="1600" dirty="0" err="1">
                <a:latin typeface="Avenir Next" panose="020B0503020202020204" pitchFamily="34" charset="0"/>
              </a:rPr>
              <a:t>typical</a:t>
            </a:r>
            <a:r>
              <a:rPr lang="it-IT" sz="1600" dirty="0">
                <a:latin typeface="Avenir Next" panose="020B0503020202020204" pitchFamily="34" charset="0"/>
              </a:rPr>
              <a:t> 1 kg / h for Ti, WAAM), </a:t>
            </a:r>
            <a:r>
              <a:rPr lang="it-IT" sz="1600" dirty="0" err="1">
                <a:latin typeface="Avenir Next" panose="020B0503020202020204" pitchFamily="34" charset="0"/>
              </a:rPr>
              <a:t>different</a:t>
            </a:r>
            <a:r>
              <a:rPr lang="it-IT" sz="1600" dirty="0">
                <a:latin typeface="Avenir Next" panose="020B0503020202020204" pitchFamily="34" charset="0"/>
              </a:rPr>
              <a:t> </a:t>
            </a:r>
            <a:r>
              <a:rPr lang="it-IT" sz="1600" dirty="0" err="1">
                <a:latin typeface="Avenir Next" panose="020B0503020202020204" pitchFamily="34" charset="0"/>
              </a:rPr>
              <a:t>powders</a:t>
            </a:r>
            <a:r>
              <a:rPr lang="it-IT" sz="1600" dirty="0">
                <a:latin typeface="Avenir Next" panose="020B0503020202020204" pitchFamily="34" charset="0"/>
              </a:rPr>
              <a:t> (</a:t>
            </a:r>
            <a:r>
              <a:rPr lang="it-IT" sz="1600" dirty="0" err="1">
                <a:latin typeface="Avenir Next" panose="020B0503020202020204" pitchFamily="34" charset="0"/>
              </a:rPr>
              <a:t>graded</a:t>
            </a:r>
            <a:r>
              <a:rPr lang="it-IT" sz="1600" dirty="0">
                <a:latin typeface="Avenir Next" panose="020B0503020202020204" pitchFamily="34" charset="0"/>
              </a:rPr>
              <a:t> </a:t>
            </a:r>
            <a:r>
              <a:rPr lang="it-IT" sz="1600" dirty="0" err="1">
                <a:latin typeface="Avenir Next" panose="020B0503020202020204" pitchFamily="34" charset="0"/>
              </a:rPr>
              <a:t>materials</a:t>
            </a:r>
            <a:r>
              <a:rPr lang="it-IT" sz="1600" dirty="0">
                <a:latin typeface="Avenir Next" panose="020B0503020202020204" pitchFamily="34" charset="0"/>
              </a:rPr>
              <a:t>) </a:t>
            </a:r>
          </a:p>
          <a:p>
            <a:r>
              <a:rPr lang="it-IT" sz="1600" dirty="0">
                <a:latin typeface="Avenir Next" panose="020B0503020202020204" pitchFamily="34" charset="0"/>
              </a:rPr>
              <a:t>Cons: </a:t>
            </a:r>
            <a:r>
              <a:rPr lang="it-IT" sz="1600" dirty="0" err="1">
                <a:latin typeface="Avenir Next" panose="020B0503020202020204" pitchFamily="34" charset="0"/>
              </a:rPr>
              <a:t>surface</a:t>
            </a:r>
            <a:r>
              <a:rPr lang="it-IT" sz="1600" dirty="0">
                <a:latin typeface="Avenir Next" panose="020B0503020202020204" pitchFamily="34" charset="0"/>
              </a:rPr>
              <a:t> </a:t>
            </a:r>
            <a:r>
              <a:rPr lang="it-IT" sz="1600" dirty="0" err="1">
                <a:latin typeface="Avenir Next" panose="020B0503020202020204" pitchFamily="34" charset="0"/>
              </a:rPr>
              <a:t>finishing</a:t>
            </a:r>
            <a:r>
              <a:rPr lang="it-IT" sz="1600" dirty="0">
                <a:latin typeface="Avenir Next" panose="020B0503020202020204" pitchFamily="34" charset="0"/>
              </a:rPr>
              <a:t>, </a:t>
            </a:r>
            <a:r>
              <a:rPr lang="it-IT" sz="1600" dirty="0" err="1">
                <a:latin typeface="Avenir Next" panose="020B0503020202020204" pitchFamily="34" charset="0"/>
              </a:rPr>
              <a:t>resolution</a:t>
            </a:r>
            <a:r>
              <a:rPr lang="it-IT" sz="1600" dirty="0">
                <a:latin typeface="Avenir Next" panose="020B0503020202020204" pitchFamily="34" charset="0"/>
              </a:rPr>
              <a:t>, </a:t>
            </a:r>
            <a:r>
              <a:rPr lang="it-IT" sz="1600" dirty="0" err="1">
                <a:latin typeface="Avenir Next" panose="020B0503020202020204" pitchFamily="34" charset="0"/>
              </a:rPr>
              <a:t>complexity</a:t>
            </a:r>
            <a:endParaRPr lang="it-IT" sz="1600" dirty="0">
              <a:latin typeface="Avenir Next" panose="020B0503020202020204" pitchFamily="34" charset="0"/>
            </a:endParaRPr>
          </a:p>
        </p:txBody>
      </p:sp>
      <p:sp>
        <p:nvSpPr>
          <p:cNvPr id="6" name="object 127">
            <a:hlinkClick r:id="rId5"/>
            <a:extLst>
              <a:ext uri="{FF2B5EF4-FFF2-40B4-BE49-F238E27FC236}">
                <a16:creationId xmlns:a16="http://schemas.microsoft.com/office/drawing/2014/main" id="{BFE713B9-C0F4-2DEA-8460-28782DDD248E}"/>
              </a:ext>
            </a:extLst>
          </p:cNvPr>
          <p:cNvSpPr/>
          <p:nvPr/>
        </p:nvSpPr>
        <p:spPr>
          <a:xfrm>
            <a:off x="8283703" y="1187530"/>
            <a:ext cx="3908297" cy="2196845"/>
          </a:xfrm>
          <a:prstGeom prst="rect">
            <a:avLst/>
          </a:prstGeom>
          <a:blipFill>
            <a:blip r:embed="rId6" cstate="print"/>
            <a:stretch>
              <a:fillRect/>
            </a:stretch>
          </a:blipFill>
        </p:spPr>
        <p:txBody>
          <a:bodyPr wrap="square" lIns="0" tIns="0" rIns="0" bIns="0" rtlCol="0"/>
          <a:lstStyle/>
          <a:p>
            <a:endParaRPr>
              <a:latin typeface="Avenir Next" panose="020B0503020202020204" pitchFamily="34" charset="0"/>
            </a:endParaRPr>
          </a:p>
        </p:txBody>
      </p:sp>
      <p:sp>
        <p:nvSpPr>
          <p:cNvPr id="7" name="object 129">
            <a:extLst>
              <a:ext uri="{FF2B5EF4-FFF2-40B4-BE49-F238E27FC236}">
                <a16:creationId xmlns:a16="http://schemas.microsoft.com/office/drawing/2014/main" id="{69F92E93-C1CB-1248-A22F-7AC498B0973B}"/>
              </a:ext>
            </a:extLst>
          </p:cNvPr>
          <p:cNvSpPr txBox="1"/>
          <p:nvPr/>
        </p:nvSpPr>
        <p:spPr>
          <a:xfrm>
            <a:off x="8846821" y="6205226"/>
            <a:ext cx="3345179" cy="319959"/>
          </a:xfrm>
          <a:prstGeom prst="rect">
            <a:avLst/>
          </a:prstGeom>
        </p:spPr>
        <p:txBody>
          <a:bodyPr vert="horz" wrap="square" lIns="0" tIns="12065" rIns="0" bIns="0" rtlCol="0">
            <a:spAutoFit/>
          </a:bodyPr>
          <a:lstStyle/>
          <a:p>
            <a:pPr marL="12700" marR="5080">
              <a:lnSpc>
                <a:spcPct val="100000"/>
              </a:lnSpc>
              <a:spcBef>
                <a:spcPts val="95"/>
              </a:spcBef>
            </a:pPr>
            <a:r>
              <a:rPr sz="1000" spc="-70" dirty="0">
                <a:latin typeface="Avenir Next" panose="020B0503020202020204" pitchFamily="34" charset="0"/>
                <a:cs typeface="Arial Unicode MS"/>
              </a:rPr>
              <a:t>source:  </a:t>
            </a:r>
            <a:r>
              <a:rPr sz="1000" u="sng" spc="-35" dirty="0">
                <a:uFill>
                  <a:solidFill>
                    <a:srgbClr val="0000FF"/>
                  </a:solidFill>
                </a:uFill>
                <a:latin typeface="Avenir Next" panose="020B0503020202020204" pitchFamily="34" charset="0"/>
                <a:cs typeface="Arial Unicode MS"/>
                <a:hlinkClick r:id="rId7">
                  <a:extLst>
                    <a:ext uri="{A12FA001-AC4F-418D-AE19-62706E023703}">
                      <ahyp:hlinkClr xmlns:ahyp="http://schemas.microsoft.com/office/drawing/2018/hyperlinkcolor" val="tx"/>
                    </a:ext>
                  </a:extLst>
                </a:hlinkClick>
              </a:rPr>
              <a:t>http://www.haydencorp.com/content.php?p= </a:t>
            </a:r>
            <a:r>
              <a:rPr sz="1000" spc="-35" dirty="0">
                <a:latin typeface="Avenir Next" panose="020B0503020202020204" pitchFamily="34" charset="0"/>
                <a:cs typeface="Arial Unicode MS"/>
              </a:rPr>
              <a:t> </a:t>
            </a:r>
            <a:r>
              <a:rPr sz="1000" u="sng" spc="-40" dirty="0">
                <a:uFill>
                  <a:solidFill>
                    <a:srgbClr val="0000FF"/>
                  </a:solidFill>
                </a:uFill>
                <a:latin typeface="Avenir Next" panose="020B0503020202020204" pitchFamily="34" charset="0"/>
                <a:cs typeface="Arial Unicode MS"/>
              </a:rPr>
              <a:t>laser_metal_deposition</a:t>
            </a:r>
            <a:r>
              <a:rPr sz="1000" spc="-45" dirty="0">
                <a:latin typeface="Avenir Next" panose="020B0503020202020204" pitchFamily="34" charset="0"/>
                <a:cs typeface="Arial Unicode MS"/>
              </a:rPr>
              <a:t> </a:t>
            </a:r>
            <a:r>
              <a:rPr sz="1000" spc="-65" dirty="0">
                <a:latin typeface="Avenir Next" panose="020B0503020202020204" pitchFamily="34" charset="0"/>
                <a:cs typeface="Arial Unicode MS"/>
              </a:rPr>
              <a:t>2014‐02‐25.</a:t>
            </a:r>
            <a:endParaRPr sz="1000" dirty="0">
              <a:latin typeface="Avenir Next" panose="020B0503020202020204" pitchFamily="34" charset="0"/>
              <a:cs typeface="Arial Unicode MS"/>
            </a:endParaRPr>
          </a:p>
        </p:txBody>
      </p:sp>
      <p:pic>
        <p:nvPicPr>
          <p:cNvPr id="8" name="Immagine 6">
            <a:extLst>
              <a:ext uri="{FF2B5EF4-FFF2-40B4-BE49-F238E27FC236}">
                <a16:creationId xmlns:a16="http://schemas.microsoft.com/office/drawing/2014/main" id="{FA80B6CE-E1E5-2F84-74AD-8CCD69051EE3}"/>
              </a:ext>
            </a:extLst>
          </p:cNvPr>
          <p:cNvPicPr>
            <a:picLocks noChangeAspect="1"/>
          </p:cNvPicPr>
          <p:nvPr/>
        </p:nvPicPr>
        <p:blipFill>
          <a:blip r:embed="rId8"/>
          <a:stretch>
            <a:fillRect/>
          </a:stretch>
        </p:blipFill>
        <p:spPr>
          <a:xfrm>
            <a:off x="924256" y="4246181"/>
            <a:ext cx="3454803" cy="1934690"/>
          </a:xfrm>
          <a:prstGeom prst="rect">
            <a:avLst/>
          </a:prstGeom>
        </p:spPr>
      </p:pic>
      <p:sp>
        <p:nvSpPr>
          <p:cNvPr id="9" name="Rettangolo 8">
            <a:extLst>
              <a:ext uri="{FF2B5EF4-FFF2-40B4-BE49-F238E27FC236}">
                <a16:creationId xmlns:a16="http://schemas.microsoft.com/office/drawing/2014/main" id="{75913CBE-9EE5-9923-3CB0-FC5A9B566740}"/>
              </a:ext>
            </a:extLst>
          </p:cNvPr>
          <p:cNvSpPr/>
          <p:nvPr/>
        </p:nvSpPr>
        <p:spPr>
          <a:xfrm>
            <a:off x="1479748" y="361719"/>
            <a:ext cx="7669798" cy="646331"/>
          </a:xfrm>
          <a:prstGeom prst="rect">
            <a:avLst/>
          </a:prstGeom>
        </p:spPr>
        <p:txBody>
          <a:bodyPr wrap="square" rtlCol="0">
            <a:spAutoFit/>
          </a:bodyPr>
          <a:lstStyle/>
          <a:p>
            <a:pPr rtl="0"/>
            <a:r>
              <a:rPr lang="en-GB" sz="3600" b="1" dirty="0">
                <a:latin typeface="Avenir Next" panose="020B0503020202020204" pitchFamily="34" charset="0"/>
                <a:cs typeface="Times New Roman" panose="02020603050405020304" pitchFamily="18" charset="0"/>
              </a:rPr>
              <a:t>The processes</a:t>
            </a:r>
            <a:endParaRPr lang="it-IT" sz="3600" b="1" dirty="0">
              <a:latin typeface="Avenir Next" panose="020B0503020202020204" pitchFamily="34" charset="0"/>
            </a:endParaRPr>
          </a:p>
        </p:txBody>
      </p:sp>
    </p:spTree>
    <p:extLst>
      <p:ext uri="{BB962C8B-B14F-4D97-AF65-F5344CB8AC3E}">
        <p14:creationId xmlns:p14="http://schemas.microsoft.com/office/powerpoint/2010/main" val="4144980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7F36665-9052-1254-7A5B-42C9D537149F}"/>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
        <p:nvSpPr>
          <p:cNvPr id="2" name="TextBox 1">
            <a:extLst>
              <a:ext uri="{FF2B5EF4-FFF2-40B4-BE49-F238E27FC236}">
                <a16:creationId xmlns:a16="http://schemas.microsoft.com/office/drawing/2014/main" id="{C224FEE4-4160-3B11-7F58-7C000B659E1F}"/>
              </a:ext>
            </a:extLst>
          </p:cNvPr>
          <p:cNvSpPr txBox="1"/>
          <p:nvPr/>
        </p:nvSpPr>
        <p:spPr>
          <a:xfrm>
            <a:off x="4960307" y="538998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effectLst/>
              <a:uLnTx/>
              <a:uFillTx/>
              <a:latin typeface="Avenir Next" panose="020B0503020202020204" pitchFamily="34" charset="0"/>
            </a:endParaRPr>
          </a:p>
        </p:txBody>
      </p:sp>
      <p:sp>
        <p:nvSpPr>
          <p:cNvPr id="3" name="object 125">
            <a:extLst>
              <a:ext uri="{FF2B5EF4-FFF2-40B4-BE49-F238E27FC236}">
                <a16:creationId xmlns:a16="http://schemas.microsoft.com/office/drawing/2014/main" id="{92D87136-0134-D058-52D4-9F7E74AAA9A3}"/>
              </a:ext>
            </a:extLst>
          </p:cNvPr>
          <p:cNvSpPr txBox="1"/>
          <p:nvPr/>
        </p:nvSpPr>
        <p:spPr>
          <a:xfrm>
            <a:off x="4768560" y="1706624"/>
            <a:ext cx="4733351" cy="2228174"/>
          </a:xfrm>
          <a:prstGeom prst="rect">
            <a:avLst/>
          </a:prstGeom>
        </p:spPr>
        <p:txBody>
          <a:bodyPr vert="horz" wrap="square" lIns="0" tIns="12065" rIns="0" bIns="0" rtlCol="0">
            <a:spAutoFit/>
          </a:bodyPr>
          <a:lstStyle/>
          <a:p>
            <a:pPr marL="12700">
              <a:lnSpc>
                <a:spcPct val="100000"/>
              </a:lnSpc>
              <a:spcBef>
                <a:spcPts val="95"/>
              </a:spcBef>
            </a:pPr>
            <a:r>
              <a:rPr lang="it-IT" spc="-5" dirty="0" err="1">
                <a:latin typeface="Avenir Next" panose="020B0503020202020204" pitchFamily="34" charset="0"/>
                <a:cs typeface="Arial"/>
              </a:rPr>
              <a:t>Pros</a:t>
            </a:r>
            <a:r>
              <a:rPr spc="-5" dirty="0">
                <a:latin typeface="Avenir Next" panose="020B0503020202020204" pitchFamily="34" charset="0"/>
                <a:cs typeface="Arial"/>
              </a:rPr>
              <a:t>:</a:t>
            </a:r>
            <a:endParaRPr dirty="0">
              <a:latin typeface="Avenir Next" panose="020B0503020202020204" pitchFamily="34" charset="0"/>
              <a:cs typeface="Arial"/>
            </a:endParaRPr>
          </a:p>
          <a:p>
            <a:pPr marL="297815" indent="-285115">
              <a:lnSpc>
                <a:spcPct val="100000"/>
              </a:lnSpc>
              <a:buClr>
                <a:srgbClr val="7190A5"/>
              </a:buClr>
              <a:buFont typeface="Wingdings"/>
              <a:buChar char=""/>
              <a:tabLst>
                <a:tab pos="298450" algn="l"/>
              </a:tabLst>
            </a:pPr>
            <a:r>
              <a:rPr lang="it-IT" spc="-5" dirty="0">
                <a:latin typeface="Avenir Next" panose="020B0503020202020204" pitchFamily="34" charset="0"/>
                <a:cs typeface="Arial"/>
              </a:rPr>
              <a:t>High </a:t>
            </a:r>
            <a:r>
              <a:rPr lang="it-IT" spc="-5" dirty="0" err="1">
                <a:latin typeface="Avenir Next" panose="020B0503020202020204" pitchFamily="34" charset="0"/>
                <a:cs typeface="Arial"/>
              </a:rPr>
              <a:t>deposition</a:t>
            </a:r>
            <a:r>
              <a:rPr lang="it-IT" spc="-5" dirty="0">
                <a:latin typeface="Avenir Next" panose="020B0503020202020204" pitchFamily="34" charset="0"/>
                <a:cs typeface="Arial"/>
              </a:rPr>
              <a:t> rate</a:t>
            </a:r>
            <a:r>
              <a:rPr spc="-5" dirty="0">
                <a:latin typeface="Avenir Next" panose="020B0503020202020204" pitchFamily="34" charset="0"/>
                <a:cs typeface="Arial"/>
              </a:rPr>
              <a:t>(</a:t>
            </a:r>
            <a:r>
              <a:rPr lang="it-IT" spc="-5" dirty="0">
                <a:latin typeface="Avenir Next" panose="020B0503020202020204" pitchFamily="34" charset="0"/>
                <a:cs typeface="Arial"/>
              </a:rPr>
              <a:t>more </a:t>
            </a:r>
            <a:r>
              <a:rPr spc="-30" dirty="0">
                <a:latin typeface="Avenir Next" panose="020B0503020202020204" pitchFamily="34" charset="0"/>
                <a:cs typeface="Arial"/>
              </a:rPr>
              <a:t> </a:t>
            </a:r>
            <a:r>
              <a:rPr spc="-5" dirty="0">
                <a:latin typeface="Avenir Next" panose="020B0503020202020204" pitchFamily="34" charset="0"/>
                <a:cs typeface="Arial"/>
              </a:rPr>
              <a:t>kg/h)</a:t>
            </a:r>
            <a:endParaRPr dirty="0">
              <a:latin typeface="Avenir Next" panose="020B0503020202020204" pitchFamily="34" charset="0"/>
              <a:cs typeface="Arial"/>
            </a:endParaRPr>
          </a:p>
          <a:p>
            <a:pPr marL="297815" indent="-285115">
              <a:lnSpc>
                <a:spcPct val="100000"/>
              </a:lnSpc>
              <a:buClr>
                <a:srgbClr val="7190A5"/>
              </a:buClr>
              <a:buFont typeface="Wingdings"/>
              <a:buChar char=""/>
              <a:tabLst>
                <a:tab pos="298450" algn="l"/>
              </a:tabLst>
            </a:pPr>
            <a:r>
              <a:rPr lang="it-IT" spc="-5" dirty="0">
                <a:latin typeface="Avenir Next" panose="020B0503020202020204" pitchFamily="34" charset="0"/>
                <a:cs typeface="Arial"/>
              </a:rPr>
              <a:t>High </a:t>
            </a:r>
            <a:r>
              <a:rPr lang="it-IT" spc="-5" dirty="0" err="1">
                <a:latin typeface="Avenir Next" panose="020B0503020202020204" pitchFamily="34" charset="0"/>
                <a:cs typeface="Arial"/>
              </a:rPr>
              <a:t>deposition</a:t>
            </a:r>
            <a:r>
              <a:rPr lang="it-IT" spc="-5" dirty="0">
                <a:latin typeface="Avenir Next" panose="020B0503020202020204" pitchFamily="34" charset="0"/>
                <a:cs typeface="Arial"/>
              </a:rPr>
              <a:t> </a:t>
            </a:r>
            <a:r>
              <a:rPr lang="it-IT" spc="-5" dirty="0" err="1">
                <a:latin typeface="Avenir Next" panose="020B0503020202020204" pitchFamily="34" charset="0"/>
                <a:cs typeface="Arial"/>
              </a:rPr>
              <a:t>efficiency</a:t>
            </a:r>
            <a:r>
              <a:rPr lang="it-IT" spc="-5" dirty="0">
                <a:latin typeface="Avenir Next" panose="020B0503020202020204" pitchFamily="34" charset="0"/>
                <a:cs typeface="Arial"/>
              </a:rPr>
              <a:t> </a:t>
            </a:r>
            <a:r>
              <a:rPr spc="-5" dirty="0">
                <a:latin typeface="Avenir Next" panose="020B0503020202020204" pitchFamily="34" charset="0"/>
                <a:cs typeface="Arial"/>
              </a:rPr>
              <a:t>(90%)</a:t>
            </a:r>
            <a:endParaRPr dirty="0">
              <a:latin typeface="Avenir Next" panose="020B0503020202020204" pitchFamily="34" charset="0"/>
              <a:cs typeface="Arial"/>
            </a:endParaRPr>
          </a:p>
          <a:p>
            <a:pPr marL="297815" indent="-285115">
              <a:lnSpc>
                <a:spcPct val="100000"/>
              </a:lnSpc>
              <a:buClr>
                <a:srgbClr val="7190A5"/>
              </a:buClr>
              <a:buFont typeface="Wingdings"/>
              <a:buChar char=""/>
              <a:tabLst>
                <a:tab pos="298450" algn="l"/>
              </a:tabLst>
            </a:pPr>
            <a:r>
              <a:rPr lang="it-IT" spc="-5" dirty="0">
                <a:latin typeface="Avenir Next" panose="020B0503020202020204" pitchFamily="34" charset="0"/>
                <a:cs typeface="Arial"/>
              </a:rPr>
              <a:t>Low </a:t>
            </a:r>
            <a:r>
              <a:rPr lang="it-IT" spc="-5" dirty="0" err="1">
                <a:latin typeface="Avenir Next" panose="020B0503020202020204" pitchFamily="34" charset="0"/>
                <a:cs typeface="Arial"/>
              </a:rPr>
              <a:t>defect</a:t>
            </a:r>
            <a:r>
              <a:rPr lang="it-IT" spc="-5" dirty="0">
                <a:latin typeface="Avenir Next" panose="020B0503020202020204" pitchFamily="34" charset="0"/>
                <a:cs typeface="Arial"/>
              </a:rPr>
              <a:t> rate</a:t>
            </a:r>
            <a:endParaRPr dirty="0">
              <a:latin typeface="Avenir Next" panose="020B0503020202020204" pitchFamily="34" charset="0"/>
              <a:cs typeface="Arial"/>
            </a:endParaRPr>
          </a:p>
          <a:p>
            <a:pPr marL="297815" indent="-285115">
              <a:lnSpc>
                <a:spcPct val="100000"/>
              </a:lnSpc>
              <a:buClr>
                <a:srgbClr val="7190A5"/>
              </a:buClr>
              <a:buFont typeface="Wingdings"/>
              <a:buChar char=""/>
              <a:tabLst>
                <a:tab pos="298450" algn="l"/>
              </a:tabLst>
            </a:pPr>
            <a:r>
              <a:rPr lang="it-IT" spc="-5" dirty="0">
                <a:latin typeface="Avenir Next" panose="020B0503020202020204" pitchFamily="34" charset="0"/>
                <a:cs typeface="Arial"/>
              </a:rPr>
              <a:t>Limited cost</a:t>
            </a:r>
            <a:endParaRPr dirty="0">
              <a:latin typeface="Avenir Next" panose="020B0503020202020204" pitchFamily="34" charset="0"/>
              <a:cs typeface="Arial"/>
            </a:endParaRPr>
          </a:p>
          <a:p>
            <a:pPr>
              <a:lnSpc>
                <a:spcPct val="100000"/>
              </a:lnSpc>
              <a:spcBef>
                <a:spcPts val="15"/>
              </a:spcBef>
              <a:buClr>
                <a:srgbClr val="7190A5"/>
              </a:buClr>
              <a:buFont typeface="Wingdings"/>
              <a:buChar char=""/>
            </a:pPr>
            <a:endParaRPr dirty="0">
              <a:latin typeface="Avenir Next" panose="020B0503020202020204" pitchFamily="34" charset="0"/>
              <a:cs typeface="Times New Roman"/>
            </a:endParaRPr>
          </a:p>
          <a:p>
            <a:pPr marL="12700">
              <a:lnSpc>
                <a:spcPct val="100000"/>
              </a:lnSpc>
            </a:pPr>
            <a:r>
              <a:rPr lang="it-IT" spc="-5" dirty="0">
                <a:latin typeface="Avenir Next" panose="020B0503020202020204" pitchFamily="34" charset="0"/>
                <a:cs typeface="Arial"/>
              </a:rPr>
              <a:t>Cons</a:t>
            </a:r>
            <a:r>
              <a:rPr spc="-5" dirty="0">
                <a:latin typeface="Avenir Next" panose="020B0503020202020204" pitchFamily="34" charset="0"/>
                <a:cs typeface="Arial"/>
              </a:rPr>
              <a:t>:</a:t>
            </a:r>
            <a:endParaRPr dirty="0">
              <a:latin typeface="Avenir Next" panose="020B0503020202020204" pitchFamily="34" charset="0"/>
              <a:cs typeface="Arial"/>
            </a:endParaRPr>
          </a:p>
          <a:p>
            <a:pPr marL="297815" indent="-285115">
              <a:lnSpc>
                <a:spcPct val="100000"/>
              </a:lnSpc>
              <a:buClr>
                <a:srgbClr val="7190A5"/>
              </a:buClr>
              <a:buFont typeface="Wingdings"/>
              <a:buChar char=""/>
              <a:tabLst>
                <a:tab pos="298450" algn="l"/>
              </a:tabLst>
            </a:pPr>
            <a:r>
              <a:rPr lang="it-IT" spc="-5" dirty="0">
                <a:latin typeface="Avenir Next" panose="020B0503020202020204" pitchFamily="34" charset="0"/>
                <a:cs typeface="Arial"/>
              </a:rPr>
              <a:t>Not for </a:t>
            </a:r>
            <a:r>
              <a:rPr lang="it-IT" spc="-5" dirty="0" err="1">
                <a:latin typeface="Avenir Next" panose="020B0503020202020204" pitchFamily="34" charset="0"/>
                <a:cs typeface="Arial"/>
              </a:rPr>
              <a:t>complex</a:t>
            </a:r>
            <a:r>
              <a:rPr lang="it-IT" spc="-5" dirty="0">
                <a:latin typeface="Avenir Next" panose="020B0503020202020204" pitchFamily="34" charset="0"/>
                <a:cs typeface="Arial"/>
              </a:rPr>
              <a:t> parts</a:t>
            </a:r>
            <a:endParaRPr dirty="0">
              <a:latin typeface="Avenir Next" panose="020B0503020202020204" pitchFamily="34" charset="0"/>
              <a:cs typeface="Arial"/>
            </a:endParaRPr>
          </a:p>
        </p:txBody>
      </p:sp>
      <p:sp>
        <p:nvSpPr>
          <p:cNvPr id="4" name="object 131">
            <a:extLst>
              <a:ext uri="{FF2B5EF4-FFF2-40B4-BE49-F238E27FC236}">
                <a16:creationId xmlns:a16="http://schemas.microsoft.com/office/drawing/2014/main" id="{FBB04A0B-DF4B-52CE-EB6B-22617DB3F944}"/>
              </a:ext>
            </a:extLst>
          </p:cNvPr>
          <p:cNvSpPr/>
          <p:nvPr/>
        </p:nvSpPr>
        <p:spPr>
          <a:xfrm>
            <a:off x="98496" y="1674522"/>
            <a:ext cx="4424171" cy="3793568"/>
          </a:xfrm>
          <a:prstGeom prst="rect">
            <a:avLst/>
          </a:prstGeom>
          <a:blipFill>
            <a:blip r:embed="rId4" cstate="print"/>
            <a:stretch>
              <a:fillRect/>
            </a:stretch>
          </a:blipFill>
        </p:spPr>
        <p:txBody>
          <a:bodyPr wrap="square" lIns="0" tIns="0" rIns="0" bIns="0" rtlCol="0"/>
          <a:lstStyle/>
          <a:p>
            <a:endParaRPr>
              <a:latin typeface="Avenir Next" panose="020B0503020202020204" pitchFamily="34" charset="0"/>
            </a:endParaRPr>
          </a:p>
        </p:txBody>
      </p:sp>
      <p:sp>
        <p:nvSpPr>
          <p:cNvPr id="6" name="object 126">
            <a:extLst>
              <a:ext uri="{FF2B5EF4-FFF2-40B4-BE49-F238E27FC236}">
                <a16:creationId xmlns:a16="http://schemas.microsoft.com/office/drawing/2014/main" id="{5AD8DA24-182C-8A4B-3026-F371ECBC7F34}"/>
              </a:ext>
            </a:extLst>
          </p:cNvPr>
          <p:cNvSpPr/>
          <p:nvPr/>
        </p:nvSpPr>
        <p:spPr>
          <a:xfrm>
            <a:off x="5299245" y="3939718"/>
            <a:ext cx="3295681" cy="2181901"/>
          </a:xfrm>
          <a:prstGeom prst="rect">
            <a:avLst/>
          </a:prstGeom>
          <a:blipFill>
            <a:blip r:embed="rId5" cstate="print"/>
            <a:stretch>
              <a:fillRect/>
            </a:stretch>
          </a:blipFill>
        </p:spPr>
        <p:txBody>
          <a:bodyPr wrap="square" lIns="0" tIns="0" rIns="0" bIns="0" rtlCol="0"/>
          <a:lstStyle/>
          <a:p>
            <a:endParaRPr>
              <a:latin typeface="Avenir Next" panose="020B0503020202020204" pitchFamily="34" charset="0"/>
            </a:endParaRPr>
          </a:p>
        </p:txBody>
      </p:sp>
      <p:sp>
        <p:nvSpPr>
          <p:cNvPr id="7" name="object 131">
            <a:extLst>
              <a:ext uri="{FF2B5EF4-FFF2-40B4-BE49-F238E27FC236}">
                <a16:creationId xmlns:a16="http://schemas.microsoft.com/office/drawing/2014/main" id="{497E6019-F212-7500-BE3F-D79AA9FDF3E7}"/>
              </a:ext>
            </a:extLst>
          </p:cNvPr>
          <p:cNvSpPr txBox="1"/>
          <p:nvPr/>
        </p:nvSpPr>
        <p:spPr>
          <a:xfrm>
            <a:off x="7626551" y="6256130"/>
            <a:ext cx="4404360" cy="330835"/>
          </a:xfrm>
          <a:prstGeom prst="rect">
            <a:avLst/>
          </a:prstGeom>
        </p:spPr>
        <p:txBody>
          <a:bodyPr vert="horz" wrap="square" lIns="0" tIns="12700" rIns="0" bIns="0" rtlCol="0">
            <a:spAutoFit/>
          </a:bodyPr>
          <a:lstStyle/>
          <a:p>
            <a:pPr marL="12700" marR="5080" indent="-635">
              <a:lnSpc>
                <a:spcPct val="100000"/>
              </a:lnSpc>
              <a:spcBef>
                <a:spcPts val="100"/>
              </a:spcBef>
            </a:pPr>
            <a:r>
              <a:rPr sz="1000" spc="-60" dirty="0">
                <a:latin typeface="Avenir Next" panose="020B0503020202020204" pitchFamily="34" charset="0"/>
                <a:cs typeface="Arial Unicode MS"/>
              </a:rPr>
              <a:t>Source: </a:t>
            </a:r>
            <a:r>
              <a:rPr sz="1000" spc="-35" dirty="0">
                <a:latin typeface="Avenir Next" panose="020B0503020202020204" pitchFamily="34" charset="0"/>
                <a:cs typeface="Arial Unicode MS"/>
              </a:rPr>
              <a:t>University </a:t>
            </a:r>
            <a:r>
              <a:rPr sz="1000" spc="-5" dirty="0">
                <a:latin typeface="Avenir Next" panose="020B0503020202020204" pitchFamily="34" charset="0"/>
                <a:cs typeface="Arial Unicode MS"/>
              </a:rPr>
              <a:t>of </a:t>
            </a:r>
            <a:r>
              <a:rPr sz="1000" spc="-45" dirty="0">
                <a:latin typeface="Avenir Next" panose="020B0503020202020204" pitchFamily="34" charset="0"/>
                <a:cs typeface="Arial Unicode MS"/>
              </a:rPr>
              <a:t>Cranfield </a:t>
            </a:r>
            <a:r>
              <a:rPr sz="1000" spc="105" dirty="0">
                <a:latin typeface="Avenir Next" panose="020B0503020202020204" pitchFamily="34" charset="0"/>
                <a:cs typeface="Arial Unicode MS"/>
              </a:rPr>
              <a:t>/ </a:t>
            </a:r>
            <a:r>
              <a:rPr sz="1000" spc="-75" dirty="0">
                <a:latin typeface="Avenir Next" panose="020B0503020202020204" pitchFamily="34" charset="0"/>
                <a:cs typeface="Arial Unicode MS"/>
              </a:rPr>
              <a:t>WAAMAT </a:t>
            </a:r>
            <a:r>
              <a:rPr sz="1000" spc="-20" dirty="0">
                <a:latin typeface="Avenir Next" panose="020B0503020202020204" pitchFamily="34" charset="0"/>
                <a:cs typeface="Arial Unicode MS"/>
                <a:hlinkClick r:id="rId6">
                  <a:extLst>
                    <a:ext uri="{A12FA001-AC4F-418D-AE19-62706E023703}">
                      <ahyp:hlinkClr xmlns:ahyp="http://schemas.microsoft.com/office/drawing/2018/hyperlinkcolor" val="tx"/>
                    </a:ext>
                  </a:extLst>
                </a:hlinkClick>
              </a:rPr>
              <a:t>http://waammat.com/documents, </a:t>
            </a:r>
            <a:r>
              <a:rPr sz="1000" spc="-55" dirty="0">
                <a:latin typeface="Avenir Next" panose="020B0503020202020204" pitchFamily="34" charset="0"/>
                <a:cs typeface="Arial Unicode MS"/>
              </a:rPr>
              <a:t>WAAM  </a:t>
            </a:r>
            <a:r>
              <a:rPr sz="1000" spc="-50" dirty="0">
                <a:latin typeface="Avenir Next" panose="020B0503020202020204" pitchFamily="34" charset="0"/>
                <a:cs typeface="Arial Unicode MS"/>
              </a:rPr>
              <a:t>2015 </a:t>
            </a:r>
            <a:r>
              <a:rPr sz="1000" spc="-55" dirty="0">
                <a:latin typeface="Avenir Next" panose="020B0503020202020204" pitchFamily="34" charset="0"/>
                <a:cs typeface="Arial Unicode MS"/>
              </a:rPr>
              <a:t>General</a:t>
            </a:r>
            <a:r>
              <a:rPr sz="1000" spc="-65" dirty="0">
                <a:latin typeface="Avenir Next" panose="020B0503020202020204" pitchFamily="34" charset="0"/>
                <a:cs typeface="Arial Unicode MS"/>
              </a:rPr>
              <a:t> </a:t>
            </a:r>
            <a:r>
              <a:rPr sz="1000" spc="-45" dirty="0">
                <a:latin typeface="Avenir Next" panose="020B0503020202020204" pitchFamily="34" charset="0"/>
                <a:cs typeface="Arial Unicode MS"/>
              </a:rPr>
              <a:t>2016‐06‐01</a:t>
            </a:r>
            <a:endParaRPr sz="1000" dirty="0">
              <a:latin typeface="Avenir Next" panose="020B0503020202020204" pitchFamily="34" charset="0"/>
              <a:cs typeface="Arial Unicode MS"/>
            </a:endParaRPr>
          </a:p>
        </p:txBody>
      </p:sp>
      <p:sp>
        <p:nvSpPr>
          <p:cNvPr id="8" name="object 132">
            <a:extLst>
              <a:ext uri="{FF2B5EF4-FFF2-40B4-BE49-F238E27FC236}">
                <a16:creationId xmlns:a16="http://schemas.microsoft.com/office/drawing/2014/main" id="{36E5D8FB-6349-09F7-2527-66B69A1C467A}"/>
              </a:ext>
            </a:extLst>
          </p:cNvPr>
          <p:cNvSpPr/>
          <p:nvPr/>
        </p:nvSpPr>
        <p:spPr>
          <a:xfrm>
            <a:off x="9022275" y="2227709"/>
            <a:ext cx="3101340" cy="2402581"/>
          </a:xfrm>
          <a:prstGeom prst="rect">
            <a:avLst/>
          </a:prstGeom>
          <a:blipFill>
            <a:blip r:embed="rId7" cstate="print"/>
            <a:stretch>
              <a:fillRect/>
            </a:stretch>
          </a:blipFill>
        </p:spPr>
        <p:txBody>
          <a:bodyPr wrap="square" lIns="0" tIns="0" rIns="0" bIns="0" rtlCol="0"/>
          <a:lstStyle/>
          <a:p>
            <a:endParaRPr>
              <a:latin typeface="Avenir Next" panose="020B0503020202020204" pitchFamily="34" charset="0"/>
            </a:endParaRPr>
          </a:p>
        </p:txBody>
      </p:sp>
      <p:sp>
        <p:nvSpPr>
          <p:cNvPr id="9" name="Rectangle 2">
            <a:extLst>
              <a:ext uri="{FF2B5EF4-FFF2-40B4-BE49-F238E27FC236}">
                <a16:creationId xmlns:a16="http://schemas.microsoft.com/office/drawing/2014/main" id="{708C3B74-42E4-860A-E830-D79D2EF37574}"/>
              </a:ext>
            </a:extLst>
          </p:cNvPr>
          <p:cNvSpPr/>
          <p:nvPr/>
        </p:nvSpPr>
        <p:spPr>
          <a:xfrm>
            <a:off x="4736342" y="1196178"/>
            <a:ext cx="4797788" cy="369332"/>
          </a:xfrm>
          <a:prstGeom prst="rect">
            <a:avLst/>
          </a:prstGeom>
        </p:spPr>
        <p:txBody>
          <a:bodyPr wrap="none">
            <a:spAutoFit/>
          </a:bodyPr>
          <a:lstStyle/>
          <a:p>
            <a:pPr marL="12700">
              <a:lnSpc>
                <a:spcPct val="100000"/>
              </a:lnSpc>
              <a:spcBef>
                <a:spcPts val="500"/>
              </a:spcBef>
              <a:buClr>
                <a:srgbClr val="7190A5"/>
              </a:buClr>
              <a:tabLst>
                <a:tab pos="355600" algn="l"/>
              </a:tabLst>
            </a:pPr>
            <a:r>
              <a:rPr lang="it-IT" b="1" spc="-5" dirty="0" err="1">
                <a:latin typeface="Avenir Next" panose="020B0503020202020204" pitchFamily="34" charset="0"/>
                <a:cs typeface="Arial"/>
              </a:rPr>
              <a:t>Wire</a:t>
            </a:r>
            <a:r>
              <a:rPr lang="it-IT" b="1" spc="-5" dirty="0">
                <a:latin typeface="Avenir Next" panose="020B0503020202020204" pitchFamily="34" charset="0"/>
                <a:cs typeface="Arial"/>
              </a:rPr>
              <a:t> </a:t>
            </a:r>
            <a:r>
              <a:rPr lang="it-IT" b="1" spc="-5" dirty="0" err="1">
                <a:latin typeface="Avenir Next" panose="020B0503020202020204" pitchFamily="34" charset="0"/>
                <a:cs typeface="Arial"/>
              </a:rPr>
              <a:t>Arc</a:t>
            </a:r>
            <a:r>
              <a:rPr lang="it-IT" b="1" spc="-5" dirty="0">
                <a:latin typeface="Avenir Next" panose="020B0503020202020204" pitchFamily="34" charset="0"/>
                <a:cs typeface="Arial"/>
              </a:rPr>
              <a:t> </a:t>
            </a:r>
            <a:r>
              <a:rPr lang="it-IT" b="1" spc="-5" dirty="0" err="1">
                <a:latin typeface="Avenir Next" panose="020B0503020202020204" pitchFamily="34" charset="0"/>
                <a:cs typeface="Arial"/>
              </a:rPr>
              <a:t>Addtive</a:t>
            </a:r>
            <a:r>
              <a:rPr lang="it-IT" b="1" spc="-5" dirty="0">
                <a:latin typeface="Avenir Next" panose="020B0503020202020204" pitchFamily="34" charset="0"/>
                <a:cs typeface="Arial"/>
              </a:rPr>
              <a:t> Manufacturing (WAAM)</a:t>
            </a:r>
          </a:p>
        </p:txBody>
      </p:sp>
      <p:sp>
        <p:nvSpPr>
          <p:cNvPr id="10" name="Rettangolo 9">
            <a:extLst>
              <a:ext uri="{FF2B5EF4-FFF2-40B4-BE49-F238E27FC236}">
                <a16:creationId xmlns:a16="http://schemas.microsoft.com/office/drawing/2014/main" id="{47B25BB3-BA36-BD2A-FC91-660C2E8F4CF3}"/>
              </a:ext>
            </a:extLst>
          </p:cNvPr>
          <p:cNvSpPr/>
          <p:nvPr/>
        </p:nvSpPr>
        <p:spPr>
          <a:xfrm>
            <a:off x="1464346" y="571472"/>
            <a:ext cx="7669798" cy="646331"/>
          </a:xfrm>
          <a:prstGeom prst="rect">
            <a:avLst/>
          </a:prstGeom>
        </p:spPr>
        <p:txBody>
          <a:bodyPr wrap="square" rtlCol="0">
            <a:spAutoFit/>
          </a:bodyPr>
          <a:lstStyle/>
          <a:p>
            <a:pPr rtl="0"/>
            <a:r>
              <a:rPr lang="en-GB" sz="3600" b="1" dirty="0">
                <a:latin typeface="Avenir Next" panose="020B0503020202020204" pitchFamily="34" charset="0"/>
                <a:cs typeface="Times New Roman" panose="02020603050405020304" pitchFamily="18" charset="0"/>
              </a:rPr>
              <a:t>The processes</a:t>
            </a:r>
            <a:endParaRPr lang="it-IT" sz="3600" b="1" dirty="0">
              <a:latin typeface="Avenir Next" panose="020B0503020202020204" pitchFamily="34" charset="0"/>
            </a:endParaRPr>
          </a:p>
        </p:txBody>
      </p:sp>
    </p:spTree>
    <p:extLst>
      <p:ext uri="{BB962C8B-B14F-4D97-AF65-F5344CB8AC3E}">
        <p14:creationId xmlns:p14="http://schemas.microsoft.com/office/powerpoint/2010/main" val="4045419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7F36665-9052-1254-7A5B-42C9D537149F}"/>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
        <p:nvSpPr>
          <p:cNvPr id="2" name="TextBox 1">
            <a:extLst>
              <a:ext uri="{FF2B5EF4-FFF2-40B4-BE49-F238E27FC236}">
                <a16:creationId xmlns:a16="http://schemas.microsoft.com/office/drawing/2014/main" id="{F07BD6F9-F29C-EBD2-A684-61B92BF7189E}"/>
              </a:ext>
            </a:extLst>
          </p:cNvPr>
          <p:cNvSpPr txBox="1"/>
          <p:nvPr/>
        </p:nvSpPr>
        <p:spPr>
          <a:xfrm>
            <a:off x="4960307" y="538998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effectLst/>
              <a:uLnTx/>
              <a:uFillTx/>
              <a:latin typeface="Avenir Next" panose="020B0503020202020204" pitchFamily="34" charset="0"/>
            </a:endParaRPr>
          </a:p>
        </p:txBody>
      </p:sp>
      <p:sp>
        <p:nvSpPr>
          <p:cNvPr id="3" name="object 125">
            <a:extLst>
              <a:ext uri="{FF2B5EF4-FFF2-40B4-BE49-F238E27FC236}">
                <a16:creationId xmlns:a16="http://schemas.microsoft.com/office/drawing/2014/main" id="{F3CBAC6B-8D10-8664-1126-875F2DE8AA00}"/>
              </a:ext>
            </a:extLst>
          </p:cNvPr>
          <p:cNvSpPr/>
          <p:nvPr/>
        </p:nvSpPr>
        <p:spPr>
          <a:xfrm>
            <a:off x="582166" y="1753361"/>
            <a:ext cx="7603471" cy="3636624"/>
          </a:xfrm>
          <a:prstGeom prst="rect">
            <a:avLst/>
          </a:prstGeom>
          <a:blipFill>
            <a:blip r:embed="rId4" cstate="print"/>
            <a:stretch>
              <a:fillRect/>
            </a:stretch>
          </a:blipFill>
        </p:spPr>
        <p:txBody>
          <a:bodyPr wrap="square" lIns="0" tIns="0" rIns="0" bIns="0" rtlCol="0"/>
          <a:lstStyle/>
          <a:p>
            <a:endParaRPr>
              <a:latin typeface="Avenir Next" panose="020B0503020202020204" pitchFamily="34" charset="0"/>
            </a:endParaRPr>
          </a:p>
        </p:txBody>
      </p:sp>
      <p:sp>
        <p:nvSpPr>
          <p:cNvPr id="4" name="object 127">
            <a:extLst>
              <a:ext uri="{FF2B5EF4-FFF2-40B4-BE49-F238E27FC236}">
                <a16:creationId xmlns:a16="http://schemas.microsoft.com/office/drawing/2014/main" id="{AAE1E5A9-7338-37B7-EA87-C0CBC60B0FD2}"/>
              </a:ext>
            </a:extLst>
          </p:cNvPr>
          <p:cNvSpPr txBox="1"/>
          <p:nvPr/>
        </p:nvSpPr>
        <p:spPr>
          <a:xfrm>
            <a:off x="8559801" y="1753361"/>
            <a:ext cx="3632199" cy="2167260"/>
          </a:xfrm>
          <a:prstGeom prst="rect">
            <a:avLst/>
          </a:prstGeom>
        </p:spPr>
        <p:txBody>
          <a:bodyPr vert="horz" wrap="square" lIns="0" tIns="12700" rIns="0" bIns="0" rtlCol="0">
            <a:spAutoFit/>
          </a:bodyPr>
          <a:lstStyle/>
          <a:p>
            <a:pPr marL="182245" indent="-169545">
              <a:lnSpc>
                <a:spcPct val="100000"/>
              </a:lnSpc>
              <a:spcBef>
                <a:spcPts val="100"/>
              </a:spcBef>
              <a:buAutoNum type="arabicPlain"/>
              <a:tabLst>
                <a:tab pos="182880" algn="l"/>
              </a:tabLst>
            </a:pPr>
            <a:r>
              <a:rPr sz="2000" spc="-5" dirty="0">
                <a:latin typeface="Avenir Next" panose="020B0503020202020204" pitchFamily="34" charset="0"/>
                <a:cs typeface="Arial"/>
              </a:rPr>
              <a:t>part</a:t>
            </a:r>
            <a:endParaRPr sz="2000" dirty="0">
              <a:latin typeface="Avenir Next" panose="020B0503020202020204" pitchFamily="34" charset="0"/>
              <a:cs typeface="Arial"/>
            </a:endParaRPr>
          </a:p>
          <a:p>
            <a:pPr marL="182245" indent="-169545">
              <a:lnSpc>
                <a:spcPct val="100000"/>
              </a:lnSpc>
              <a:buAutoNum type="arabicPlain"/>
              <a:tabLst>
                <a:tab pos="182880" algn="l"/>
              </a:tabLst>
            </a:pPr>
            <a:r>
              <a:rPr sz="2000" spc="-5" dirty="0">
                <a:latin typeface="Avenir Next" panose="020B0503020202020204" pitchFamily="34" charset="0"/>
                <a:cs typeface="Arial"/>
              </a:rPr>
              <a:t>dispenser</a:t>
            </a:r>
            <a:r>
              <a:rPr sz="2000" spc="-70" dirty="0">
                <a:latin typeface="Avenir Next" panose="020B0503020202020204" pitchFamily="34" charset="0"/>
                <a:cs typeface="Arial"/>
              </a:rPr>
              <a:t> </a:t>
            </a:r>
            <a:r>
              <a:rPr sz="2000" spc="-5" dirty="0">
                <a:latin typeface="Avenir Next" panose="020B0503020202020204" pitchFamily="34" charset="0"/>
                <a:cs typeface="Arial"/>
              </a:rPr>
              <a:t>platform</a:t>
            </a:r>
            <a:endParaRPr sz="2000" dirty="0">
              <a:latin typeface="Avenir Next" panose="020B0503020202020204" pitchFamily="34" charset="0"/>
              <a:cs typeface="Arial"/>
            </a:endParaRPr>
          </a:p>
          <a:p>
            <a:pPr marL="189865" marR="186055" indent="-177165">
              <a:lnSpc>
                <a:spcPct val="100000"/>
              </a:lnSpc>
              <a:buAutoNum type="arabicPlain"/>
              <a:tabLst>
                <a:tab pos="182880" algn="l"/>
              </a:tabLst>
            </a:pPr>
            <a:r>
              <a:rPr sz="2000" spc="-5" dirty="0">
                <a:latin typeface="Avenir Next" panose="020B0503020202020204" pitchFamily="34" charset="0"/>
                <a:cs typeface="Arial"/>
              </a:rPr>
              <a:t>building</a:t>
            </a:r>
            <a:r>
              <a:rPr sz="2000" spc="-85" dirty="0">
                <a:latin typeface="Avenir Next" panose="020B0503020202020204" pitchFamily="34" charset="0"/>
                <a:cs typeface="Arial"/>
              </a:rPr>
              <a:t> </a:t>
            </a:r>
            <a:r>
              <a:rPr sz="2000" spc="-5" dirty="0">
                <a:latin typeface="Avenir Next" panose="020B0503020202020204" pitchFamily="34" charset="0"/>
                <a:cs typeface="Arial"/>
              </a:rPr>
              <a:t>platform  carrier</a:t>
            </a:r>
            <a:endParaRPr sz="2000" dirty="0">
              <a:latin typeface="Avenir Next" panose="020B0503020202020204" pitchFamily="34" charset="0"/>
              <a:cs typeface="Arial"/>
            </a:endParaRPr>
          </a:p>
          <a:p>
            <a:pPr marL="182245" indent="-169545">
              <a:lnSpc>
                <a:spcPct val="100000"/>
              </a:lnSpc>
              <a:buAutoNum type="arabicPlain"/>
              <a:tabLst>
                <a:tab pos="182880" algn="l"/>
              </a:tabLst>
            </a:pPr>
            <a:r>
              <a:rPr sz="2000" spc="-5" dirty="0">
                <a:latin typeface="Avenir Next" panose="020B0503020202020204" pitchFamily="34" charset="0"/>
                <a:cs typeface="Arial"/>
              </a:rPr>
              <a:t>building</a:t>
            </a:r>
            <a:r>
              <a:rPr sz="2000" spc="-30" dirty="0">
                <a:latin typeface="Avenir Next" panose="020B0503020202020204" pitchFamily="34" charset="0"/>
                <a:cs typeface="Arial"/>
              </a:rPr>
              <a:t> </a:t>
            </a:r>
            <a:r>
              <a:rPr sz="2000" spc="-5" dirty="0">
                <a:latin typeface="Avenir Next" panose="020B0503020202020204" pitchFamily="34" charset="0"/>
                <a:cs typeface="Arial"/>
              </a:rPr>
              <a:t>platform</a:t>
            </a:r>
            <a:endParaRPr sz="2000" dirty="0">
              <a:latin typeface="Avenir Next" panose="020B0503020202020204" pitchFamily="34" charset="0"/>
              <a:cs typeface="Arial"/>
            </a:endParaRPr>
          </a:p>
          <a:p>
            <a:pPr marL="182245" indent="-169545">
              <a:lnSpc>
                <a:spcPct val="100000"/>
              </a:lnSpc>
              <a:buAutoNum type="arabicPlain"/>
              <a:tabLst>
                <a:tab pos="182880" algn="l"/>
              </a:tabLst>
            </a:pPr>
            <a:r>
              <a:rPr sz="2000" spc="-5" dirty="0">
                <a:latin typeface="Avenir Next" panose="020B0503020202020204" pitchFamily="34" charset="0"/>
                <a:cs typeface="Arial"/>
              </a:rPr>
              <a:t>collector</a:t>
            </a:r>
            <a:r>
              <a:rPr sz="2000" spc="-25" dirty="0">
                <a:latin typeface="Avenir Next" panose="020B0503020202020204" pitchFamily="34" charset="0"/>
                <a:cs typeface="Arial"/>
              </a:rPr>
              <a:t> </a:t>
            </a:r>
            <a:r>
              <a:rPr sz="2000" spc="-5" dirty="0">
                <a:latin typeface="Avenir Next" panose="020B0503020202020204" pitchFamily="34" charset="0"/>
                <a:cs typeface="Arial"/>
              </a:rPr>
              <a:t>platform</a:t>
            </a:r>
            <a:endParaRPr sz="2000" dirty="0">
              <a:latin typeface="Avenir Next" panose="020B0503020202020204" pitchFamily="34" charset="0"/>
              <a:cs typeface="Arial"/>
            </a:endParaRPr>
          </a:p>
          <a:p>
            <a:pPr marL="182245" indent="-169545">
              <a:lnSpc>
                <a:spcPct val="100000"/>
              </a:lnSpc>
              <a:buAutoNum type="arabicPlain"/>
              <a:tabLst>
                <a:tab pos="182880" algn="l"/>
              </a:tabLst>
            </a:pPr>
            <a:r>
              <a:rPr sz="2000" spc="-5" dirty="0">
                <a:latin typeface="Avenir Next" panose="020B0503020202020204" pitchFamily="34" charset="0"/>
                <a:cs typeface="Arial"/>
              </a:rPr>
              <a:t>recoater blade</a:t>
            </a:r>
            <a:endParaRPr sz="2000" dirty="0">
              <a:latin typeface="Avenir Next" panose="020B0503020202020204" pitchFamily="34" charset="0"/>
              <a:cs typeface="Arial"/>
            </a:endParaRPr>
          </a:p>
          <a:p>
            <a:pPr marL="182245" indent="-169545">
              <a:lnSpc>
                <a:spcPct val="100000"/>
              </a:lnSpc>
              <a:buAutoNum type="arabicPlain"/>
              <a:tabLst>
                <a:tab pos="182880" algn="l"/>
              </a:tabLst>
            </a:pPr>
            <a:r>
              <a:rPr sz="2000" spc="-5" dirty="0">
                <a:latin typeface="Avenir Next" panose="020B0503020202020204" pitchFamily="34" charset="0"/>
                <a:cs typeface="Arial"/>
              </a:rPr>
              <a:t>recoater</a:t>
            </a:r>
            <a:endParaRPr sz="2000" dirty="0">
              <a:latin typeface="Avenir Next" panose="020B0503020202020204" pitchFamily="34" charset="0"/>
              <a:cs typeface="Arial"/>
            </a:endParaRPr>
          </a:p>
        </p:txBody>
      </p:sp>
      <p:sp>
        <p:nvSpPr>
          <p:cNvPr id="6" name="Rettangolo 5">
            <a:extLst>
              <a:ext uri="{FF2B5EF4-FFF2-40B4-BE49-F238E27FC236}">
                <a16:creationId xmlns:a16="http://schemas.microsoft.com/office/drawing/2014/main" id="{1060CD4F-F4D2-FDF8-E8FC-4E7E0A9BFDEE}"/>
              </a:ext>
            </a:extLst>
          </p:cNvPr>
          <p:cNvSpPr/>
          <p:nvPr/>
        </p:nvSpPr>
        <p:spPr>
          <a:xfrm>
            <a:off x="1310139" y="623847"/>
            <a:ext cx="7669798" cy="646331"/>
          </a:xfrm>
          <a:prstGeom prst="rect">
            <a:avLst/>
          </a:prstGeom>
        </p:spPr>
        <p:txBody>
          <a:bodyPr wrap="square" rtlCol="0">
            <a:spAutoFit/>
          </a:bodyPr>
          <a:lstStyle/>
          <a:p>
            <a:pPr rtl="0"/>
            <a:r>
              <a:rPr lang="en-GB" sz="3600" b="1" dirty="0">
                <a:latin typeface="Avenir Next" panose="020B0503020202020204" pitchFamily="34" charset="0"/>
                <a:cs typeface="Times New Roman" panose="02020603050405020304" pitchFamily="18" charset="0"/>
              </a:rPr>
              <a:t>Powder bed fusion processes </a:t>
            </a:r>
            <a:endParaRPr lang="it-IT" sz="3600" b="1" dirty="0">
              <a:latin typeface="Avenir Next" panose="020B0503020202020204" pitchFamily="34" charset="0"/>
            </a:endParaRPr>
          </a:p>
        </p:txBody>
      </p:sp>
    </p:spTree>
    <p:extLst>
      <p:ext uri="{BB962C8B-B14F-4D97-AF65-F5344CB8AC3E}">
        <p14:creationId xmlns:p14="http://schemas.microsoft.com/office/powerpoint/2010/main" val="1139003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7F36665-9052-1254-7A5B-42C9D537149F}"/>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
        <p:nvSpPr>
          <p:cNvPr id="2" name="TextBox 1">
            <a:extLst>
              <a:ext uri="{FF2B5EF4-FFF2-40B4-BE49-F238E27FC236}">
                <a16:creationId xmlns:a16="http://schemas.microsoft.com/office/drawing/2014/main" id="{06751E31-D52D-3C6B-E371-4BD8A2F8A460}"/>
              </a:ext>
            </a:extLst>
          </p:cNvPr>
          <p:cNvSpPr txBox="1"/>
          <p:nvPr/>
        </p:nvSpPr>
        <p:spPr>
          <a:xfrm>
            <a:off x="4960307" y="538998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effectLst/>
              <a:uLnTx/>
              <a:uFillTx/>
              <a:latin typeface="Avenir Next" panose="020B0503020202020204" pitchFamily="34" charset="0"/>
            </a:endParaRPr>
          </a:p>
        </p:txBody>
      </p:sp>
      <p:sp>
        <p:nvSpPr>
          <p:cNvPr id="3" name="object 125">
            <a:extLst>
              <a:ext uri="{FF2B5EF4-FFF2-40B4-BE49-F238E27FC236}">
                <a16:creationId xmlns:a16="http://schemas.microsoft.com/office/drawing/2014/main" id="{07B31B9B-B439-CC0B-D2BF-F12CEA217A78}"/>
              </a:ext>
            </a:extLst>
          </p:cNvPr>
          <p:cNvSpPr/>
          <p:nvPr/>
        </p:nvSpPr>
        <p:spPr>
          <a:xfrm>
            <a:off x="642874" y="2189167"/>
            <a:ext cx="6977126" cy="3570149"/>
          </a:xfrm>
          <a:prstGeom prst="rect">
            <a:avLst/>
          </a:prstGeom>
          <a:blipFill>
            <a:blip r:embed="rId4" cstate="print"/>
            <a:stretch>
              <a:fillRect/>
            </a:stretch>
          </a:blipFill>
        </p:spPr>
        <p:txBody>
          <a:bodyPr wrap="square" lIns="0" tIns="0" rIns="0" bIns="0" rtlCol="0"/>
          <a:lstStyle/>
          <a:p>
            <a:endParaRPr>
              <a:latin typeface="Avenir Next" panose="020B0503020202020204" pitchFamily="34" charset="0"/>
            </a:endParaRPr>
          </a:p>
        </p:txBody>
      </p:sp>
      <p:sp>
        <p:nvSpPr>
          <p:cNvPr id="4" name="object 127">
            <a:extLst>
              <a:ext uri="{FF2B5EF4-FFF2-40B4-BE49-F238E27FC236}">
                <a16:creationId xmlns:a16="http://schemas.microsoft.com/office/drawing/2014/main" id="{36B599F2-00FD-ED49-223D-009FCDCDD35C}"/>
              </a:ext>
            </a:extLst>
          </p:cNvPr>
          <p:cNvSpPr txBox="1"/>
          <p:nvPr/>
        </p:nvSpPr>
        <p:spPr>
          <a:xfrm>
            <a:off x="8643308" y="2189168"/>
            <a:ext cx="3269291" cy="2167260"/>
          </a:xfrm>
          <a:prstGeom prst="rect">
            <a:avLst/>
          </a:prstGeom>
        </p:spPr>
        <p:txBody>
          <a:bodyPr vert="horz" wrap="square" lIns="0" tIns="12700" rIns="0" bIns="0" rtlCol="0">
            <a:spAutoFit/>
          </a:bodyPr>
          <a:lstStyle/>
          <a:p>
            <a:pPr marL="182245" indent="-169545">
              <a:lnSpc>
                <a:spcPct val="100000"/>
              </a:lnSpc>
              <a:spcBef>
                <a:spcPts val="100"/>
              </a:spcBef>
              <a:buAutoNum type="arabicPlain"/>
              <a:tabLst>
                <a:tab pos="182880" algn="l"/>
              </a:tabLst>
            </a:pPr>
            <a:r>
              <a:rPr sz="2000" spc="-5" dirty="0">
                <a:latin typeface="Avenir Next" panose="020B0503020202020204" pitchFamily="34" charset="0"/>
                <a:cs typeface="Arial"/>
              </a:rPr>
              <a:t>part</a:t>
            </a:r>
            <a:endParaRPr sz="2000" dirty="0">
              <a:latin typeface="Avenir Next" panose="020B0503020202020204" pitchFamily="34" charset="0"/>
              <a:cs typeface="Arial"/>
            </a:endParaRPr>
          </a:p>
          <a:p>
            <a:pPr marL="182245" indent="-169545">
              <a:lnSpc>
                <a:spcPct val="100000"/>
              </a:lnSpc>
              <a:buAutoNum type="arabicPlain"/>
              <a:tabLst>
                <a:tab pos="182880" algn="l"/>
              </a:tabLst>
            </a:pPr>
            <a:r>
              <a:rPr sz="2000" spc="-5" dirty="0">
                <a:latin typeface="Avenir Next" panose="020B0503020202020204" pitchFamily="34" charset="0"/>
                <a:cs typeface="Arial"/>
              </a:rPr>
              <a:t>dispenser</a:t>
            </a:r>
            <a:r>
              <a:rPr sz="2000" spc="-70" dirty="0">
                <a:latin typeface="Avenir Next" panose="020B0503020202020204" pitchFamily="34" charset="0"/>
                <a:cs typeface="Arial"/>
              </a:rPr>
              <a:t> </a:t>
            </a:r>
            <a:r>
              <a:rPr sz="2000" spc="-5" dirty="0">
                <a:latin typeface="Avenir Next" panose="020B0503020202020204" pitchFamily="34" charset="0"/>
                <a:cs typeface="Arial"/>
              </a:rPr>
              <a:t>platform</a:t>
            </a:r>
            <a:endParaRPr sz="2000" dirty="0">
              <a:latin typeface="Avenir Next" panose="020B0503020202020204" pitchFamily="34" charset="0"/>
              <a:cs typeface="Arial"/>
            </a:endParaRPr>
          </a:p>
          <a:p>
            <a:pPr marL="189865" marR="186690" indent="-177165">
              <a:lnSpc>
                <a:spcPct val="100000"/>
              </a:lnSpc>
              <a:buAutoNum type="arabicPlain"/>
              <a:tabLst>
                <a:tab pos="182880" algn="l"/>
              </a:tabLst>
            </a:pPr>
            <a:r>
              <a:rPr sz="2000" spc="-5" dirty="0">
                <a:latin typeface="Avenir Next" panose="020B0503020202020204" pitchFamily="34" charset="0"/>
                <a:cs typeface="Arial"/>
              </a:rPr>
              <a:t>building</a:t>
            </a:r>
            <a:r>
              <a:rPr sz="2000" spc="-85" dirty="0">
                <a:latin typeface="Avenir Next" panose="020B0503020202020204" pitchFamily="34" charset="0"/>
                <a:cs typeface="Arial"/>
              </a:rPr>
              <a:t> </a:t>
            </a:r>
            <a:r>
              <a:rPr sz="2000" spc="-5" dirty="0">
                <a:latin typeface="Avenir Next" panose="020B0503020202020204" pitchFamily="34" charset="0"/>
                <a:cs typeface="Arial"/>
              </a:rPr>
              <a:t>platform  carrier</a:t>
            </a:r>
            <a:endParaRPr sz="2000" dirty="0">
              <a:latin typeface="Avenir Next" panose="020B0503020202020204" pitchFamily="34" charset="0"/>
              <a:cs typeface="Arial"/>
            </a:endParaRPr>
          </a:p>
          <a:p>
            <a:pPr marL="182245" indent="-169545">
              <a:lnSpc>
                <a:spcPct val="100000"/>
              </a:lnSpc>
              <a:buAutoNum type="arabicPlain"/>
              <a:tabLst>
                <a:tab pos="182880" algn="l"/>
              </a:tabLst>
            </a:pPr>
            <a:r>
              <a:rPr sz="2000" spc="-5" dirty="0">
                <a:latin typeface="Avenir Next" panose="020B0503020202020204" pitchFamily="34" charset="0"/>
                <a:cs typeface="Arial"/>
              </a:rPr>
              <a:t>building</a:t>
            </a:r>
            <a:r>
              <a:rPr sz="2000" spc="-30" dirty="0">
                <a:latin typeface="Avenir Next" panose="020B0503020202020204" pitchFamily="34" charset="0"/>
                <a:cs typeface="Arial"/>
              </a:rPr>
              <a:t> </a:t>
            </a:r>
            <a:r>
              <a:rPr sz="2000" spc="-5" dirty="0">
                <a:latin typeface="Avenir Next" panose="020B0503020202020204" pitchFamily="34" charset="0"/>
                <a:cs typeface="Arial"/>
              </a:rPr>
              <a:t>platform</a:t>
            </a:r>
            <a:endParaRPr sz="2000" dirty="0">
              <a:latin typeface="Avenir Next" panose="020B0503020202020204" pitchFamily="34" charset="0"/>
              <a:cs typeface="Arial"/>
            </a:endParaRPr>
          </a:p>
          <a:p>
            <a:pPr marL="182245" indent="-169545">
              <a:lnSpc>
                <a:spcPct val="100000"/>
              </a:lnSpc>
              <a:buAutoNum type="arabicPlain"/>
              <a:tabLst>
                <a:tab pos="182880" algn="l"/>
              </a:tabLst>
            </a:pPr>
            <a:r>
              <a:rPr sz="2000" spc="-5" dirty="0">
                <a:latin typeface="Avenir Next" panose="020B0503020202020204" pitchFamily="34" charset="0"/>
                <a:cs typeface="Arial"/>
              </a:rPr>
              <a:t>collector</a:t>
            </a:r>
            <a:r>
              <a:rPr sz="2000" spc="-25" dirty="0">
                <a:latin typeface="Avenir Next" panose="020B0503020202020204" pitchFamily="34" charset="0"/>
                <a:cs typeface="Arial"/>
              </a:rPr>
              <a:t> </a:t>
            </a:r>
            <a:r>
              <a:rPr sz="2000" spc="-5" dirty="0">
                <a:latin typeface="Avenir Next" panose="020B0503020202020204" pitchFamily="34" charset="0"/>
                <a:cs typeface="Arial"/>
              </a:rPr>
              <a:t>platform</a:t>
            </a:r>
            <a:endParaRPr sz="2000" dirty="0">
              <a:latin typeface="Avenir Next" panose="020B0503020202020204" pitchFamily="34" charset="0"/>
              <a:cs typeface="Arial"/>
            </a:endParaRPr>
          </a:p>
          <a:p>
            <a:pPr marL="182245" indent="-169545">
              <a:lnSpc>
                <a:spcPct val="100000"/>
              </a:lnSpc>
              <a:buAutoNum type="arabicPlain"/>
              <a:tabLst>
                <a:tab pos="182880" algn="l"/>
              </a:tabLst>
            </a:pPr>
            <a:r>
              <a:rPr sz="2000" spc="-5" dirty="0">
                <a:latin typeface="Avenir Next" panose="020B0503020202020204" pitchFamily="34" charset="0"/>
                <a:cs typeface="Arial"/>
              </a:rPr>
              <a:t>recoater blade</a:t>
            </a:r>
            <a:endParaRPr sz="2000" dirty="0">
              <a:latin typeface="Avenir Next" panose="020B0503020202020204" pitchFamily="34" charset="0"/>
              <a:cs typeface="Arial"/>
            </a:endParaRPr>
          </a:p>
          <a:p>
            <a:pPr marL="182245" indent="-169545">
              <a:lnSpc>
                <a:spcPct val="100000"/>
              </a:lnSpc>
              <a:buAutoNum type="arabicPlain"/>
              <a:tabLst>
                <a:tab pos="182880" algn="l"/>
              </a:tabLst>
            </a:pPr>
            <a:r>
              <a:rPr sz="2000" spc="-5" dirty="0">
                <a:latin typeface="Avenir Next" panose="020B0503020202020204" pitchFamily="34" charset="0"/>
                <a:cs typeface="Arial"/>
              </a:rPr>
              <a:t>recoater</a:t>
            </a:r>
            <a:endParaRPr sz="2000" dirty="0">
              <a:latin typeface="Avenir Next" panose="020B0503020202020204" pitchFamily="34" charset="0"/>
              <a:cs typeface="Arial"/>
            </a:endParaRPr>
          </a:p>
        </p:txBody>
      </p:sp>
      <p:sp>
        <p:nvSpPr>
          <p:cNvPr id="6" name="Rettangolo 5">
            <a:extLst>
              <a:ext uri="{FF2B5EF4-FFF2-40B4-BE49-F238E27FC236}">
                <a16:creationId xmlns:a16="http://schemas.microsoft.com/office/drawing/2014/main" id="{61E0A8FC-4CF8-9FD0-8A13-B31281A53FDC}"/>
              </a:ext>
            </a:extLst>
          </p:cNvPr>
          <p:cNvSpPr/>
          <p:nvPr/>
        </p:nvSpPr>
        <p:spPr>
          <a:xfrm>
            <a:off x="1628604" y="452352"/>
            <a:ext cx="7669798" cy="646331"/>
          </a:xfrm>
          <a:prstGeom prst="rect">
            <a:avLst/>
          </a:prstGeom>
        </p:spPr>
        <p:txBody>
          <a:bodyPr wrap="square" rtlCol="0">
            <a:spAutoFit/>
          </a:bodyPr>
          <a:lstStyle/>
          <a:p>
            <a:pPr rtl="0"/>
            <a:r>
              <a:rPr lang="en-GB" sz="3600" b="1" dirty="0">
                <a:latin typeface="Avenir Next" panose="020B0503020202020204" pitchFamily="34" charset="0"/>
                <a:cs typeface="Times New Roman" panose="02020603050405020304" pitchFamily="18" charset="0"/>
              </a:rPr>
              <a:t>Powder bed fusion processes </a:t>
            </a:r>
            <a:endParaRPr lang="it-IT" sz="3600" b="1" dirty="0">
              <a:latin typeface="Avenir Next" panose="020B0503020202020204" pitchFamily="34" charset="0"/>
            </a:endParaRPr>
          </a:p>
        </p:txBody>
      </p:sp>
    </p:spTree>
    <p:extLst>
      <p:ext uri="{BB962C8B-B14F-4D97-AF65-F5344CB8AC3E}">
        <p14:creationId xmlns:p14="http://schemas.microsoft.com/office/powerpoint/2010/main" val="1915834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7F36665-9052-1254-7A5B-42C9D537149F}"/>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
        <p:nvSpPr>
          <p:cNvPr id="2" name="TextBox 1">
            <a:extLst>
              <a:ext uri="{FF2B5EF4-FFF2-40B4-BE49-F238E27FC236}">
                <a16:creationId xmlns:a16="http://schemas.microsoft.com/office/drawing/2014/main" id="{A5DD3707-1E25-7291-40CC-B9BAFB6275C1}"/>
              </a:ext>
            </a:extLst>
          </p:cNvPr>
          <p:cNvSpPr txBox="1"/>
          <p:nvPr/>
        </p:nvSpPr>
        <p:spPr>
          <a:xfrm>
            <a:off x="4960307" y="538998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effectLst/>
              <a:uLnTx/>
              <a:uFillTx/>
              <a:latin typeface="Avenir Next" panose="020B0503020202020204" pitchFamily="34" charset="0"/>
            </a:endParaRPr>
          </a:p>
        </p:txBody>
      </p:sp>
      <p:sp>
        <p:nvSpPr>
          <p:cNvPr id="3" name="object 125">
            <a:extLst>
              <a:ext uri="{FF2B5EF4-FFF2-40B4-BE49-F238E27FC236}">
                <a16:creationId xmlns:a16="http://schemas.microsoft.com/office/drawing/2014/main" id="{61EADAA7-AFFD-164F-EB1E-48CCDA7AE612}"/>
              </a:ext>
            </a:extLst>
          </p:cNvPr>
          <p:cNvSpPr/>
          <p:nvPr/>
        </p:nvSpPr>
        <p:spPr>
          <a:xfrm>
            <a:off x="518922" y="1717548"/>
            <a:ext cx="7634478" cy="4041769"/>
          </a:xfrm>
          <a:prstGeom prst="rect">
            <a:avLst/>
          </a:prstGeom>
          <a:blipFill>
            <a:blip r:embed="rId4" cstate="print"/>
            <a:stretch>
              <a:fillRect/>
            </a:stretch>
          </a:blipFill>
        </p:spPr>
        <p:txBody>
          <a:bodyPr wrap="square" lIns="0" tIns="0" rIns="0" bIns="0" rtlCol="0"/>
          <a:lstStyle/>
          <a:p>
            <a:endParaRPr>
              <a:latin typeface="Avenir Next" panose="020B0503020202020204" pitchFamily="34" charset="0"/>
            </a:endParaRPr>
          </a:p>
        </p:txBody>
      </p:sp>
      <p:sp>
        <p:nvSpPr>
          <p:cNvPr id="4" name="object 127">
            <a:extLst>
              <a:ext uri="{FF2B5EF4-FFF2-40B4-BE49-F238E27FC236}">
                <a16:creationId xmlns:a16="http://schemas.microsoft.com/office/drawing/2014/main" id="{E453ABB8-EEC5-F41F-70C2-2E35AFE44850}"/>
              </a:ext>
            </a:extLst>
          </p:cNvPr>
          <p:cNvSpPr txBox="1"/>
          <p:nvPr/>
        </p:nvSpPr>
        <p:spPr>
          <a:xfrm>
            <a:off x="8589518" y="2191481"/>
            <a:ext cx="3083560" cy="2475037"/>
          </a:xfrm>
          <a:prstGeom prst="rect">
            <a:avLst/>
          </a:prstGeom>
        </p:spPr>
        <p:txBody>
          <a:bodyPr vert="horz" wrap="square" lIns="0" tIns="12700" rIns="0" bIns="0" rtlCol="0">
            <a:spAutoFit/>
          </a:bodyPr>
          <a:lstStyle/>
          <a:p>
            <a:pPr marL="182245" indent="-169545">
              <a:lnSpc>
                <a:spcPct val="100000"/>
              </a:lnSpc>
              <a:spcBef>
                <a:spcPts val="100"/>
              </a:spcBef>
              <a:buAutoNum type="arabicPlain"/>
              <a:tabLst>
                <a:tab pos="182880" algn="l"/>
              </a:tabLst>
            </a:pPr>
            <a:r>
              <a:rPr sz="2000" spc="-5" dirty="0">
                <a:latin typeface="Avenir Next" panose="020B0503020202020204" pitchFamily="34" charset="0"/>
                <a:cs typeface="Arial"/>
              </a:rPr>
              <a:t>part</a:t>
            </a:r>
            <a:endParaRPr sz="2000" dirty="0">
              <a:latin typeface="Avenir Next" panose="020B0503020202020204" pitchFamily="34" charset="0"/>
              <a:cs typeface="Arial"/>
            </a:endParaRPr>
          </a:p>
          <a:p>
            <a:pPr marL="182245" indent="-169545">
              <a:lnSpc>
                <a:spcPct val="100000"/>
              </a:lnSpc>
              <a:buAutoNum type="arabicPlain"/>
              <a:tabLst>
                <a:tab pos="182880" algn="l"/>
              </a:tabLst>
            </a:pPr>
            <a:r>
              <a:rPr sz="2000" spc="-5" dirty="0">
                <a:latin typeface="Avenir Next" panose="020B0503020202020204" pitchFamily="34" charset="0"/>
                <a:cs typeface="Arial"/>
              </a:rPr>
              <a:t>dispenser</a:t>
            </a:r>
            <a:r>
              <a:rPr sz="2000" spc="-70" dirty="0">
                <a:latin typeface="Avenir Next" panose="020B0503020202020204" pitchFamily="34" charset="0"/>
                <a:cs typeface="Arial"/>
              </a:rPr>
              <a:t> </a:t>
            </a:r>
            <a:r>
              <a:rPr sz="2000" spc="-5" dirty="0">
                <a:latin typeface="Avenir Next" panose="020B0503020202020204" pitchFamily="34" charset="0"/>
                <a:cs typeface="Arial"/>
              </a:rPr>
              <a:t>platform</a:t>
            </a:r>
            <a:endParaRPr sz="2000" dirty="0">
              <a:latin typeface="Avenir Next" panose="020B0503020202020204" pitchFamily="34" charset="0"/>
              <a:cs typeface="Arial"/>
            </a:endParaRPr>
          </a:p>
          <a:p>
            <a:pPr marL="189865" marR="186690" indent="-177165">
              <a:lnSpc>
                <a:spcPct val="100000"/>
              </a:lnSpc>
              <a:buAutoNum type="arabicPlain"/>
              <a:tabLst>
                <a:tab pos="182880" algn="l"/>
              </a:tabLst>
            </a:pPr>
            <a:r>
              <a:rPr sz="2000" spc="-5" dirty="0">
                <a:latin typeface="Avenir Next" panose="020B0503020202020204" pitchFamily="34" charset="0"/>
                <a:cs typeface="Arial"/>
              </a:rPr>
              <a:t>building</a:t>
            </a:r>
            <a:r>
              <a:rPr sz="2000" spc="-85" dirty="0">
                <a:latin typeface="Avenir Next" panose="020B0503020202020204" pitchFamily="34" charset="0"/>
                <a:cs typeface="Arial"/>
              </a:rPr>
              <a:t> </a:t>
            </a:r>
            <a:r>
              <a:rPr sz="2000" spc="-5" dirty="0">
                <a:latin typeface="Avenir Next" panose="020B0503020202020204" pitchFamily="34" charset="0"/>
                <a:cs typeface="Arial"/>
              </a:rPr>
              <a:t>platform  carrier</a:t>
            </a:r>
            <a:endParaRPr sz="2000" dirty="0">
              <a:latin typeface="Avenir Next" panose="020B0503020202020204" pitchFamily="34" charset="0"/>
              <a:cs typeface="Arial"/>
            </a:endParaRPr>
          </a:p>
          <a:p>
            <a:pPr marL="182245" indent="-169545">
              <a:lnSpc>
                <a:spcPct val="100000"/>
              </a:lnSpc>
              <a:buAutoNum type="arabicPlain"/>
              <a:tabLst>
                <a:tab pos="182880" algn="l"/>
              </a:tabLst>
            </a:pPr>
            <a:r>
              <a:rPr sz="2000" spc="-5" dirty="0">
                <a:latin typeface="Avenir Next" panose="020B0503020202020204" pitchFamily="34" charset="0"/>
                <a:cs typeface="Arial"/>
              </a:rPr>
              <a:t>building</a:t>
            </a:r>
            <a:r>
              <a:rPr sz="2000" spc="-30" dirty="0">
                <a:latin typeface="Avenir Next" panose="020B0503020202020204" pitchFamily="34" charset="0"/>
                <a:cs typeface="Arial"/>
              </a:rPr>
              <a:t> </a:t>
            </a:r>
            <a:r>
              <a:rPr sz="2000" spc="-5" dirty="0">
                <a:latin typeface="Avenir Next" panose="020B0503020202020204" pitchFamily="34" charset="0"/>
                <a:cs typeface="Arial"/>
              </a:rPr>
              <a:t>platform</a:t>
            </a:r>
            <a:endParaRPr sz="2000" dirty="0">
              <a:latin typeface="Avenir Next" panose="020B0503020202020204" pitchFamily="34" charset="0"/>
              <a:cs typeface="Arial"/>
            </a:endParaRPr>
          </a:p>
          <a:p>
            <a:pPr marL="182245" indent="-169545">
              <a:lnSpc>
                <a:spcPct val="100000"/>
              </a:lnSpc>
              <a:buAutoNum type="arabicPlain"/>
              <a:tabLst>
                <a:tab pos="182880" algn="l"/>
              </a:tabLst>
            </a:pPr>
            <a:r>
              <a:rPr sz="2000" spc="-5" dirty="0">
                <a:latin typeface="Avenir Next" panose="020B0503020202020204" pitchFamily="34" charset="0"/>
                <a:cs typeface="Arial"/>
              </a:rPr>
              <a:t>collector</a:t>
            </a:r>
            <a:r>
              <a:rPr sz="2000" spc="-25" dirty="0">
                <a:latin typeface="Avenir Next" panose="020B0503020202020204" pitchFamily="34" charset="0"/>
                <a:cs typeface="Arial"/>
              </a:rPr>
              <a:t> </a:t>
            </a:r>
            <a:r>
              <a:rPr sz="2000" spc="-5" dirty="0">
                <a:latin typeface="Avenir Next" panose="020B0503020202020204" pitchFamily="34" charset="0"/>
                <a:cs typeface="Arial"/>
              </a:rPr>
              <a:t>platform</a:t>
            </a:r>
            <a:endParaRPr sz="2000" dirty="0">
              <a:latin typeface="Avenir Next" panose="020B0503020202020204" pitchFamily="34" charset="0"/>
              <a:cs typeface="Arial"/>
            </a:endParaRPr>
          </a:p>
          <a:p>
            <a:pPr marL="182245" indent="-169545">
              <a:lnSpc>
                <a:spcPct val="100000"/>
              </a:lnSpc>
              <a:buAutoNum type="arabicPlain"/>
              <a:tabLst>
                <a:tab pos="182880" algn="l"/>
              </a:tabLst>
            </a:pPr>
            <a:r>
              <a:rPr sz="2000" spc="-5" dirty="0">
                <a:latin typeface="Avenir Next" panose="020B0503020202020204" pitchFamily="34" charset="0"/>
                <a:cs typeface="Arial"/>
              </a:rPr>
              <a:t>recoater blade</a:t>
            </a:r>
            <a:endParaRPr sz="2000" dirty="0">
              <a:latin typeface="Avenir Next" panose="020B0503020202020204" pitchFamily="34" charset="0"/>
              <a:cs typeface="Arial"/>
            </a:endParaRPr>
          </a:p>
          <a:p>
            <a:pPr marL="182245" indent="-169545">
              <a:lnSpc>
                <a:spcPct val="100000"/>
              </a:lnSpc>
              <a:buAutoNum type="arabicPlain"/>
              <a:tabLst>
                <a:tab pos="182880" algn="l"/>
              </a:tabLst>
            </a:pPr>
            <a:r>
              <a:rPr sz="2000" spc="-5" dirty="0">
                <a:latin typeface="Avenir Next" panose="020B0503020202020204" pitchFamily="34" charset="0"/>
                <a:cs typeface="Arial"/>
              </a:rPr>
              <a:t>recoater</a:t>
            </a:r>
            <a:endParaRPr sz="2000" dirty="0">
              <a:latin typeface="Avenir Next" panose="020B0503020202020204" pitchFamily="34" charset="0"/>
              <a:cs typeface="Arial"/>
            </a:endParaRPr>
          </a:p>
        </p:txBody>
      </p:sp>
      <p:sp>
        <p:nvSpPr>
          <p:cNvPr id="6" name="Rettangolo 5">
            <a:extLst>
              <a:ext uri="{FF2B5EF4-FFF2-40B4-BE49-F238E27FC236}">
                <a16:creationId xmlns:a16="http://schemas.microsoft.com/office/drawing/2014/main" id="{F8558FCA-B965-367F-9EE4-BF1B624C7604}"/>
              </a:ext>
            </a:extLst>
          </p:cNvPr>
          <p:cNvSpPr/>
          <p:nvPr/>
        </p:nvSpPr>
        <p:spPr>
          <a:xfrm>
            <a:off x="1501014" y="474183"/>
            <a:ext cx="7669798" cy="646331"/>
          </a:xfrm>
          <a:prstGeom prst="rect">
            <a:avLst/>
          </a:prstGeom>
        </p:spPr>
        <p:txBody>
          <a:bodyPr wrap="square" rtlCol="0">
            <a:spAutoFit/>
          </a:bodyPr>
          <a:lstStyle/>
          <a:p>
            <a:pPr rtl="0"/>
            <a:r>
              <a:rPr lang="en-GB" sz="3600" b="1" dirty="0">
                <a:latin typeface="Avenir Next" panose="020B0503020202020204" pitchFamily="34" charset="0"/>
                <a:cs typeface="Times New Roman" panose="02020603050405020304" pitchFamily="18" charset="0"/>
              </a:rPr>
              <a:t>Powder bed fusion processes </a:t>
            </a:r>
            <a:endParaRPr lang="it-IT" sz="3600" b="1" dirty="0">
              <a:latin typeface="Avenir Next" panose="020B0503020202020204" pitchFamily="34" charset="0"/>
            </a:endParaRPr>
          </a:p>
        </p:txBody>
      </p:sp>
    </p:spTree>
    <p:extLst>
      <p:ext uri="{BB962C8B-B14F-4D97-AF65-F5344CB8AC3E}">
        <p14:creationId xmlns:p14="http://schemas.microsoft.com/office/powerpoint/2010/main" val="4061240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EAD9E4E5-C347-FB1D-4C3E-306AEEBE8881}"/>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250A0CCB-AA96-9DC8-7B9C-D4CDE1B3350B}"/>
              </a:ext>
            </a:extLst>
          </p:cNvPr>
          <p:cNvSpPr>
            <a:spLocks noGrp="1"/>
          </p:cNvSpPr>
          <p:nvPr>
            <p:ph type="sldNum" sz="quarter" idx="12"/>
          </p:nvPr>
        </p:nvSpPr>
        <p:spPr/>
        <p:txBody>
          <a:bodyPr/>
          <a:lstStyle/>
          <a:p>
            <a:fld id="{C69F2446-01E5-4173-AD71-E3783F42A540}" type="slidenum">
              <a:rPr lang="it-IT" smtClean="0">
                <a:solidFill>
                  <a:schemeClr val="tx1"/>
                </a:solidFill>
              </a:rPr>
              <a:t>19</a:t>
            </a:fld>
            <a:endParaRPr lang="it-IT">
              <a:solidFill>
                <a:schemeClr val="tx1"/>
              </a:solidFill>
            </a:endParaRPr>
          </a:p>
        </p:txBody>
      </p:sp>
      <p:sp>
        <p:nvSpPr>
          <p:cNvPr id="7" name="Footer Placeholder 4">
            <a:extLst>
              <a:ext uri="{FF2B5EF4-FFF2-40B4-BE49-F238E27FC236}">
                <a16:creationId xmlns:a16="http://schemas.microsoft.com/office/drawing/2014/main" id="{F619F810-A9AF-2F93-E018-1A95677F82A9}"/>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pic>
        <p:nvPicPr>
          <p:cNvPr id="5" name="Immagine 7">
            <a:extLst>
              <a:ext uri="{FF2B5EF4-FFF2-40B4-BE49-F238E27FC236}">
                <a16:creationId xmlns:a16="http://schemas.microsoft.com/office/drawing/2014/main" id="{27661510-2B62-482E-9248-85A675778FE0}"/>
              </a:ext>
            </a:extLst>
          </p:cNvPr>
          <p:cNvPicPr>
            <a:picLocks noChangeAspect="1"/>
          </p:cNvPicPr>
          <p:nvPr/>
        </p:nvPicPr>
        <p:blipFill>
          <a:blip r:embed="rId4"/>
          <a:stretch>
            <a:fillRect/>
          </a:stretch>
        </p:blipFill>
        <p:spPr>
          <a:xfrm>
            <a:off x="7050216" y="1035934"/>
            <a:ext cx="5141784" cy="2285237"/>
          </a:xfrm>
          <a:prstGeom prst="rect">
            <a:avLst/>
          </a:prstGeom>
        </p:spPr>
      </p:pic>
      <p:sp>
        <p:nvSpPr>
          <p:cNvPr id="9" name="object 125">
            <a:extLst>
              <a:ext uri="{FF2B5EF4-FFF2-40B4-BE49-F238E27FC236}">
                <a16:creationId xmlns:a16="http://schemas.microsoft.com/office/drawing/2014/main" id="{FE49AE30-B0B1-17C7-9F03-A9CD62F908B4}"/>
              </a:ext>
            </a:extLst>
          </p:cNvPr>
          <p:cNvSpPr txBox="1"/>
          <p:nvPr/>
        </p:nvSpPr>
        <p:spPr>
          <a:xfrm>
            <a:off x="300221" y="1386776"/>
            <a:ext cx="6876796" cy="2852063"/>
          </a:xfrm>
          <a:prstGeom prst="rect">
            <a:avLst/>
          </a:prstGeom>
        </p:spPr>
        <p:txBody>
          <a:bodyPr vert="horz" wrap="square" lIns="0" tIns="63500" rIns="0" bIns="0" rtlCol="0">
            <a:spAutoFit/>
          </a:bodyPr>
          <a:lstStyle/>
          <a:p>
            <a:pPr marL="12700">
              <a:lnSpc>
                <a:spcPct val="100000"/>
              </a:lnSpc>
              <a:spcBef>
                <a:spcPts val="500"/>
              </a:spcBef>
              <a:buClr>
                <a:srgbClr val="7190A5"/>
              </a:buClr>
              <a:tabLst>
                <a:tab pos="355600" algn="l"/>
              </a:tabLst>
            </a:pPr>
            <a:r>
              <a:rPr sz="2000" b="1" spc="-5" dirty="0">
                <a:latin typeface="Arial"/>
                <a:cs typeface="Arial"/>
              </a:rPr>
              <a:t>Selective Laser</a:t>
            </a:r>
            <a:r>
              <a:rPr sz="2000" b="1" spc="-30" dirty="0">
                <a:latin typeface="Arial"/>
                <a:cs typeface="Arial"/>
              </a:rPr>
              <a:t> </a:t>
            </a:r>
            <a:r>
              <a:rPr sz="2000" b="1" spc="-5" dirty="0">
                <a:latin typeface="Arial"/>
                <a:cs typeface="Arial"/>
              </a:rPr>
              <a:t>Melting</a:t>
            </a:r>
            <a:endParaRPr lang="it-IT" sz="2000" b="1" spc="-5" dirty="0">
              <a:latin typeface="Arial"/>
              <a:cs typeface="Arial"/>
            </a:endParaRPr>
          </a:p>
          <a:p>
            <a:pPr marL="355600" indent="-342900">
              <a:lnSpc>
                <a:spcPct val="100000"/>
              </a:lnSpc>
              <a:spcBef>
                <a:spcPts val="500"/>
              </a:spcBef>
              <a:buClr>
                <a:srgbClr val="7190A5"/>
              </a:buClr>
              <a:buFont typeface="Wingdings"/>
              <a:buChar char=""/>
              <a:tabLst>
                <a:tab pos="355600" algn="l"/>
              </a:tabLst>
            </a:pPr>
            <a:endParaRPr sz="1600" dirty="0">
              <a:latin typeface="Arial"/>
              <a:cs typeface="Arial"/>
            </a:endParaRPr>
          </a:p>
          <a:p>
            <a:pPr marL="755650" lvl="1" indent="-285750">
              <a:lnSpc>
                <a:spcPct val="100000"/>
              </a:lnSpc>
              <a:spcBef>
                <a:spcPts val="295"/>
              </a:spcBef>
              <a:buFont typeface="Arial" panose="020B0604020202020204" pitchFamily="34" charset="0"/>
              <a:buChar char="•"/>
              <a:tabLst>
                <a:tab pos="755015" algn="l"/>
                <a:tab pos="755650" algn="l"/>
              </a:tabLst>
            </a:pPr>
            <a:r>
              <a:rPr lang="it-IT" dirty="0"/>
              <a:t>The fusion </a:t>
            </a:r>
            <a:r>
              <a:rPr lang="it-IT" dirty="0" err="1"/>
              <a:t>is</a:t>
            </a:r>
            <a:r>
              <a:rPr lang="it-IT" dirty="0"/>
              <a:t> </a:t>
            </a:r>
            <a:r>
              <a:rPr lang="it-IT" dirty="0" err="1"/>
              <a:t>created</a:t>
            </a:r>
            <a:r>
              <a:rPr lang="it-IT" dirty="0"/>
              <a:t> by laser </a:t>
            </a:r>
            <a:r>
              <a:rPr lang="it-IT" dirty="0" err="1"/>
              <a:t>beam</a:t>
            </a:r>
            <a:r>
              <a:rPr lang="it-IT" dirty="0"/>
              <a:t> in an </a:t>
            </a:r>
            <a:r>
              <a:rPr lang="it-IT" dirty="0" err="1"/>
              <a:t>inert</a:t>
            </a:r>
            <a:r>
              <a:rPr lang="it-IT" dirty="0"/>
              <a:t> </a:t>
            </a:r>
            <a:r>
              <a:rPr lang="it-IT" dirty="0" err="1"/>
              <a:t>atmosphere</a:t>
            </a:r>
            <a:r>
              <a:rPr lang="it-IT" dirty="0"/>
              <a:t>. </a:t>
            </a:r>
          </a:p>
          <a:p>
            <a:pPr marL="755650" lvl="1" indent="-285750">
              <a:lnSpc>
                <a:spcPct val="100000"/>
              </a:lnSpc>
              <a:spcBef>
                <a:spcPts val="295"/>
              </a:spcBef>
              <a:buFont typeface="Arial" panose="020B0604020202020204" pitchFamily="34" charset="0"/>
              <a:buChar char="•"/>
              <a:tabLst>
                <a:tab pos="755015" algn="l"/>
                <a:tab pos="755650" algn="l"/>
              </a:tabLst>
            </a:pPr>
            <a:r>
              <a:rPr lang="it-IT" dirty="0" err="1"/>
              <a:t>Other</a:t>
            </a:r>
            <a:r>
              <a:rPr lang="it-IT" dirty="0"/>
              <a:t> names: Direct Metal Laser </a:t>
            </a:r>
            <a:r>
              <a:rPr lang="it-IT" dirty="0" err="1"/>
              <a:t>Sintering</a:t>
            </a:r>
            <a:r>
              <a:rPr lang="it-IT" dirty="0"/>
              <a:t>, Laser </a:t>
            </a:r>
            <a:r>
              <a:rPr lang="it-IT" dirty="0" err="1"/>
              <a:t>Cusing</a:t>
            </a:r>
            <a:r>
              <a:rPr lang="it-IT" dirty="0"/>
              <a:t>, Laser </a:t>
            </a:r>
            <a:r>
              <a:rPr lang="it-IT" dirty="0" err="1"/>
              <a:t>Beam</a:t>
            </a:r>
            <a:r>
              <a:rPr lang="it-IT" dirty="0"/>
              <a:t> Melting, </a:t>
            </a:r>
          </a:p>
          <a:p>
            <a:pPr marL="755650" lvl="1" indent="-285750">
              <a:lnSpc>
                <a:spcPct val="100000"/>
              </a:lnSpc>
              <a:spcBef>
                <a:spcPts val="295"/>
              </a:spcBef>
              <a:buFont typeface="Arial" panose="020B0604020202020204" pitchFamily="34" charset="0"/>
              <a:buChar char="•"/>
              <a:tabLst>
                <a:tab pos="755015" algn="l"/>
                <a:tab pos="755650" algn="l"/>
              </a:tabLst>
            </a:pPr>
            <a:r>
              <a:rPr lang="it-IT" dirty="0"/>
              <a:t>The </a:t>
            </a:r>
            <a:r>
              <a:rPr lang="it-IT" dirty="0" err="1"/>
              <a:t>powders</a:t>
            </a:r>
            <a:r>
              <a:rPr lang="it-IT" dirty="0"/>
              <a:t>  are </a:t>
            </a:r>
            <a:r>
              <a:rPr lang="it-IT" dirty="0" err="1"/>
              <a:t>deposited</a:t>
            </a:r>
            <a:r>
              <a:rPr lang="it-IT" dirty="0"/>
              <a:t> </a:t>
            </a:r>
            <a:r>
              <a:rPr lang="it-IT" dirty="0" err="1"/>
              <a:t>layer</a:t>
            </a:r>
            <a:r>
              <a:rPr lang="it-IT" dirty="0"/>
              <a:t> by </a:t>
            </a:r>
            <a:r>
              <a:rPr lang="it-IT" dirty="0" err="1"/>
              <a:t>layer</a:t>
            </a:r>
            <a:r>
              <a:rPr lang="it-IT" dirty="0"/>
              <a:t> </a:t>
            </a:r>
          </a:p>
          <a:p>
            <a:pPr marL="755650" lvl="1" indent="-285750">
              <a:lnSpc>
                <a:spcPct val="100000"/>
              </a:lnSpc>
              <a:spcBef>
                <a:spcPts val="295"/>
              </a:spcBef>
              <a:buFont typeface="Arial" panose="020B0604020202020204" pitchFamily="34" charset="0"/>
              <a:buChar char="•"/>
              <a:tabLst>
                <a:tab pos="755015" algn="l"/>
                <a:tab pos="755650" algn="l"/>
              </a:tabLst>
            </a:pPr>
            <a:r>
              <a:rPr lang="it-IT" dirty="0"/>
              <a:t>Applications: </a:t>
            </a:r>
            <a:r>
              <a:rPr lang="it-IT" dirty="0" err="1"/>
              <a:t>Biomed</a:t>
            </a:r>
            <a:r>
              <a:rPr lang="it-IT" dirty="0"/>
              <a:t>, </a:t>
            </a:r>
            <a:r>
              <a:rPr lang="it-IT" dirty="0" err="1"/>
              <a:t>aerospace</a:t>
            </a:r>
            <a:r>
              <a:rPr lang="it-IT" dirty="0"/>
              <a:t>, automotive, </a:t>
            </a:r>
            <a:r>
              <a:rPr lang="it-IT" dirty="0" err="1"/>
              <a:t>tooling</a:t>
            </a:r>
            <a:r>
              <a:rPr lang="it-IT" dirty="0"/>
              <a:t> </a:t>
            </a:r>
          </a:p>
          <a:p>
            <a:pPr marL="755650" lvl="1" indent="-285750">
              <a:lnSpc>
                <a:spcPct val="100000"/>
              </a:lnSpc>
              <a:spcBef>
                <a:spcPts val="295"/>
              </a:spcBef>
              <a:buFont typeface="Arial" panose="020B0604020202020204" pitchFamily="34" charset="0"/>
              <a:buChar char="•"/>
              <a:tabLst>
                <a:tab pos="755015" algn="l"/>
                <a:tab pos="755650" algn="l"/>
              </a:tabLst>
            </a:pPr>
            <a:r>
              <a:rPr lang="it-IT" dirty="0" err="1"/>
              <a:t>Pros</a:t>
            </a:r>
            <a:r>
              <a:rPr lang="it-IT" dirty="0"/>
              <a:t>: high </a:t>
            </a:r>
            <a:r>
              <a:rPr lang="it-IT" dirty="0" err="1"/>
              <a:t>versatility</a:t>
            </a:r>
            <a:r>
              <a:rPr lang="it-IT" dirty="0"/>
              <a:t> and </a:t>
            </a:r>
            <a:r>
              <a:rPr lang="it-IT" dirty="0" err="1"/>
              <a:t>geometric</a:t>
            </a:r>
            <a:r>
              <a:rPr lang="it-IT" dirty="0"/>
              <a:t> </a:t>
            </a:r>
            <a:r>
              <a:rPr lang="it-IT" dirty="0" err="1"/>
              <a:t>freedom</a:t>
            </a:r>
            <a:r>
              <a:rPr lang="it-IT" dirty="0"/>
              <a:t> (lattice </a:t>
            </a:r>
            <a:r>
              <a:rPr lang="it-IT" dirty="0" err="1"/>
              <a:t>structures</a:t>
            </a:r>
            <a:r>
              <a:rPr lang="it-IT" dirty="0"/>
              <a:t>) </a:t>
            </a:r>
          </a:p>
          <a:p>
            <a:pPr marL="755650" lvl="1" indent="-285750">
              <a:lnSpc>
                <a:spcPct val="100000"/>
              </a:lnSpc>
              <a:spcBef>
                <a:spcPts val="295"/>
              </a:spcBef>
              <a:buFont typeface="Arial" panose="020B0604020202020204" pitchFamily="34" charset="0"/>
              <a:buChar char="•"/>
              <a:tabLst>
                <a:tab pos="755015" algn="l"/>
                <a:tab pos="755650" algn="l"/>
              </a:tabLst>
            </a:pPr>
            <a:r>
              <a:rPr lang="it-IT" dirty="0"/>
              <a:t>Cons: low </a:t>
            </a:r>
            <a:r>
              <a:rPr lang="it-IT" dirty="0" err="1"/>
              <a:t>deposition</a:t>
            </a:r>
            <a:r>
              <a:rPr lang="it-IT" dirty="0"/>
              <a:t> rates</a:t>
            </a:r>
            <a:endParaRPr dirty="0">
              <a:latin typeface="Arial"/>
              <a:cs typeface="Arial"/>
            </a:endParaRPr>
          </a:p>
        </p:txBody>
      </p:sp>
      <p:pic>
        <p:nvPicPr>
          <p:cNvPr id="10" name="Picture 2" descr="3-axis machining center / vertical / laser - LASERTEC 30 SLM - DMG ...">
            <a:extLst>
              <a:ext uri="{FF2B5EF4-FFF2-40B4-BE49-F238E27FC236}">
                <a16:creationId xmlns:a16="http://schemas.microsoft.com/office/drawing/2014/main" id="{7C0D00CE-D662-188A-F18F-7D4336A7E2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405988"/>
            <a:ext cx="3532546" cy="2207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SLM® 280 HL SLM Solutions Group AG">
            <a:extLst>
              <a:ext uri="{FF2B5EF4-FFF2-40B4-BE49-F238E27FC236}">
                <a16:creationId xmlns:a16="http://schemas.microsoft.com/office/drawing/2014/main" id="{3A3456B2-F74E-3693-AB5E-C4E986450A4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850" r="6343"/>
          <a:stretch/>
        </p:blipFill>
        <p:spPr bwMode="auto">
          <a:xfrm>
            <a:off x="8460588" y="3516816"/>
            <a:ext cx="3547645" cy="3204660"/>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Rettangolo 1">
            <a:extLst>
              <a:ext uri="{FF2B5EF4-FFF2-40B4-BE49-F238E27FC236}">
                <a16:creationId xmlns:a16="http://schemas.microsoft.com/office/drawing/2014/main" id="{ADD39D04-CF35-F6C3-2A5E-20FE74542654}"/>
              </a:ext>
            </a:extLst>
          </p:cNvPr>
          <p:cNvSpPr/>
          <p:nvPr/>
        </p:nvSpPr>
        <p:spPr>
          <a:xfrm>
            <a:off x="5178276" y="5452734"/>
            <a:ext cx="2645499" cy="738664"/>
          </a:xfrm>
          <a:prstGeom prst="rect">
            <a:avLst/>
          </a:prstGeom>
        </p:spPr>
        <p:txBody>
          <a:bodyPr wrap="square">
            <a:spAutoFit/>
          </a:bodyPr>
          <a:lstStyle/>
          <a:p>
            <a:r>
              <a:rPr lang="en-US" sz="1400" dirty="0">
                <a:latin typeface="Calibri" panose="020F0502020204030204" pitchFamily="34" charset="0"/>
                <a:ea typeface="Garamond" panose="02020404030301010803" pitchFamily="18" charset="0"/>
                <a:cs typeface="Calibri" panose="020F0502020204030204" pitchFamily="34" charset="0"/>
              </a:rPr>
              <a:t>SLM® 280HL (SLM Solution Group AG) system equipped with 2x400W Yttrium fiber lasers</a:t>
            </a:r>
          </a:p>
        </p:txBody>
      </p:sp>
      <p:sp>
        <p:nvSpPr>
          <p:cNvPr id="19" name="Rettangolo 18">
            <a:extLst>
              <a:ext uri="{FF2B5EF4-FFF2-40B4-BE49-F238E27FC236}">
                <a16:creationId xmlns:a16="http://schemas.microsoft.com/office/drawing/2014/main" id="{6D49D8CD-09D8-B787-F6A7-94EC432C733D}"/>
              </a:ext>
            </a:extLst>
          </p:cNvPr>
          <p:cNvSpPr/>
          <p:nvPr/>
        </p:nvSpPr>
        <p:spPr>
          <a:xfrm>
            <a:off x="1607339" y="350455"/>
            <a:ext cx="7669798" cy="646331"/>
          </a:xfrm>
          <a:prstGeom prst="rect">
            <a:avLst/>
          </a:prstGeom>
        </p:spPr>
        <p:txBody>
          <a:bodyPr wrap="square" rtlCol="0">
            <a:spAutoFit/>
          </a:bodyPr>
          <a:lstStyle/>
          <a:p>
            <a:pPr rtl="0"/>
            <a:r>
              <a:rPr lang="en-GB" sz="3600" b="1" dirty="0">
                <a:cs typeface="Times New Roman" panose="02020603050405020304" pitchFamily="18" charset="0"/>
              </a:rPr>
              <a:t>Powder bed fusion processes </a:t>
            </a:r>
            <a:endParaRPr lang="it-IT" sz="3600" b="1" dirty="0"/>
          </a:p>
        </p:txBody>
      </p:sp>
    </p:spTree>
    <p:extLst>
      <p:ext uri="{BB962C8B-B14F-4D97-AF65-F5344CB8AC3E}">
        <p14:creationId xmlns:p14="http://schemas.microsoft.com/office/powerpoint/2010/main" val="66338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D7DB5D-D183-46BB-A034-134C1D226BE7}"/>
              </a:ext>
            </a:extLst>
          </p:cNvPr>
          <p:cNvSpPr>
            <a:spLocks noGrp="1"/>
          </p:cNvSpPr>
          <p:nvPr>
            <p:ph type="sldNum" sz="quarter" idx="12"/>
          </p:nvPr>
        </p:nvSpPr>
        <p:spPr/>
        <p:txBody>
          <a:bodyPr/>
          <a:lstStyle/>
          <a:p>
            <a:fld id="{C69F2446-01E5-4173-AD71-E3783F42A540}" type="slidenum">
              <a:rPr lang="it-IT" smtClean="0"/>
              <a:t>2</a:t>
            </a:fld>
            <a:endParaRPr lang="it-IT"/>
          </a:p>
        </p:txBody>
      </p:sp>
      <p:sp>
        <p:nvSpPr>
          <p:cNvPr id="10" name="Title 1">
            <a:extLst>
              <a:ext uri="{FF2B5EF4-FFF2-40B4-BE49-F238E27FC236}">
                <a16:creationId xmlns:a16="http://schemas.microsoft.com/office/drawing/2014/main" id="{C77B6F94-A505-3E76-A537-9AB8BCCD1BB7}"/>
              </a:ext>
            </a:extLst>
          </p:cNvPr>
          <p:cNvSpPr>
            <a:spLocks noGrp="1"/>
          </p:cNvSpPr>
          <p:nvPr>
            <p:ph type="title"/>
          </p:nvPr>
        </p:nvSpPr>
        <p:spPr>
          <a:xfrm>
            <a:off x="247648" y="1433915"/>
            <a:ext cx="11455401" cy="3031593"/>
          </a:xfrm>
        </p:spPr>
        <p:txBody>
          <a:bodyPr>
            <a:normAutofit fontScale="90000"/>
          </a:bodyPr>
          <a:lstStyle/>
          <a:p>
            <a:br>
              <a:rPr lang="it-IT" dirty="0"/>
            </a:br>
            <a:r>
              <a:rPr lang="it-IT" dirty="0">
                <a:solidFill>
                  <a:schemeClr val="tx1"/>
                </a:solidFill>
                <a:latin typeface="Avenir Next LT Pro"/>
              </a:rPr>
              <a:t>DESIGN 4.0</a:t>
            </a:r>
            <a:br>
              <a:rPr lang="it-IT" b="1" dirty="0">
                <a:effectLst/>
              </a:rPr>
            </a:br>
            <a:r>
              <a:rPr lang="it-IT" b="1" dirty="0">
                <a:solidFill>
                  <a:schemeClr val="tx1"/>
                </a:solidFill>
                <a:effectLst/>
                <a:latin typeface="Avenir Next LT Pro"/>
              </a:rPr>
              <a:t> </a:t>
            </a:r>
            <a:br>
              <a:rPr lang="it-IT" b="1" dirty="0">
                <a:effectLst/>
              </a:rPr>
            </a:br>
            <a:r>
              <a:rPr lang="it-IT" b="1" dirty="0">
                <a:solidFill>
                  <a:schemeClr val="tx1"/>
                </a:solidFill>
                <a:effectLst/>
                <a:latin typeface="Avenir Next LT Pro"/>
              </a:rPr>
              <a:t>DESIGN FOR ADDITIVE MANUFACTURING</a:t>
            </a:r>
            <a:br>
              <a:rPr lang="it-IT" b="1" dirty="0">
                <a:effectLst/>
              </a:rPr>
            </a:br>
            <a:br>
              <a:rPr lang="it-IT" b="1" dirty="0">
                <a:effectLst/>
              </a:rPr>
            </a:br>
            <a:endParaRPr lang="it-IT" sz="3100">
              <a:solidFill>
                <a:schemeClr val="tx1"/>
              </a:solidFill>
            </a:endParaRPr>
          </a:p>
        </p:txBody>
      </p:sp>
      <p:sp>
        <p:nvSpPr>
          <p:cNvPr id="11" name="Text Placeholder 10">
            <a:extLst>
              <a:ext uri="{FF2B5EF4-FFF2-40B4-BE49-F238E27FC236}">
                <a16:creationId xmlns:a16="http://schemas.microsoft.com/office/drawing/2014/main" id="{006B34FA-33C2-41AC-685C-3D9A2DA20319}"/>
              </a:ext>
            </a:extLst>
          </p:cNvPr>
          <p:cNvSpPr txBox="1">
            <a:spLocks/>
          </p:cNvSpPr>
          <p:nvPr/>
        </p:nvSpPr>
        <p:spPr>
          <a:xfrm>
            <a:off x="717549" y="5151475"/>
            <a:ext cx="10515600" cy="1500187"/>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6</a:t>
            </a:r>
            <a:endParaRPr lang="en-US" sz="1800" dirty="0">
              <a:solidFill>
                <a:schemeClr val="bg1"/>
              </a:solidFill>
            </a:endParaRPr>
          </a:p>
        </p:txBody>
      </p:sp>
      <p:sp>
        <p:nvSpPr>
          <p:cNvPr id="3" name="Footer Placeholder 4">
            <a:extLst>
              <a:ext uri="{FF2B5EF4-FFF2-40B4-BE49-F238E27FC236}">
                <a16:creationId xmlns:a16="http://schemas.microsoft.com/office/drawing/2014/main" id="{FB8F5296-DFE6-702D-88E9-985561C3E928}"/>
              </a:ext>
            </a:extLst>
          </p:cNvPr>
          <p:cNvSpPr>
            <a:spLocks noGrp="1"/>
          </p:cNvSpPr>
          <p:nvPr>
            <p:ph type="ftr" sz="quarter" idx="11"/>
          </p:nvPr>
        </p:nvSpPr>
        <p:spPr>
          <a:xfrm>
            <a:off x="4038600" y="6356351"/>
            <a:ext cx="4114800" cy="365125"/>
          </a:xfrm>
        </p:spPr>
        <p:txBody>
          <a:bodyPr/>
          <a:lstStyle/>
          <a:p>
            <a:r>
              <a:rPr lang="it-IT" dirty="0"/>
              <a:t>Design 4.0</a:t>
            </a:r>
          </a:p>
        </p:txBody>
      </p:sp>
    </p:spTree>
    <p:extLst>
      <p:ext uri="{BB962C8B-B14F-4D97-AF65-F5344CB8AC3E}">
        <p14:creationId xmlns:p14="http://schemas.microsoft.com/office/powerpoint/2010/main" val="2062581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EAD9E4E5-C347-FB1D-4C3E-306AEEBE8881}"/>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250A0CCB-AA96-9DC8-7B9C-D4CDE1B3350B}"/>
              </a:ext>
            </a:extLst>
          </p:cNvPr>
          <p:cNvSpPr>
            <a:spLocks noGrp="1"/>
          </p:cNvSpPr>
          <p:nvPr>
            <p:ph type="sldNum" sz="quarter" idx="12"/>
          </p:nvPr>
        </p:nvSpPr>
        <p:spPr/>
        <p:txBody>
          <a:bodyPr/>
          <a:lstStyle/>
          <a:p>
            <a:fld id="{C69F2446-01E5-4173-AD71-E3783F42A540}" type="slidenum">
              <a:rPr lang="it-IT" smtClean="0">
                <a:solidFill>
                  <a:schemeClr val="tx1"/>
                </a:solidFill>
              </a:rPr>
              <a:t>20</a:t>
            </a:fld>
            <a:endParaRPr lang="it-IT">
              <a:solidFill>
                <a:schemeClr val="tx1"/>
              </a:solidFill>
            </a:endParaRPr>
          </a:p>
        </p:txBody>
      </p:sp>
      <p:sp>
        <p:nvSpPr>
          <p:cNvPr id="7" name="Footer Placeholder 4">
            <a:extLst>
              <a:ext uri="{FF2B5EF4-FFF2-40B4-BE49-F238E27FC236}">
                <a16:creationId xmlns:a16="http://schemas.microsoft.com/office/drawing/2014/main" id="{F619F810-A9AF-2F93-E018-1A95677F82A9}"/>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pic>
        <p:nvPicPr>
          <p:cNvPr id="2" name="Picture 4" descr="JMMP | Free Full-Text | A Review on Binder Jet Additive ...">
            <a:extLst>
              <a:ext uri="{FF2B5EF4-FFF2-40B4-BE49-F238E27FC236}">
                <a16:creationId xmlns:a16="http://schemas.microsoft.com/office/drawing/2014/main" id="{F3F0CE20-768A-5C90-5DE8-D581C5B7FC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914" y="4055253"/>
            <a:ext cx="3793393" cy="2547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
            <a:extLst>
              <a:ext uri="{FF2B5EF4-FFF2-40B4-BE49-F238E27FC236}">
                <a16:creationId xmlns:a16="http://schemas.microsoft.com/office/drawing/2014/main" id="{9941591F-947A-BF64-CB1A-4210F42DBF5A}"/>
              </a:ext>
            </a:extLst>
          </p:cNvPr>
          <p:cNvSpPr txBox="1"/>
          <p:nvPr/>
        </p:nvSpPr>
        <p:spPr>
          <a:xfrm>
            <a:off x="4960307" y="554238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effectLst/>
              <a:uLnTx/>
              <a:uFillTx/>
              <a:latin typeface="Segoe UI Light"/>
              <a:ea typeface="+mn-ea"/>
              <a:cs typeface="+mn-cs"/>
            </a:endParaRPr>
          </a:p>
        </p:txBody>
      </p:sp>
      <p:sp>
        <p:nvSpPr>
          <p:cNvPr id="4" name="object 125">
            <a:extLst>
              <a:ext uri="{FF2B5EF4-FFF2-40B4-BE49-F238E27FC236}">
                <a16:creationId xmlns:a16="http://schemas.microsoft.com/office/drawing/2014/main" id="{7523938E-D59A-0746-F528-04457B4F18E1}"/>
              </a:ext>
            </a:extLst>
          </p:cNvPr>
          <p:cNvSpPr txBox="1"/>
          <p:nvPr/>
        </p:nvSpPr>
        <p:spPr>
          <a:xfrm>
            <a:off x="310167" y="1383295"/>
            <a:ext cx="11812635" cy="2713563"/>
          </a:xfrm>
          <a:prstGeom prst="rect">
            <a:avLst/>
          </a:prstGeom>
        </p:spPr>
        <p:txBody>
          <a:bodyPr vert="horz" wrap="square" lIns="0" tIns="63500" rIns="0" bIns="0" rtlCol="0">
            <a:spAutoFit/>
          </a:bodyPr>
          <a:lstStyle/>
          <a:p>
            <a:pPr marL="12700">
              <a:lnSpc>
                <a:spcPct val="100000"/>
              </a:lnSpc>
              <a:spcBef>
                <a:spcPts val="500"/>
              </a:spcBef>
              <a:buClr>
                <a:srgbClr val="7190A5"/>
              </a:buClr>
              <a:tabLst>
                <a:tab pos="355600" algn="l"/>
              </a:tabLst>
            </a:pPr>
            <a:r>
              <a:rPr lang="it-IT" sz="2400" b="1" spc="-5" dirty="0">
                <a:latin typeface="Avenir Next" panose="020B0503020202020204" pitchFamily="34" charset="0"/>
                <a:cs typeface="Arial"/>
              </a:rPr>
              <a:t>Binder </a:t>
            </a:r>
            <a:r>
              <a:rPr lang="it-IT" sz="2400" b="1" spc="-5" dirty="0" err="1">
                <a:latin typeface="Avenir Next" panose="020B0503020202020204" pitchFamily="34" charset="0"/>
                <a:cs typeface="Arial"/>
              </a:rPr>
              <a:t>jetting</a:t>
            </a:r>
            <a:endParaRPr lang="it-IT" sz="2400" b="1" spc="-5" dirty="0">
              <a:latin typeface="Avenir Next" panose="020B0503020202020204" pitchFamily="34" charset="0"/>
              <a:cs typeface="Arial"/>
            </a:endParaRPr>
          </a:p>
          <a:p>
            <a:pPr marL="355600" indent="-342900">
              <a:lnSpc>
                <a:spcPct val="100000"/>
              </a:lnSpc>
              <a:spcBef>
                <a:spcPts val="500"/>
              </a:spcBef>
              <a:buClr>
                <a:srgbClr val="7190A5"/>
              </a:buClr>
              <a:buFont typeface="Wingdings"/>
              <a:buChar char=""/>
              <a:tabLst>
                <a:tab pos="355600" algn="l"/>
              </a:tabLst>
            </a:pPr>
            <a:endParaRPr sz="400" dirty="0">
              <a:latin typeface="Avenir Next" panose="020B0503020202020204" pitchFamily="34" charset="0"/>
              <a:cs typeface="Arial"/>
            </a:endParaRPr>
          </a:p>
          <a:p>
            <a:pPr marL="342900" indent="-342900">
              <a:buFont typeface="Arial" panose="020B0604020202020204" pitchFamily="34" charset="0"/>
              <a:buChar char="•"/>
            </a:pPr>
            <a:r>
              <a:rPr lang="it-IT" sz="2000" dirty="0">
                <a:latin typeface="Avenir Next" panose="020B0503020202020204" pitchFamily="34" charset="0"/>
              </a:rPr>
              <a:t>The </a:t>
            </a:r>
            <a:r>
              <a:rPr lang="it-IT" sz="2000" dirty="0" err="1">
                <a:latin typeface="Avenir Next" panose="020B0503020202020204" pitchFamily="34" charset="0"/>
              </a:rPr>
              <a:t>powder</a:t>
            </a:r>
            <a:r>
              <a:rPr lang="it-IT" sz="2000" dirty="0">
                <a:latin typeface="Avenir Next" panose="020B0503020202020204" pitchFamily="34" charset="0"/>
              </a:rPr>
              <a:t> </a:t>
            </a:r>
            <a:r>
              <a:rPr lang="it-IT" sz="2000" dirty="0" err="1">
                <a:latin typeface="Avenir Next" panose="020B0503020202020204" pitchFamily="34" charset="0"/>
              </a:rPr>
              <a:t>is</a:t>
            </a:r>
            <a:r>
              <a:rPr lang="it-IT" sz="2000" dirty="0">
                <a:latin typeface="Avenir Next" panose="020B0503020202020204" pitchFamily="34" charset="0"/>
              </a:rPr>
              <a:t> mixed with a binder. </a:t>
            </a:r>
          </a:p>
          <a:p>
            <a:pPr marL="342900" indent="-342900">
              <a:buFont typeface="Arial" panose="020B0604020202020204" pitchFamily="34" charset="0"/>
              <a:buChar char="•"/>
            </a:pPr>
            <a:r>
              <a:rPr lang="it-IT" sz="2000" dirty="0">
                <a:latin typeface="Avenir Next" panose="020B0503020202020204" pitchFamily="34" charset="0"/>
              </a:rPr>
              <a:t>After printing the part </a:t>
            </a:r>
            <a:r>
              <a:rPr lang="it-IT" sz="2000" dirty="0" err="1">
                <a:latin typeface="Avenir Next" panose="020B0503020202020204" pitchFamily="34" charset="0"/>
              </a:rPr>
              <a:t>is</a:t>
            </a:r>
            <a:r>
              <a:rPr lang="it-IT" sz="2000" dirty="0">
                <a:latin typeface="Avenir Next" panose="020B0503020202020204" pitchFamily="34" charset="0"/>
              </a:rPr>
              <a:t> </a:t>
            </a:r>
            <a:r>
              <a:rPr lang="it-IT" sz="2000" dirty="0" err="1">
                <a:latin typeface="Avenir Next" panose="020B0503020202020204" pitchFamily="34" charset="0"/>
              </a:rPr>
              <a:t>consolidated</a:t>
            </a:r>
            <a:r>
              <a:rPr lang="it-IT" sz="2000" dirty="0">
                <a:latin typeface="Avenir Next" panose="020B0503020202020204" pitchFamily="34" charset="0"/>
              </a:rPr>
              <a:t> with </a:t>
            </a:r>
            <a:r>
              <a:rPr lang="it-IT" sz="2000" dirty="0" err="1">
                <a:latin typeface="Avenir Next" panose="020B0503020202020204" pitchFamily="34" charset="0"/>
              </a:rPr>
              <a:t>sintering</a:t>
            </a:r>
            <a:r>
              <a:rPr lang="it-IT" sz="2000" dirty="0">
                <a:latin typeface="Avenir Next" panose="020B0503020202020204" pitchFamily="34" charset="0"/>
              </a:rPr>
              <a:t>. </a:t>
            </a:r>
            <a:r>
              <a:rPr lang="it-IT" sz="2000" dirty="0" err="1">
                <a:latin typeface="Avenir Next" panose="020B0503020202020204" pitchFamily="34" charset="0"/>
              </a:rPr>
              <a:t>It</a:t>
            </a:r>
            <a:r>
              <a:rPr lang="it-IT" sz="2000" dirty="0">
                <a:latin typeface="Avenir Next" panose="020B0503020202020204" pitchFamily="34" charset="0"/>
              </a:rPr>
              <a:t> </a:t>
            </a:r>
            <a:r>
              <a:rPr lang="it-IT" sz="2000" dirty="0" err="1">
                <a:latin typeface="Avenir Next" panose="020B0503020202020204" pitchFamily="34" charset="0"/>
              </a:rPr>
              <a:t>is</a:t>
            </a:r>
            <a:r>
              <a:rPr lang="it-IT" sz="2000" dirty="0">
                <a:latin typeface="Avenir Next" panose="020B0503020202020204" pitchFamily="34" charset="0"/>
              </a:rPr>
              <a:t> </a:t>
            </a:r>
            <a:r>
              <a:rPr lang="it-IT" sz="2000" dirty="0" err="1">
                <a:latin typeface="Avenir Next" panose="020B0503020202020204" pitchFamily="34" charset="0"/>
              </a:rPr>
              <a:t>not</a:t>
            </a:r>
            <a:r>
              <a:rPr lang="it-IT" sz="2000" dirty="0">
                <a:latin typeface="Avenir Next" panose="020B0503020202020204" pitchFamily="34" charset="0"/>
              </a:rPr>
              <a:t> a </a:t>
            </a:r>
            <a:r>
              <a:rPr lang="it-IT" sz="2000" dirty="0" err="1">
                <a:latin typeface="Avenir Next" panose="020B0503020202020204" pitchFamily="34" charset="0"/>
              </a:rPr>
              <a:t>thermal</a:t>
            </a:r>
            <a:r>
              <a:rPr lang="it-IT" sz="2000" dirty="0">
                <a:latin typeface="Avenir Next" panose="020B0503020202020204" pitchFamily="34" charset="0"/>
              </a:rPr>
              <a:t> </a:t>
            </a:r>
            <a:r>
              <a:rPr lang="it-IT" sz="2000" dirty="0" err="1">
                <a:latin typeface="Avenir Next" panose="020B0503020202020204" pitchFamily="34" charset="0"/>
              </a:rPr>
              <a:t>process</a:t>
            </a:r>
            <a:r>
              <a:rPr lang="it-IT" sz="2000" dirty="0">
                <a:latin typeface="Avenir Next" panose="020B0503020202020204" pitchFamily="34" charset="0"/>
              </a:rPr>
              <a:t>!</a:t>
            </a:r>
          </a:p>
          <a:p>
            <a:pPr marL="342900" indent="-342900">
              <a:buFont typeface="Arial" panose="020B0604020202020204" pitchFamily="34" charset="0"/>
              <a:buChar char="•"/>
            </a:pPr>
            <a:r>
              <a:rPr lang="it-IT" sz="2000" dirty="0">
                <a:latin typeface="Avenir Next" panose="020B0503020202020204" pitchFamily="34" charset="0"/>
              </a:rPr>
              <a:t>The </a:t>
            </a:r>
            <a:r>
              <a:rPr lang="it-IT" sz="2000" dirty="0" err="1">
                <a:latin typeface="Avenir Next" panose="020B0503020202020204" pitchFamily="34" charset="0"/>
              </a:rPr>
              <a:t>powder</a:t>
            </a:r>
            <a:r>
              <a:rPr lang="it-IT" sz="2000" dirty="0">
                <a:latin typeface="Avenir Next" panose="020B0503020202020204" pitchFamily="34" charset="0"/>
              </a:rPr>
              <a:t> </a:t>
            </a:r>
            <a:r>
              <a:rPr lang="it-IT" sz="2000" dirty="0" err="1">
                <a:latin typeface="Avenir Next" panose="020B0503020202020204" pitchFamily="34" charset="0"/>
              </a:rPr>
              <a:t>is</a:t>
            </a:r>
            <a:r>
              <a:rPr lang="it-IT" sz="2000" dirty="0">
                <a:latin typeface="Avenir Next" panose="020B0503020202020204" pitchFamily="34" charset="0"/>
              </a:rPr>
              <a:t> </a:t>
            </a:r>
            <a:r>
              <a:rPr lang="it-IT" sz="2000" dirty="0" err="1">
                <a:latin typeface="Avenir Next" panose="020B0503020202020204" pitchFamily="34" charset="0"/>
              </a:rPr>
              <a:t>deposited</a:t>
            </a:r>
            <a:r>
              <a:rPr lang="it-IT" sz="2000" dirty="0">
                <a:latin typeface="Avenir Next" panose="020B0503020202020204" pitchFamily="34" charset="0"/>
              </a:rPr>
              <a:t> </a:t>
            </a:r>
            <a:r>
              <a:rPr lang="it-IT" sz="2000" dirty="0" err="1">
                <a:latin typeface="Avenir Next" panose="020B0503020202020204" pitchFamily="34" charset="0"/>
              </a:rPr>
              <a:t>layer</a:t>
            </a:r>
            <a:r>
              <a:rPr lang="it-IT" sz="2000" dirty="0">
                <a:latin typeface="Avenir Next" panose="020B0503020202020204" pitchFamily="34" charset="0"/>
              </a:rPr>
              <a:t> by </a:t>
            </a:r>
            <a:r>
              <a:rPr lang="it-IT" sz="2000" dirty="0" err="1">
                <a:latin typeface="Avenir Next" panose="020B0503020202020204" pitchFamily="34" charset="0"/>
              </a:rPr>
              <a:t>layer</a:t>
            </a:r>
            <a:r>
              <a:rPr lang="it-IT" sz="2000" dirty="0">
                <a:latin typeface="Avenir Next" panose="020B0503020202020204" pitchFamily="34" charset="0"/>
              </a:rPr>
              <a:t> </a:t>
            </a:r>
          </a:p>
          <a:p>
            <a:pPr marL="342900" indent="-342900">
              <a:buFont typeface="Arial" panose="020B0604020202020204" pitchFamily="34" charset="0"/>
              <a:buChar char="•"/>
            </a:pPr>
            <a:r>
              <a:rPr lang="it-IT" sz="2000" dirty="0">
                <a:latin typeface="Avenir Next" panose="020B0503020202020204" pitchFamily="34" charset="0"/>
              </a:rPr>
              <a:t>Applications: small size</a:t>
            </a:r>
          </a:p>
          <a:p>
            <a:pPr marL="342900" indent="-342900">
              <a:buFont typeface="Arial" panose="020B0604020202020204" pitchFamily="34" charset="0"/>
              <a:buChar char="•"/>
            </a:pPr>
            <a:r>
              <a:rPr lang="it-IT" sz="2000" dirty="0" err="1">
                <a:latin typeface="Avenir Next" panose="020B0503020202020204" pitchFamily="34" charset="0"/>
              </a:rPr>
              <a:t>Pros</a:t>
            </a:r>
            <a:r>
              <a:rPr lang="it-IT" sz="2000" dirty="0">
                <a:latin typeface="Avenir Next" panose="020B0503020202020204" pitchFamily="34" charset="0"/>
              </a:rPr>
              <a:t>: good </a:t>
            </a:r>
            <a:r>
              <a:rPr lang="it-IT" sz="2000" dirty="0" err="1">
                <a:latin typeface="Avenir Next" panose="020B0503020202020204" pitchFamily="34" charset="0"/>
              </a:rPr>
              <a:t>tolerances</a:t>
            </a:r>
            <a:r>
              <a:rPr lang="it-IT" sz="2000" dirty="0">
                <a:latin typeface="Avenir Next" panose="020B0503020202020204" pitchFamily="34" charset="0"/>
              </a:rPr>
              <a:t> and finish, high </a:t>
            </a:r>
            <a:r>
              <a:rPr lang="it-IT" sz="2000" dirty="0" err="1">
                <a:latin typeface="Avenir Next" panose="020B0503020202020204" pitchFamily="34" charset="0"/>
              </a:rPr>
              <a:t>resolution</a:t>
            </a:r>
            <a:r>
              <a:rPr lang="it-IT" sz="2000" dirty="0">
                <a:latin typeface="Avenir Next" panose="020B0503020202020204" pitchFamily="34" charset="0"/>
              </a:rPr>
              <a:t>. High </a:t>
            </a:r>
            <a:r>
              <a:rPr lang="it-IT" sz="2000" dirty="0" err="1">
                <a:latin typeface="Avenir Next" panose="020B0503020202020204" pitchFamily="34" charset="0"/>
              </a:rPr>
              <a:t>chamber</a:t>
            </a:r>
            <a:r>
              <a:rPr lang="it-IT" sz="2000" dirty="0">
                <a:latin typeface="Avenir Next" panose="020B0503020202020204" pitchFamily="34" charset="0"/>
              </a:rPr>
              <a:t> volume. NO support </a:t>
            </a:r>
            <a:r>
              <a:rPr lang="it-IT" sz="2000" dirty="0" err="1">
                <a:latin typeface="Avenir Next" panose="020B0503020202020204" pitchFamily="34" charset="0"/>
              </a:rPr>
              <a:t>structure</a:t>
            </a:r>
            <a:r>
              <a:rPr lang="it-IT" sz="2000" dirty="0">
                <a:latin typeface="Avenir Next" panose="020B0503020202020204" pitchFamily="34" charset="0"/>
              </a:rPr>
              <a:t>. No </a:t>
            </a:r>
            <a:r>
              <a:rPr lang="it-IT" sz="2000" dirty="0" err="1">
                <a:latin typeface="Avenir Next" panose="020B0503020202020204" pitchFamily="34" charset="0"/>
              </a:rPr>
              <a:t>thermal</a:t>
            </a:r>
            <a:r>
              <a:rPr lang="it-IT" sz="2000" dirty="0">
                <a:latin typeface="Avenir Next" panose="020B0503020202020204" pitchFamily="34" charset="0"/>
              </a:rPr>
              <a:t> </a:t>
            </a:r>
            <a:r>
              <a:rPr lang="it-IT" sz="2000" dirty="0" err="1">
                <a:latin typeface="Avenir Next" panose="020B0503020202020204" pitchFamily="34" charset="0"/>
              </a:rPr>
              <a:t>distortions</a:t>
            </a:r>
            <a:r>
              <a:rPr lang="it-IT" sz="2000" dirty="0">
                <a:latin typeface="Avenir Next" panose="020B0503020202020204" pitchFamily="34" charset="0"/>
              </a:rPr>
              <a:t>. </a:t>
            </a:r>
          </a:p>
          <a:p>
            <a:pPr marL="342900" indent="-342900">
              <a:buFont typeface="Arial" panose="020B0604020202020204" pitchFamily="34" charset="0"/>
              <a:buChar char="•"/>
            </a:pPr>
            <a:r>
              <a:rPr lang="it-IT" sz="2000" dirty="0">
                <a:latin typeface="Avenir Next" panose="020B0503020202020204" pitchFamily="34" charset="0"/>
              </a:rPr>
              <a:t>Cons: </a:t>
            </a:r>
            <a:r>
              <a:rPr lang="it-IT" sz="2000" dirty="0" err="1">
                <a:latin typeface="Avenir Next" panose="020B0503020202020204" pitchFamily="34" charset="0"/>
              </a:rPr>
              <a:t>Sintering</a:t>
            </a:r>
            <a:r>
              <a:rPr lang="it-IT" sz="2000" dirty="0">
                <a:latin typeface="Avenir Next" panose="020B0503020202020204" pitchFamily="34" charset="0"/>
              </a:rPr>
              <a:t>, </a:t>
            </a:r>
            <a:r>
              <a:rPr lang="it-IT" sz="2000" dirty="0" err="1">
                <a:latin typeface="Avenir Next" panose="020B0503020202020204" pitchFamily="34" charset="0"/>
              </a:rPr>
              <a:t>mechanical</a:t>
            </a:r>
            <a:r>
              <a:rPr lang="it-IT" sz="2000" dirty="0">
                <a:latin typeface="Avenir Next" panose="020B0503020202020204" pitchFamily="34" charset="0"/>
              </a:rPr>
              <a:t> </a:t>
            </a:r>
            <a:r>
              <a:rPr lang="it-IT" sz="2000" dirty="0" err="1">
                <a:latin typeface="Avenir Next" panose="020B0503020202020204" pitchFamily="34" charset="0"/>
              </a:rPr>
              <a:t>properties</a:t>
            </a:r>
            <a:r>
              <a:rPr lang="it-IT" sz="2000" dirty="0">
                <a:latin typeface="Avenir Next" panose="020B0503020202020204" pitchFamily="34" charset="0"/>
              </a:rPr>
              <a:t>.</a:t>
            </a:r>
          </a:p>
        </p:txBody>
      </p:sp>
      <p:pic>
        <p:nvPicPr>
          <p:cNvPr id="5" name="Picture 2">
            <a:extLst>
              <a:ext uri="{FF2B5EF4-FFF2-40B4-BE49-F238E27FC236}">
                <a16:creationId xmlns:a16="http://schemas.microsoft.com/office/drawing/2014/main" id="{DF7B8A3F-8253-56C0-53A9-D6FE1B444F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8343" y="4007167"/>
            <a:ext cx="3070713" cy="24949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59BEF2EF-FFD5-5554-6B54-49A94F7EC191}"/>
              </a:ext>
            </a:extLst>
          </p:cNvPr>
          <p:cNvSpPr/>
          <p:nvPr/>
        </p:nvSpPr>
        <p:spPr>
          <a:xfrm>
            <a:off x="10380104" y="5473106"/>
            <a:ext cx="1713645" cy="553998"/>
          </a:xfrm>
          <a:prstGeom prst="rect">
            <a:avLst/>
          </a:prstGeom>
        </p:spPr>
        <p:txBody>
          <a:bodyPr wrap="square">
            <a:spAutoFit/>
          </a:bodyPr>
          <a:lstStyle/>
          <a:p>
            <a:r>
              <a:rPr lang="en-GB" sz="1000" dirty="0"/>
              <a:t>Multi-part sand casting assembly used to cast an engine block.</a:t>
            </a:r>
            <a:r>
              <a:rPr lang="en-GB" sz="1000" dirty="0">
                <a:hlinkClick r:id="rId6">
                  <a:extLst>
                    <a:ext uri="{A12FA001-AC4F-418D-AE19-62706E023703}">
                      <ahyp:hlinkClr xmlns:ahyp="http://schemas.microsoft.com/office/drawing/2018/hyperlinkcolor" val="tx"/>
                    </a:ext>
                  </a:extLst>
                </a:hlinkClick>
              </a:rPr>
              <a:t> Source:  ExOne</a:t>
            </a:r>
            <a:endParaRPr lang="en-GB" sz="1000" dirty="0"/>
          </a:p>
        </p:txBody>
      </p:sp>
      <p:sp>
        <p:nvSpPr>
          <p:cNvPr id="9" name="Rettangolo 8">
            <a:extLst>
              <a:ext uri="{FF2B5EF4-FFF2-40B4-BE49-F238E27FC236}">
                <a16:creationId xmlns:a16="http://schemas.microsoft.com/office/drawing/2014/main" id="{BBDDB24E-0D52-1412-244B-E4ECD2353DA6}"/>
              </a:ext>
            </a:extLst>
          </p:cNvPr>
          <p:cNvSpPr/>
          <p:nvPr/>
        </p:nvSpPr>
        <p:spPr>
          <a:xfrm>
            <a:off x="1479748" y="572340"/>
            <a:ext cx="7669798" cy="646331"/>
          </a:xfrm>
          <a:prstGeom prst="rect">
            <a:avLst/>
          </a:prstGeom>
        </p:spPr>
        <p:txBody>
          <a:bodyPr wrap="square" rtlCol="0">
            <a:spAutoFit/>
          </a:bodyPr>
          <a:lstStyle/>
          <a:p>
            <a:pPr rtl="0"/>
            <a:r>
              <a:rPr lang="en-GB" sz="3600" b="1" dirty="0">
                <a:latin typeface="Avenir Next" panose="020B0503020202020204" pitchFamily="34" charset="0"/>
                <a:cs typeface="Times New Roman" panose="02020603050405020304" pitchFamily="18" charset="0"/>
              </a:rPr>
              <a:t>Powder bed fusion processes </a:t>
            </a:r>
            <a:endParaRPr lang="it-IT" sz="3600" b="1" dirty="0">
              <a:latin typeface="Avenir Next" panose="020B0503020202020204" pitchFamily="34" charset="0"/>
            </a:endParaRPr>
          </a:p>
        </p:txBody>
      </p:sp>
    </p:spTree>
    <p:extLst>
      <p:ext uri="{BB962C8B-B14F-4D97-AF65-F5344CB8AC3E}">
        <p14:creationId xmlns:p14="http://schemas.microsoft.com/office/powerpoint/2010/main" val="212692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a:extLst>
            <a:ext uri="{FF2B5EF4-FFF2-40B4-BE49-F238E27FC236}">
              <a16:creationId xmlns:a16="http://schemas.microsoft.com/office/drawing/2014/main" id="{EAD9E4E5-C347-FB1D-4C3E-306AEEBE8881}"/>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250A0CCB-AA96-9DC8-7B9C-D4CDE1B3350B}"/>
              </a:ext>
            </a:extLst>
          </p:cNvPr>
          <p:cNvSpPr>
            <a:spLocks noGrp="1"/>
          </p:cNvSpPr>
          <p:nvPr>
            <p:ph type="sldNum" sz="quarter" idx="12"/>
          </p:nvPr>
        </p:nvSpPr>
        <p:spPr/>
        <p:txBody>
          <a:bodyPr/>
          <a:lstStyle/>
          <a:p>
            <a:fld id="{C69F2446-01E5-4173-AD71-E3783F42A540}" type="slidenum">
              <a:rPr lang="it-IT" smtClean="0">
                <a:solidFill>
                  <a:schemeClr val="tx1"/>
                </a:solidFill>
              </a:rPr>
              <a:t>21</a:t>
            </a:fld>
            <a:endParaRPr lang="it-IT">
              <a:solidFill>
                <a:schemeClr val="tx1"/>
              </a:solidFill>
            </a:endParaRPr>
          </a:p>
        </p:txBody>
      </p:sp>
      <p:sp>
        <p:nvSpPr>
          <p:cNvPr id="7" name="Footer Placeholder 4">
            <a:extLst>
              <a:ext uri="{FF2B5EF4-FFF2-40B4-BE49-F238E27FC236}">
                <a16:creationId xmlns:a16="http://schemas.microsoft.com/office/drawing/2014/main" id="{F619F810-A9AF-2F93-E018-1A95677F82A9}"/>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
        <p:nvSpPr>
          <p:cNvPr id="2" name="TextBox 1">
            <a:extLst>
              <a:ext uri="{FF2B5EF4-FFF2-40B4-BE49-F238E27FC236}">
                <a16:creationId xmlns:a16="http://schemas.microsoft.com/office/drawing/2014/main" id="{CCA6312E-E1F4-DDB7-C74C-6DF164A3744F}"/>
              </a:ext>
            </a:extLst>
          </p:cNvPr>
          <p:cNvSpPr txBox="1"/>
          <p:nvPr/>
        </p:nvSpPr>
        <p:spPr>
          <a:xfrm>
            <a:off x="4960307" y="538998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effectLst/>
              <a:uLnTx/>
              <a:uFillTx/>
              <a:latin typeface="Segoe UI Light"/>
              <a:ea typeface="+mn-ea"/>
              <a:cs typeface="+mn-cs"/>
            </a:endParaRPr>
          </a:p>
        </p:txBody>
      </p:sp>
      <p:sp>
        <p:nvSpPr>
          <p:cNvPr id="3" name="object 125">
            <a:extLst>
              <a:ext uri="{FF2B5EF4-FFF2-40B4-BE49-F238E27FC236}">
                <a16:creationId xmlns:a16="http://schemas.microsoft.com/office/drawing/2014/main" id="{4D9DD17B-0310-81E0-627A-386D29CB33A6}"/>
              </a:ext>
            </a:extLst>
          </p:cNvPr>
          <p:cNvSpPr txBox="1"/>
          <p:nvPr/>
        </p:nvSpPr>
        <p:spPr>
          <a:xfrm>
            <a:off x="940801" y="1300454"/>
            <a:ext cx="8137145" cy="2775119"/>
          </a:xfrm>
          <a:prstGeom prst="rect">
            <a:avLst/>
          </a:prstGeom>
        </p:spPr>
        <p:txBody>
          <a:bodyPr vert="horz" wrap="square" lIns="0" tIns="63500" rIns="0" bIns="0" rtlCol="0">
            <a:spAutoFit/>
          </a:bodyPr>
          <a:lstStyle/>
          <a:p>
            <a:pPr marL="12700" marR="0" lvl="0" algn="l" defTabSz="914400" rtl="0" eaLnBrk="1" fontAlgn="auto" latinLnBrk="0" hangingPunct="1">
              <a:lnSpc>
                <a:spcPct val="100000"/>
              </a:lnSpc>
              <a:spcBef>
                <a:spcPts val="500"/>
              </a:spcBef>
              <a:spcAft>
                <a:spcPts val="0"/>
              </a:spcAft>
              <a:buClr>
                <a:srgbClr val="7190A5"/>
              </a:buClr>
              <a:buSzTx/>
              <a:tabLst>
                <a:tab pos="355600" algn="l"/>
              </a:tabLst>
              <a:defRPr/>
            </a:pPr>
            <a:r>
              <a:rPr kumimoji="0" lang="it-IT" sz="2000" b="1" i="0" u="none" strike="noStrike" kern="1200" cap="none" spc="-5" normalizeH="0" baseline="0" noProof="0" dirty="0" err="1">
                <a:ln>
                  <a:noFill/>
                </a:ln>
                <a:effectLst/>
                <a:uLnTx/>
                <a:uFillTx/>
                <a:latin typeface="Avenir Next" panose="020B0503020202020204" pitchFamily="34" charset="0"/>
                <a:cs typeface="Arial"/>
              </a:rPr>
              <a:t>Cold</a:t>
            </a:r>
            <a:r>
              <a:rPr kumimoji="0" lang="it-IT" sz="2000" b="1" i="0" u="none" strike="noStrike" kern="1200" cap="none" spc="-5" normalizeH="0" baseline="0" noProof="0" dirty="0">
                <a:ln>
                  <a:noFill/>
                </a:ln>
                <a:effectLst/>
                <a:uLnTx/>
                <a:uFillTx/>
                <a:latin typeface="Avenir Next" panose="020B0503020202020204" pitchFamily="34" charset="0"/>
                <a:cs typeface="Arial"/>
              </a:rPr>
              <a:t> Gas </a:t>
            </a:r>
            <a:r>
              <a:rPr kumimoji="0" lang="it-IT" sz="2000" b="1" i="0" u="none" strike="noStrike" kern="1200" cap="none" spc="-5" normalizeH="0" baseline="0" noProof="0" dirty="0" err="1">
                <a:ln>
                  <a:noFill/>
                </a:ln>
                <a:effectLst/>
                <a:uLnTx/>
                <a:uFillTx/>
                <a:latin typeface="Avenir Next" panose="020B0503020202020204" pitchFamily="34" charset="0"/>
                <a:cs typeface="Arial"/>
              </a:rPr>
              <a:t>Dynamic</a:t>
            </a:r>
            <a:r>
              <a:rPr kumimoji="0" lang="it-IT" sz="2000" b="1" i="0" u="none" strike="noStrike" kern="1200" cap="none" spc="-5" normalizeH="0" baseline="0" noProof="0" dirty="0">
                <a:ln>
                  <a:noFill/>
                </a:ln>
                <a:effectLst/>
                <a:uLnTx/>
                <a:uFillTx/>
                <a:latin typeface="Avenir Next" panose="020B0503020202020204" pitchFamily="34" charset="0"/>
                <a:cs typeface="Arial"/>
              </a:rPr>
              <a:t> Spray</a:t>
            </a:r>
          </a:p>
          <a:p>
            <a:pPr marL="2641600" lvl="5" indent="-342900">
              <a:spcBef>
                <a:spcPts val="500"/>
              </a:spcBef>
              <a:buClr>
                <a:srgbClr val="7190A5"/>
              </a:buClr>
              <a:buFont typeface="Wingdings"/>
              <a:buChar char=""/>
              <a:tabLst>
                <a:tab pos="355600" algn="l"/>
              </a:tabLst>
              <a:defRPr/>
            </a:pPr>
            <a:endParaRPr kumimoji="0" sz="800" b="0" i="0" u="none" strike="noStrike" kern="1200" cap="none" spc="0" normalizeH="0" baseline="0" noProof="0" dirty="0">
              <a:ln>
                <a:noFill/>
              </a:ln>
              <a:effectLst/>
              <a:uLnTx/>
              <a:uFillTx/>
              <a:latin typeface="Avenir Next" panose="020B0503020202020204" pitchFamily="34" charset="0"/>
              <a:cs typeface="Arial"/>
            </a:endParaRPr>
          </a:p>
          <a:p>
            <a:pPr marL="285750" indent="-285750">
              <a:buFont typeface="Arial" panose="020B0604020202020204" pitchFamily="34" charset="0"/>
              <a:buChar char="•"/>
            </a:pPr>
            <a:r>
              <a:rPr lang="it-IT" dirty="0">
                <a:latin typeface="Avenir Next" panose="020B0503020202020204" pitchFamily="34" charset="0"/>
              </a:rPr>
              <a:t>The </a:t>
            </a:r>
            <a:r>
              <a:rPr lang="it-IT" dirty="0" err="1">
                <a:latin typeface="Avenir Next" panose="020B0503020202020204" pitchFamily="34" charset="0"/>
              </a:rPr>
              <a:t>powder</a:t>
            </a:r>
            <a:r>
              <a:rPr lang="it-IT" dirty="0">
                <a:latin typeface="Avenir Next" panose="020B0503020202020204" pitchFamily="34" charset="0"/>
              </a:rPr>
              <a:t> </a:t>
            </a:r>
            <a:r>
              <a:rPr lang="it-IT" dirty="0" err="1">
                <a:latin typeface="Avenir Next" panose="020B0503020202020204" pitchFamily="34" charset="0"/>
              </a:rPr>
              <a:t>is</a:t>
            </a:r>
            <a:r>
              <a:rPr lang="it-IT" dirty="0">
                <a:latin typeface="Avenir Next" panose="020B0503020202020204" pitchFamily="34" charset="0"/>
              </a:rPr>
              <a:t> </a:t>
            </a:r>
            <a:r>
              <a:rPr lang="it-IT" dirty="0" err="1">
                <a:latin typeface="Avenir Next" panose="020B0503020202020204" pitchFamily="34" charset="0"/>
              </a:rPr>
              <a:t>launched</a:t>
            </a:r>
            <a:r>
              <a:rPr lang="it-IT" dirty="0">
                <a:latin typeface="Avenir Next" panose="020B0503020202020204" pitchFamily="34" charset="0"/>
              </a:rPr>
              <a:t> </a:t>
            </a:r>
            <a:r>
              <a:rPr lang="it-IT" dirty="0" err="1">
                <a:latin typeface="Avenir Next" panose="020B0503020202020204" pitchFamily="34" charset="0"/>
              </a:rPr>
              <a:t>at</a:t>
            </a:r>
            <a:r>
              <a:rPr lang="it-IT" dirty="0">
                <a:latin typeface="Avenir Next" panose="020B0503020202020204" pitchFamily="34" charset="0"/>
              </a:rPr>
              <a:t> </a:t>
            </a:r>
            <a:r>
              <a:rPr lang="it-IT" dirty="0" err="1">
                <a:latin typeface="Avenir Next" panose="020B0503020202020204" pitchFamily="34" charset="0"/>
              </a:rPr>
              <a:t>supersonic</a:t>
            </a:r>
            <a:r>
              <a:rPr lang="it-IT" dirty="0">
                <a:latin typeface="Avenir Next" panose="020B0503020202020204" pitchFamily="34" charset="0"/>
              </a:rPr>
              <a:t> speed </a:t>
            </a:r>
            <a:r>
              <a:rPr lang="it-IT" dirty="0" err="1">
                <a:latin typeface="Avenir Next" panose="020B0503020202020204" pitchFamily="34" charset="0"/>
              </a:rPr>
              <a:t>against</a:t>
            </a:r>
            <a:r>
              <a:rPr lang="it-IT" dirty="0">
                <a:latin typeface="Avenir Next" panose="020B0503020202020204" pitchFamily="34" charset="0"/>
              </a:rPr>
              <a:t> a target, </a:t>
            </a:r>
            <a:r>
              <a:rPr lang="it-IT" dirty="0" err="1">
                <a:latin typeface="Avenir Next" panose="020B0503020202020204" pitchFamily="34" charset="0"/>
              </a:rPr>
              <a:t>adhesion</a:t>
            </a:r>
            <a:r>
              <a:rPr lang="it-IT" dirty="0">
                <a:latin typeface="Avenir Next" panose="020B0503020202020204" pitchFamily="34" charset="0"/>
              </a:rPr>
              <a:t> </a:t>
            </a:r>
            <a:r>
              <a:rPr lang="it-IT" dirty="0" err="1">
                <a:latin typeface="Avenir Next" panose="020B0503020202020204" pitchFamily="34" charset="0"/>
              </a:rPr>
              <a:t>occurs</a:t>
            </a:r>
            <a:r>
              <a:rPr lang="it-IT" dirty="0">
                <a:latin typeface="Avenir Next" panose="020B0503020202020204" pitchFamily="34" charset="0"/>
              </a:rPr>
              <a:t> in the </a:t>
            </a:r>
            <a:r>
              <a:rPr lang="it-IT" dirty="0" err="1">
                <a:latin typeface="Avenir Next" panose="020B0503020202020204" pitchFamily="34" charset="0"/>
              </a:rPr>
              <a:t>solid</a:t>
            </a:r>
            <a:r>
              <a:rPr lang="it-IT" dirty="0">
                <a:latin typeface="Avenir Next" panose="020B0503020202020204" pitchFamily="34" charset="0"/>
              </a:rPr>
              <a:t> state thanks to the high </a:t>
            </a:r>
            <a:r>
              <a:rPr lang="it-IT" dirty="0" err="1">
                <a:latin typeface="Avenir Next" panose="020B0503020202020204" pitchFamily="34" charset="0"/>
              </a:rPr>
              <a:t>plastic</a:t>
            </a:r>
            <a:r>
              <a:rPr lang="it-IT" dirty="0">
                <a:latin typeface="Avenir Next" panose="020B0503020202020204" pitchFamily="34" charset="0"/>
              </a:rPr>
              <a:t> </a:t>
            </a:r>
            <a:r>
              <a:rPr lang="it-IT" dirty="0" err="1">
                <a:latin typeface="Avenir Next" panose="020B0503020202020204" pitchFamily="34" charset="0"/>
              </a:rPr>
              <a:t>deformation</a:t>
            </a:r>
            <a:r>
              <a:rPr lang="it-IT" dirty="0">
                <a:latin typeface="Avenir Next" panose="020B0503020202020204" pitchFamily="34" charset="0"/>
              </a:rPr>
              <a:t> and high strain rate.</a:t>
            </a:r>
          </a:p>
          <a:p>
            <a:pPr marL="285750" indent="-285750">
              <a:buFont typeface="Arial" panose="020B0604020202020204" pitchFamily="34" charset="0"/>
              <a:buChar char="•"/>
            </a:pPr>
            <a:r>
              <a:rPr lang="it-IT" dirty="0">
                <a:latin typeface="Avenir Next" panose="020B0503020202020204" pitchFamily="34" charset="0"/>
              </a:rPr>
              <a:t> </a:t>
            </a:r>
            <a:r>
              <a:rPr lang="it-IT" dirty="0" err="1">
                <a:latin typeface="Avenir Next" panose="020B0503020202020204" pitchFamily="34" charset="0"/>
              </a:rPr>
              <a:t>It</a:t>
            </a:r>
            <a:r>
              <a:rPr lang="it-IT" dirty="0">
                <a:latin typeface="Avenir Next" panose="020B0503020202020204" pitchFamily="34" charset="0"/>
              </a:rPr>
              <a:t> </a:t>
            </a:r>
            <a:r>
              <a:rPr lang="it-IT" dirty="0" err="1">
                <a:latin typeface="Avenir Next" panose="020B0503020202020204" pitchFamily="34" charset="0"/>
              </a:rPr>
              <a:t>uses</a:t>
            </a:r>
            <a:r>
              <a:rPr lang="it-IT" dirty="0">
                <a:latin typeface="Avenir Next" panose="020B0503020202020204" pitchFamily="34" charset="0"/>
              </a:rPr>
              <a:t> </a:t>
            </a:r>
            <a:r>
              <a:rPr lang="it-IT" dirty="0" err="1">
                <a:latin typeface="Avenir Next" panose="020B0503020202020204" pitchFamily="34" charset="0"/>
              </a:rPr>
              <a:t>kinetic</a:t>
            </a:r>
            <a:r>
              <a:rPr lang="it-IT" dirty="0">
                <a:latin typeface="Avenir Next" panose="020B0503020202020204" pitchFamily="34" charset="0"/>
              </a:rPr>
              <a:t>, </a:t>
            </a:r>
            <a:r>
              <a:rPr lang="it-IT" dirty="0" err="1">
                <a:latin typeface="Avenir Next" panose="020B0503020202020204" pitchFamily="34" charset="0"/>
              </a:rPr>
              <a:t>not</a:t>
            </a:r>
            <a:r>
              <a:rPr lang="it-IT" dirty="0">
                <a:latin typeface="Avenir Next" panose="020B0503020202020204" pitchFamily="34" charset="0"/>
              </a:rPr>
              <a:t> </a:t>
            </a:r>
            <a:r>
              <a:rPr lang="it-IT" dirty="0" err="1">
                <a:latin typeface="Avenir Next" panose="020B0503020202020204" pitchFamily="34" charset="0"/>
              </a:rPr>
              <a:t>thermal</a:t>
            </a:r>
            <a:r>
              <a:rPr lang="it-IT" dirty="0">
                <a:latin typeface="Avenir Next" panose="020B0503020202020204" pitchFamily="34" charset="0"/>
              </a:rPr>
              <a:t> energy. </a:t>
            </a:r>
            <a:r>
              <a:rPr lang="it-IT" dirty="0" err="1">
                <a:latin typeface="Avenir Next" panose="020B0503020202020204" pitchFamily="34" charset="0"/>
              </a:rPr>
              <a:t>It</a:t>
            </a:r>
            <a:r>
              <a:rPr lang="it-IT" dirty="0">
                <a:latin typeface="Avenir Next" panose="020B0503020202020204" pitchFamily="34" charset="0"/>
              </a:rPr>
              <a:t> </a:t>
            </a:r>
            <a:r>
              <a:rPr lang="it-IT" dirty="0" err="1">
                <a:latin typeface="Avenir Next" panose="020B0503020202020204" pitchFamily="34" charset="0"/>
              </a:rPr>
              <a:t>needs</a:t>
            </a:r>
            <a:r>
              <a:rPr lang="it-IT" dirty="0">
                <a:latin typeface="Avenir Next" panose="020B0503020202020204" pitchFamily="34" charset="0"/>
              </a:rPr>
              <a:t> post-treatments.</a:t>
            </a:r>
          </a:p>
          <a:p>
            <a:pPr marL="285750" indent="-285750">
              <a:buFont typeface="Arial" panose="020B0604020202020204" pitchFamily="34" charset="0"/>
              <a:buChar char="•"/>
            </a:pPr>
            <a:r>
              <a:rPr lang="it-IT" dirty="0">
                <a:latin typeface="Avenir Next" panose="020B0503020202020204" pitchFamily="34" charset="0"/>
              </a:rPr>
              <a:t> Applications: </a:t>
            </a:r>
            <a:r>
              <a:rPr lang="it-IT" dirty="0" err="1">
                <a:latin typeface="Avenir Next" panose="020B0503020202020204" pitchFamily="34" charset="0"/>
              </a:rPr>
              <a:t>biomed</a:t>
            </a:r>
            <a:r>
              <a:rPr lang="it-IT" dirty="0">
                <a:latin typeface="Avenir Next" panose="020B0503020202020204" pitchFamily="34" charset="0"/>
              </a:rPr>
              <a:t>, </a:t>
            </a:r>
            <a:r>
              <a:rPr lang="it-IT" dirty="0" err="1">
                <a:latin typeface="Avenir Next" panose="020B0503020202020204" pitchFamily="34" charset="0"/>
              </a:rPr>
              <a:t>aerospace</a:t>
            </a:r>
            <a:r>
              <a:rPr lang="it-IT" dirty="0">
                <a:latin typeface="Avenir Next" panose="020B0503020202020204" pitchFamily="34" charset="0"/>
              </a:rPr>
              <a:t>, automotive, </a:t>
            </a:r>
            <a:r>
              <a:rPr lang="it-IT" dirty="0" err="1">
                <a:latin typeface="Avenir Next" panose="020B0503020202020204" pitchFamily="34" charset="0"/>
              </a:rPr>
              <a:t>repair</a:t>
            </a:r>
            <a:r>
              <a:rPr lang="it-IT" dirty="0">
                <a:latin typeface="Avenir Next" panose="020B0503020202020204" pitchFamily="34" charset="0"/>
              </a:rPr>
              <a:t>, </a:t>
            </a:r>
            <a:r>
              <a:rPr lang="it-IT" dirty="0" err="1">
                <a:latin typeface="Avenir Next" panose="020B0503020202020204" pitchFamily="34" charset="0"/>
              </a:rPr>
              <a:t>coatings</a:t>
            </a:r>
            <a:r>
              <a:rPr lang="it-IT" dirty="0">
                <a:latin typeface="Avenir Next" panose="020B0503020202020204" pitchFamily="34" charset="0"/>
              </a:rPr>
              <a:t>, </a:t>
            </a:r>
          </a:p>
          <a:p>
            <a:pPr marL="285750" indent="-285750">
              <a:buFont typeface="Arial" panose="020B0604020202020204" pitchFamily="34" charset="0"/>
              <a:buChar char="•"/>
            </a:pPr>
            <a:r>
              <a:rPr lang="it-IT" dirty="0" err="1">
                <a:latin typeface="Avenir Next" panose="020B0503020202020204" pitchFamily="34" charset="0"/>
              </a:rPr>
              <a:t>Pros</a:t>
            </a:r>
            <a:r>
              <a:rPr lang="it-IT" dirty="0">
                <a:latin typeface="Avenir Next" panose="020B0503020202020204" pitchFamily="34" charset="0"/>
              </a:rPr>
              <a:t>: high </a:t>
            </a:r>
            <a:r>
              <a:rPr lang="it-IT" dirty="0" err="1">
                <a:latin typeface="Avenir Next" panose="020B0503020202020204" pitchFamily="34" charset="0"/>
              </a:rPr>
              <a:t>deposition</a:t>
            </a:r>
            <a:r>
              <a:rPr lang="it-IT" dirty="0">
                <a:latin typeface="Avenir Next" panose="020B0503020202020204" pitchFamily="34" charset="0"/>
              </a:rPr>
              <a:t> speed (10-15 times SLM), </a:t>
            </a:r>
            <a:r>
              <a:rPr lang="it-IT" dirty="0" err="1">
                <a:latin typeface="Avenir Next" panose="020B0503020202020204" pitchFamily="34" charset="0"/>
              </a:rPr>
              <a:t>there</a:t>
            </a:r>
            <a:r>
              <a:rPr lang="it-IT" dirty="0">
                <a:latin typeface="Avenir Next" panose="020B0503020202020204" pitchFamily="34" charset="0"/>
              </a:rPr>
              <a:t> </a:t>
            </a:r>
            <a:r>
              <a:rPr lang="it-IT" dirty="0" err="1">
                <a:latin typeface="Avenir Next" panose="020B0503020202020204" pitchFamily="34" charset="0"/>
              </a:rPr>
              <a:t>is</a:t>
            </a:r>
            <a:r>
              <a:rPr lang="it-IT" dirty="0">
                <a:latin typeface="Avenir Next" panose="020B0503020202020204" pitchFamily="34" charset="0"/>
              </a:rPr>
              <a:t> no </a:t>
            </a:r>
            <a:r>
              <a:rPr lang="it-IT" dirty="0" err="1">
                <a:latin typeface="Avenir Next" panose="020B0503020202020204" pitchFamily="34" charset="0"/>
              </a:rPr>
              <a:t>need</a:t>
            </a:r>
            <a:r>
              <a:rPr lang="it-IT" dirty="0">
                <a:latin typeface="Avenir Next" panose="020B0503020202020204" pitchFamily="34" charset="0"/>
              </a:rPr>
              <a:t> for a </a:t>
            </a:r>
            <a:r>
              <a:rPr lang="it-IT" dirty="0" err="1">
                <a:latin typeface="Avenir Next" panose="020B0503020202020204" pitchFamily="34" charset="0"/>
              </a:rPr>
              <a:t>controlled</a:t>
            </a:r>
            <a:r>
              <a:rPr lang="it-IT" dirty="0">
                <a:latin typeface="Avenir Next" panose="020B0503020202020204" pitchFamily="34" charset="0"/>
              </a:rPr>
              <a:t> </a:t>
            </a:r>
            <a:r>
              <a:rPr lang="it-IT" dirty="0" err="1">
                <a:latin typeface="Avenir Next" panose="020B0503020202020204" pitchFamily="34" charset="0"/>
              </a:rPr>
              <a:t>atmosphere</a:t>
            </a:r>
            <a:r>
              <a:rPr lang="it-IT" dirty="0">
                <a:latin typeface="Avenir Next" panose="020B0503020202020204" pitchFamily="34" charset="0"/>
              </a:rPr>
              <a:t>, large </a:t>
            </a:r>
            <a:r>
              <a:rPr lang="it-IT" dirty="0" err="1">
                <a:latin typeface="Avenir Next" panose="020B0503020202020204" pitchFamily="34" charset="0"/>
              </a:rPr>
              <a:t>dimensions</a:t>
            </a:r>
            <a:r>
              <a:rPr lang="it-IT" dirty="0">
                <a:latin typeface="Avenir Next" panose="020B0503020202020204" pitchFamily="34" charset="0"/>
              </a:rPr>
              <a:t>, </a:t>
            </a:r>
            <a:r>
              <a:rPr lang="it-IT" dirty="0" err="1">
                <a:latin typeface="Avenir Next" panose="020B0503020202020204" pitchFamily="34" charset="0"/>
              </a:rPr>
              <a:t>residual</a:t>
            </a:r>
            <a:r>
              <a:rPr lang="it-IT" dirty="0">
                <a:latin typeface="Avenir Next" panose="020B0503020202020204" pitchFamily="34" charset="0"/>
              </a:rPr>
              <a:t> </a:t>
            </a:r>
            <a:r>
              <a:rPr lang="it-IT" dirty="0" err="1">
                <a:latin typeface="Avenir Next" panose="020B0503020202020204" pitchFamily="34" charset="0"/>
              </a:rPr>
              <a:t>compression</a:t>
            </a:r>
            <a:r>
              <a:rPr lang="it-IT" dirty="0">
                <a:latin typeface="Avenir Next" panose="020B0503020202020204" pitchFamily="34" charset="0"/>
              </a:rPr>
              <a:t> stresses. </a:t>
            </a:r>
          </a:p>
          <a:p>
            <a:pPr marL="285750" indent="-285750">
              <a:buFont typeface="Arial" panose="020B0604020202020204" pitchFamily="34" charset="0"/>
              <a:buChar char="•"/>
            </a:pPr>
            <a:r>
              <a:rPr lang="it-IT" dirty="0">
                <a:latin typeface="Avenir Next" panose="020B0503020202020204" pitchFamily="34" charset="0"/>
              </a:rPr>
              <a:t>Cons: </a:t>
            </a:r>
            <a:r>
              <a:rPr lang="it-IT" dirty="0" err="1">
                <a:latin typeface="Avenir Next" panose="020B0503020202020204" pitchFamily="34" charset="0"/>
              </a:rPr>
              <a:t>resolution</a:t>
            </a:r>
            <a:r>
              <a:rPr lang="it-IT" dirty="0">
                <a:latin typeface="Avenir Next" panose="020B0503020202020204" pitchFamily="34" charset="0"/>
              </a:rPr>
              <a:t> and </a:t>
            </a:r>
            <a:r>
              <a:rPr lang="it-IT" dirty="0" err="1">
                <a:latin typeface="Avenir Next" panose="020B0503020202020204" pitchFamily="34" charset="0"/>
              </a:rPr>
              <a:t>tolerances</a:t>
            </a:r>
            <a:r>
              <a:rPr lang="it-IT" dirty="0">
                <a:latin typeface="Avenir Next" panose="020B0503020202020204" pitchFamily="34" charset="0"/>
              </a:rPr>
              <a:t>.</a:t>
            </a:r>
          </a:p>
        </p:txBody>
      </p:sp>
      <p:pic>
        <p:nvPicPr>
          <p:cNvPr id="4" name="Picture 6" descr="image002.gif">
            <a:extLst>
              <a:ext uri="{FF2B5EF4-FFF2-40B4-BE49-F238E27FC236}">
                <a16:creationId xmlns:a16="http://schemas.microsoft.com/office/drawing/2014/main" id="{8A537FDB-4237-4AEC-8810-6358B4FF1A1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0167" y="4230949"/>
            <a:ext cx="6262929" cy="1968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a:extLst>
              <a:ext uri="{FF2B5EF4-FFF2-40B4-BE49-F238E27FC236}">
                <a16:creationId xmlns:a16="http://schemas.microsoft.com/office/drawing/2014/main" id="{53A6882A-CD3A-125E-A3EA-B653B03D7D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7946" y="1415517"/>
            <a:ext cx="2728710" cy="2281199"/>
          </a:xfrm>
          <a:prstGeom prst="rect">
            <a:avLst/>
          </a:prstGeom>
          <a:solidFill>
            <a:srgbClr val="FFFF00"/>
          </a:solidFill>
        </p:spPr>
        <p:style>
          <a:lnRef idx="1">
            <a:schemeClr val="accent3"/>
          </a:lnRef>
          <a:fillRef idx="3">
            <a:schemeClr val="accent3"/>
          </a:fillRef>
          <a:effectRef idx="2">
            <a:schemeClr val="accent3"/>
          </a:effectRef>
          <a:fontRef idx="minor">
            <a:schemeClr val="lt1"/>
          </a:fontRef>
        </p:style>
      </p:pic>
      <p:pic>
        <p:nvPicPr>
          <p:cNvPr id="9" name="31C352E">
            <a:hlinkClick r:id="" action="ppaction://media"/>
            <a:extLst>
              <a:ext uri="{FF2B5EF4-FFF2-40B4-BE49-F238E27FC236}">
                <a16:creationId xmlns:a16="http://schemas.microsoft.com/office/drawing/2014/main" id="{E290A7E6-3744-8EC0-A0D7-4B5CD51D3F56}"/>
              </a:ext>
            </a:extLst>
          </p:cNvPr>
          <p:cNvPicPr>
            <a:picLocks noChangeAspect="1"/>
          </p:cNvPicPr>
          <p:nvPr>
            <a:videoFile r:link="rId1"/>
            <p:extLst>
              <p:ext uri="{DAA4B4D4-6D71-4841-9C94-3DE7FCFB9230}">
                <p14:media xmlns:p14="http://schemas.microsoft.com/office/powerpoint/2010/main" r:embed="rId2">
                  <p14:trim st="1950" end="350.5"/>
                </p14:media>
              </p:ext>
            </p:extLst>
          </p:nvPr>
        </p:nvPicPr>
        <p:blipFill>
          <a:blip r:embed="rId8"/>
          <a:stretch>
            <a:fillRect/>
          </a:stretch>
        </p:blipFill>
        <p:spPr>
          <a:xfrm>
            <a:off x="7473386" y="3878927"/>
            <a:ext cx="4600286" cy="2322048"/>
          </a:xfrm>
          <a:prstGeom prst="rect">
            <a:avLst/>
          </a:prstGeom>
        </p:spPr>
      </p:pic>
      <p:sp>
        <p:nvSpPr>
          <p:cNvPr id="10" name="Rettangolo 9">
            <a:extLst>
              <a:ext uri="{FF2B5EF4-FFF2-40B4-BE49-F238E27FC236}">
                <a16:creationId xmlns:a16="http://schemas.microsoft.com/office/drawing/2014/main" id="{956E726F-A46F-A021-3E6A-B65CE16C2177}"/>
              </a:ext>
            </a:extLst>
          </p:cNvPr>
          <p:cNvSpPr/>
          <p:nvPr/>
        </p:nvSpPr>
        <p:spPr>
          <a:xfrm>
            <a:off x="1408149" y="312523"/>
            <a:ext cx="7669798" cy="646331"/>
          </a:xfrm>
          <a:prstGeom prst="rect">
            <a:avLst/>
          </a:prstGeom>
        </p:spPr>
        <p:txBody>
          <a:bodyPr wrap="square" rtlCol="0">
            <a:spAutoFit/>
          </a:bodyPr>
          <a:lstStyle/>
          <a:p>
            <a:pPr rtl="0"/>
            <a:r>
              <a:rPr lang="en-GB" sz="3600" b="1" dirty="0">
                <a:latin typeface="Avenir Next" panose="020B0503020202020204" pitchFamily="34" charset="0"/>
                <a:cs typeface="Times New Roman" panose="02020603050405020304" pitchFamily="18" charset="0"/>
              </a:rPr>
              <a:t>Dynamic processes</a:t>
            </a:r>
            <a:endParaRPr lang="it-IT" sz="3600" b="1" dirty="0">
              <a:latin typeface="Avenir Next" panose="020B0503020202020204" pitchFamily="34" charset="0"/>
            </a:endParaRPr>
          </a:p>
        </p:txBody>
      </p:sp>
    </p:spTree>
    <p:extLst>
      <p:ext uri="{BB962C8B-B14F-4D97-AF65-F5344CB8AC3E}">
        <p14:creationId xmlns:p14="http://schemas.microsoft.com/office/powerpoint/2010/main" val="3784567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repeatCount="indefinite" fill="hold" display="0">
                  <p:stCondLst>
                    <p:cond delay="indefinite"/>
                  </p:stCondLst>
                </p:cTn>
                <p:tgtEl>
                  <p:spTgt spid="9"/>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EAD9E4E5-C347-FB1D-4C3E-306AEEBE8881}"/>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250A0CCB-AA96-9DC8-7B9C-D4CDE1B3350B}"/>
              </a:ext>
            </a:extLst>
          </p:cNvPr>
          <p:cNvSpPr>
            <a:spLocks noGrp="1"/>
          </p:cNvSpPr>
          <p:nvPr>
            <p:ph type="sldNum" sz="quarter" idx="12"/>
          </p:nvPr>
        </p:nvSpPr>
        <p:spPr/>
        <p:txBody>
          <a:bodyPr/>
          <a:lstStyle/>
          <a:p>
            <a:fld id="{C69F2446-01E5-4173-AD71-E3783F42A540}" type="slidenum">
              <a:rPr lang="it-IT" smtClean="0">
                <a:solidFill>
                  <a:schemeClr val="tx1"/>
                </a:solidFill>
              </a:rPr>
              <a:t>22</a:t>
            </a:fld>
            <a:endParaRPr lang="it-IT">
              <a:solidFill>
                <a:schemeClr val="tx1"/>
              </a:solidFill>
            </a:endParaRPr>
          </a:p>
        </p:txBody>
      </p:sp>
      <p:sp>
        <p:nvSpPr>
          <p:cNvPr id="7" name="Footer Placeholder 4">
            <a:extLst>
              <a:ext uri="{FF2B5EF4-FFF2-40B4-BE49-F238E27FC236}">
                <a16:creationId xmlns:a16="http://schemas.microsoft.com/office/drawing/2014/main" id="{F619F810-A9AF-2F93-E018-1A95677F82A9}"/>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pic>
        <p:nvPicPr>
          <p:cNvPr id="2" name="Immagine 2">
            <a:extLst>
              <a:ext uri="{FF2B5EF4-FFF2-40B4-BE49-F238E27FC236}">
                <a16:creationId xmlns:a16="http://schemas.microsoft.com/office/drawing/2014/main" id="{C976EDD2-B1C5-5DA4-80E5-26A85E87D55B}"/>
              </a:ext>
            </a:extLst>
          </p:cNvPr>
          <p:cNvPicPr>
            <a:picLocks noChangeAspect="1"/>
          </p:cNvPicPr>
          <p:nvPr/>
        </p:nvPicPr>
        <p:blipFill>
          <a:blip r:embed="rId4"/>
          <a:stretch>
            <a:fillRect/>
          </a:stretch>
        </p:blipFill>
        <p:spPr>
          <a:xfrm>
            <a:off x="8153411" y="1584259"/>
            <a:ext cx="2132521" cy="3164700"/>
          </a:xfrm>
          <a:prstGeom prst="rect">
            <a:avLst/>
          </a:prstGeom>
        </p:spPr>
      </p:pic>
      <p:sp>
        <p:nvSpPr>
          <p:cNvPr id="3" name="CasellaDiTesto 1">
            <a:extLst>
              <a:ext uri="{FF2B5EF4-FFF2-40B4-BE49-F238E27FC236}">
                <a16:creationId xmlns:a16="http://schemas.microsoft.com/office/drawing/2014/main" id="{21A93041-4FF7-899A-3A59-BA18ACC87FA7}"/>
              </a:ext>
            </a:extLst>
          </p:cNvPr>
          <p:cNvSpPr txBox="1"/>
          <p:nvPr/>
        </p:nvSpPr>
        <p:spPr>
          <a:xfrm>
            <a:off x="319720" y="1159203"/>
            <a:ext cx="12115800" cy="4832092"/>
          </a:xfrm>
          <a:prstGeom prst="rect">
            <a:avLst/>
          </a:prstGeom>
          <a:noFill/>
        </p:spPr>
        <p:txBody>
          <a:bodyPr wrap="square" rtlCol="0">
            <a:spAutoFit/>
          </a:bodyPr>
          <a:lstStyle/>
          <a:p>
            <a:r>
              <a:rPr lang="en-AU" sz="2800" b="1" dirty="0">
                <a:effectLst>
                  <a:outerShdw blurRad="38100" dist="38100" dir="2700000" algn="tl">
                    <a:srgbClr val="000000">
                      <a:alpha val="43137"/>
                    </a:srgbClr>
                  </a:outerShdw>
                </a:effectLst>
                <a:latin typeface="Avenir Next" panose="020B0503020202020204" pitchFamily="34" charset="0"/>
              </a:rPr>
              <a:t>  </a:t>
            </a:r>
          </a:p>
          <a:p>
            <a:pPr marL="342900" indent="-342900">
              <a:buFont typeface="+mj-lt"/>
              <a:buAutoNum type="arabicPeriod"/>
            </a:pPr>
            <a:endParaRPr lang="en-AU" sz="2800" dirty="0">
              <a:latin typeface="Avenir Next" panose="020B0503020202020204" pitchFamily="34" charset="0"/>
            </a:endParaRPr>
          </a:p>
          <a:p>
            <a:pPr marL="342900" indent="-342900">
              <a:buFont typeface="+mj-lt"/>
              <a:buAutoNum type="arabicPeriod"/>
            </a:pPr>
            <a:r>
              <a:rPr lang="en-AU" sz="2800" b="1" dirty="0">
                <a:latin typeface="Avenir Next" panose="020B0503020202020204" pitchFamily="34" charset="0"/>
              </a:rPr>
              <a:t>Introduction</a:t>
            </a:r>
            <a:r>
              <a:rPr lang="en-AU" sz="2800" dirty="0">
                <a:latin typeface="Avenir Next" panose="020B0503020202020204" pitchFamily="34" charset="0"/>
              </a:rPr>
              <a:t> </a:t>
            </a:r>
          </a:p>
          <a:p>
            <a:pPr marL="342900" indent="-342900">
              <a:buFont typeface="+mj-lt"/>
              <a:buAutoNum type="arabicPeriod"/>
            </a:pPr>
            <a:endParaRPr lang="en-AU" sz="2800" dirty="0">
              <a:latin typeface="Avenir Next" panose="020B0503020202020204" pitchFamily="34" charset="0"/>
            </a:endParaRPr>
          </a:p>
          <a:p>
            <a:pPr marL="342900" indent="-342900">
              <a:buFont typeface="+mj-lt"/>
              <a:buAutoNum type="arabicPeriod"/>
            </a:pPr>
            <a:r>
              <a:rPr lang="en-AU" sz="2800" dirty="0">
                <a:latin typeface="Avenir Next" panose="020B0503020202020204" pitchFamily="34" charset="0"/>
              </a:rPr>
              <a:t>The AM processes </a:t>
            </a:r>
          </a:p>
          <a:p>
            <a:pPr marL="342900" indent="-342900">
              <a:buFont typeface="+mj-lt"/>
              <a:buAutoNum type="arabicPeriod"/>
            </a:pPr>
            <a:endParaRPr lang="en-AU" sz="2800" dirty="0">
              <a:latin typeface="Avenir Next" panose="020B0503020202020204" pitchFamily="34" charset="0"/>
            </a:endParaRPr>
          </a:p>
          <a:p>
            <a:pPr marL="342900" indent="-342900">
              <a:buFont typeface="+mj-lt"/>
              <a:buAutoNum type="arabicPeriod"/>
            </a:pPr>
            <a:r>
              <a:rPr lang="en-AU" sz="2800" b="1" dirty="0">
                <a:latin typeface="Avenir Next" panose="020B0503020202020204" pitchFamily="34" charset="0"/>
              </a:rPr>
              <a:t>Design for Additive Manufacturing (</a:t>
            </a:r>
            <a:r>
              <a:rPr lang="en-AU" sz="2800" b="1" dirty="0" err="1">
                <a:latin typeface="Avenir Next" panose="020B0503020202020204" pitchFamily="34" charset="0"/>
              </a:rPr>
              <a:t>DfAM</a:t>
            </a:r>
            <a:r>
              <a:rPr lang="en-AU" sz="2800" dirty="0">
                <a:latin typeface="Avenir Next" panose="020B0503020202020204" pitchFamily="34" charset="0"/>
              </a:rPr>
              <a:t>) </a:t>
            </a:r>
          </a:p>
          <a:p>
            <a:pPr marL="342900" indent="-342900">
              <a:buFont typeface="+mj-lt"/>
              <a:buAutoNum type="arabicPeriod"/>
            </a:pPr>
            <a:endParaRPr lang="en-AU" sz="2800" dirty="0">
              <a:latin typeface="Avenir Next" panose="020B0503020202020204" pitchFamily="34" charset="0"/>
            </a:endParaRPr>
          </a:p>
          <a:p>
            <a:pPr marL="342900" indent="-342900">
              <a:buFont typeface="+mj-lt"/>
              <a:buAutoNum type="arabicPeriod"/>
            </a:pPr>
            <a:r>
              <a:rPr lang="en-AU" sz="2800" dirty="0">
                <a:latin typeface="Avenir Next" panose="020B0503020202020204" pitchFamily="34" charset="0"/>
              </a:rPr>
              <a:t>Problems </a:t>
            </a:r>
          </a:p>
          <a:p>
            <a:pPr marL="342900" indent="-342900">
              <a:buFont typeface="+mj-lt"/>
              <a:buAutoNum type="arabicPeriod"/>
            </a:pPr>
            <a:endParaRPr lang="en-AU" sz="2800" dirty="0">
              <a:latin typeface="Avenir Next" panose="020B0503020202020204" pitchFamily="34" charset="0"/>
            </a:endParaRPr>
          </a:p>
          <a:p>
            <a:pPr marL="342900" indent="-342900">
              <a:buFont typeface="+mj-lt"/>
              <a:buAutoNum type="arabicPeriod"/>
            </a:pPr>
            <a:r>
              <a:rPr lang="en-AU" sz="2800" dirty="0">
                <a:latin typeface="Avenir Next" panose="020B0503020202020204" pitchFamily="34" charset="0"/>
              </a:rPr>
              <a:t>Examples </a:t>
            </a:r>
          </a:p>
        </p:txBody>
      </p:sp>
      <p:pic>
        <p:nvPicPr>
          <p:cNvPr id="4" name="Immagine 3">
            <a:extLst>
              <a:ext uri="{FF2B5EF4-FFF2-40B4-BE49-F238E27FC236}">
                <a16:creationId xmlns:a16="http://schemas.microsoft.com/office/drawing/2014/main" id="{32D5BF05-DA0E-11FB-07E7-8DE4320CF95B}"/>
              </a:ext>
            </a:extLst>
          </p:cNvPr>
          <p:cNvPicPr>
            <a:picLocks noChangeAspect="1"/>
          </p:cNvPicPr>
          <p:nvPr/>
        </p:nvPicPr>
        <p:blipFill>
          <a:blip r:embed="rId5"/>
          <a:stretch>
            <a:fillRect/>
          </a:stretch>
        </p:blipFill>
        <p:spPr>
          <a:xfrm>
            <a:off x="10285932" y="1584259"/>
            <a:ext cx="1831660" cy="3164700"/>
          </a:xfrm>
          <a:prstGeom prst="rect">
            <a:avLst/>
          </a:prstGeom>
        </p:spPr>
      </p:pic>
      <p:sp>
        <p:nvSpPr>
          <p:cNvPr id="5" name="Rettangolo 4">
            <a:extLst>
              <a:ext uri="{FF2B5EF4-FFF2-40B4-BE49-F238E27FC236}">
                <a16:creationId xmlns:a16="http://schemas.microsoft.com/office/drawing/2014/main" id="{33FB55DF-92D0-F491-661A-0D8D91ACAA4D}"/>
              </a:ext>
            </a:extLst>
          </p:cNvPr>
          <p:cNvSpPr/>
          <p:nvPr/>
        </p:nvSpPr>
        <p:spPr>
          <a:xfrm>
            <a:off x="1549873" y="653510"/>
            <a:ext cx="7669798" cy="646331"/>
          </a:xfrm>
          <a:prstGeom prst="rect">
            <a:avLst/>
          </a:prstGeom>
        </p:spPr>
        <p:txBody>
          <a:bodyPr wrap="square" rtlCol="0">
            <a:spAutoFit/>
          </a:bodyPr>
          <a:lstStyle/>
          <a:p>
            <a:pPr rtl="0"/>
            <a:r>
              <a:rPr lang="en-GB" sz="3600" b="1" dirty="0">
                <a:latin typeface="Avenir Next" panose="020B0503020202020204" pitchFamily="34" charset="0"/>
                <a:cs typeface="Times New Roman" panose="02020603050405020304" pitchFamily="18" charset="0"/>
              </a:rPr>
              <a:t>Outline</a:t>
            </a:r>
            <a:endParaRPr lang="it-IT" sz="3600" b="1" dirty="0">
              <a:latin typeface="Avenir Next" panose="020B0503020202020204" pitchFamily="34" charset="0"/>
            </a:endParaRPr>
          </a:p>
        </p:txBody>
      </p:sp>
    </p:spTree>
    <p:extLst>
      <p:ext uri="{BB962C8B-B14F-4D97-AF65-F5344CB8AC3E}">
        <p14:creationId xmlns:p14="http://schemas.microsoft.com/office/powerpoint/2010/main" val="2150792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EAD9E4E5-C347-FB1D-4C3E-306AEEBE8881}"/>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250A0CCB-AA96-9DC8-7B9C-D4CDE1B3350B}"/>
              </a:ext>
            </a:extLst>
          </p:cNvPr>
          <p:cNvSpPr>
            <a:spLocks noGrp="1"/>
          </p:cNvSpPr>
          <p:nvPr>
            <p:ph type="sldNum" sz="quarter" idx="12"/>
          </p:nvPr>
        </p:nvSpPr>
        <p:spPr/>
        <p:txBody>
          <a:bodyPr/>
          <a:lstStyle/>
          <a:p>
            <a:fld id="{C69F2446-01E5-4173-AD71-E3783F42A540}" type="slidenum">
              <a:rPr lang="it-IT" smtClean="0">
                <a:solidFill>
                  <a:schemeClr val="tx1"/>
                </a:solidFill>
              </a:rPr>
              <a:t>23</a:t>
            </a:fld>
            <a:endParaRPr lang="it-IT">
              <a:solidFill>
                <a:schemeClr val="tx1"/>
              </a:solidFill>
            </a:endParaRPr>
          </a:p>
        </p:txBody>
      </p:sp>
      <p:sp>
        <p:nvSpPr>
          <p:cNvPr id="7" name="Footer Placeholder 4">
            <a:extLst>
              <a:ext uri="{FF2B5EF4-FFF2-40B4-BE49-F238E27FC236}">
                <a16:creationId xmlns:a16="http://schemas.microsoft.com/office/drawing/2014/main" id="{F619F810-A9AF-2F93-E018-1A95677F82A9}"/>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
        <p:nvSpPr>
          <p:cNvPr id="2" name="Titolo 2">
            <a:extLst>
              <a:ext uri="{FF2B5EF4-FFF2-40B4-BE49-F238E27FC236}">
                <a16:creationId xmlns:a16="http://schemas.microsoft.com/office/drawing/2014/main" id="{AA6D08CF-F6CD-CFCB-3AFC-655E908437EB}"/>
              </a:ext>
            </a:extLst>
          </p:cNvPr>
          <p:cNvSpPr>
            <a:spLocks noGrp="1"/>
          </p:cNvSpPr>
          <p:nvPr>
            <p:ph type="title"/>
          </p:nvPr>
        </p:nvSpPr>
        <p:spPr>
          <a:xfrm>
            <a:off x="1234683" y="383845"/>
            <a:ext cx="11374650" cy="703385"/>
          </a:xfrm>
        </p:spPr>
        <p:txBody>
          <a:bodyPr>
            <a:normAutofit/>
          </a:bodyPr>
          <a:lstStyle/>
          <a:p>
            <a:r>
              <a:rPr lang="en-AU" sz="3200" b="1" cap="small" dirty="0">
                <a:solidFill>
                  <a:schemeClr val="tx1"/>
                </a:solidFill>
                <a:latin typeface="Avenir Next" panose="020B0503020202020204" pitchFamily="34" charset="0"/>
              </a:rPr>
              <a:t>Design for Additive Manufacturing</a:t>
            </a:r>
          </a:p>
        </p:txBody>
      </p:sp>
      <p:sp>
        <p:nvSpPr>
          <p:cNvPr id="3" name="TextBox 1">
            <a:extLst>
              <a:ext uri="{FF2B5EF4-FFF2-40B4-BE49-F238E27FC236}">
                <a16:creationId xmlns:a16="http://schemas.microsoft.com/office/drawing/2014/main" id="{6F7E59C0-31A9-8715-FA7D-7CA066B43C0B}"/>
              </a:ext>
            </a:extLst>
          </p:cNvPr>
          <p:cNvSpPr txBox="1"/>
          <p:nvPr/>
        </p:nvSpPr>
        <p:spPr>
          <a:xfrm>
            <a:off x="254508" y="1266988"/>
            <a:ext cx="9262872" cy="1754326"/>
          </a:xfrm>
          <a:prstGeom prst="rect">
            <a:avLst/>
          </a:prstGeom>
          <a:noFill/>
        </p:spPr>
        <p:txBody>
          <a:bodyPr wrap="square" rtlCol="0">
            <a:spAutoFit/>
          </a:bodyPr>
          <a:lstStyle/>
          <a:p>
            <a:r>
              <a:rPr lang="it-IT" dirty="0">
                <a:latin typeface="Avenir Next" panose="020B0503020202020204" pitchFamily="34" charset="0"/>
              </a:rPr>
              <a:t>AM </a:t>
            </a:r>
            <a:r>
              <a:rPr lang="it-IT" dirty="0" err="1">
                <a:latin typeface="Avenir Next" panose="020B0503020202020204" pitchFamily="34" charset="0"/>
              </a:rPr>
              <a:t>processes</a:t>
            </a:r>
            <a:r>
              <a:rPr lang="it-IT" dirty="0">
                <a:latin typeface="Avenir Next" panose="020B0503020202020204" pitchFamily="34" charset="0"/>
              </a:rPr>
              <a:t> </a:t>
            </a:r>
            <a:r>
              <a:rPr lang="it-IT" dirty="0" err="1">
                <a:latin typeface="Avenir Next" panose="020B0503020202020204" pitchFamily="34" charset="0"/>
              </a:rPr>
              <a:t>require</a:t>
            </a:r>
            <a:r>
              <a:rPr lang="it-IT" dirty="0">
                <a:latin typeface="Avenir Next" panose="020B0503020202020204" pitchFamily="34" charset="0"/>
              </a:rPr>
              <a:t> a design </a:t>
            </a:r>
            <a:r>
              <a:rPr lang="it-IT" dirty="0" err="1">
                <a:latin typeface="Avenir Next" panose="020B0503020202020204" pitchFamily="34" charset="0"/>
              </a:rPr>
              <a:t>effort</a:t>
            </a:r>
            <a:r>
              <a:rPr lang="it-IT" dirty="0">
                <a:latin typeface="Avenir Next" panose="020B0503020202020204" pitchFamily="34" charset="0"/>
              </a:rPr>
              <a:t> </a:t>
            </a:r>
            <a:r>
              <a:rPr lang="it-IT" dirty="0" err="1">
                <a:latin typeface="Avenir Next" panose="020B0503020202020204" pitchFamily="34" charset="0"/>
              </a:rPr>
              <a:t>related</a:t>
            </a:r>
            <a:r>
              <a:rPr lang="it-IT" dirty="0">
                <a:latin typeface="Avenir Next" panose="020B0503020202020204" pitchFamily="34" charset="0"/>
              </a:rPr>
              <a:t> to:</a:t>
            </a:r>
          </a:p>
          <a:p>
            <a:endParaRPr lang="it-IT" dirty="0">
              <a:latin typeface="Avenir Next" panose="020B0503020202020204" pitchFamily="34" charset="0"/>
            </a:endParaRPr>
          </a:p>
          <a:p>
            <a:pPr marL="342900" indent="-342900">
              <a:buAutoNum type="arabicPeriod"/>
            </a:pPr>
            <a:r>
              <a:rPr lang="it-IT" dirty="0">
                <a:latin typeface="Avenir Next" panose="020B0503020202020204" pitchFamily="34" charset="0"/>
              </a:rPr>
              <a:t>…the </a:t>
            </a:r>
            <a:r>
              <a:rPr lang="it-IT" dirty="0" err="1">
                <a:latin typeface="Avenir Next" panose="020B0503020202020204" pitchFamily="34" charset="0"/>
              </a:rPr>
              <a:t>peculiarities</a:t>
            </a:r>
            <a:r>
              <a:rPr lang="it-IT" dirty="0">
                <a:latin typeface="Avenir Next" panose="020B0503020202020204" pitchFamily="34" charset="0"/>
              </a:rPr>
              <a:t> of the </a:t>
            </a:r>
            <a:r>
              <a:rPr lang="it-IT" dirty="0" err="1">
                <a:latin typeface="Avenir Next" panose="020B0503020202020204" pitchFamily="34" charset="0"/>
              </a:rPr>
              <a:t>process</a:t>
            </a:r>
            <a:r>
              <a:rPr lang="it-IT" dirty="0">
                <a:latin typeface="Avenir Next" panose="020B0503020202020204" pitchFamily="34" charset="0"/>
              </a:rPr>
              <a:t>, with </a:t>
            </a:r>
            <a:r>
              <a:rPr lang="it-IT" dirty="0" err="1">
                <a:latin typeface="Avenir Next" panose="020B0503020202020204" pitchFamily="34" charset="0"/>
              </a:rPr>
              <a:t>constraints</a:t>
            </a:r>
            <a:r>
              <a:rPr lang="it-IT" dirty="0">
                <a:latin typeface="Avenir Next" panose="020B0503020202020204" pitchFamily="34" charset="0"/>
              </a:rPr>
              <a:t> and </a:t>
            </a:r>
            <a:r>
              <a:rPr lang="it-IT" dirty="0" err="1">
                <a:latin typeface="Avenir Next" panose="020B0503020202020204" pitchFamily="34" charset="0"/>
              </a:rPr>
              <a:t>limitations</a:t>
            </a:r>
            <a:r>
              <a:rPr lang="it-IT" dirty="0">
                <a:latin typeface="Avenir Next" panose="020B0503020202020204" pitchFamily="34" charset="0"/>
              </a:rPr>
              <a:t>, </a:t>
            </a:r>
          </a:p>
          <a:p>
            <a:pPr marL="342900" indent="-342900">
              <a:buAutoNum type="arabicPeriod"/>
            </a:pPr>
            <a:endParaRPr lang="it-IT" dirty="0">
              <a:latin typeface="Avenir Next" panose="020B0503020202020204" pitchFamily="34" charset="0"/>
            </a:endParaRPr>
          </a:p>
          <a:p>
            <a:pPr marL="342900" indent="-342900">
              <a:buAutoNum type="arabicPeriod"/>
            </a:pPr>
            <a:r>
              <a:rPr lang="it-IT" dirty="0">
                <a:latin typeface="Avenir Next" panose="020B0503020202020204" pitchFamily="34" charset="0"/>
              </a:rPr>
              <a:t>..the </a:t>
            </a:r>
            <a:r>
              <a:rPr lang="it-IT" dirty="0" err="1">
                <a:latin typeface="Avenir Next" panose="020B0503020202020204" pitchFamily="34" charset="0"/>
              </a:rPr>
              <a:t>application</a:t>
            </a:r>
            <a:r>
              <a:rPr lang="it-IT" dirty="0">
                <a:latin typeface="Avenir Next" panose="020B0503020202020204" pitchFamily="34" charset="0"/>
              </a:rPr>
              <a:t> of the part to be </a:t>
            </a:r>
            <a:r>
              <a:rPr lang="it-IT" dirty="0" err="1">
                <a:latin typeface="Avenir Next" panose="020B0503020202020204" pitchFamily="34" charset="0"/>
              </a:rPr>
              <a:t>manufactured</a:t>
            </a:r>
            <a:r>
              <a:rPr lang="it-IT" dirty="0">
                <a:latin typeface="Avenir Next" panose="020B0503020202020204" pitchFamily="34" charset="0"/>
              </a:rPr>
              <a:t>, </a:t>
            </a:r>
            <a:r>
              <a:rPr lang="it-IT" dirty="0" err="1">
                <a:latin typeface="Avenir Next" panose="020B0503020202020204" pitchFamily="34" charset="0"/>
              </a:rPr>
              <a:t>considering</a:t>
            </a:r>
            <a:r>
              <a:rPr lang="it-IT" dirty="0">
                <a:latin typeface="Avenir Next" panose="020B0503020202020204" pitchFamily="34" charset="0"/>
              </a:rPr>
              <a:t> the </a:t>
            </a:r>
            <a:r>
              <a:rPr lang="it-IT" dirty="0" err="1">
                <a:latin typeface="Avenir Next" panose="020B0503020202020204" pitchFamily="34" charset="0"/>
              </a:rPr>
              <a:t>freedom</a:t>
            </a:r>
            <a:r>
              <a:rPr lang="it-IT" dirty="0">
                <a:latin typeface="Avenir Next" panose="020B0503020202020204" pitchFamily="34" charset="0"/>
              </a:rPr>
              <a:t> </a:t>
            </a:r>
            <a:r>
              <a:rPr lang="it-IT" dirty="0" err="1">
                <a:latin typeface="Avenir Next" panose="020B0503020202020204" pitchFamily="34" charset="0"/>
              </a:rPr>
              <a:t>offered</a:t>
            </a:r>
            <a:r>
              <a:rPr lang="it-IT" dirty="0">
                <a:latin typeface="Avenir Next" panose="020B0503020202020204" pitchFamily="34" charset="0"/>
              </a:rPr>
              <a:t> by </a:t>
            </a:r>
            <a:r>
              <a:rPr lang="it-IT" dirty="0" err="1">
                <a:latin typeface="Avenir Next" panose="020B0503020202020204" pitchFamily="34" charset="0"/>
              </a:rPr>
              <a:t>these</a:t>
            </a:r>
            <a:r>
              <a:rPr lang="it-IT" dirty="0">
                <a:latin typeface="Avenir Next" panose="020B0503020202020204" pitchFamily="34" charset="0"/>
              </a:rPr>
              <a:t> </a:t>
            </a:r>
            <a:r>
              <a:rPr lang="it-IT" dirty="0" err="1">
                <a:latin typeface="Avenir Next" panose="020B0503020202020204" pitchFamily="34" charset="0"/>
              </a:rPr>
              <a:t>technolgies</a:t>
            </a:r>
            <a:r>
              <a:rPr lang="it-IT" dirty="0">
                <a:latin typeface="Avenir Next" panose="020B0503020202020204" pitchFamily="34" charset="0"/>
              </a:rPr>
              <a:t>. </a:t>
            </a:r>
          </a:p>
        </p:txBody>
      </p:sp>
      <p:pic>
        <p:nvPicPr>
          <p:cNvPr id="4" name="Picture 2">
            <a:extLst>
              <a:ext uri="{FF2B5EF4-FFF2-40B4-BE49-F238E27FC236}">
                <a16:creationId xmlns:a16="http://schemas.microsoft.com/office/drawing/2014/main" id="{C832EB67-B139-B41C-D472-EBC5E5BF1926}"/>
              </a:ext>
            </a:extLst>
          </p:cNvPr>
          <p:cNvPicPr>
            <a:picLocks noChangeAspect="1"/>
          </p:cNvPicPr>
          <p:nvPr/>
        </p:nvPicPr>
        <p:blipFill rotWithShape="1">
          <a:blip r:embed="rId4"/>
          <a:srcRect l="27142" t="39979" r="48667" b="-2112"/>
          <a:stretch/>
        </p:blipFill>
        <p:spPr>
          <a:xfrm>
            <a:off x="9582976" y="1298207"/>
            <a:ext cx="1911031" cy="2761025"/>
          </a:xfrm>
          <a:prstGeom prst="rect">
            <a:avLst/>
          </a:prstGeom>
        </p:spPr>
      </p:pic>
      <p:pic>
        <p:nvPicPr>
          <p:cNvPr id="5" name="Picture 3">
            <a:extLst>
              <a:ext uri="{FF2B5EF4-FFF2-40B4-BE49-F238E27FC236}">
                <a16:creationId xmlns:a16="http://schemas.microsoft.com/office/drawing/2014/main" id="{641762BE-80DC-FEDD-518F-3CF53879E14B}"/>
              </a:ext>
            </a:extLst>
          </p:cNvPr>
          <p:cNvPicPr>
            <a:picLocks noChangeAspect="1"/>
          </p:cNvPicPr>
          <p:nvPr/>
        </p:nvPicPr>
        <p:blipFill>
          <a:blip r:embed="rId5"/>
          <a:stretch>
            <a:fillRect/>
          </a:stretch>
        </p:blipFill>
        <p:spPr>
          <a:xfrm>
            <a:off x="188911" y="3025342"/>
            <a:ext cx="4079318" cy="2621065"/>
          </a:xfrm>
          <a:prstGeom prst="rect">
            <a:avLst/>
          </a:prstGeom>
        </p:spPr>
      </p:pic>
      <p:sp>
        <p:nvSpPr>
          <p:cNvPr id="8" name="Rectangle 4">
            <a:extLst>
              <a:ext uri="{FF2B5EF4-FFF2-40B4-BE49-F238E27FC236}">
                <a16:creationId xmlns:a16="http://schemas.microsoft.com/office/drawing/2014/main" id="{1C104768-A24F-6679-FFEE-DE225BB7E8DA}"/>
              </a:ext>
            </a:extLst>
          </p:cNvPr>
          <p:cNvSpPr/>
          <p:nvPr/>
        </p:nvSpPr>
        <p:spPr>
          <a:xfrm>
            <a:off x="254508" y="5741125"/>
            <a:ext cx="6096000" cy="707886"/>
          </a:xfrm>
          <a:prstGeom prst="rect">
            <a:avLst/>
          </a:prstGeom>
        </p:spPr>
        <p:txBody>
          <a:bodyPr>
            <a:spAutoFit/>
          </a:bodyPr>
          <a:lstStyle/>
          <a:p>
            <a:r>
              <a:rPr lang="it-IT" sz="1000" dirty="0">
                <a:latin typeface="Avenir Next" panose="020B0503020202020204" pitchFamily="34" charset="0"/>
              </a:rPr>
              <a:t>Giorgia </a:t>
            </a:r>
            <a:r>
              <a:rPr lang="it-IT" sz="1000" dirty="0" err="1">
                <a:latin typeface="Avenir Next" panose="020B0503020202020204" pitchFamily="34" charset="0"/>
              </a:rPr>
              <a:t>Galimberti</a:t>
            </a:r>
            <a:r>
              <a:rPr lang="it-IT" sz="1000" dirty="0">
                <a:latin typeface="Avenir Next" panose="020B0503020202020204" pitchFamily="34" charset="0"/>
              </a:rPr>
              <a:t>, </a:t>
            </a:r>
            <a:r>
              <a:rPr lang="it-IT" sz="1000" dirty="0" err="1">
                <a:latin typeface="Avenir Next" panose="020B0503020202020204" pitchFamily="34" charset="0"/>
              </a:rPr>
              <a:t>PhD</a:t>
            </a:r>
            <a:r>
              <a:rPr lang="it-IT" sz="1000" dirty="0">
                <a:latin typeface="Avenir Next" panose="020B0503020202020204" pitchFamily="34" charset="0"/>
              </a:rPr>
              <a:t> </a:t>
            </a:r>
          </a:p>
          <a:p>
            <a:r>
              <a:rPr lang="it-IT" sz="1000" dirty="0">
                <a:latin typeface="Avenir Next" panose="020B0503020202020204" pitchFamily="34" charset="0"/>
              </a:rPr>
              <a:t>From </a:t>
            </a:r>
            <a:r>
              <a:rPr lang="it-IT" sz="1000" dirty="0" err="1">
                <a:latin typeface="Avenir Next" panose="020B0503020202020204" pitchFamily="34" charset="0"/>
              </a:rPr>
              <a:t>metallic</a:t>
            </a:r>
            <a:r>
              <a:rPr lang="it-IT" sz="1000" dirty="0">
                <a:latin typeface="Avenir Next" panose="020B0503020202020204" pitchFamily="34" charset="0"/>
              </a:rPr>
              <a:t> </a:t>
            </a:r>
            <a:r>
              <a:rPr lang="it-IT" sz="1000" dirty="0" err="1">
                <a:latin typeface="Avenir Next" panose="020B0503020202020204" pitchFamily="34" charset="0"/>
              </a:rPr>
              <a:t>powder</a:t>
            </a:r>
            <a:r>
              <a:rPr lang="it-IT" sz="1000" dirty="0">
                <a:latin typeface="Avenir Next" panose="020B0503020202020204" pitchFamily="34" charset="0"/>
              </a:rPr>
              <a:t> to the </a:t>
            </a:r>
            <a:r>
              <a:rPr lang="it-IT" sz="1000" dirty="0" err="1">
                <a:latin typeface="Avenir Next" panose="020B0503020202020204" pitchFamily="34" charset="0"/>
              </a:rPr>
              <a:t>object</a:t>
            </a:r>
            <a:endParaRPr lang="it-IT" sz="1000" dirty="0">
              <a:latin typeface="Avenir Next" panose="020B0503020202020204" pitchFamily="34" charset="0"/>
            </a:endParaRPr>
          </a:p>
          <a:p>
            <a:r>
              <a:rPr lang="it-IT" sz="1000" dirty="0" err="1">
                <a:latin typeface="Avenir Next" panose="020B0503020202020204" pitchFamily="34" charset="0"/>
              </a:rPr>
              <a:t>supervisors</a:t>
            </a:r>
            <a:endParaRPr lang="it-IT" sz="1000" dirty="0">
              <a:latin typeface="Avenir Next" panose="020B0503020202020204" pitchFamily="34" charset="0"/>
            </a:endParaRPr>
          </a:p>
          <a:p>
            <a:r>
              <a:rPr lang="it-IT" sz="1000" dirty="0">
                <a:latin typeface="Avenir Next" panose="020B0503020202020204" pitchFamily="34" charset="0"/>
              </a:rPr>
              <a:t>Mario </a:t>
            </a:r>
            <a:r>
              <a:rPr lang="it-IT" sz="1000" dirty="0" err="1">
                <a:latin typeface="Avenir Next" panose="020B0503020202020204" pitchFamily="34" charset="0"/>
              </a:rPr>
              <a:t>Guagliano</a:t>
            </a:r>
            <a:r>
              <a:rPr lang="it-IT" sz="1000" dirty="0">
                <a:latin typeface="Avenir Next" panose="020B0503020202020204" pitchFamily="34" charset="0"/>
              </a:rPr>
              <a:t>, Barbara </a:t>
            </a:r>
            <a:r>
              <a:rPr lang="it-IT" sz="1000" dirty="0" err="1">
                <a:latin typeface="Avenir Next" panose="020B0503020202020204" pitchFamily="34" charset="0"/>
              </a:rPr>
              <a:t>Previtali</a:t>
            </a:r>
            <a:endParaRPr lang="it-IT" sz="1000" dirty="0">
              <a:latin typeface="Avenir Next" panose="020B0503020202020204" pitchFamily="34" charset="0"/>
            </a:endParaRPr>
          </a:p>
        </p:txBody>
      </p:sp>
      <p:pic>
        <p:nvPicPr>
          <p:cNvPr id="9" name="Picture 5">
            <a:extLst>
              <a:ext uri="{FF2B5EF4-FFF2-40B4-BE49-F238E27FC236}">
                <a16:creationId xmlns:a16="http://schemas.microsoft.com/office/drawing/2014/main" id="{B6DFF3A3-BE5B-701E-92B3-E9484C7B54C6}"/>
              </a:ext>
            </a:extLst>
          </p:cNvPr>
          <p:cNvPicPr>
            <a:picLocks noChangeAspect="1"/>
          </p:cNvPicPr>
          <p:nvPr/>
        </p:nvPicPr>
        <p:blipFill>
          <a:blip r:embed="rId6"/>
          <a:stretch>
            <a:fillRect/>
          </a:stretch>
        </p:blipFill>
        <p:spPr>
          <a:xfrm>
            <a:off x="8046618" y="4261102"/>
            <a:ext cx="3602939" cy="2191788"/>
          </a:xfrm>
          <a:prstGeom prst="rect">
            <a:avLst/>
          </a:prstGeom>
        </p:spPr>
      </p:pic>
      <p:sp>
        <p:nvSpPr>
          <p:cNvPr id="10" name="object 145">
            <a:extLst>
              <a:ext uri="{FF2B5EF4-FFF2-40B4-BE49-F238E27FC236}">
                <a16:creationId xmlns:a16="http://schemas.microsoft.com/office/drawing/2014/main" id="{20D5B827-35F1-7874-76B0-3386BC6B3282}"/>
              </a:ext>
            </a:extLst>
          </p:cNvPr>
          <p:cNvSpPr/>
          <p:nvPr/>
        </p:nvSpPr>
        <p:spPr>
          <a:xfrm>
            <a:off x="5408436" y="2699694"/>
            <a:ext cx="2638182" cy="1458611"/>
          </a:xfrm>
          <a:prstGeom prst="rect">
            <a:avLst/>
          </a:prstGeom>
          <a:blipFill>
            <a:blip r:embed="rId7" cstate="print"/>
            <a:stretch>
              <a:fillRect/>
            </a:stretch>
          </a:blipFill>
        </p:spPr>
        <p:txBody>
          <a:bodyPr wrap="square" lIns="0" tIns="0" rIns="0" bIns="0" rtlCol="0"/>
          <a:lstStyle/>
          <a:p>
            <a:endParaRPr>
              <a:latin typeface="Avenir Next" panose="020B0503020202020204" pitchFamily="34" charset="0"/>
            </a:endParaRPr>
          </a:p>
        </p:txBody>
      </p:sp>
      <p:pic>
        <p:nvPicPr>
          <p:cNvPr id="11" name="Picture 8">
            <a:extLst>
              <a:ext uri="{FF2B5EF4-FFF2-40B4-BE49-F238E27FC236}">
                <a16:creationId xmlns:a16="http://schemas.microsoft.com/office/drawing/2014/main" id="{163CD869-636E-981F-3E0A-CC81B77FB9BD}"/>
              </a:ext>
            </a:extLst>
          </p:cNvPr>
          <p:cNvPicPr>
            <a:picLocks noChangeAspect="1"/>
          </p:cNvPicPr>
          <p:nvPr/>
        </p:nvPicPr>
        <p:blipFill>
          <a:blip r:embed="rId8"/>
          <a:stretch>
            <a:fillRect/>
          </a:stretch>
        </p:blipFill>
        <p:spPr>
          <a:xfrm>
            <a:off x="5093556" y="4350241"/>
            <a:ext cx="1828452" cy="2086310"/>
          </a:xfrm>
          <a:prstGeom prst="rect">
            <a:avLst/>
          </a:prstGeom>
        </p:spPr>
      </p:pic>
    </p:spTree>
    <p:extLst>
      <p:ext uri="{BB962C8B-B14F-4D97-AF65-F5344CB8AC3E}">
        <p14:creationId xmlns:p14="http://schemas.microsoft.com/office/powerpoint/2010/main" val="596531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EAD9E4E5-C347-FB1D-4C3E-306AEEBE8881}"/>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250A0CCB-AA96-9DC8-7B9C-D4CDE1B3350B}"/>
              </a:ext>
            </a:extLst>
          </p:cNvPr>
          <p:cNvSpPr>
            <a:spLocks noGrp="1"/>
          </p:cNvSpPr>
          <p:nvPr>
            <p:ph type="sldNum" sz="quarter" idx="12"/>
          </p:nvPr>
        </p:nvSpPr>
        <p:spPr/>
        <p:txBody>
          <a:bodyPr/>
          <a:lstStyle/>
          <a:p>
            <a:fld id="{C69F2446-01E5-4173-AD71-E3783F42A540}" type="slidenum">
              <a:rPr lang="it-IT" smtClean="0">
                <a:solidFill>
                  <a:schemeClr val="tx1"/>
                </a:solidFill>
              </a:rPr>
              <a:t>24</a:t>
            </a:fld>
            <a:endParaRPr lang="it-IT">
              <a:solidFill>
                <a:schemeClr val="tx1"/>
              </a:solidFill>
            </a:endParaRPr>
          </a:p>
        </p:txBody>
      </p:sp>
      <p:sp>
        <p:nvSpPr>
          <p:cNvPr id="7" name="Footer Placeholder 4">
            <a:extLst>
              <a:ext uri="{FF2B5EF4-FFF2-40B4-BE49-F238E27FC236}">
                <a16:creationId xmlns:a16="http://schemas.microsoft.com/office/drawing/2014/main" id="{F619F810-A9AF-2F93-E018-1A95677F82A9}"/>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
        <p:nvSpPr>
          <p:cNvPr id="2" name="object 125">
            <a:extLst>
              <a:ext uri="{FF2B5EF4-FFF2-40B4-BE49-F238E27FC236}">
                <a16:creationId xmlns:a16="http://schemas.microsoft.com/office/drawing/2014/main" id="{4B669088-84A8-79CE-184D-9F9F8D26DAAB}"/>
              </a:ext>
            </a:extLst>
          </p:cNvPr>
          <p:cNvSpPr/>
          <p:nvPr/>
        </p:nvSpPr>
        <p:spPr>
          <a:xfrm>
            <a:off x="1483439" y="1375467"/>
            <a:ext cx="8100176" cy="4313155"/>
          </a:xfrm>
          <a:prstGeom prst="rect">
            <a:avLst/>
          </a:prstGeom>
          <a:blipFill>
            <a:blip r:embed="rId4" cstate="print"/>
            <a:stretch>
              <a:fillRect/>
            </a:stretch>
          </a:blipFill>
        </p:spPr>
        <p:txBody>
          <a:bodyPr wrap="square" lIns="0" tIns="0" rIns="0" bIns="0" rtlCol="0"/>
          <a:lstStyle/>
          <a:p>
            <a:pPr marL="0" algn="r" defTabSz="914400" rtl="1" eaLnBrk="1" latinLnBrk="0" hangingPunct="1"/>
            <a:endParaRPr>
              <a:latin typeface="Avenir Next" panose="020B0503020202020204" pitchFamily="34" charset="0"/>
            </a:endParaRPr>
          </a:p>
        </p:txBody>
      </p:sp>
      <p:sp>
        <p:nvSpPr>
          <p:cNvPr id="3" name="Titolo 2">
            <a:extLst>
              <a:ext uri="{FF2B5EF4-FFF2-40B4-BE49-F238E27FC236}">
                <a16:creationId xmlns:a16="http://schemas.microsoft.com/office/drawing/2014/main" id="{B7F8CC99-DF12-8B7A-3DB4-66F7FF04E074}"/>
              </a:ext>
            </a:extLst>
          </p:cNvPr>
          <p:cNvSpPr>
            <a:spLocks noGrp="1"/>
          </p:cNvSpPr>
          <p:nvPr>
            <p:ph type="title"/>
          </p:nvPr>
        </p:nvSpPr>
        <p:spPr>
          <a:xfrm>
            <a:off x="1455086" y="465993"/>
            <a:ext cx="11374650" cy="703385"/>
          </a:xfrm>
        </p:spPr>
        <p:txBody>
          <a:bodyPr>
            <a:normAutofit/>
          </a:bodyPr>
          <a:lstStyle/>
          <a:p>
            <a:r>
              <a:rPr lang="en-AU" sz="3200" b="1" cap="small" dirty="0">
                <a:solidFill>
                  <a:schemeClr val="tx1"/>
                </a:solidFill>
                <a:latin typeface="Avenir Next" panose="020B0503020202020204" pitchFamily="34" charset="0"/>
              </a:rPr>
              <a:t>Design for Additive Manufacturing</a:t>
            </a:r>
          </a:p>
        </p:txBody>
      </p:sp>
    </p:spTree>
    <p:extLst>
      <p:ext uri="{BB962C8B-B14F-4D97-AF65-F5344CB8AC3E}">
        <p14:creationId xmlns:p14="http://schemas.microsoft.com/office/powerpoint/2010/main" val="794497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EAD9E4E5-C347-FB1D-4C3E-306AEEBE8881}"/>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250A0CCB-AA96-9DC8-7B9C-D4CDE1B3350B}"/>
              </a:ext>
            </a:extLst>
          </p:cNvPr>
          <p:cNvSpPr>
            <a:spLocks noGrp="1"/>
          </p:cNvSpPr>
          <p:nvPr>
            <p:ph type="sldNum" sz="quarter" idx="12"/>
          </p:nvPr>
        </p:nvSpPr>
        <p:spPr/>
        <p:txBody>
          <a:bodyPr/>
          <a:lstStyle/>
          <a:p>
            <a:fld id="{C69F2446-01E5-4173-AD71-E3783F42A540}" type="slidenum">
              <a:rPr lang="it-IT" smtClean="0">
                <a:solidFill>
                  <a:schemeClr val="tx1"/>
                </a:solidFill>
              </a:rPr>
              <a:t>25</a:t>
            </a:fld>
            <a:endParaRPr lang="it-IT">
              <a:solidFill>
                <a:schemeClr val="tx1"/>
              </a:solidFill>
            </a:endParaRPr>
          </a:p>
        </p:txBody>
      </p:sp>
      <p:sp>
        <p:nvSpPr>
          <p:cNvPr id="7" name="Footer Placeholder 4">
            <a:extLst>
              <a:ext uri="{FF2B5EF4-FFF2-40B4-BE49-F238E27FC236}">
                <a16:creationId xmlns:a16="http://schemas.microsoft.com/office/drawing/2014/main" id="{F619F810-A9AF-2F93-E018-1A95677F82A9}"/>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grpSp>
        <p:nvGrpSpPr>
          <p:cNvPr id="2" name="Group 9">
            <a:extLst>
              <a:ext uri="{FF2B5EF4-FFF2-40B4-BE49-F238E27FC236}">
                <a16:creationId xmlns:a16="http://schemas.microsoft.com/office/drawing/2014/main" id="{5E8148BC-15FC-312F-1E47-086DEE18990F}"/>
              </a:ext>
            </a:extLst>
          </p:cNvPr>
          <p:cNvGrpSpPr/>
          <p:nvPr/>
        </p:nvGrpSpPr>
        <p:grpSpPr>
          <a:xfrm>
            <a:off x="6172200" y="2652422"/>
            <a:ext cx="5914292" cy="3801132"/>
            <a:chOff x="6409701" y="967113"/>
            <a:chExt cx="4553955" cy="3168126"/>
          </a:xfrm>
        </p:grpSpPr>
        <p:sp>
          <p:nvSpPr>
            <p:cNvPr id="3" name="object 125">
              <a:extLst>
                <a:ext uri="{FF2B5EF4-FFF2-40B4-BE49-F238E27FC236}">
                  <a16:creationId xmlns:a16="http://schemas.microsoft.com/office/drawing/2014/main" id="{8EA2406D-D3B4-0E6A-E2AC-B12A1B825780}"/>
                </a:ext>
              </a:extLst>
            </p:cNvPr>
            <p:cNvSpPr/>
            <p:nvPr/>
          </p:nvSpPr>
          <p:spPr>
            <a:xfrm>
              <a:off x="6409701" y="998846"/>
              <a:ext cx="4553955" cy="3136393"/>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Avenir Next" panose="020B0503020202020204" pitchFamily="34" charset="0"/>
              </a:endParaRPr>
            </a:p>
          </p:txBody>
        </p:sp>
        <p:sp>
          <p:nvSpPr>
            <p:cNvPr id="4" name="TextBox 1">
              <a:extLst>
                <a:ext uri="{FF2B5EF4-FFF2-40B4-BE49-F238E27FC236}">
                  <a16:creationId xmlns:a16="http://schemas.microsoft.com/office/drawing/2014/main" id="{62615365-0C03-35D1-9727-A172DB3A5ED8}"/>
                </a:ext>
              </a:extLst>
            </p:cNvPr>
            <p:cNvSpPr txBox="1"/>
            <p:nvPr/>
          </p:nvSpPr>
          <p:spPr>
            <a:xfrm>
              <a:off x="7918704" y="967113"/>
              <a:ext cx="338328" cy="30782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effectLst/>
                <a:uLnTx/>
                <a:uFillTx/>
                <a:latin typeface="Avenir Next" panose="020B0503020202020204" pitchFamily="34" charset="0"/>
              </a:endParaRPr>
            </a:p>
          </p:txBody>
        </p:sp>
      </p:grpSp>
      <p:sp>
        <p:nvSpPr>
          <p:cNvPr id="5" name="Titolo 2">
            <a:extLst>
              <a:ext uri="{FF2B5EF4-FFF2-40B4-BE49-F238E27FC236}">
                <a16:creationId xmlns:a16="http://schemas.microsoft.com/office/drawing/2014/main" id="{9C04C313-6F81-3220-7A9F-2DE670E66DC2}"/>
              </a:ext>
            </a:extLst>
          </p:cNvPr>
          <p:cNvSpPr>
            <a:spLocks noGrp="1"/>
          </p:cNvSpPr>
          <p:nvPr>
            <p:ph type="title"/>
          </p:nvPr>
        </p:nvSpPr>
        <p:spPr>
          <a:xfrm>
            <a:off x="1464758" y="404446"/>
            <a:ext cx="11374650" cy="703385"/>
          </a:xfrm>
        </p:spPr>
        <p:txBody>
          <a:bodyPr>
            <a:normAutofit/>
          </a:bodyPr>
          <a:lstStyle/>
          <a:p>
            <a:r>
              <a:rPr lang="en-AU" sz="3200" b="1" cap="small" dirty="0">
                <a:solidFill>
                  <a:schemeClr val="tx1"/>
                </a:solidFill>
                <a:latin typeface="Avenir Next" panose="020B0503020202020204" pitchFamily="34" charset="0"/>
              </a:rPr>
              <a:t>Design for Additive Manufacturing</a:t>
            </a:r>
          </a:p>
        </p:txBody>
      </p:sp>
      <p:sp>
        <p:nvSpPr>
          <p:cNvPr id="8" name="object 125">
            <a:extLst>
              <a:ext uri="{FF2B5EF4-FFF2-40B4-BE49-F238E27FC236}">
                <a16:creationId xmlns:a16="http://schemas.microsoft.com/office/drawing/2014/main" id="{75A858C7-9EC9-1D19-3D01-1605AA167B88}"/>
              </a:ext>
            </a:extLst>
          </p:cNvPr>
          <p:cNvSpPr/>
          <p:nvPr/>
        </p:nvSpPr>
        <p:spPr>
          <a:xfrm>
            <a:off x="315133" y="1621917"/>
            <a:ext cx="5857067" cy="4220348"/>
          </a:xfrm>
          <a:prstGeom prst="rect">
            <a:avLst/>
          </a:prstGeom>
          <a:blipFill>
            <a:blip r:embed="rId5" cstate="print"/>
            <a:stretch>
              <a:fillRect/>
            </a:stretch>
          </a:blipFill>
        </p:spPr>
        <p:txBody>
          <a:bodyPr wrap="square" lIns="0" tIns="0" rIns="0" bIns="0" rtlCol="0"/>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Avenir Next" panose="020B0503020202020204" pitchFamily="34" charset="0"/>
            </a:endParaRPr>
          </a:p>
        </p:txBody>
      </p:sp>
    </p:spTree>
    <p:extLst>
      <p:ext uri="{BB962C8B-B14F-4D97-AF65-F5344CB8AC3E}">
        <p14:creationId xmlns:p14="http://schemas.microsoft.com/office/powerpoint/2010/main" val="1978172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EAD9E4E5-C347-FB1D-4C3E-306AEEBE8881}"/>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250A0CCB-AA96-9DC8-7B9C-D4CDE1B3350B}"/>
              </a:ext>
            </a:extLst>
          </p:cNvPr>
          <p:cNvSpPr>
            <a:spLocks noGrp="1"/>
          </p:cNvSpPr>
          <p:nvPr>
            <p:ph type="sldNum" sz="quarter" idx="12"/>
          </p:nvPr>
        </p:nvSpPr>
        <p:spPr/>
        <p:txBody>
          <a:bodyPr/>
          <a:lstStyle/>
          <a:p>
            <a:fld id="{C69F2446-01E5-4173-AD71-E3783F42A540}" type="slidenum">
              <a:rPr lang="it-IT" smtClean="0">
                <a:solidFill>
                  <a:schemeClr val="tx1"/>
                </a:solidFill>
              </a:rPr>
              <a:t>26</a:t>
            </a:fld>
            <a:endParaRPr lang="it-IT">
              <a:solidFill>
                <a:schemeClr val="tx1"/>
              </a:solidFill>
            </a:endParaRPr>
          </a:p>
        </p:txBody>
      </p:sp>
      <p:sp>
        <p:nvSpPr>
          <p:cNvPr id="7" name="Footer Placeholder 4">
            <a:extLst>
              <a:ext uri="{FF2B5EF4-FFF2-40B4-BE49-F238E27FC236}">
                <a16:creationId xmlns:a16="http://schemas.microsoft.com/office/drawing/2014/main" id="{F619F810-A9AF-2F93-E018-1A95677F82A9}"/>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
        <p:nvSpPr>
          <p:cNvPr id="2" name="object 125">
            <a:extLst>
              <a:ext uri="{FF2B5EF4-FFF2-40B4-BE49-F238E27FC236}">
                <a16:creationId xmlns:a16="http://schemas.microsoft.com/office/drawing/2014/main" id="{086C6E32-5408-0067-F1B6-AFFF62EF0A1F}"/>
              </a:ext>
            </a:extLst>
          </p:cNvPr>
          <p:cNvSpPr/>
          <p:nvPr/>
        </p:nvSpPr>
        <p:spPr>
          <a:xfrm>
            <a:off x="5389" y="1119085"/>
            <a:ext cx="6578363" cy="3685105"/>
          </a:xfrm>
          <a:prstGeom prst="rect">
            <a:avLst/>
          </a:prstGeom>
          <a:blipFill>
            <a:blip r:embed="rId4" cstate="print"/>
            <a:stretch>
              <a:fillRect/>
            </a:stretch>
          </a:blipFill>
        </p:spPr>
        <p:txBody>
          <a:bodyPr wrap="square" lIns="0" tIns="0" rIns="0" bIns="0" rtlCol="0"/>
          <a:lstStyle/>
          <a:p>
            <a:pPr marL="0" algn="r" defTabSz="914400" rtl="1" eaLnBrk="1" latinLnBrk="0" hangingPunct="1"/>
            <a:endParaRPr>
              <a:latin typeface="Avenir Next" panose="020B0503020202020204" pitchFamily="34" charset="0"/>
            </a:endParaRPr>
          </a:p>
        </p:txBody>
      </p:sp>
      <p:sp>
        <p:nvSpPr>
          <p:cNvPr id="3" name="Titolo 2">
            <a:extLst>
              <a:ext uri="{FF2B5EF4-FFF2-40B4-BE49-F238E27FC236}">
                <a16:creationId xmlns:a16="http://schemas.microsoft.com/office/drawing/2014/main" id="{AAB0F52A-DEFF-43FE-3F7E-4863BBA85F6D}"/>
              </a:ext>
            </a:extLst>
          </p:cNvPr>
          <p:cNvSpPr>
            <a:spLocks noGrp="1"/>
          </p:cNvSpPr>
          <p:nvPr>
            <p:ph type="title"/>
          </p:nvPr>
        </p:nvSpPr>
        <p:spPr>
          <a:xfrm>
            <a:off x="1658679" y="174906"/>
            <a:ext cx="11374650" cy="703385"/>
          </a:xfrm>
        </p:spPr>
        <p:txBody>
          <a:bodyPr>
            <a:normAutofit/>
          </a:bodyPr>
          <a:lstStyle/>
          <a:p>
            <a:r>
              <a:rPr lang="en-AU" sz="3200" b="1" cap="small" dirty="0">
                <a:solidFill>
                  <a:schemeClr val="tx1"/>
                </a:solidFill>
                <a:latin typeface="Avenir Next" panose="020B0503020202020204" pitchFamily="34" charset="0"/>
              </a:rPr>
              <a:t>Design for Additive Manufacturing</a:t>
            </a:r>
          </a:p>
        </p:txBody>
      </p:sp>
      <p:grpSp>
        <p:nvGrpSpPr>
          <p:cNvPr id="4" name="Group 5">
            <a:extLst>
              <a:ext uri="{FF2B5EF4-FFF2-40B4-BE49-F238E27FC236}">
                <a16:creationId xmlns:a16="http://schemas.microsoft.com/office/drawing/2014/main" id="{1AE84836-AC9F-B57D-383E-E605E5AC2917}"/>
              </a:ext>
            </a:extLst>
          </p:cNvPr>
          <p:cNvGrpSpPr/>
          <p:nvPr/>
        </p:nvGrpSpPr>
        <p:grpSpPr>
          <a:xfrm>
            <a:off x="5512777" y="2592306"/>
            <a:ext cx="6064096" cy="3685104"/>
            <a:chOff x="89173" y="3325048"/>
            <a:chExt cx="5598152" cy="3377905"/>
          </a:xfrm>
        </p:grpSpPr>
        <p:sp>
          <p:nvSpPr>
            <p:cNvPr id="5" name="object 125">
              <a:extLst>
                <a:ext uri="{FF2B5EF4-FFF2-40B4-BE49-F238E27FC236}">
                  <a16:creationId xmlns:a16="http://schemas.microsoft.com/office/drawing/2014/main" id="{3F7B9CBC-4290-2F54-9965-406FF45FC417}"/>
                </a:ext>
              </a:extLst>
            </p:cNvPr>
            <p:cNvSpPr/>
            <p:nvPr/>
          </p:nvSpPr>
          <p:spPr>
            <a:xfrm>
              <a:off x="89173" y="3325048"/>
              <a:ext cx="5598152" cy="3377905"/>
            </a:xfrm>
            <a:prstGeom prst="rect">
              <a:avLst/>
            </a:prstGeom>
            <a:blipFill>
              <a:blip r:embed="rId5" cstate="print"/>
              <a:stretch>
                <a:fillRect/>
              </a:stretch>
            </a:blipFill>
          </p:spPr>
          <p:txBody>
            <a:bodyPr wrap="square" lIns="0" tIns="0" rIns="0" bIns="0" rtlCol="0"/>
            <a:lstStyle/>
            <a:p>
              <a:endParaRPr>
                <a:latin typeface="Avenir Next" panose="020B0503020202020204" pitchFamily="34" charset="0"/>
              </a:endParaRPr>
            </a:p>
          </p:txBody>
        </p:sp>
        <p:sp>
          <p:nvSpPr>
            <p:cNvPr id="8" name="TextBox 8">
              <a:extLst>
                <a:ext uri="{FF2B5EF4-FFF2-40B4-BE49-F238E27FC236}">
                  <a16:creationId xmlns:a16="http://schemas.microsoft.com/office/drawing/2014/main" id="{996A2699-29C6-2CD2-F8D1-8D7ADCC658E3}"/>
                </a:ext>
              </a:extLst>
            </p:cNvPr>
            <p:cNvSpPr txBox="1"/>
            <p:nvPr/>
          </p:nvSpPr>
          <p:spPr>
            <a:xfrm>
              <a:off x="2066544" y="3325048"/>
              <a:ext cx="333756" cy="338544"/>
            </a:xfrm>
            <a:prstGeom prst="rect">
              <a:avLst/>
            </a:prstGeom>
            <a:solidFill>
              <a:schemeClr val="bg1"/>
            </a:solidFill>
          </p:spPr>
          <p:txBody>
            <a:bodyPr wrap="square" rtlCol="0">
              <a:spAutoFit/>
            </a:bodyPr>
            <a:lstStyle/>
            <a:p>
              <a:endParaRPr lang="it-IT" dirty="0">
                <a:latin typeface="Avenir Next" panose="020B0503020202020204" pitchFamily="34" charset="0"/>
              </a:endParaRPr>
            </a:p>
          </p:txBody>
        </p:sp>
      </p:grpSp>
    </p:spTree>
    <p:extLst>
      <p:ext uri="{BB962C8B-B14F-4D97-AF65-F5344CB8AC3E}">
        <p14:creationId xmlns:p14="http://schemas.microsoft.com/office/powerpoint/2010/main" val="551272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EAD9E4E5-C347-FB1D-4C3E-306AEEBE8881}"/>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250A0CCB-AA96-9DC8-7B9C-D4CDE1B3350B}"/>
              </a:ext>
            </a:extLst>
          </p:cNvPr>
          <p:cNvSpPr>
            <a:spLocks noGrp="1"/>
          </p:cNvSpPr>
          <p:nvPr>
            <p:ph type="sldNum" sz="quarter" idx="12"/>
          </p:nvPr>
        </p:nvSpPr>
        <p:spPr/>
        <p:txBody>
          <a:bodyPr/>
          <a:lstStyle/>
          <a:p>
            <a:fld id="{C69F2446-01E5-4173-AD71-E3783F42A540}" type="slidenum">
              <a:rPr lang="it-IT" smtClean="0">
                <a:solidFill>
                  <a:schemeClr val="tx1"/>
                </a:solidFill>
              </a:rPr>
              <a:t>27</a:t>
            </a:fld>
            <a:endParaRPr lang="it-IT">
              <a:solidFill>
                <a:schemeClr val="tx1"/>
              </a:solidFill>
            </a:endParaRPr>
          </a:p>
        </p:txBody>
      </p:sp>
      <p:sp>
        <p:nvSpPr>
          <p:cNvPr id="7" name="Footer Placeholder 4">
            <a:extLst>
              <a:ext uri="{FF2B5EF4-FFF2-40B4-BE49-F238E27FC236}">
                <a16:creationId xmlns:a16="http://schemas.microsoft.com/office/drawing/2014/main" id="{F619F810-A9AF-2F93-E018-1A95677F82A9}"/>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
        <p:nvSpPr>
          <p:cNvPr id="11" name="object 125">
            <a:extLst>
              <a:ext uri="{FF2B5EF4-FFF2-40B4-BE49-F238E27FC236}">
                <a16:creationId xmlns:a16="http://schemas.microsoft.com/office/drawing/2014/main" id="{7CBE0587-6124-C511-357D-9F9D914B01F2}"/>
              </a:ext>
            </a:extLst>
          </p:cNvPr>
          <p:cNvSpPr/>
          <p:nvPr/>
        </p:nvSpPr>
        <p:spPr>
          <a:xfrm>
            <a:off x="0" y="967113"/>
            <a:ext cx="5416061" cy="3165272"/>
          </a:xfrm>
          <a:prstGeom prst="rect">
            <a:avLst/>
          </a:prstGeom>
          <a:blipFill>
            <a:blip r:embed="rId4" cstate="print"/>
            <a:stretch>
              <a:fillRect/>
            </a:stretch>
          </a:blipFill>
        </p:spPr>
        <p:txBody>
          <a:bodyPr wrap="square" lIns="0" tIns="0" rIns="0" bIns="0" rtlCol="0"/>
          <a:lstStyle/>
          <a:p>
            <a:endParaRPr>
              <a:latin typeface="Avenir Next" panose="020B0503020202020204" pitchFamily="34" charset="0"/>
            </a:endParaRPr>
          </a:p>
        </p:txBody>
      </p:sp>
      <p:grpSp>
        <p:nvGrpSpPr>
          <p:cNvPr id="12" name="Group 11">
            <a:extLst>
              <a:ext uri="{FF2B5EF4-FFF2-40B4-BE49-F238E27FC236}">
                <a16:creationId xmlns:a16="http://schemas.microsoft.com/office/drawing/2014/main" id="{C568DEB7-E084-C5EF-70D3-6EB5FF3A1319}"/>
              </a:ext>
            </a:extLst>
          </p:cNvPr>
          <p:cNvGrpSpPr/>
          <p:nvPr/>
        </p:nvGrpSpPr>
        <p:grpSpPr>
          <a:xfrm>
            <a:off x="5617166" y="2012796"/>
            <a:ext cx="6094187" cy="4282496"/>
            <a:chOff x="6089782" y="3108960"/>
            <a:chExt cx="5193791" cy="3438946"/>
          </a:xfrm>
        </p:grpSpPr>
        <p:sp>
          <p:nvSpPr>
            <p:cNvPr id="13" name="object 125">
              <a:extLst>
                <a:ext uri="{FF2B5EF4-FFF2-40B4-BE49-F238E27FC236}">
                  <a16:creationId xmlns:a16="http://schemas.microsoft.com/office/drawing/2014/main" id="{66FA9162-14F1-E260-9275-3BB88E03C46B}"/>
                </a:ext>
              </a:extLst>
            </p:cNvPr>
            <p:cNvSpPr/>
            <p:nvPr/>
          </p:nvSpPr>
          <p:spPr>
            <a:xfrm>
              <a:off x="6089782" y="3235726"/>
              <a:ext cx="5193791" cy="3312180"/>
            </a:xfrm>
            <a:prstGeom prst="rect">
              <a:avLst/>
            </a:prstGeom>
            <a:blipFill>
              <a:blip r:embed="rId5" cstate="print"/>
              <a:stretch>
                <a:fillRect/>
              </a:stretch>
            </a:blipFill>
          </p:spPr>
          <p:txBody>
            <a:bodyPr wrap="square" lIns="0" tIns="0" rIns="0" bIns="0" rtlCol="0"/>
            <a:lstStyle/>
            <a:p>
              <a:endParaRPr>
                <a:latin typeface="Avenir Next" panose="020B0503020202020204" pitchFamily="34" charset="0"/>
              </a:endParaRPr>
            </a:p>
          </p:txBody>
        </p:sp>
        <p:sp>
          <p:nvSpPr>
            <p:cNvPr id="14" name="TextBox 2">
              <a:extLst>
                <a:ext uri="{FF2B5EF4-FFF2-40B4-BE49-F238E27FC236}">
                  <a16:creationId xmlns:a16="http://schemas.microsoft.com/office/drawing/2014/main" id="{162F6533-84D0-3121-A7A3-89672D6D6004}"/>
                </a:ext>
              </a:extLst>
            </p:cNvPr>
            <p:cNvSpPr txBox="1"/>
            <p:nvPr/>
          </p:nvSpPr>
          <p:spPr>
            <a:xfrm>
              <a:off x="7763256" y="3108960"/>
              <a:ext cx="393192" cy="296582"/>
            </a:xfrm>
            <a:prstGeom prst="rect">
              <a:avLst/>
            </a:prstGeom>
            <a:solidFill>
              <a:schemeClr val="bg1"/>
            </a:solidFill>
          </p:spPr>
          <p:txBody>
            <a:bodyPr wrap="square" rtlCol="0">
              <a:spAutoFit/>
            </a:bodyPr>
            <a:lstStyle/>
            <a:p>
              <a:endParaRPr lang="it-IT" dirty="0">
                <a:latin typeface="Avenir Next" panose="020B0503020202020204" pitchFamily="34" charset="0"/>
              </a:endParaRPr>
            </a:p>
          </p:txBody>
        </p:sp>
      </p:grpSp>
      <p:sp>
        <p:nvSpPr>
          <p:cNvPr id="15" name="Titolo 2">
            <a:extLst>
              <a:ext uri="{FF2B5EF4-FFF2-40B4-BE49-F238E27FC236}">
                <a16:creationId xmlns:a16="http://schemas.microsoft.com/office/drawing/2014/main" id="{DA9A9B31-02F0-B0BE-3152-28E10647A81A}"/>
              </a:ext>
            </a:extLst>
          </p:cNvPr>
          <p:cNvSpPr txBox="1">
            <a:spLocks/>
          </p:cNvSpPr>
          <p:nvPr/>
        </p:nvSpPr>
        <p:spPr>
          <a:xfrm>
            <a:off x="1531088" y="355289"/>
            <a:ext cx="11374650" cy="703385"/>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6000" b="1" kern="1200">
                <a:solidFill>
                  <a:schemeClr val="accent1"/>
                </a:solidFill>
                <a:latin typeface="Avenir Next LT Pro" panose="020B0504020202020204" pitchFamily="34" charset="0"/>
                <a:ea typeface="+mj-ea"/>
                <a:cs typeface="+mj-cs"/>
              </a:defRPr>
            </a:lvl1pPr>
          </a:lstStyle>
          <a:p>
            <a:r>
              <a:rPr lang="en-AU" sz="3200" cap="small" dirty="0">
                <a:solidFill>
                  <a:schemeClr val="tx1"/>
                </a:solidFill>
                <a:latin typeface="Avenir Next" panose="020B0503020202020204" pitchFamily="34" charset="0"/>
              </a:rPr>
              <a:t>Design for Additive Manufacturing</a:t>
            </a:r>
          </a:p>
        </p:txBody>
      </p:sp>
    </p:spTree>
    <p:extLst>
      <p:ext uri="{BB962C8B-B14F-4D97-AF65-F5344CB8AC3E}">
        <p14:creationId xmlns:p14="http://schemas.microsoft.com/office/powerpoint/2010/main" val="3754591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EAD9E4E5-C347-FB1D-4C3E-306AEEBE8881}"/>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250A0CCB-AA96-9DC8-7B9C-D4CDE1B3350B}"/>
              </a:ext>
            </a:extLst>
          </p:cNvPr>
          <p:cNvSpPr>
            <a:spLocks noGrp="1"/>
          </p:cNvSpPr>
          <p:nvPr>
            <p:ph type="sldNum" sz="quarter" idx="12"/>
          </p:nvPr>
        </p:nvSpPr>
        <p:spPr/>
        <p:txBody>
          <a:bodyPr/>
          <a:lstStyle/>
          <a:p>
            <a:fld id="{C69F2446-01E5-4173-AD71-E3783F42A540}" type="slidenum">
              <a:rPr lang="it-IT" smtClean="0">
                <a:solidFill>
                  <a:schemeClr val="tx1"/>
                </a:solidFill>
              </a:rPr>
              <a:t>28</a:t>
            </a:fld>
            <a:endParaRPr lang="it-IT">
              <a:solidFill>
                <a:schemeClr val="tx1"/>
              </a:solidFill>
            </a:endParaRPr>
          </a:p>
        </p:txBody>
      </p:sp>
      <p:sp>
        <p:nvSpPr>
          <p:cNvPr id="7" name="Footer Placeholder 4">
            <a:extLst>
              <a:ext uri="{FF2B5EF4-FFF2-40B4-BE49-F238E27FC236}">
                <a16:creationId xmlns:a16="http://schemas.microsoft.com/office/drawing/2014/main" id="{F619F810-A9AF-2F93-E018-1A95677F82A9}"/>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
        <p:nvSpPr>
          <p:cNvPr id="2" name="Rectangle 8">
            <a:extLst>
              <a:ext uri="{FF2B5EF4-FFF2-40B4-BE49-F238E27FC236}">
                <a16:creationId xmlns:a16="http://schemas.microsoft.com/office/drawing/2014/main" id="{12FFF6AE-B070-0C73-9345-1643755758D1}"/>
              </a:ext>
            </a:extLst>
          </p:cNvPr>
          <p:cNvSpPr/>
          <p:nvPr/>
        </p:nvSpPr>
        <p:spPr>
          <a:xfrm>
            <a:off x="1642294" y="1474297"/>
            <a:ext cx="9199350" cy="1779974"/>
          </a:xfrm>
          <a:prstGeom prst="rect">
            <a:avLst/>
          </a:prstGeom>
        </p:spPr>
        <p:txBody>
          <a:bodyPr wrap="square">
            <a:spAutoFit/>
          </a:bodyPr>
          <a:lstStyle/>
          <a:p>
            <a:pPr marL="4864735" marR="5080">
              <a:lnSpc>
                <a:spcPct val="100000"/>
              </a:lnSpc>
              <a:spcBef>
                <a:spcPts val="100"/>
              </a:spcBef>
            </a:pPr>
            <a:r>
              <a:rPr lang="it-IT" dirty="0">
                <a:latin typeface="Avenir Next" panose="020B0503020202020204" pitchFamily="34" charset="0"/>
              </a:rPr>
              <a:t>The </a:t>
            </a:r>
            <a:r>
              <a:rPr lang="it-IT" dirty="0" err="1">
                <a:latin typeface="Avenir Next" panose="020B0503020202020204" pitchFamily="34" charset="0"/>
              </a:rPr>
              <a:t>orientation</a:t>
            </a:r>
            <a:r>
              <a:rPr lang="it-IT" dirty="0">
                <a:latin typeface="Avenir Next" panose="020B0503020202020204" pitchFamily="34" charset="0"/>
              </a:rPr>
              <a:t> of the </a:t>
            </a:r>
            <a:r>
              <a:rPr lang="it-IT" dirty="0" err="1">
                <a:latin typeface="Avenir Next" panose="020B0503020202020204" pitchFamily="34" charset="0"/>
              </a:rPr>
              <a:t>object</a:t>
            </a:r>
            <a:r>
              <a:rPr lang="it-IT" dirty="0">
                <a:latin typeface="Avenir Next" panose="020B0503020202020204" pitchFamily="34" charset="0"/>
              </a:rPr>
              <a:t> </a:t>
            </a:r>
            <a:r>
              <a:rPr lang="it-IT" dirty="0" err="1">
                <a:latin typeface="Avenir Next" panose="020B0503020202020204" pitchFamily="34" charset="0"/>
              </a:rPr>
              <a:t>within</a:t>
            </a:r>
            <a:r>
              <a:rPr lang="it-IT" dirty="0">
                <a:latin typeface="Avenir Next" panose="020B0503020202020204" pitchFamily="34" charset="0"/>
              </a:rPr>
              <a:t> the printing area </a:t>
            </a:r>
            <a:r>
              <a:rPr lang="it-IT" dirty="0" err="1">
                <a:latin typeface="Avenir Next" panose="020B0503020202020204" pitchFamily="34" charset="0"/>
              </a:rPr>
              <a:t>generates</a:t>
            </a:r>
            <a:r>
              <a:rPr lang="it-IT" dirty="0">
                <a:latin typeface="Avenir Next" panose="020B0503020202020204" pitchFamily="34" charset="0"/>
              </a:rPr>
              <a:t> </a:t>
            </a:r>
            <a:r>
              <a:rPr lang="it-IT" dirty="0" err="1">
                <a:latin typeface="Avenir Next" panose="020B0503020202020204" pitchFamily="34" charset="0"/>
              </a:rPr>
              <a:t>different</a:t>
            </a:r>
            <a:r>
              <a:rPr lang="it-IT" dirty="0">
                <a:latin typeface="Avenir Next" panose="020B0503020202020204" pitchFamily="34" charset="0"/>
              </a:rPr>
              <a:t> </a:t>
            </a:r>
            <a:r>
              <a:rPr lang="it-IT" dirty="0" err="1">
                <a:latin typeface="Avenir Next" panose="020B0503020202020204" pitchFamily="34" charset="0"/>
              </a:rPr>
              <a:t>characteristics</a:t>
            </a:r>
            <a:r>
              <a:rPr lang="it-IT" dirty="0">
                <a:latin typeface="Avenir Next" panose="020B0503020202020204" pitchFamily="34" charset="0"/>
              </a:rPr>
              <a:t>.</a:t>
            </a:r>
          </a:p>
          <a:p>
            <a:pPr marL="4864735" marR="5080">
              <a:lnSpc>
                <a:spcPct val="100000"/>
              </a:lnSpc>
              <a:spcBef>
                <a:spcPts val="100"/>
              </a:spcBef>
            </a:pPr>
            <a:endParaRPr lang="it-IT" spc="-114" dirty="0">
              <a:latin typeface="Avenir Next" panose="020B0503020202020204" pitchFamily="34" charset="0"/>
            </a:endParaRPr>
          </a:p>
          <a:p>
            <a:pPr marL="4864735">
              <a:lnSpc>
                <a:spcPct val="100000"/>
              </a:lnSpc>
            </a:pPr>
            <a:r>
              <a:rPr lang="it-IT" spc="-114" dirty="0" err="1">
                <a:latin typeface="Avenir Next" panose="020B0503020202020204" pitchFamily="34" charset="0"/>
              </a:rPr>
              <a:t>Example</a:t>
            </a:r>
            <a:r>
              <a:rPr lang="it-IT" spc="-114" dirty="0">
                <a:latin typeface="Avenir Next" panose="020B0503020202020204" pitchFamily="34" charset="0"/>
              </a:rPr>
              <a:t>: </a:t>
            </a:r>
            <a:r>
              <a:rPr lang="it-IT" spc="-105" dirty="0">
                <a:latin typeface="Avenir Next" panose="020B0503020202020204" pitchFamily="34" charset="0"/>
              </a:rPr>
              <a:t>AlSi10Mg</a:t>
            </a:r>
          </a:p>
          <a:p>
            <a:pPr marL="4864735" marR="5080">
              <a:lnSpc>
                <a:spcPct val="100000"/>
              </a:lnSpc>
              <a:spcBef>
                <a:spcPts val="100"/>
              </a:spcBef>
            </a:pPr>
            <a:endParaRPr lang="it-IT" spc="-75" dirty="0">
              <a:latin typeface="Avenir Next" panose="020B0503020202020204" pitchFamily="34" charset="0"/>
            </a:endParaRPr>
          </a:p>
        </p:txBody>
      </p:sp>
      <p:sp>
        <p:nvSpPr>
          <p:cNvPr id="3" name="object 6">
            <a:extLst>
              <a:ext uri="{FF2B5EF4-FFF2-40B4-BE49-F238E27FC236}">
                <a16:creationId xmlns:a16="http://schemas.microsoft.com/office/drawing/2014/main" id="{76EBB0BA-3C7F-0414-FEE7-0DDC553CF540}"/>
              </a:ext>
            </a:extLst>
          </p:cNvPr>
          <p:cNvSpPr/>
          <p:nvPr/>
        </p:nvSpPr>
        <p:spPr>
          <a:xfrm>
            <a:off x="335381" y="2011681"/>
            <a:ext cx="4949851" cy="3019208"/>
          </a:xfrm>
          <a:prstGeom prst="rect">
            <a:avLst/>
          </a:prstGeom>
          <a:blipFill>
            <a:blip r:embed="rId4" cstate="print"/>
            <a:stretch>
              <a:fillRect/>
            </a:stretch>
          </a:blipFill>
        </p:spPr>
        <p:txBody>
          <a:bodyPr wrap="square" lIns="0" tIns="0" rIns="0" bIns="0" rtlCol="0"/>
          <a:lstStyle/>
          <a:p>
            <a:endParaRPr>
              <a:latin typeface="Avenir Next" panose="020B0503020202020204" pitchFamily="34" charset="0"/>
            </a:endParaRPr>
          </a:p>
        </p:txBody>
      </p:sp>
      <p:sp>
        <p:nvSpPr>
          <p:cNvPr id="4" name="object 5">
            <a:extLst>
              <a:ext uri="{FF2B5EF4-FFF2-40B4-BE49-F238E27FC236}">
                <a16:creationId xmlns:a16="http://schemas.microsoft.com/office/drawing/2014/main" id="{05A39C52-13C4-2BBF-5CBA-5F64C05A3C6C}"/>
              </a:ext>
            </a:extLst>
          </p:cNvPr>
          <p:cNvSpPr/>
          <p:nvPr/>
        </p:nvSpPr>
        <p:spPr>
          <a:xfrm>
            <a:off x="6241969" y="3591499"/>
            <a:ext cx="4060271" cy="2836360"/>
          </a:xfrm>
          <a:prstGeom prst="rect">
            <a:avLst/>
          </a:prstGeom>
          <a:blipFill>
            <a:blip r:embed="rId5" cstate="print"/>
            <a:stretch>
              <a:fillRect/>
            </a:stretch>
          </a:blipFill>
        </p:spPr>
        <p:txBody>
          <a:bodyPr wrap="square" lIns="0" tIns="0" rIns="0" bIns="0" rtlCol="0"/>
          <a:lstStyle/>
          <a:p>
            <a:endParaRPr>
              <a:latin typeface="Avenir Next" panose="020B0503020202020204" pitchFamily="34" charset="0"/>
            </a:endParaRPr>
          </a:p>
        </p:txBody>
      </p:sp>
      <p:sp>
        <p:nvSpPr>
          <p:cNvPr id="5" name="Titolo 2">
            <a:extLst>
              <a:ext uri="{FF2B5EF4-FFF2-40B4-BE49-F238E27FC236}">
                <a16:creationId xmlns:a16="http://schemas.microsoft.com/office/drawing/2014/main" id="{984D7FC7-9228-F8A3-6FD3-D5987ACDF859}"/>
              </a:ext>
            </a:extLst>
          </p:cNvPr>
          <p:cNvSpPr>
            <a:spLocks noGrp="1"/>
          </p:cNvSpPr>
          <p:nvPr>
            <p:ph type="title"/>
          </p:nvPr>
        </p:nvSpPr>
        <p:spPr>
          <a:xfrm>
            <a:off x="1642294" y="438609"/>
            <a:ext cx="11374650" cy="703385"/>
          </a:xfrm>
        </p:spPr>
        <p:txBody>
          <a:bodyPr>
            <a:normAutofit/>
          </a:bodyPr>
          <a:lstStyle/>
          <a:p>
            <a:r>
              <a:rPr lang="en-AU" sz="3200" b="1" cap="small" dirty="0">
                <a:solidFill>
                  <a:schemeClr val="tx1"/>
                </a:solidFill>
                <a:latin typeface="Avenir Next" panose="020B0503020202020204" pitchFamily="34" charset="0"/>
              </a:rPr>
              <a:t>Design for Additive Manufacturing</a:t>
            </a:r>
          </a:p>
        </p:txBody>
      </p:sp>
    </p:spTree>
    <p:extLst>
      <p:ext uri="{BB962C8B-B14F-4D97-AF65-F5344CB8AC3E}">
        <p14:creationId xmlns:p14="http://schemas.microsoft.com/office/powerpoint/2010/main" val="2188558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EAD9E4E5-C347-FB1D-4C3E-306AEEBE8881}"/>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250A0CCB-AA96-9DC8-7B9C-D4CDE1B3350B}"/>
              </a:ext>
            </a:extLst>
          </p:cNvPr>
          <p:cNvSpPr>
            <a:spLocks noGrp="1"/>
          </p:cNvSpPr>
          <p:nvPr>
            <p:ph type="sldNum" sz="quarter" idx="12"/>
          </p:nvPr>
        </p:nvSpPr>
        <p:spPr/>
        <p:txBody>
          <a:bodyPr/>
          <a:lstStyle/>
          <a:p>
            <a:fld id="{C69F2446-01E5-4173-AD71-E3783F42A540}" type="slidenum">
              <a:rPr lang="it-IT" smtClean="0">
                <a:solidFill>
                  <a:schemeClr val="tx1"/>
                </a:solidFill>
              </a:rPr>
              <a:t>29</a:t>
            </a:fld>
            <a:endParaRPr lang="it-IT">
              <a:solidFill>
                <a:schemeClr val="tx1"/>
              </a:solidFill>
            </a:endParaRPr>
          </a:p>
        </p:txBody>
      </p:sp>
      <p:sp>
        <p:nvSpPr>
          <p:cNvPr id="7" name="Footer Placeholder 4">
            <a:extLst>
              <a:ext uri="{FF2B5EF4-FFF2-40B4-BE49-F238E27FC236}">
                <a16:creationId xmlns:a16="http://schemas.microsoft.com/office/drawing/2014/main" id="{F619F810-A9AF-2F93-E018-1A95677F82A9}"/>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
        <p:nvSpPr>
          <p:cNvPr id="2" name="Titolo 2">
            <a:extLst>
              <a:ext uri="{FF2B5EF4-FFF2-40B4-BE49-F238E27FC236}">
                <a16:creationId xmlns:a16="http://schemas.microsoft.com/office/drawing/2014/main" id="{87480EB2-FD67-820E-BACE-C639E286C604}"/>
              </a:ext>
            </a:extLst>
          </p:cNvPr>
          <p:cNvSpPr>
            <a:spLocks noGrp="1"/>
          </p:cNvSpPr>
          <p:nvPr>
            <p:ph type="title"/>
          </p:nvPr>
        </p:nvSpPr>
        <p:spPr>
          <a:xfrm>
            <a:off x="1516909" y="329118"/>
            <a:ext cx="11374650" cy="703385"/>
          </a:xfrm>
        </p:spPr>
        <p:txBody>
          <a:bodyPr>
            <a:normAutofit/>
          </a:bodyPr>
          <a:lstStyle/>
          <a:p>
            <a:r>
              <a:rPr lang="en-AU" sz="3200" b="1" cap="small" dirty="0">
                <a:solidFill>
                  <a:schemeClr val="tx1"/>
                </a:solidFill>
                <a:latin typeface="Avenir Next" panose="020B0503020202020204" pitchFamily="34" charset="0"/>
              </a:rPr>
              <a:t>Design for Additive Manufacturing</a:t>
            </a:r>
          </a:p>
        </p:txBody>
      </p:sp>
      <p:sp>
        <p:nvSpPr>
          <p:cNvPr id="3" name="TextBox 1">
            <a:extLst>
              <a:ext uri="{FF2B5EF4-FFF2-40B4-BE49-F238E27FC236}">
                <a16:creationId xmlns:a16="http://schemas.microsoft.com/office/drawing/2014/main" id="{F44CE614-EC8A-B8FE-920E-A032F9A8A3AC}"/>
              </a:ext>
            </a:extLst>
          </p:cNvPr>
          <p:cNvSpPr txBox="1"/>
          <p:nvPr/>
        </p:nvSpPr>
        <p:spPr>
          <a:xfrm>
            <a:off x="784299" y="1416012"/>
            <a:ext cx="1188468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a:latin typeface="Avenir Next" panose="020B0503020202020204" pitchFamily="34" charset="0"/>
              </a:rPr>
              <a:t>The </a:t>
            </a:r>
            <a:r>
              <a:rPr lang="it-IT" sz="2000" dirty="0" err="1">
                <a:latin typeface="Avenir Next" panose="020B0503020202020204" pitchFamily="34" charset="0"/>
              </a:rPr>
              <a:t>freedom</a:t>
            </a:r>
            <a:r>
              <a:rPr lang="it-IT" sz="2000" dirty="0">
                <a:latin typeface="Avenir Next" panose="020B0503020202020204" pitchFamily="34" charset="0"/>
              </a:rPr>
              <a:t> </a:t>
            </a:r>
            <a:r>
              <a:rPr lang="it-IT" sz="2000" dirty="0" err="1">
                <a:latin typeface="Avenir Next" panose="020B0503020202020204" pitchFamily="34" charset="0"/>
              </a:rPr>
              <a:t>offered</a:t>
            </a:r>
            <a:r>
              <a:rPr lang="it-IT" sz="2000" dirty="0">
                <a:latin typeface="Avenir Next" panose="020B0503020202020204" pitchFamily="34" charset="0"/>
              </a:rPr>
              <a:t> by additive </a:t>
            </a:r>
            <a:r>
              <a:rPr lang="it-IT" sz="2000" dirty="0" err="1">
                <a:latin typeface="Avenir Next" panose="020B0503020202020204" pitchFamily="34" charset="0"/>
              </a:rPr>
              <a:t>technologies</a:t>
            </a:r>
            <a:r>
              <a:rPr lang="it-IT" sz="2000" dirty="0">
                <a:latin typeface="Avenir Next" panose="020B0503020202020204" pitchFamily="34" charset="0"/>
              </a:rPr>
              <a:t> </a:t>
            </a:r>
            <a:r>
              <a:rPr lang="it-IT" sz="2000" dirty="0" err="1">
                <a:latin typeface="Avenir Next" panose="020B0503020202020204" pitchFamily="34" charset="0"/>
              </a:rPr>
              <a:t>allows</a:t>
            </a:r>
            <a:r>
              <a:rPr lang="it-IT" sz="2000" dirty="0">
                <a:latin typeface="Avenir Next" panose="020B0503020202020204" pitchFamily="34" charset="0"/>
              </a:rPr>
              <a:t> the </a:t>
            </a:r>
            <a:r>
              <a:rPr lang="it-IT" sz="2000" dirty="0" err="1">
                <a:latin typeface="Avenir Next" panose="020B0503020202020204" pitchFamily="34" charset="0"/>
              </a:rPr>
              <a:t>creation</a:t>
            </a:r>
            <a:r>
              <a:rPr lang="it-IT" sz="2000" dirty="0">
                <a:latin typeface="Avenir Next" panose="020B0503020202020204" pitchFamily="34" charset="0"/>
              </a:rPr>
              <a:t> of </a:t>
            </a:r>
            <a:r>
              <a:rPr lang="it-IT" sz="2000" dirty="0" err="1">
                <a:latin typeface="Avenir Next" panose="020B0503020202020204" pitchFamily="34" charset="0"/>
              </a:rPr>
              <a:t>topologically</a:t>
            </a:r>
            <a:r>
              <a:rPr lang="it-IT" sz="2000" dirty="0">
                <a:latin typeface="Avenir Next" panose="020B0503020202020204" pitchFamily="34" charset="0"/>
              </a:rPr>
              <a:t> </a:t>
            </a:r>
            <a:r>
              <a:rPr lang="it-IT" sz="2000" dirty="0" err="1">
                <a:latin typeface="Avenir Next" panose="020B0503020202020204" pitchFamily="34" charset="0"/>
              </a:rPr>
              <a:t>optimized</a:t>
            </a:r>
            <a:r>
              <a:rPr lang="it-IT" sz="2000" dirty="0">
                <a:latin typeface="Avenir Next" panose="020B0503020202020204" pitchFamily="34" charset="0"/>
              </a:rPr>
              <a:t> parts, with </a:t>
            </a:r>
            <a:r>
              <a:rPr lang="it-IT" sz="2000" dirty="0" err="1">
                <a:latin typeface="Avenir Next" panose="020B0503020202020204" pitchFamily="34" charset="0"/>
              </a:rPr>
              <a:t>great</a:t>
            </a:r>
            <a:r>
              <a:rPr lang="it-IT" sz="2000" dirty="0">
                <a:latin typeface="Avenir Next" panose="020B0503020202020204" pitchFamily="34" charset="0"/>
              </a:rPr>
              <a:t> </a:t>
            </a:r>
            <a:r>
              <a:rPr lang="it-IT" sz="2000" dirty="0" err="1">
                <a:latin typeface="Avenir Next" panose="020B0503020202020204" pitchFamily="34" charset="0"/>
              </a:rPr>
              <a:t>material</a:t>
            </a:r>
            <a:r>
              <a:rPr lang="it-IT" sz="2000" dirty="0">
                <a:latin typeface="Avenir Next" panose="020B0503020202020204" pitchFamily="34" charset="0"/>
              </a:rPr>
              <a:t> </a:t>
            </a:r>
            <a:r>
              <a:rPr lang="it-IT" sz="2000" dirty="0" err="1">
                <a:latin typeface="Avenir Next" panose="020B0503020202020204" pitchFamily="34" charset="0"/>
              </a:rPr>
              <a:t>savings</a:t>
            </a:r>
            <a:r>
              <a:rPr lang="it-IT" sz="2000" dirty="0">
                <a:latin typeface="Avenir Next" panose="020B0503020202020204" pitchFamily="34" charset="0"/>
              </a:rPr>
              <a:t> and </a:t>
            </a:r>
            <a:r>
              <a:rPr lang="it-IT" sz="2000" dirty="0" err="1">
                <a:latin typeface="Avenir Next" panose="020B0503020202020204" pitchFamily="34" charset="0"/>
              </a:rPr>
              <a:t>significant</a:t>
            </a:r>
            <a:r>
              <a:rPr lang="it-IT" sz="2000" dirty="0">
                <a:latin typeface="Avenir Next" panose="020B0503020202020204" pitchFamily="34" charset="0"/>
              </a:rPr>
              <a:t> weight </a:t>
            </a:r>
            <a:r>
              <a:rPr lang="it-IT" sz="2000" dirty="0" err="1">
                <a:latin typeface="Avenir Next" panose="020B0503020202020204" pitchFamily="34" charset="0"/>
              </a:rPr>
              <a:t>reduction</a:t>
            </a:r>
            <a:r>
              <a:rPr lang="it-IT" sz="2000" dirty="0">
                <a:latin typeface="Avenir Next" panose="020B0503020202020204" pitchFamily="34" charset="0"/>
              </a:rPr>
              <a:t>.</a:t>
            </a:r>
            <a:endParaRPr kumimoji="0" lang="it-IT" sz="2000" b="0" i="0" u="none" strike="noStrike" kern="1200" cap="none" spc="0" normalizeH="0" baseline="0" noProof="0" dirty="0">
              <a:ln>
                <a:noFill/>
              </a:ln>
              <a:effectLst/>
              <a:uLnTx/>
              <a:uFillTx/>
              <a:latin typeface="Avenir Next"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effectLst/>
              <a:uLnTx/>
              <a:uFillTx/>
              <a:latin typeface="Avenir Next" panose="020B0503020202020204" pitchFamily="34" charset="0"/>
            </a:endParaRPr>
          </a:p>
        </p:txBody>
      </p:sp>
      <p:sp>
        <p:nvSpPr>
          <p:cNvPr id="4" name="object 5">
            <a:extLst>
              <a:ext uri="{FF2B5EF4-FFF2-40B4-BE49-F238E27FC236}">
                <a16:creationId xmlns:a16="http://schemas.microsoft.com/office/drawing/2014/main" id="{5186AEDD-9560-42E7-2409-AB6159640EA1}"/>
              </a:ext>
            </a:extLst>
          </p:cNvPr>
          <p:cNvSpPr/>
          <p:nvPr/>
        </p:nvSpPr>
        <p:spPr>
          <a:xfrm>
            <a:off x="7620000" y="2965582"/>
            <a:ext cx="4151376" cy="3462650"/>
          </a:xfrm>
          <a:prstGeom prst="rect">
            <a:avLst/>
          </a:prstGeom>
          <a:blipFill>
            <a:blip r:embed="rId4" cstate="print"/>
            <a:stretch>
              <a:fillRect/>
            </a:stretch>
          </a:blipFill>
        </p:spPr>
        <p:txBody>
          <a:bodyPr wrap="square" lIns="0" tIns="0" rIns="0" bIns="0" rtlCol="0"/>
          <a:lstStyle/>
          <a:p>
            <a:endParaRPr>
              <a:latin typeface="Avenir Next" panose="020B0503020202020204" pitchFamily="34" charset="0"/>
            </a:endParaRPr>
          </a:p>
        </p:txBody>
      </p:sp>
      <p:sp>
        <p:nvSpPr>
          <p:cNvPr id="5" name="object 6">
            <a:extLst>
              <a:ext uri="{FF2B5EF4-FFF2-40B4-BE49-F238E27FC236}">
                <a16:creationId xmlns:a16="http://schemas.microsoft.com/office/drawing/2014/main" id="{3665B2AB-1F94-B861-C37A-D193752E2C1E}"/>
              </a:ext>
            </a:extLst>
          </p:cNvPr>
          <p:cNvSpPr/>
          <p:nvPr/>
        </p:nvSpPr>
        <p:spPr>
          <a:xfrm>
            <a:off x="784299" y="2376195"/>
            <a:ext cx="2932038" cy="2342100"/>
          </a:xfrm>
          <a:prstGeom prst="rect">
            <a:avLst/>
          </a:prstGeom>
          <a:blipFill>
            <a:blip r:embed="rId5" cstate="print"/>
            <a:stretch>
              <a:fillRect/>
            </a:stretch>
          </a:blipFill>
        </p:spPr>
        <p:txBody>
          <a:bodyPr wrap="square" lIns="0" tIns="0" rIns="0" bIns="0" rtlCol="0"/>
          <a:lstStyle/>
          <a:p>
            <a:pPr marL="0" algn="r" defTabSz="914400" rtl="1" eaLnBrk="1" latinLnBrk="0" hangingPunct="1"/>
            <a:endParaRPr>
              <a:latin typeface="Avenir Next" panose="020B0503020202020204" pitchFamily="34" charset="0"/>
            </a:endParaRPr>
          </a:p>
        </p:txBody>
      </p:sp>
      <p:sp>
        <p:nvSpPr>
          <p:cNvPr id="8" name="object 8">
            <a:extLst>
              <a:ext uri="{FF2B5EF4-FFF2-40B4-BE49-F238E27FC236}">
                <a16:creationId xmlns:a16="http://schemas.microsoft.com/office/drawing/2014/main" id="{279660D1-F95D-115E-9B74-3152B1E676EC}"/>
              </a:ext>
            </a:extLst>
          </p:cNvPr>
          <p:cNvSpPr/>
          <p:nvPr/>
        </p:nvSpPr>
        <p:spPr>
          <a:xfrm>
            <a:off x="420624" y="4957179"/>
            <a:ext cx="4757959" cy="1590727"/>
          </a:xfrm>
          <a:prstGeom prst="rect">
            <a:avLst/>
          </a:prstGeom>
          <a:blipFill>
            <a:blip r:embed="rId6" cstate="print"/>
            <a:stretch>
              <a:fillRect/>
            </a:stretch>
          </a:blipFill>
        </p:spPr>
        <p:txBody>
          <a:bodyPr wrap="square" lIns="0" tIns="0" rIns="0" bIns="0" rtlCol="0"/>
          <a:lstStyle/>
          <a:p>
            <a:endParaRPr>
              <a:latin typeface="Avenir Next" panose="020B0503020202020204" pitchFamily="34" charset="0"/>
            </a:endParaRPr>
          </a:p>
        </p:txBody>
      </p:sp>
      <p:sp>
        <p:nvSpPr>
          <p:cNvPr id="9" name="object 7">
            <a:extLst>
              <a:ext uri="{FF2B5EF4-FFF2-40B4-BE49-F238E27FC236}">
                <a16:creationId xmlns:a16="http://schemas.microsoft.com/office/drawing/2014/main" id="{9AE70568-41C9-74FB-B270-B6985F4938BC}"/>
              </a:ext>
            </a:extLst>
          </p:cNvPr>
          <p:cNvSpPr/>
          <p:nvPr/>
        </p:nvSpPr>
        <p:spPr>
          <a:xfrm>
            <a:off x="4617325" y="2141103"/>
            <a:ext cx="2586909" cy="2741298"/>
          </a:xfrm>
          <a:prstGeom prst="rect">
            <a:avLst/>
          </a:prstGeom>
          <a:blipFill>
            <a:blip r:embed="rId7" cstate="print"/>
            <a:stretch>
              <a:fillRect/>
            </a:stretch>
          </a:blipFill>
        </p:spPr>
        <p:txBody>
          <a:bodyPr wrap="square" lIns="0" tIns="0" rIns="0" bIns="0" rtlCol="0"/>
          <a:lstStyle/>
          <a:p>
            <a:endParaRPr>
              <a:latin typeface="Avenir Next" panose="020B0503020202020204" pitchFamily="34" charset="0"/>
            </a:endParaRPr>
          </a:p>
        </p:txBody>
      </p:sp>
    </p:spTree>
    <p:extLst>
      <p:ext uri="{BB962C8B-B14F-4D97-AF65-F5344CB8AC3E}">
        <p14:creationId xmlns:p14="http://schemas.microsoft.com/office/powerpoint/2010/main" val="1077539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3EA0DA3A-F8E1-2C01-BFDA-D1A91AE96B0F}"/>
              </a:ext>
            </a:extLst>
          </p:cNvPr>
          <p:cNvSpPr>
            <a:spLocks noGrp="1"/>
          </p:cNvSpPr>
          <p:nvPr>
            <p:ph type="ftr" sz="quarter" idx="11"/>
          </p:nvPr>
        </p:nvSpPr>
        <p:spPr/>
        <p:txBody>
          <a:bodyPr/>
          <a:lstStyle/>
          <a:p>
            <a:r>
              <a:rPr lang="it-IT" dirty="0"/>
              <a:t>Design 4.0</a:t>
            </a:r>
          </a:p>
        </p:txBody>
      </p:sp>
      <p:sp>
        <p:nvSpPr>
          <p:cNvPr id="6" name="Segnaposto numero diapositiva 5">
            <a:extLst>
              <a:ext uri="{FF2B5EF4-FFF2-40B4-BE49-F238E27FC236}">
                <a16:creationId xmlns:a16="http://schemas.microsoft.com/office/drawing/2014/main" id="{8A2D0BE2-BBD7-9624-0A10-FD3284DE073A}"/>
              </a:ext>
            </a:extLst>
          </p:cNvPr>
          <p:cNvSpPr>
            <a:spLocks noGrp="1"/>
          </p:cNvSpPr>
          <p:nvPr>
            <p:ph type="sldNum" sz="quarter" idx="12"/>
          </p:nvPr>
        </p:nvSpPr>
        <p:spPr/>
        <p:txBody>
          <a:bodyPr/>
          <a:lstStyle/>
          <a:p>
            <a:fld id="{C69F2446-01E5-4173-AD71-E3783F42A540}" type="slidenum">
              <a:rPr lang="it-IT" smtClean="0"/>
              <a:t>3</a:t>
            </a:fld>
            <a:endParaRPr lang="it-IT"/>
          </a:p>
        </p:txBody>
      </p:sp>
      <p:sp>
        <p:nvSpPr>
          <p:cNvPr id="3" name="CasellaDiTesto 1">
            <a:extLst>
              <a:ext uri="{FF2B5EF4-FFF2-40B4-BE49-F238E27FC236}">
                <a16:creationId xmlns:a16="http://schemas.microsoft.com/office/drawing/2014/main" id="{3483A66C-B56C-A33E-F43C-32D86566C3A5}"/>
              </a:ext>
            </a:extLst>
          </p:cNvPr>
          <p:cNvSpPr txBox="1"/>
          <p:nvPr/>
        </p:nvSpPr>
        <p:spPr>
          <a:xfrm>
            <a:off x="76200" y="956454"/>
            <a:ext cx="12115800" cy="5262979"/>
          </a:xfrm>
          <a:prstGeom prst="rect">
            <a:avLst/>
          </a:prstGeom>
          <a:noFill/>
        </p:spPr>
        <p:txBody>
          <a:bodyPr wrap="square" rtlCol="0">
            <a:spAutoFit/>
          </a:bodyPr>
          <a:lstStyle/>
          <a:p>
            <a:r>
              <a:rPr lang="en-AU" sz="2800" b="1" dirty="0">
                <a:effectLst>
                  <a:outerShdw blurRad="38100" dist="38100" dir="2700000" algn="tl">
                    <a:srgbClr val="000000">
                      <a:alpha val="43137"/>
                    </a:srgbClr>
                  </a:outerShdw>
                </a:effectLst>
                <a:latin typeface="Avenir Next" panose="020B0503020202020204" pitchFamily="34" charset="0"/>
              </a:rPr>
              <a:t>  </a:t>
            </a:r>
          </a:p>
          <a:p>
            <a:pPr marL="342900" indent="-342900">
              <a:buFont typeface="+mj-lt"/>
              <a:buAutoNum type="arabicPeriod"/>
            </a:pPr>
            <a:endParaRPr lang="en-AU" sz="2800" b="1" dirty="0">
              <a:effectLst>
                <a:outerShdw blurRad="38100" dist="38100" dir="2700000" algn="tl">
                  <a:srgbClr val="000000">
                    <a:alpha val="43137"/>
                  </a:srgbClr>
                </a:outerShdw>
              </a:effectLst>
              <a:latin typeface="Avenir Next" panose="020B0503020202020204" pitchFamily="34" charset="0"/>
            </a:endParaRPr>
          </a:p>
          <a:p>
            <a:pPr marL="342900" indent="-342900">
              <a:buFont typeface="+mj-lt"/>
              <a:buAutoNum type="arabicPeriod"/>
            </a:pPr>
            <a:endParaRPr lang="en-AU" sz="2800" dirty="0">
              <a:latin typeface="Avenir Next" panose="020B0503020202020204" pitchFamily="34" charset="0"/>
            </a:endParaRPr>
          </a:p>
          <a:p>
            <a:pPr marL="342900" indent="-342900">
              <a:buFont typeface="+mj-lt"/>
              <a:buAutoNum type="arabicPeriod"/>
            </a:pPr>
            <a:r>
              <a:rPr lang="en-AU" sz="2800" b="1" dirty="0">
                <a:latin typeface="Avenir Next" panose="020B0503020202020204" pitchFamily="34" charset="0"/>
              </a:rPr>
              <a:t>Introduction</a:t>
            </a:r>
            <a:r>
              <a:rPr lang="en-AU" sz="2800" dirty="0">
                <a:latin typeface="Avenir Next" panose="020B0503020202020204" pitchFamily="34" charset="0"/>
              </a:rPr>
              <a:t> </a:t>
            </a:r>
          </a:p>
          <a:p>
            <a:pPr marL="342900" indent="-342900">
              <a:buFont typeface="+mj-lt"/>
              <a:buAutoNum type="arabicPeriod"/>
            </a:pPr>
            <a:endParaRPr lang="en-AU" sz="2800" dirty="0">
              <a:latin typeface="Avenir Next" panose="020B0503020202020204" pitchFamily="34" charset="0"/>
            </a:endParaRPr>
          </a:p>
          <a:p>
            <a:pPr marL="342900" indent="-342900">
              <a:buFont typeface="+mj-lt"/>
              <a:buAutoNum type="arabicPeriod"/>
            </a:pPr>
            <a:r>
              <a:rPr lang="en-AU" sz="2800" dirty="0">
                <a:latin typeface="Avenir Next" panose="020B0503020202020204" pitchFamily="34" charset="0"/>
              </a:rPr>
              <a:t>The AM processes </a:t>
            </a:r>
          </a:p>
          <a:p>
            <a:pPr marL="342900" indent="-342900">
              <a:buFont typeface="+mj-lt"/>
              <a:buAutoNum type="arabicPeriod"/>
            </a:pPr>
            <a:endParaRPr lang="en-AU" sz="2800" dirty="0">
              <a:latin typeface="Avenir Next" panose="020B0503020202020204" pitchFamily="34" charset="0"/>
            </a:endParaRPr>
          </a:p>
          <a:p>
            <a:pPr marL="342900" indent="-342900">
              <a:buFont typeface="+mj-lt"/>
              <a:buAutoNum type="arabicPeriod"/>
            </a:pPr>
            <a:r>
              <a:rPr lang="en-AU" sz="2800" dirty="0">
                <a:latin typeface="Avenir Next" panose="020B0503020202020204" pitchFamily="34" charset="0"/>
              </a:rPr>
              <a:t>Design for Additive Manufacturing (</a:t>
            </a:r>
            <a:r>
              <a:rPr lang="en-AU" sz="2800" dirty="0" err="1">
                <a:latin typeface="Avenir Next" panose="020B0503020202020204" pitchFamily="34" charset="0"/>
              </a:rPr>
              <a:t>DfAM</a:t>
            </a:r>
            <a:r>
              <a:rPr lang="en-AU" sz="2800" dirty="0">
                <a:latin typeface="Avenir Next" panose="020B0503020202020204" pitchFamily="34" charset="0"/>
              </a:rPr>
              <a:t>)) </a:t>
            </a:r>
          </a:p>
          <a:p>
            <a:pPr marL="342900" indent="-342900">
              <a:buFont typeface="+mj-lt"/>
              <a:buAutoNum type="arabicPeriod"/>
            </a:pPr>
            <a:endParaRPr lang="en-AU" sz="2800" dirty="0">
              <a:latin typeface="Avenir Next" panose="020B0503020202020204" pitchFamily="34" charset="0"/>
            </a:endParaRPr>
          </a:p>
          <a:p>
            <a:pPr marL="342900" indent="-342900">
              <a:buFont typeface="+mj-lt"/>
              <a:buAutoNum type="arabicPeriod"/>
            </a:pPr>
            <a:r>
              <a:rPr lang="en-AU" sz="2800" dirty="0">
                <a:latin typeface="Avenir Next" panose="020B0503020202020204" pitchFamily="34" charset="0"/>
              </a:rPr>
              <a:t>Problems </a:t>
            </a:r>
          </a:p>
          <a:p>
            <a:pPr marL="342900" indent="-342900">
              <a:buFont typeface="+mj-lt"/>
              <a:buAutoNum type="arabicPeriod"/>
            </a:pPr>
            <a:endParaRPr lang="en-AU" sz="2800" dirty="0">
              <a:latin typeface="Avenir Next" panose="020B0503020202020204" pitchFamily="34" charset="0"/>
            </a:endParaRPr>
          </a:p>
          <a:p>
            <a:pPr marL="342900" indent="-342900">
              <a:buFont typeface="+mj-lt"/>
              <a:buAutoNum type="arabicPeriod"/>
            </a:pPr>
            <a:r>
              <a:rPr lang="en-AU" sz="2800" dirty="0">
                <a:latin typeface="Avenir Next" panose="020B0503020202020204" pitchFamily="34" charset="0"/>
              </a:rPr>
              <a:t>Examples </a:t>
            </a:r>
          </a:p>
        </p:txBody>
      </p:sp>
      <p:pic>
        <p:nvPicPr>
          <p:cNvPr id="4" name="Immagine 2">
            <a:extLst>
              <a:ext uri="{FF2B5EF4-FFF2-40B4-BE49-F238E27FC236}">
                <a16:creationId xmlns:a16="http://schemas.microsoft.com/office/drawing/2014/main" id="{D5B4C6D7-BE59-1BE4-AA9A-D706962028A6}"/>
              </a:ext>
            </a:extLst>
          </p:cNvPr>
          <p:cNvPicPr>
            <a:picLocks noChangeAspect="1"/>
          </p:cNvPicPr>
          <p:nvPr/>
        </p:nvPicPr>
        <p:blipFill>
          <a:blip r:embed="rId4"/>
          <a:stretch>
            <a:fillRect/>
          </a:stretch>
        </p:blipFill>
        <p:spPr>
          <a:xfrm>
            <a:off x="7542119" y="1618437"/>
            <a:ext cx="2440081" cy="3621125"/>
          </a:xfrm>
          <a:prstGeom prst="rect">
            <a:avLst/>
          </a:prstGeom>
        </p:spPr>
      </p:pic>
      <p:pic>
        <p:nvPicPr>
          <p:cNvPr id="7" name="Immagine 3">
            <a:extLst>
              <a:ext uri="{FF2B5EF4-FFF2-40B4-BE49-F238E27FC236}">
                <a16:creationId xmlns:a16="http://schemas.microsoft.com/office/drawing/2014/main" id="{2CE5F4DE-E1EE-53AB-1788-DC1B8611C323}"/>
              </a:ext>
            </a:extLst>
          </p:cNvPr>
          <p:cNvPicPr>
            <a:picLocks noChangeAspect="1"/>
          </p:cNvPicPr>
          <p:nvPr/>
        </p:nvPicPr>
        <p:blipFill>
          <a:blip r:embed="rId5"/>
          <a:stretch>
            <a:fillRect/>
          </a:stretch>
        </p:blipFill>
        <p:spPr>
          <a:xfrm>
            <a:off x="9982200" y="1584259"/>
            <a:ext cx="2135392" cy="3689482"/>
          </a:xfrm>
          <a:prstGeom prst="rect">
            <a:avLst/>
          </a:prstGeom>
        </p:spPr>
      </p:pic>
      <p:sp>
        <p:nvSpPr>
          <p:cNvPr id="9" name="Rettangolo 8">
            <a:extLst>
              <a:ext uri="{FF2B5EF4-FFF2-40B4-BE49-F238E27FC236}">
                <a16:creationId xmlns:a16="http://schemas.microsoft.com/office/drawing/2014/main" id="{081770C1-7E6C-9B80-B64F-9BF659D682A1}"/>
              </a:ext>
            </a:extLst>
          </p:cNvPr>
          <p:cNvSpPr/>
          <p:nvPr/>
        </p:nvSpPr>
        <p:spPr>
          <a:xfrm>
            <a:off x="483602" y="1584258"/>
            <a:ext cx="7669798" cy="646331"/>
          </a:xfrm>
          <a:prstGeom prst="rect">
            <a:avLst/>
          </a:prstGeom>
        </p:spPr>
        <p:txBody>
          <a:bodyPr wrap="square" rtlCol="0">
            <a:spAutoFit/>
          </a:bodyPr>
          <a:lstStyle/>
          <a:p>
            <a:pPr rtl="0"/>
            <a:r>
              <a:rPr lang="en-GB" sz="3600" b="1" dirty="0">
                <a:latin typeface="Brandon Grotesque Black" panose="020B0A03020203060202" pitchFamily="34" charset="0"/>
                <a:cs typeface="Times New Roman" panose="02020603050405020304" pitchFamily="18" charset="0"/>
              </a:rPr>
              <a:t>Outline</a:t>
            </a:r>
            <a:endParaRPr lang="it-IT" sz="3600" b="1" dirty="0">
              <a:latin typeface="Brandon Grotesque Black" panose="020B0A03020203060202" pitchFamily="34" charset="0"/>
            </a:endParaRPr>
          </a:p>
        </p:txBody>
      </p:sp>
    </p:spTree>
    <p:extLst>
      <p:ext uri="{BB962C8B-B14F-4D97-AF65-F5344CB8AC3E}">
        <p14:creationId xmlns:p14="http://schemas.microsoft.com/office/powerpoint/2010/main" val="999124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EAD9E4E5-C347-FB1D-4C3E-306AEEBE8881}"/>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250A0CCB-AA96-9DC8-7B9C-D4CDE1B3350B}"/>
              </a:ext>
            </a:extLst>
          </p:cNvPr>
          <p:cNvSpPr>
            <a:spLocks noGrp="1"/>
          </p:cNvSpPr>
          <p:nvPr>
            <p:ph type="sldNum" sz="quarter" idx="12"/>
          </p:nvPr>
        </p:nvSpPr>
        <p:spPr/>
        <p:txBody>
          <a:bodyPr/>
          <a:lstStyle/>
          <a:p>
            <a:fld id="{C69F2446-01E5-4173-AD71-E3783F42A540}" type="slidenum">
              <a:rPr lang="it-IT" smtClean="0">
                <a:solidFill>
                  <a:schemeClr val="tx1"/>
                </a:solidFill>
              </a:rPr>
              <a:t>30</a:t>
            </a:fld>
            <a:endParaRPr lang="it-IT">
              <a:solidFill>
                <a:schemeClr val="tx1"/>
              </a:solidFill>
            </a:endParaRPr>
          </a:p>
        </p:txBody>
      </p:sp>
      <p:sp>
        <p:nvSpPr>
          <p:cNvPr id="7" name="Footer Placeholder 4">
            <a:extLst>
              <a:ext uri="{FF2B5EF4-FFF2-40B4-BE49-F238E27FC236}">
                <a16:creationId xmlns:a16="http://schemas.microsoft.com/office/drawing/2014/main" id="{F619F810-A9AF-2F93-E018-1A95677F82A9}"/>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
        <p:nvSpPr>
          <p:cNvPr id="2" name="object 3">
            <a:extLst>
              <a:ext uri="{FF2B5EF4-FFF2-40B4-BE49-F238E27FC236}">
                <a16:creationId xmlns:a16="http://schemas.microsoft.com/office/drawing/2014/main" id="{E9F80EEE-2A56-0801-04DD-E560ACCE3D12}"/>
              </a:ext>
            </a:extLst>
          </p:cNvPr>
          <p:cNvSpPr/>
          <p:nvPr/>
        </p:nvSpPr>
        <p:spPr>
          <a:xfrm>
            <a:off x="669035" y="1179576"/>
            <a:ext cx="9398509" cy="5081015"/>
          </a:xfrm>
          <a:prstGeom prst="rect">
            <a:avLst/>
          </a:prstGeom>
          <a:blipFill>
            <a:blip r:embed="rId4" cstate="print"/>
            <a:stretch>
              <a:fillRect/>
            </a:stretch>
          </a:blipFill>
        </p:spPr>
        <p:txBody>
          <a:bodyPr wrap="square" lIns="0" tIns="0" rIns="0" bIns="0" rtlCol="0"/>
          <a:lstStyle/>
          <a:p>
            <a:pPr marL="0" algn="r" defTabSz="914400" rtl="1" eaLnBrk="1" latinLnBrk="0" hangingPunct="1"/>
            <a:endParaRPr>
              <a:latin typeface="Avenir Next" panose="020B0503020202020204" pitchFamily="34" charset="0"/>
            </a:endParaRPr>
          </a:p>
        </p:txBody>
      </p:sp>
      <p:sp>
        <p:nvSpPr>
          <p:cNvPr id="3" name="Titolo 2">
            <a:extLst>
              <a:ext uri="{FF2B5EF4-FFF2-40B4-BE49-F238E27FC236}">
                <a16:creationId xmlns:a16="http://schemas.microsoft.com/office/drawing/2014/main" id="{4F35B6F8-94C9-6BA4-EA8B-5A508F867DE8}"/>
              </a:ext>
            </a:extLst>
          </p:cNvPr>
          <p:cNvSpPr>
            <a:spLocks noGrp="1"/>
          </p:cNvSpPr>
          <p:nvPr>
            <p:ph type="title"/>
          </p:nvPr>
        </p:nvSpPr>
        <p:spPr>
          <a:xfrm>
            <a:off x="1446028" y="476191"/>
            <a:ext cx="11374650" cy="703385"/>
          </a:xfrm>
        </p:spPr>
        <p:txBody>
          <a:bodyPr>
            <a:normAutofit/>
          </a:bodyPr>
          <a:lstStyle/>
          <a:p>
            <a:r>
              <a:rPr lang="en-AU" sz="3200" b="1" cap="small" dirty="0">
                <a:solidFill>
                  <a:schemeClr val="tx1"/>
                </a:solidFill>
                <a:latin typeface="Avenir Next" panose="020B0503020202020204" pitchFamily="34" charset="0"/>
              </a:rPr>
              <a:t>Design for Additive Manufacturing</a:t>
            </a:r>
          </a:p>
        </p:txBody>
      </p:sp>
    </p:spTree>
    <p:extLst>
      <p:ext uri="{BB962C8B-B14F-4D97-AF65-F5344CB8AC3E}">
        <p14:creationId xmlns:p14="http://schemas.microsoft.com/office/powerpoint/2010/main" val="149730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EAD9E4E5-C347-FB1D-4C3E-306AEEBE8881}"/>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250A0CCB-AA96-9DC8-7B9C-D4CDE1B3350B}"/>
              </a:ext>
            </a:extLst>
          </p:cNvPr>
          <p:cNvSpPr>
            <a:spLocks noGrp="1"/>
          </p:cNvSpPr>
          <p:nvPr>
            <p:ph type="sldNum" sz="quarter" idx="12"/>
          </p:nvPr>
        </p:nvSpPr>
        <p:spPr/>
        <p:txBody>
          <a:bodyPr/>
          <a:lstStyle/>
          <a:p>
            <a:fld id="{C69F2446-01E5-4173-AD71-E3783F42A540}" type="slidenum">
              <a:rPr lang="it-IT" smtClean="0">
                <a:solidFill>
                  <a:schemeClr val="tx1"/>
                </a:solidFill>
              </a:rPr>
              <a:t>31</a:t>
            </a:fld>
            <a:endParaRPr lang="it-IT">
              <a:solidFill>
                <a:schemeClr val="tx1"/>
              </a:solidFill>
            </a:endParaRPr>
          </a:p>
        </p:txBody>
      </p:sp>
      <p:sp>
        <p:nvSpPr>
          <p:cNvPr id="7" name="Footer Placeholder 4">
            <a:extLst>
              <a:ext uri="{FF2B5EF4-FFF2-40B4-BE49-F238E27FC236}">
                <a16:creationId xmlns:a16="http://schemas.microsoft.com/office/drawing/2014/main" id="{F619F810-A9AF-2F93-E018-1A95677F82A9}"/>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
        <p:nvSpPr>
          <p:cNvPr id="2" name="object 7">
            <a:extLst>
              <a:ext uri="{FF2B5EF4-FFF2-40B4-BE49-F238E27FC236}">
                <a16:creationId xmlns:a16="http://schemas.microsoft.com/office/drawing/2014/main" id="{40114C7C-54F3-692B-F138-A7DBBAE37325}"/>
              </a:ext>
            </a:extLst>
          </p:cNvPr>
          <p:cNvSpPr/>
          <p:nvPr/>
        </p:nvSpPr>
        <p:spPr>
          <a:xfrm>
            <a:off x="4577582" y="1075441"/>
            <a:ext cx="3506128" cy="2494878"/>
          </a:xfrm>
          <a:prstGeom prst="rect">
            <a:avLst/>
          </a:prstGeom>
          <a:blipFill>
            <a:blip r:embed="rId4" cstate="print"/>
            <a:stretch>
              <a:fillRect/>
            </a:stretch>
          </a:blipFill>
        </p:spPr>
        <p:txBody>
          <a:bodyPr wrap="square" lIns="0" tIns="0" rIns="0" bIns="0" rtlCol="0"/>
          <a:lstStyle/>
          <a:p>
            <a:endParaRPr>
              <a:latin typeface="Avenir Next" panose="020B0503020202020204" pitchFamily="34" charset="0"/>
            </a:endParaRPr>
          </a:p>
        </p:txBody>
      </p:sp>
      <p:pic>
        <p:nvPicPr>
          <p:cNvPr id="3" name="Picture 6">
            <a:extLst>
              <a:ext uri="{FF2B5EF4-FFF2-40B4-BE49-F238E27FC236}">
                <a16:creationId xmlns:a16="http://schemas.microsoft.com/office/drawing/2014/main" id="{BF15D2E8-E0AC-10D0-E196-C2024B898F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3470" y="1043850"/>
            <a:ext cx="2346450" cy="2709708"/>
          </a:xfrm>
          <a:prstGeom prst="rect">
            <a:avLst/>
          </a:prstGeom>
        </p:spPr>
      </p:pic>
      <p:sp>
        <p:nvSpPr>
          <p:cNvPr id="4" name="object 3">
            <a:extLst>
              <a:ext uri="{FF2B5EF4-FFF2-40B4-BE49-F238E27FC236}">
                <a16:creationId xmlns:a16="http://schemas.microsoft.com/office/drawing/2014/main" id="{7C2E5914-8B20-6C0C-6544-DA814E5BFDD2}"/>
              </a:ext>
            </a:extLst>
          </p:cNvPr>
          <p:cNvSpPr/>
          <p:nvPr/>
        </p:nvSpPr>
        <p:spPr>
          <a:xfrm>
            <a:off x="329184" y="1254040"/>
            <a:ext cx="2286000" cy="2174960"/>
          </a:xfrm>
          <a:prstGeom prst="rect">
            <a:avLst/>
          </a:prstGeom>
          <a:blipFill>
            <a:blip r:embed="rId6" cstate="print"/>
            <a:stretch>
              <a:fillRect/>
            </a:stretch>
          </a:blipFill>
        </p:spPr>
        <p:txBody>
          <a:bodyPr wrap="square" lIns="0" tIns="0" rIns="0" bIns="0" rtlCol="0"/>
          <a:lstStyle/>
          <a:p>
            <a:endParaRPr>
              <a:latin typeface="Avenir Next" panose="020B0503020202020204" pitchFamily="34" charset="0"/>
            </a:endParaRPr>
          </a:p>
        </p:txBody>
      </p:sp>
      <p:sp>
        <p:nvSpPr>
          <p:cNvPr id="5" name="TextBox 8">
            <a:extLst>
              <a:ext uri="{FF2B5EF4-FFF2-40B4-BE49-F238E27FC236}">
                <a16:creationId xmlns:a16="http://schemas.microsoft.com/office/drawing/2014/main" id="{946E4D14-BB4F-6820-CD26-F9E323194733}"/>
              </a:ext>
            </a:extLst>
          </p:cNvPr>
          <p:cNvSpPr txBox="1"/>
          <p:nvPr/>
        </p:nvSpPr>
        <p:spPr>
          <a:xfrm>
            <a:off x="440765" y="4077809"/>
            <a:ext cx="4457805" cy="1938992"/>
          </a:xfrm>
          <a:prstGeom prst="rect">
            <a:avLst/>
          </a:prstGeom>
          <a:noFill/>
        </p:spPr>
        <p:txBody>
          <a:bodyPr wrap="square" rtlCol="0">
            <a:spAutoFit/>
          </a:bodyPr>
          <a:lstStyle/>
          <a:p>
            <a:r>
              <a:rPr lang="it-IT" sz="2400" dirty="0">
                <a:latin typeface="Avenir Next" panose="020B0503020202020204" pitchFamily="34" charset="0"/>
              </a:rPr>
              <a:t>With AM </a:t>
            </a:r>
            <a:r>
              <a:rPr lang="it-IT" sz="2400" dirty="0" err="1">
                <a:latin typeface="Avenir Next" panose="020B0503020202020204" pitchFamily="34" charset="0"/>
              </a:rPr>
              <a:t>processes</a:t>
            </a:r>
            <a:r>
              <a:rPr lang="it-IT" sz="2400" dirty="0">
                <a:latin typeface="Avenir Next" panose="020B0503020202020204" pitchFamily="34" charset="0"/>
              </a:rPr>
              <a:t> </a:t>
            </a:r>
            <a:r>
              <a:rPr lang="it-IT" sz="2400" dirty="0" err="1">
                <a:latin typeface="Avenir Next" panose="020B0503020202020204" pitchFamily="34" charset="0"/>
              </a:rPr>
              <a:t>it</a:t>
            </a:r>
            <a:r>
              <a:rPr lang="it-IT" sz="2400" dirty="0">
                <a:latin typeface="Avenir Next" panose="020B0503020202020204" pitchFamily="34" charset="0"/>
              </a:rPr>
              <a:t> </a:t>
            </a:r>
            <a:r>
              <a:rPr lang="it-IT" sz="2400" dirty="0" err="1">
                <a:latin typeface="Avenir Next" panose="020B0503020202020204" pitchFamily="34" charset="0"/>
              </a:rPr>
              <a:t>is</a:t>
            </a:r>
            <a:r>
              <a:rPr lang="it-IT" sz="2400" dirty="0">
                <a:latin typeface="Avenir Next" panose="020B0503020202020204" pitchFamily="34" charset="0"/>
              </a:rPr>
              <a:t> </a:t>
            </a:r>
            <a:r>
              <a:rPr lang="it-IT" sz="2400" dirty="0" err="1">
                <a:latin typeface="Avenir Next" panose="020B0503020202020204" pitchFamily="34" charset="0"/>
              </a:rPr>
              <a:t>possible</a:t>
            </a:r>
            <a:r>
              <a:rPr lang="it-IT" sz="2400" dirty="0">
                <a:latin typeface="Avenir Next" panose="020B0503020202020204" pitchFamily="34" charset="0"/>
              </a:rPr>
              <a:t> to </a:t>
            </a:r>
            <a:r>
              <a:rPr lang="it-IT" sz="2400" dirty="0" err="1">
                <a:latin typeface="Avenir Next" panose="020B0503020202020204" pitchFamily="34" charset="0"/>
              </a:rPr>
              <a:t>define</a:t>
            </a:r>
            <a:r>
              <a:rPr lang="it-IT" sz="2400" dirty="0">
                <a:latin typeface="Avenir Next" panose="020B0503020202020204" pitchFamily="34" charset="0"/>
              </a:rPr>
              <a:t> and build </a:t>
            </a:r>
            <a:r>
              <a:rPr lang="it-IT" sz="2400" b="1" i="1" dirty="0" err="1">
                <a:latin typeface="Avenir Next" panose="020B0503020202020204" pitchFamily="34" charset="0"/>
              </a:rPr>
              <a:t>functonally</a:t>
            </a:r>
            <a:r>
              <a:rPr lang="it-IT" sz="2400" b="1" i="1" dirty="0">
                <a:latin typeface="Avenir Next" panose="020B0503020202020204" pitchFamily="34" charset="0"/>
              </a:rPr>
              <a:t> </a:t>
            </a:r>
            <a:r>
              <a:rPr lang="it-IT" sz="2400" b="1" i="1" dirty="0" err="1">
                <a:latin typeface="Avenir Next" panose="020B0503020202020204" pitchFamily="34" charset="0"/>
              </a:rPr>
              <a:t>graded</a:t>
            </a:r>
            <a:r>
              <a:rPr lang="it-IT" sz="2400" b="1" i="1" dirty="0">
                <a:latin typeface="Avenir Next" panose="020B0503020202020204" pitchFamily="34" charset="0"/>
              </a:rPr>
              <a:t> </a:t>
            </a:r>
            <a:r>
              <a:rPr lang="it-IT" sz="2400" b="1" i="1" dirty="0" err="1">
                <a:latin typeface="Avenir Next" panose="020B0503020202020204" pitchFamily="34" charset="0"/>
              </a:rPr>
              <a:t>materials</a:t>
            </a:r>
            <a:r>
              <a:rPr lang="it-IT" sz="2400" dirty="0">
                <a:latin typeface="Avenir Next" panose="020B0503020202020204" pitchFamily="34" charset="0"/>
              </a:rPr>
              <a:t>, with a </a:t>
            </a:r>
            <a:r>
              <a:rPr lang="it-IT" sz="2400" dirty="0" err="1">
                <a:latin typeface="Avenir Next" panose="020B0503020202020204" pitchFamily="34" charset="0"/>
              </a:rPr>
              <a:t>customized</a:t>
            </a:r>
            <a:r>
              <a:rPr lang="it-IT" sz="2400" dirty="0">
                <a:latin typeface="Avenir Next" panose="020B0503020202020204" pitchFamily="34" charset="0"/>
              </a:rPr>
              <a:t> </a:t>
            </a:r>
            <a:r>
              <a:rPr lang="it-IT" sz="2400" dirty="0" err="1">
                <a:latin typeface="Avenir Next" panose="020B0503020202020204" pitchFamily="34" charset="0"/>
              </a:rPr>
              <a:t>internal</a:t>
            </a:r>
            <a:r>
              <a:rPr lang="it-IT" sz="2400" dirty="0">
                <a:latin typeface="Avenir Next" panose="020B0503020202020204" pitchFamily="34" charset="0"/>
              </a:rPr>
              <a:t> </a:t>
            </a:r>
            <a:r>
              <a:rPr lang="it-IT" sz="2400" dirty="0" err="1">
                <a:latin typeface="Avenir Next" panose="020B0503020202020204" pitchFamily="34" charset="0"/>
              </a:rPr>
              <a:t>structure</a:t>
            </a:r>
            <a:r>
              <a:rPr lang="it-IT" sz="2400" dirty="0">
                <a:latin typeface="Avenir Next" panose="020B0503020202020204" pitchFamily="34" charset="0"/>
              </a:rPr>
              <a:t>.</a:t>
            </a:r>
          </a:p>
        </p:txBody>
      </p:sp>
      <p:pic>
        <p:nvPicPr>
          <p:cNvPr id="8" name="Picture 14">
            <a:extLst>
              <a:ext uri="{FF2B5EF4-FFF2-40B4-BE49-F238E27FC236}">
                <a16:creationId xmlns:a16="http://schemas.microsoft.com/office/drawing/2014/main" id="{220B2362-4EFC-EB2A-EDBA-611DB637F067}"/>
              </a:ext>
            </a:extLst>
          </p:cNvPr>
          <p:cNvPicPr>
            <a:picLocks noChangeAspect="1"/>
          </p:cNvPicPr>
          <p:nvPr/>
        </p:nvPicPr>
        <p:blipFill>
          <a:blip r:embed="rId7"/>
          <a:stretch>
            <a:fillRect/>
          </a:stretch>
        </p:blipFill>
        <p:spPr>
          <a:xfrm>
            <a:off x="6096000" y="4004864"/>
            <a:ext cx="4136816" cy="2086457"/>
          </a:xfrm>
          <a:prstGeom prst="rect">
            <a:avLst/>
          </a:prstGeom>
        </p:spPr>
      </p:pic>
      <p:sp>
        <p:nvSpPr>
          <p:cNvPr id="9" name="Titolo 2">
            <a:extLst>
              <a:ext uri="{FF2B5EF4-FFF2-40B4-BE49-F238E27FC236}">
                <a16:creationId xmlns:a16="http://schemas.microsoft.com/office/drawing/2014/main" id="{8DF01A01-3051-65DE-5CF4-713AC12A5252}"/>
              </a:ext>
            </a:extLst>
          </p:cNvPr>
          <p:cNvSpPr>
            <a:spLocks noGrp="1"/>
          </p:cNvSpPr>
          <p:nvPr>
            <p:ph type="title"/>
          </p:nvPr>
        </p:nvSpPr>
        <p:spPr>
          <a:xfrm>
            <a:off x="1578084" y="285625"/>
            <a:ext cx="11374650" cy="703385"/>
          </a:xfrm>
        </p:spPr>
        <p:txBody>
          <a:bodyPr>
            <a:normAutofit/>
          </a:bodyPr>
          <a:lstStyle/>
          <a:p>
            <a:r>
              <a:rPr lang="en-AU" sz="3200" b="1" cap="small" dirty="0">
                <a:solidFill>
                  <a:schemeClr val="tx1"/>
                </a:solidFill>
                <a:latin typeface="Avenir Next" panose="020B0503020202020204" pitchFamily="34" charset="0"/>
              </a:rPr>
              <a:t>Design for Additive Manufacturing</a:t>
            </a:r>
          </a:p>
        </p:txBody>
      </p:sp>
    </p:spTree>
    <p:extLst>
      <p:ext uri="{BB962C8B-B14F-4D97-AF65-F5344CB8AC3E}">
        <p14:creationId xmlns:p14="http://schemas.microsoft.com/office/powerpoint/2010/main" val="3569689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EAD9E4E5-C347-FB1D-4C3E-306AEEBE8881}"/>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250A0CCB-AA96-9DC8-7B9C-D4CDE1B3350B}"/>
              </a:ext>
            </a:extLst>
          </p:cNvPr>
          <p:cNvSpPr>
            <a:spLocks noGrp="1"/>
          </p:cNvSpPr>
          <p:nvPr>
            <p:ph type="sldNum" sz="quarter" idx="12"/>
          </p:nvPr>
        </p:nvSpPr>
        <p:spPr/>
        <p:txBody>
          <a:bodyPr/>
          <a:lstStyle/>
          <a:p>
            <a:fld id="{C69F2446-01E5-4173-AD71-E3783F42A540}" type="slidenum">
              <a:rPr lang="it-IT" smtClean="0">
                <a:solidFill>
                  <a:schemeClr val="tx1"/>
                </a:solidFill>
              </a:rPr>
              <a:t>32</a:t>
            </a:fld>
            <a:endParaRPr lang="it-IT">
              <a:solidFill>
                <a:schemeClr val="tx1"/>
              </a:solidFill>
            </a:endParaRPr>
          </a:p>
        </p:txBody>
      </p:sp>
      <p:sp>
        <p:nvSpPr>
          <p:cNvPr id="7" name="Footer Placeholder 4">
            <a:extLst>
              <a:ext uri="{FF2B5EF4-FFF2-40B4-BE49-F238E27FC236}">
                <a16:creationId xmlns:a16="http://schemas.microsoft.com/office/drawing/2014/main" id="{F619F810-A9AF-2F93-E018-1A95677F82A9}"/>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pic>
        <p:nvPicPr>
          <p:cNvPr id="2" name="Picture 2">
            <a:extLst>
              <a:ext uri="{FF2B5EF4-FFF2-40B4-BE49-F238E27FC236}">
                <a16:creationId xmlns:a16="http://schemas.microsoft.com/office/drawing/2014/main" id="{0A8251FB-6DD9-FFF7-EA53-7EC46EBA01BA}"/>
              </a:ext>
            </a:extLst>
          </p:cNvPr>
          <p:cNvPicPr>
            <a:picLocks noChangeAspect="1"/>
          </p:cNvPicPr>
          <p:nvPr/>
        </p:nvPicPr>
        <p:blipFill>
          <a:blip r:embed="rId4"/>
          <a:stretch>
            <a:fillRect/>
          </a:stretch>
        </p:blipFill>
        <p:spPr>
          <a:xfrm>
            <a:off x="3439632" y="1407818"/>
            <a:ext cx="3893919" cy="2259167"/>
          </a:xfrm>
          <a:prstGeom prst="rect">
            <a:avLst/>
          </a:prstGeom>
        </p:spPr>
      </p:pic>
      <p:pic>
        <p:nvPicPr>
          <p:cNvPr id="3" name="Picture 3">
            <a:extLst>
              <a:ext uri="{FF2B5EF4-FFF2-40B4-BE49-F238E27FC236}">
                <a16:creationId xmlns:a16="http://schemas.microsoft.com/office/drawing/2014/main" id="{43035B67-0205-F9DA-CE36-DAE3F84020FB}"/>
              </a:ext>
            </a:extLst>
          </p:cNvPr>
          <p:cNvPicPr>
            <a:picLocks noChangeAspect="1"/>
          </p:cNvPicPr>
          <p:nvPr/>
        </p:nvPicPr>
        <p:blipFill>
          <a:blip r:embed="rId5"/>
          <a:stretch>
            <a:fillRect/>
          </a:stretch>
        </p:blipFill>
        <p:spPr>
          <a:xfrm>
            <a:off x="341376" y="4293841"/>
            <a:ext cx="4505820" cy="2098693"/>
          </a:xfrm>
          <a:prstGeom prst="rect">
            <a:avLst/>
          </a:prstGeom>
        </p:spPr>
      </p:pic>
      <p:pic>
        <p:nvPicPr>
          <p:cNvPr id="4" name="Picture 4">
            <a:extLst>
              <a:ext uri="{FF2B5EF4-FFF2-40B4-BE49-F238E27FC236}">
                <a16:creationId xmlns:a16="http://schemas.microsoft.com/office/drawing/2014/main" id="{026BC4F7-7681-E1D3-AEB0-3F5C48FDECEA}"/>
              </a:ext>
            </a:extLst>
          </p:cNvPr>
          <p:cNvPicPr>
            <a:picLocks noChangeAspect="1"/>
          </p:cNvPicPr>
          <p:nvPr/>
        </p:nvPicPr>
        <p:blipFill>
          <a:blip r:embed="rId6"/>
          <a:stretch>
            <a:fillRect/>
          </a:stretch>
        </p:blipFill>
        <p:spPr>
          <a:xfrm>
            <a:off x="6199632" y="4635931"/>
            <a:ext cx="3801732" cy="1756603"/>
          </a:xfrm>
          <a:prstGeom prst="rect">
            <a:avLst/>
          </a:prstGeom>
        </p:spPr>
      </p:pic>
      <p:pic>
        <p:nvPicPr>
          <p:cNvPr id="5" name="Picture 5">
            <a:extLst>
              <a:ext uri="{FF2B5EF4-FFF2-40B4-BE49-F238E27FC236}">
                <a16:creationId xmlns:a16="http://schemas.microsoft.com/office/drawing/2014/main" id="{964D48D7-4307-DE90-51A7-7EEB4E46B168}"/>
              </a:ext>
            </a:extLst>
          </p:cNvPr>
          <p:cNvPicPr>
            <a:picLocks noChangeAspect="1"/>
          </p:cNvPicPr>
          <p:nvPr/>
        </p:nvPicPr>
        <p:blipFill>
          <a:blip r:embed="rId7"/>
          <a:stretch>
            <a:fillRect/>
          </a:stretch>
        </p:blipFill>
        <p:spPr>
          <a:xfrm>
            <a:off x="7737376" y="1261872"/>
            <a:ext cx="3216295" cy="3218688"/>
          </a:xfrm>
          <a:prstGeom prst="rect">
            <a:avLst/>
          </a:prstGeom>
        </p:spPr>
      </p:pic>
      <p:sp>
        <p:nvSpPr>
          <p:cNvPr id="8" name="TextBox 8">
            <a:extLst>
              <a:ext uri="{FF2B5EF4-FFF2-40B4-BE49-F238E27FC236}">
                <a16:creationId xmlns:a16="http://schemas.microsoft.com/office/drawing/2014/main" id="{56AA9758-DA74-FF42-6371-215E4DED0C74}"/>
              </a:ext>
            </a:extLst>
          </p:cNvPr>
          <p:cNvSpPr txBox="1"/>
          <p:nvPr/>
        </p:nvSpPr>
        <p:spPr>
          <a:xfrm>
            <a:off x="341375" y="1407818"/>
            <a:ext cx="3216295" cy="2246769"/>
          </a:xfrm>
          <a:prstGeom prst="rect">
            <a:avLst/>
          </a:prstGeom>
          <a:noFill/>
        </p:spPr>
        <p:txBody>
          <a:bodyPr wrap="square" rtlCol="0">
            <a:spAutoFit/>
          </a:bodyPr>
          <a:lstStyle/>
          <a:p>
            <a:r>
              <a:rPr lang="it-IT" sz="2000" dirty="0" err="1">
                <a:latin typeface="Avenir Next" panose="020B0503020202020204" pitchFamily="34" charset="0"/>
              </a:rPr>
              <a:t>Motorcycle</a:t>
            </a:r>
            <a:r>
              <a:rPr lang="it-IT" sz="2000" dirty="0">
                <a:latin typeface="Avenir Next" panose="020B0503020202020204" pitchFamily="34" charset="0"/>
              </a:rPr>
              <a:t> </a:t>
            </a:r>
            <a:r>
              <a:rPr lang="it-IT" sz="2000" dirty="0" err="1">
                <a:latin typeface="Avenir Next" panose="020B0503020202020204" pitchFamily="34" charset="0"/>
              </a:rPr>
              <a:t>heat</a:t>
            </a:r>
            <a:r>
              <a:rPr lang="it-IT" sz="2000" dirty="0">
                <a:latin typeface="Avenir Next" panose="020B0503020202020204" pitchFamily="34" charset="0"/>
              </a:rPr>
              <a:t> </a:t>
            </a:r>
            <a:r>
              <a:rPr lang="it-IT" sz="2000" dirty="0" err="1">
                <a:latin typeface="Avenir Next" panose="020B0503020202020204" pitchFamily="34" charset="0"/>
              </a:rPr>
              <a:t>exchanger</a:t>
            </a:r>
            <a:r>
              <a:rPr lang="it-IT" sz="2000" dirty="0">
                <a:latin typeface="Avenir Next" panose="020B0503020202020204" pitchFamily="34" charset="0"/>
              </a:rPr>
              <a:t> </a:t>
            </a:r>
            <a:r>
              <a:rPr lang="it-IT" sz="2000" dirty="0" err="1">
                <a:latin typeface="Avenir Next" panose="020B0503020202020204" pitchFamily="34" charset="0"/>
              </a:rPr>
              <a:t>manufactured</a:t>
            </a:r>
            <a:r>
              <a:rPr lang="it-IT" sz="2000" dirty="0">
                <a:latin typeface="Avenir Next" panose="020B0503020202020204" pitchFamily="34" charset="0"/>
              </a:rPr>
              <a:t> by SLM.</a:t>
            </a:r>
          </a:p>
          <a:p>
            <a:endParaRPr lang="it-IT" sz="2000" dirty="0">
              <a:latin typeface="Avenir Next" panose="020B0503020202020204" pitchFamily="34" charset="0"/>
            </a:endParaRPr>
          </a:p>
          <a:p>
            <a:r>
              <a:rPr lang="it-IT" sz="2000" dirty="0">
                <a:latin typeface="Avenir Next" panose="020B0503020202020204" pitchFamily="34" charset="0"/>
              </a:rPr>
              <a:t>(</a:t>
            </a:r>
            <a:r>
              <a:rPr lang="it-IT" sz="2000" dirty="0" err="1">
                <a:latin typeface="Avenir Next" panose="020B0503020202020204" pitchFamily="34" charset="0"/>
              </a:rPr>
              <a:t>thesis</a:t>
            </a:r>
            <a:r>
              <a:rPr lang="it-IT" sz="2000" dirty="0">
                <a:latin typeface="Avenir Next" panose="020B0503020202020204" pitchFamily="34" charset="0"/>
              </a:rPr>
              <a:t> D. Raffaelli,</a:t>
            </a:r>
          </a:p>
          <a:p>
            <a:r>
              <a:rPr lang="it-IT" sz="2000" dirty="0" err="1">
                <a:latin typeface="Avenir Next" panose="020B0503020202020204" pitchFamily="34" charset="0"/>
              </a:rPr>
              <a:t>Supervisors</a:t>
            </a:r>
            <a:r>
              <a:rPr lang="it-IT" sz="2000" dirty="0">
                <a:latin typeface="Avenir Next" panose="020B0503020202020204" pitchFamily="34" charset="0"/>
              </a:rPr>
              <a:t>: B. </a:t>
            </a:r>
            <a:r>
              <a:rPr lang="it-IT" sz="2000" dirty="0" err="1">
                <a:latin typeface="Avenir Next" panose="020B0503020202020204" pitchFamily="34" charset="0"/>
              </a:rPr>
              <a:t>Previtali</a:t>
            </a:r>
            <a:r>
              <a:rPr lang="it-IT" sz="2000" dirty="0">
                <a:latin typeface="Avenir Next" panose="020B0503020202020204" pitchFamily="34" charset="0"/>
              </a:rPr>
              <a:t>, M. </a:t>
            </a:r>
            <a:r>
              <a:rPr lang="it-IT" sz="2000" dirty="0" err="1">
                <a:latin typeface="Avenir Next" panose="020B0503020202020204" pitchFamily="34" charset="0"/>
              </a:rPr>
              <a:t>Guagliano</a:t>
            </a:r>
            <a:r>
              <a:rPr lang="it-IT" sz="2000" dirty="0">
                <a:latin typeface="Avenir Next" panose="020B0503020202020204" pitchFamily="34" charset="0"/>
              </a:rPr>
              <a:t>, D. </a:t>
            </a:r>
            <a:r>
              <a:rPr lang="it-IT" sz="2000" dirty="0" err="1">
                <a:latin typeface="Avenir Next" panose="020B0503020202020204" pitchFamily="34" charset="0"/>
              </a:rPr>
              <a:t>Gökhan</a:t>
            </a:r>
            <a:r>
              <a:rPr lang="it-IT" sz="2000" dirty="0">
                <a:latin typeface="Avenir Next" panose="020B0503020202020204" pitchFamily="34" charset="0"/>
              </a:rPr>
              <a:t>)</a:t>
            </a:r>
          </a:p>
        </p:txBody>
      </p:sp>
      <p:sp>
        <p:nvSpPr>
          <p:cNvPr id="9" name="Titolo 2">
            <a:extLst>
              <a:ext uri="{FF2B5EF4-FFF2-40B4-BE49-F238E27FC236}">
                <a16:creationId xmlns:a16="http://schemas.microsoft.com/office/drawing/2014/main" id="{840E61D7-09F6-8A02-BA6F-BF1AA667D734}"/>
              </a:ext>
            </a:extLst>
          </p:cNvPr>
          <p:cNvSpPr>
            <a:spLocks noGrp="1"/>
          </p:cNvSpPr>
          <p:nvPr>
            <p:ph type="title"/>
          </p:nvPr>
        </p:nvSpPr>
        <p:spPr>
          <a:xfrm>
            <a:off x="1591056" y="354226"/>
            <a:ext cx="11374650" cy="703385"/>
          </a:xfrm>
        </p:spPr>
        <p:txBody>
          <a:bodyPr>
            <a:normAutofit/>
          </a:bodyPr>
          <a:lstStyle/>
          <a:p>
            <a:r>
              <a:rPr lang="en-AU" sz="3200" b="1" cap="small" dirty="0">
                <a:solidFill>
                  <a:schemeClr val="tx1"/>
                </a:solidFill>
                <a:latin typeface="Avenir Next" panose="020B0503020202020204" pitchFamily="34" charset="0"/>
              </a:rPr>
              <a:t>Design for Additive Manufacturing</a:t>
            </a:r>
          </a:p>
        </p:txBody>
      </p:sp>
    </p:spTree>
    <p:extLst>
      <p:ext uri="{BB962C8B-B14F-4D97-AF65-F5344CB8AC3E}">
        <p14:creationId xmlns:p14="http://schemas.microsoft.com/office/powerpoint/2010/main" val="453024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C97F58BB-9F4E-AA96-2200-722F5E52DD4B}"/>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5295BB12-5269-3228-0912-7F554C48B67B}"/>
              </a:ext>
            </a:extLst>
          </p:cNvPr>
          <p:cNvSpPr>
            <a:spLocks noGrp="1"/>
          </p:cNvSpPr>
          <p:nvPr>
            <p:ph type="sldNum" sz="quarter" idx="12"/>
          </p:nvPr>
        </p:nvSpPr>
        <p:spPr/>
        <p:txBody>
          <a:bodyPr/>
          <a:lstStyle/>
          <a:p>
            <a:fld id="{C69F2446-01E5-4173-AD71-E3783F42A540}" type="slidenum">
              <a:rPr lang="it-IT" smtClean="0"/>
              <a:t>33</a:t>
            </a:fld>
            <a:endParaRPr lang="it-IT"/>
          </a:p>
        </p:txBody>
      </p:sp>
      <p:sp>
        <p:nvSpPr>
          <p:cNvPr id="7" name="Footer Placeholder 4">
            <a:extLst>
              <a:ext uri="{FF2B5EF4-FFF2-40B4-BE49-F238E27FC236}">
                <a16:creationId xmlns:a16="http://schemas.microsoft.com/office/drawing/2014/main" id="{931FDECB-71DC-B42B-3AD3-3F76673697D5}"/>
              </a:ext>
            </a:extLst>
          </p:cNvPr>
          <p:cNvSpPr>
            <a:spLocks noGrp="1"/>
          </p:cNvSpPr>
          <p:nvPr>
            <p:ph type="ftr" sz="quarter" idx="11"/>
          </p:nvPr>
        </p:nvSpPr>
        <p:spPr>
          <a:xfrm>
            <a:off x="4038600" y="6356351"/>
            <a:ext cx="4114800" cy="365125"/>
          </a:xfrm>
        </p:spPr>
        <p:txBody>
          <a:bodyPr/>
          <a:lstStyle/>
          <a:p>
            <a:r>
              <a:rPr lang="it-IT" dirty="0"/>
              <a:t>Design 4.0</a:t>
            </a:r>
          </a:p>
        </p:txBody>
      </p:sp>
      <p:pic>
        <p:nvPicPr>
          <p:cNvPr id="8" name="Immagine 2">
            <a:extLst>
              <a:ext uri="{FF2B5EF4-FFF2-40B4-BE49-F238E27FC236}">
                <a16:creationId xmlns:a16="http://schemas.microsoft.com/office/drawing/2014/main" id="{43B17575-B22A-E0DD-01BF-C019FDC2DFF5}"/>
              </a:ext>
            </a:extLst>
          </p:cNvPr>
          <p:cNvPicPr>
            <a:picLocks noChangeAspect="1"/>
          </p:cNvPicPr>
          <p:nvPr/>
        </p:nvPicPr>
        <p:blipFill>
          <a:blip r:embed="rId4"/>
          <a:stretch>
            <a:fillRect/>
          </a:stretch>
        </p:blipFill>
        <p:spPr>
          <a:xfrm>
            <a:off x="7382782" y="1618437"/>
            <a:ext cx="2440081" cy="3621125"/>
          </a:xfrm>
          <a:prstGeom prst="rect">
            <a:avLst/>
          </a:prstGeom>
        </p:spPr>
      </p:pic>
      <p:sp>
        <p:nvSpPr>
          <p:cNvPr id="9" name="CasellaDiTesto 1">
            <a:extLst>
              <a:ext uri="{FF2B5EF4-FFF2-40B4-BE49-F238E27FC236}">
                <a16:creationId xmlns:a16="http://schemas.microsoft.com/office/drawing/2014/main" id="{271958C7-05EC-9275-8729-D90B96726B52}"/>
              </a:ext>
            </a:extLst>
          </p:cNvPr>
          <p:cNvSpPr txBox="1"/>
          <p:nvPr/>
        </p:nvSpPr>
        <p:spPr>
          <a:xfrm>
            <a:off x="319720" y="1266577"/>
            <a:ext cx="6926050" cy="5262979"/>
          </a:xfrm>
          <a:prstGeom prst="rect">
            <a:avLst/>
          </a:prstGeom>
          <a:noFill/>
        </p:spPr>
        <p:txBody>
          <a:bodyPr wrap="square" rtlCol="0">
            <a:spAutoFit/>
          </a:bodyPr>
          <a:lstStyle/>
          <a:p>
            <a:r>
              <a:rPr lang="en-AU" sz="2800" b="1" dirty="0">
                <a:effectLst>
                  <a:outerShdw blurRad="38100" dist="38100" dir="2700000" algn="tl">
                    <a:srgbClr val="000000">
                      <a:alpha val="43137"/>
                    </a:srgbClr>
                  </a:outerShdw>
                </a:effectLst>
                <a:latin typeface="Avenir Next" panose="020B0503020202020204" pitchFamily="34" charset="0"/>
              </a:rPr>
              <a:t>  </a:t>
            </a:r>
          </a:p>
          <a:p>
            <a:pPr marL="342900" indent="-342900">
              <a:buFont typeface="+mj-lt"/>
              <a:buAutoNum type="arabicPeriod"/>
            </a:pPr>
            <a:endParaRPr lang="en-AU" sz="2800" dirty="0">
              <a:latin typeface="Avenir Next" panose="020B0503020202020204" pitchFamily="34" charset="0"/>
            </a:endParaRPr>
          </a:p>
          <a:p>
            <a:pPr marL="342900" indent="-342900">
              <a:buFont typeface="+mj-lt"/>
              <a:buAutoNum type="arabicPeriod"/>
            </a:pPr>
            <a:r>
              <a:rPr lang="en-AU" sz="2800" dirty="0">
                <a:latin typeface="Avenir Next" panose="020B0503020202020204" pitchFamily="34" charset="0"/>
              </a:rPr>
              <a:t>Introduction </a:t>
            </a:r>
          </a:p>
          <a:p>
            <a:pPr marL="342900" indent="-342900">
              <a:buFont typeface="+mj-lt"/>
              <a:buAutoNum type="arabicPeriod"/>
            </a:pPr>
            <a:endParaRPr lang="en-AU" sz="2800" dirty="0">
              <a:latin typeface="Avenir Next" panose="020B0503020202020204" pitchFamily="34" charset="0"/>
            </a:endParaRPr>
          </a:p>
          <a:p>
            <a:pPr marL="342900" indent="-342900">
              <a:buFont typeface="+mj-lt"/>
              <a:buAutoNum type="arabicPeriod"/>
            </a:pPr>
            <a:r>
              <a:rPr lang="en-AU" sz="2800" dirty="0">
                <a:latin typeface="Avenir Next" panose="020B0503020202020204" pitchFamily="34" charset="0"/>
              </a:rPr>
              <a:t>The AM processes </a:t>
            </a:r>
          </a:p>
          <a:p>
            <a:pPr marL="342900" indent="-342900">
              <a:buFont typeface="+mj-lt"/>
              <a:buAutoNum type="arabicPeriod"/>
            </a:pPr>
            <a:endParaRPr lang="en-AU" sz="2800" dirty="0">
              <a:latin typeface="Avenir Next" panose="020B0503020202020204" pitchFamily="34" charset="0"/>
            </a:endParaRPr>
          </a:p>
          <a:p>
            <a:pPr marL="342900" indent="-342900">
              <a:buFont typeface="+mj-lt"/>
              <a:buAutoNum type="arabicPeriod"/>
            </a:pPr>
            <a:r>
              <a:rPr lang="en-AU" sz="2800" dirty="0">
                <a:latin typeface="Avenir Next" panose="020B0503020202020204" pitchFamily="34" charset="0"/>
              </a:rPr>
              <a:t>Design for Additive Manufacturing (</a:t>
            </a:r>
            <a:r>
              <a:rPr lang="en-AU" sz="2800" dirty="0" err="1">
                <a:latin typeface="Avenir Next" panose="020B0503020202020204" pitchFamily="34" charset="0"/>
              </a:rPr>
              <a:t>DfAM</a:t>
            </a:r>
            <a:r>
              <a:rPr lang="en-AU" sz="2800" dirty="0">
                <a:latin typeface="Avenir Next" panose="020B0503020202020204" pitchFamily="34" charset="0"/>
              </a:rPr>
              <a:t>) </a:t>
            </a:r>
          </a:p>
          <a:p>
            <a:pPr marL="342900" indent="-342900">
              <a:buFont typeface="+mj-lt"/>
              <a:buAutoNum type="arabicPeriod"/>
            </a:pPr>
            <a:endParaRPr lang="en-AU" sz="2800" dirty="0">
              <a:latin typeface="Avenir Next" panose="020B0503020202020204" pitchFamily="34" charset="0"/>
            </a:endParaRPr>
          </a:p>
          <a:p>
            <a:pPr marL="342900" indent="-342900">
              <a:buFont typeface="+mj-lt"/>
              <a:buAutoNum type="arabicPeriod"/>
            </a:pPr>
            <a:r>
              <a:rPr lang="en-AU" sz="2800" b="1" dirty="0">
                <a:latin typeface="Avenir Next" panose="020B0503020202020204" pitchFamily="34" charset="0"/>
              </a:rPr>
              <a:t>Problems</a:t>
            </a:r>
            <a:r>
              <a:rPr lang="en-AU" sz="2800" dirty="0">
                <a:latin typeface="Avenir Next" panose="020B0503020202020204" pitchFamily="34" charset="0"/>
              </a:rPr>
              <a:t> </a:t>
            </a:r>
          </a:p>
          <a:p>
            <a:pPr marL="342900" indent="-342900">
              <a:buFont typeface="+mj-lt"/>
              <a:buAutoNum type="arabicPeriod"/>
            </a:pPr>
            <a:endParaRPr lang="en-AU" sz="2800" dirty="0">
              <a:latin typeface="Avenir Next" panose="020B0503020202020204" pitchFamily="34" charset="0"/>
            </a:endParaRPr>
          </a:p>
          <a:p>
            <a:r>
              <a:rPr lang="en-AU" sz="2800" dirty="0">
                <a:latin typeface="Avenir Next" panose="020B0503020202020204" pitchFamily="34" charset="0"/>
              </a:rPr>
              <a:t> </a:t>
            </a:r>
          </a:p>
        </p:txBody>
      </p:sp>
      <p:pic>
        <p:nvPicPr>
          <p:cNvPr id="10" name="Immagine 3">
            <a:extLst>
              <a:ext uri="{FF2B5EF4-FFF2-40B4-BE49-F238E27FC236}">
                <a16:creationId xmlns:a16="http://schemas.microsoft.com/office/drawing/2014/main" id="{5ADDB2B3-D7EE-AE4E-F969-6A5A405D8883}"/>
              </a:ext>
            </a:extLst>
          </p:cNvPr>
          <p:cNvPicPr>
            <a:picLocks noChangeAspect="1"/>
          </p:cNvPicPr>
          <p:nvPr/>
        </p:nvPicPr>
        <p:blipFill>
          <a:blip r:embed="rId5"/>
          <a:stretch>
            <a:fillRect/>
          </a:stretch>
        </p:blipFill>
        <p:spPr>
          <a:xfrm>
            <a:off x="9722976" y="1508418"/>
            <a:ext cx="2135392" cy="3689482"/>
          </a:xfrm>
          <a:prstGeom prst="rect">
            <a:avLst/>
          </a:prstGeom>
        </p:spPr>
      </p:pic>
      <p:sp>
        <p:nvSpPr>
          <p:cNvPr id="11" name="Rettangolo 10">
            <a:extLst>
              <a:ext uri="{FF2B5EF4-FFF2-40B4-BE49-F238E27FC236}">
                <a16:creationId xmlns:a16="http://schemas.microsoft.com/office/drawing/2014/main" id="{E47FC55C-3233-5A35-8A35-B61D394B75B6}"/>
              </a:ext>
            </a:extLst>
          </p:cNvPr>
          <p:cNvSpPr/>
          <p:nvPr/>
        </p:nvSpPr>
        <p:spPr>
          <a:xfrm>
            <a:off x="1553097" y="620246"/>
            <a:ext cx="7669798" cy="646331"/>
          </a:xfrm>
          <a:prstGeom prst="rect">
            <a:avLst/>
          </a:prstGeom>
        </p:spPr>
        <p:txBody>
          <a:bodyPr wrap="square" rtlCol="0">
            <a:spAutoFit/>
          </a:bodyPr>
          <a:lstStyle/>
          <a:p>
            <a:pPr rtl="0"/>
            <a:r>
              <a:rPr lang="en-GB" sz="3600" b="1" dirty="0">
                <a:latin typeface="Avenir Next" panose="020B0503020202020204" pitchFamily="34" charset="0"/>
                <a:cs typeface="Times New Roman" panose="02020603050405020304" pitchFamily="18" charset="0"/>
              </a:rPr>
              <a:t>Outline</a:t>
            </a:r>
            <a:endParaRPr lang="it-IT" sz="3600" b="1" dirty="0">
              <a:latin typeface="Avenir Next" panose="020B0503020202020204" pitchFamily="34" charset="0"/>
            </a:endParaRPr>
          </a:p>
        </p:txBody>
      </p:sp>
    </p:spTree>
    <p:extLst>
      <p:ext uri="{BB962C8B-B14F-4D97-AF65-F5344CB8AC3E}">
        <p14:creationId xmlns:p14="http://schemas.microsoft.com/office/powerpoint/2010/main" val="2984509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C97F58BB-9F4E-AA96-2200-722F5E52DD4B}"/>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5295BB12-5269-3228-0912-7F554C48B67B}"/>
              </a:ext>
            </a:extLst>
          </p:cNvPr>
          <p:cNvSpPr>
            <a:spLocks noGrp="1"/>
          </p:cNvSpPr>
          <p:nvPr>
            <p:ph type="sldNum" sz="quarter" idx="12"/>
          </p:nvPr>
        </p:nvSpPr>
        <p:spPr/>
        <p:txBody>
          <a:bodyPr/>
          <a:lstStyle/>
          <a:p>
            <a:fld id="{C69F2446-01E5-4173-AD71-E3783F42A540}" type="slidenum">
              <a:rPr lang="it-IT" smtClean="0">
                <a:solidFill>
                  <a:schemeClr val="tx1"/>
                </a:solidFill>
              </a:rPr>
              <a:t>34</a:t>
            </a:fld>
            <a:endParaRPr lang="it-IT">
              <a:solidFill>
                <a:schemeClr val="tx1"/>
              </a:solidFill>
            </a:endParaRPr>
          </a:p>
        </p:txBody>
      </p:sp>
      <p:sp>
        <p:nvSpPr>
          <p:cNvPr id="9" name="Titolo 2">
            <a:extLst>
              <a:ext uri="{FF2B5EF4-FFF2-40B4-BE49-F238E27FC236}">
                <a16:creationId xmlns:a16="http://schemas.microsoft.com/office/drawing/2014/main" id="{26262E13-B6B8-11C5-035F-D2157D4E79AD}"/>
              </a:ext>
            </a:extLst>
          </p:cNvPr>
          <p:cNvSpPr>
            <a:spLocks noGrp="1"/>
          </p:cNvSpPr>
          <p:nvPr>
            <p:ph type="title"/>
          </p:nvPr>
        </p:nvSpPr>
        <p:spPr>
          <a:xfrm>
            <a:off x="1426705" y="339449"/>
            <a:ext cx="11374650" cy="703385"/>
          </a:xfrm>
        </p:spPr>
        <p:txBody>
          <a:bodyPr>
            <a:normAutofit/>
          </a:bodyPr>
          <a:lstStyle/>
          <a:p>
            <a:r>
              <a:rPr lang="en-AU" sz="3600" b="1" cap="small" dirty="0">
                <a:solidFill>
                  <a:schemeClr val="tx1"/>
                </a:solidFill>
                <a:latin typeface="Avenir Next" panose="020B0503020202020204" pitchFamily="34" charset="0"/>
              </a:rPr>
              <a:t>Problems</a:t>
            </a:r>
          </a:p>
        </p:txBody>
      </p:sp>
      <p:sp>
        <p:nvSpPr>
          <p:cNvPr id="10" name="TextBox 1">
            <a:extLst>
              <a:ext uri="{FF2B5EF4-FFF2-40B4-BE49-F238E27FC236}">
                <a16:creationId xmlns:a16="http://schemas.microsoft.com/office/drawing/2014/main" id="{A4727C98-6D66-4129-0AB0-240BC4FA914E}"/>
              </a:ext>
            </a:extLst>
          </p:cNvPr>
          <p:cNvSpPr txBox="1"/>
          <p:nvPr/>
        </p:nvSpPr>
        <p:spPr>
          <a:xfrm>
            <a:off x="283464" y="1170432"/>
            <a:ext cx="3877056" cy="5355312"/>
          </a:xfrm>
          <a:prstGeom prst="rect">
            <a:avLst/>
          </a:prstGeom>
          <a:noFill/>
        </p:spPr>
        <p:txBody>
          <a:bodyPr wrap="square" rtlCol="0">
            <a:spAutoFit/>
          </a:bodyPr>
          <a:lstStyle/>
          <a:p>
            <a:pPr marL="285750" indent="-285750">
              <a:buFont typeface="Wingdings" pitchFamily="2" charset="2"/>
              <a:buChar char="ü"/>
            </a:pPr>
            <a:r>
              <a:rPr lang="it-IT" dirty="0" err="1">
                <a:latin typeface="Avenir Next" panose="020B0503020202020204" pitchFamily="34" charset="0"/>
              </a:rPr>
              <a:t>Pre</a:t>
            </a:r>
            <a:r>
              <a:rPr lang="it-IT" dirty="0">
                <a:latin typeface="Avenir Next" panose="020B0503020202020204" pitchFamily="34" charset="0"/>
              </a:rPr>
              <a:t> and post treatments</a:t>
            </a:r>
          </a:p>
          <a:p>
            <a:pPr marL="285750" indent="-285750">
              <a:buFont typeface="Wingdings" pitchFamily="2" charset="2"/>
              <a:buChar char="ü"/>
            </a:pPr>
            <a:endParaRPr lang="it-IT" dirty="0">
              <a:latin typeface="Avenir Next" panose="020B0503020202020204" pitchFamily="34" charset="0"/>
            </a:endParaRPr>
          </a:p>
          <a:p>
            <a:pPr marL="285750" indent="-285750">
              <a:buFont typeface="Wingdings" pitchFamily="2" charset="2"/>
              <a:buChar char="ü"/>
            </a:pPr>
            <a:r>
              <a:rPr lang="it-IT" dirty="0">
                <a:latin typeface="Avenir Next" panose="020B0503020202020204" pitchFamily="34" charset="0"/>
              </a:rPr>
              <a:t>Surface </a:t>
            </a:r>
            <a:r>
              <a:rPr lang="it-IT" dirty="0" err="1">
                <a:latin typeface="Avenir Next" panose="020B0503020202020204" pitchFamily="34" charset="0"/>
              </a:rPr>
              <a:t>finishing</a:t>
            </a:r>
            <a:endParaRPr lang="it-IT" dirty="0">
              <a:latin typeface="Avenir Next" panose="020B0503020202020204" pitchFamily="34" charset="0"/>
            </a:endParaRPr>
          </a:p>
          <a:p>
            <a:pPr marL="285750" indent="-285750">
              <a:buFont typeface="Wingdings" pitchFamily="2" charset="2"/>
              <a:buChar char="ü"/>
            </a:pPr>
            <a:endParaRPr lang="it-IT" dirty="0">
              <a:latin typeface="Avenir Next" panose="020B0503020202020204" pitchFamily="34" charset="0"/>
            </a:endParaRPr>
          </a:p>
          <a:p>
            <a:pPr marL="285750" indent="-285750">
              <a:buFont typeface="Wingdings" pitchFamily="2" charset="2"/>
              <a:buChar char="ü"/>
            </a:pPr>
            <a:r>
              <a:rPr lang="it-IT" dirty="0" err="1">
                <a:latin typeface="Avenir Next" panose="020B0503020202020204" pitchFamily="34" charset="0"/>
              </a:rPr>
              <a:t>Mechanical</a:t>
            </a:r>
            <a:r>
              <a:rPr lang="it-IT" dirty="0">
                <a:latin typeface="Avenir Next" panose="020B0503020202020204" pitchFamily="34" charset="0"/>
              </a:rPr>
              <a:t> </a:t>
            </a:r>
            <a:r>
              <a:rPr lang="it-IT" dirty="0" err="1">
                <a:latin typeface="Avenir Next" panose="020B0503020202020204" pitchFamily="34" charset="0"/>
              </a:rPr>
              <a:t>properties</a:t>
            </a:r>
            <a:r>
              <a:rPr lang="it-IT" dirty="0">
                <a:latin typeface="Avenir Next" panose="020B0503020202020204" pitchFamily="34" charset="0"/>
              </a:rPr>
              <a:t> (fatigue)</a:t>
            </a:r>
          </a:p>
          <a:p>
            <a:pPr marL="285750" indent="-285750">
              <a:buFont typeface="Wingdings" pitchFamily="2" charset="2"/>
              <a:buChar char="ü"/>
            </a:pPr>
            <a:endParaRPr lang="it-IT" dirty="0">
              <a:latin typeface="Avenir Next" panose="020B0503020202020204" pitchFamily="34" charset="0"/>
            </a:endParaRPr>
          </a:p>
          <a:p>
            <a:pPr marL="285750" indent="-285750">
              <a:buFont typeface="Wingdings" pitchFamily="2" charset="2"/>
              <a:buChar char="ü"/>
            </a:pPr>
            <a:r>
              <a:rPr lang="it-IT" dirty="0" err="1">
                <a:latin typeface="Avenir Next" panose="020B0503020202020204" pitchFamily="34" charset="0"/>
              </a:rPr>
              <a:t>Internal</a:t>
            </a:r>
            <a:r>
              <a:rPr lang="it-IT" dirty="0">
                <a:latin typeface="Avenir Next" panose="020B0503020202020204" pitchFamily="34" charset="0"/>
              </a:rPr>
              <a:t> and </a:t>
            </a:r>
            <a:r>
              <a:rPr lang="it-IT" dirty="0" err="1">
                <a:latin typeface="Avenir Next" panose="020B0503020202020204" pitchFamily="34" charset="0"/>
              </a:rPr>
              <a:t>surface</a:t>
            </a:r>
            <a:r>
              <a:rPr lang="it-IT" dirty="0">
                <a:latin typeface="Avenir Next" panose="020B0503020202020204" pitchFamily="34" charset="0"/>
              </a:rPr>
              <a:t> </a:t>
            </a:r>
            <a:r>
              <a:rPr lang="it-IT" dirty="0" err="1">
                <a:latin typeface="Avenir Next" panose="020B0503020202020204" pitchFamily="34" charset="0"/>
              </a:rPr>
              <a:t>defects</a:t>
            </a:r>
            <a:endParaRPr lang="it-IT" dirty="0">
              <a:latin typeface="Avenir Next" panose="020B0503020202020204" pitchFamily="34" charset="0"/>
            </a:endParaRPr>
          </a:p>
          <a:p>
            <a:pPr marL="285750" indent="-285750">
              <a:buFont typeface="Wingdings" pitchFamily="2" charset="2"/>
              <a:buChar char="ü"/>
            </a:pPr>
            <a:endParaRPr lang="it-IT" dirty="0">
              <a:latin typeface="Avenir Next" panose="020B0503020202020204" pitchFamily="34" charset="0"/>
            </a:endParaRPr>
          </a:p>
          <a:p>
            <a:pPr marL="285750" indent="-285750">
              <a:buFont typeface="Wingdings" pitchFamily="2" charset="2"/>
              <a:buChar char="ü"/>
            </a:pPr>
            <a:r>
              <a:rPr lang="it-IT" dirty="0">
                <a:latin typeface="Avenir Next" panose="020B0503020202020204" pitchFamily="34" charset="0"/>
              </a:rPr>
              <a:t>Limited </a:t>
            </a:r>
            <a:r>
              <a:rPr lang="it-IT" dirty="0" err="1">
                <a:latin typeface="Avenir Next" panose="020B0503020202020204" pitchFamily="34" charset="0"/>
              </a:rPr>
              <a:t>number</a:t>
            </a:r>
            <a:r>
              <a:rPr lang="it-IT" dirty="0">
                <a:latin typeface="Avenir Next" panose="020B0503020202020204" pitchFamily="34" charset="0"/>
              </a:rPr>
              <a:t> of </a:t>
            </a:r>
            <a:r>
              <a:rPr lang="it-IT" dirty="0" err="1">
                <a:latin typeface="Avenir Next" panose="020B0503020202020204" pitchFamily="34" charset="0"/>
              </a:rPr>
              <a:t>materials</a:t>
            </a:r>
            <a:endParaRPr lang="it-IT" dirty="0">
              <a:latin typeface="Avenir Next" panose="020B0503020202020204" pitchFamily="34" charset="0"/>
            </a:endParaRPr>
          </a:p>
          <a:p>
            <a:pPr marL="285750" indent="-285750">
              <a:buFont typeface="Wingdings" pitchFamily="2" charset="2"/>
              <a:buChar char="ü"/>
            </a:pPr>
            <a:endParaRPr lang="it-IT" dirty="0">
              <a:latin typeface="Avenir Next" panose="020B0503020202020204" pitchFamily="34" charset="0"/>
            </a:endParaRPr>
          </a:p>
          <a:p>
            <a:pPr marL="285750" indent="-285750">
              <a:buFont typeface="Wingdings" pitchFamily="2" charset="2"/>
              <a:buChar char="ü"/>
            </a:pPr>
            <a:r>
              <a:rPr lang="it-IT" dirty="0">
                <a:latin typeface="Avenir Next" panose="020B0503020202020204" pitchFamily="34" charset="0"/>
              </a:rPr>
              <a:t>Temperature sensitive </a:t>
            </a:r>
            <a:r>
              <a:rPr lang="it-IT" dirty="0" err="1">
                <a:latin typeface="Avenir Next" panose="020B0503020202020204" pitchFamily="34" charset="0"/>
              </a:rPr>
              <a:t>materials</a:t>
            </a:r>
            <a:endParaRPr lang="it-IT" dirty="0">
              <a:latin typeface="Avenir Next" panose="020B0503020202020204" pitchFamily="34" charset="0"/>
            </a:endParaRPr>
          </a:p>
          <a:p>
            <a:pPr marL="285750" indent="-285750">
              <a:buFont typeface="Wingdings" pitchFamily="2" charset="2"/>
              <a:buChar char="ü"/>
            </a:pPr>
            <a:endParaRPr lang="it-IT" dirty="0">
              <a:latin typeface="Avenir Next" panose="020B0503020202020204" pitchFamily="34" charset="0"/>
            </a:endParaRPr>
          </a:p>
          <a:p>
            <a:pPr marL="285750" indent="-285750">
              <a:buFont typeface="Wingdings" pitchFamily="2" charset="2"/>
              <a:buChar char="ü"/>
            </a:pPr>
            <a:r>
              <a:rPr lang="it-IT" dirty="0">
                <a:latin typeface="Avenir Next" panose="020B0503020202020204" pitchFamily="34" charset="0"/>
              </a:rPr>
              <a:t>Limited size</a:t>
            </a:r>
          </a:p>
          <a:p>
            <a:pPr marL="285750" indent="-285750">
              <a:buFont typeface="Wingdings" pitchFamily="2" charset="2"/>
              <a:buChar char="ü"/>
            </a:pPr>
            <a:endParaRPr lang="it-IT" dirty="0">
              <a:latin typeface="Avenir Next" panose="020B0503020202020204" pitchFamily="34" charset="0"/>
            </a:endParaRPr>
          </a:p>
          <a:p>
            <a:pPr marL="285750" indent="-285750">
              <a:buFont typeface="Wingdings" pitchFamily="2" charset="2"/>
              <a:buChar char="ü"/>
            </a:pPr>
            <a:r>
              <a:rPr lang="it-IT" dirty="0">
                <a:latin typeface="Avenir Next" panose="020B0503020202020204" pitchFamily="34" charset="0"/>
              </a:rPr>
              <a:t>Cost</a:t>
            </a:r>
          </a:p>
          <a:p>
            <a:pPr marL="285750" indent="-285750">
              <a:buFont typeface="Wingdings" pitchFamily="2" charset="2"/>
              <a:buChar char="ü"/>
            </a:pPr>
            <a:endParaRPr lang="it-IT" dirty="0">
              <a:latin typeface="Avenir Next" panose="020B0503020202020204" pitchFamily="34" charset="0"/>
            </a:endParaRPr>
          </a:p>
          <a:p>
            <a:pPr marL="285750" indent="-285750">
              <a:buFont typeface="Wingdings" pitchFamily="2" charset="2"/>
              <a:buChar char="ü"/>
            </a:pPr>
            <a:r>
              <a:rPr lang="it-IT" dirty="0">
                <a:latin typeface="Avenir Next" panose="020B0503020202020204" pitchFamily="34" charset="0"/>
              </a:rPr>
              <a:t>Low production rate</a:t>
            </a:r>
          </a:p>
          <a:p>
            <a:endParaRPr lang="it-IT" dirty="0">
              <a:latin typeface="Avenir Next" panose="020B0503020202020204" pitchFamily="34" charset="0"/>
            </a:endParaRPr>
          </a:p>
          <a:p>
            <a:pPr marL="285750" indent="-285750">
              <a:buFont typeface="Wingdings" pitchFamily="2" charset="2"/>
              <a:buChar char="ü"/>
            </a:pPr>
            <a:endParaRPr lang="it-IT" dirty="0">
              <a:latin typeface="Avenir Next" panose="020B0503020202020204" pitchFamily="34" charset="0"/>
            </a:endParaRPr>
          </a:p>
        </p:txBody>
      </p:sp>
      <p:pic>
        <p:nvPicPr>
          <p:cNvPr id="11" name="Immagine 19">
            <a:extLst>
              <a:ext uri="{FF2B5EF4-FFF2-40B4-BE49-F238E27FC236}">
                <a16:creationId xmlns:a16="http://schemas.microsoft.com/office/drawing/2014/main" id="{BA931051-4358-524D-7F3F-4101363773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9641" y="1033456"/>
            <a:ext cx="2112224" cy="1463734"/>
          </a:xfrm>
          <a:prstGeom prst="rect">
            <a:avLst/>
          </a:prstGeom>
        </p:spPr>
      </p:pic>
      <p:pic>
        <p:nvPicPr>
          <p:cNvPr id="12" name="Immagine 2">
            <a:extLst>
              <a:ext uri="{FF2B5EF4-FFF2-40B4-BE49-F238E27FC236}">
                <a16:creationId xmlns:a16="http://schemas.microsoft.com/office/drawing/2014/main" id="{9901B26A-3E3F-5050-10F4-6EB45D1562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9716" y="1170432"/>
            <a:ext cx="3090204" cy="2317654"/>
          </a:xfrm>
          <a:prstGeom prst="rect">
            <a:avLst/>
          </a:prstGeom>
          <a:ln w="38100">
            <a:solidFill>
              <a:schemeClr val="bg1"/>
            </a:solidFill>
          </a:ln>
        </p:spPr>
      </p:pic>
      <p:pic>
        <p:nvPicPr>
          <p:cNvPr id="13" name="Immagine 23">
            <a:extLst>
              <a:ext uri="{FF2B5EF4-FFF2-40B4-BE49-F238E27FC236}">
                <a16:creationId xmlns:a16="http://schemas.microsoft.com/office/drawing/2014/main" id="{623B1F03-D692-249E-9FE1-BB71821444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3850" y="2584110"/>
            <a:ext cx="2112224" cy="1689779"/>
          </a:xfrm>
          <a:prstGeom prst="rect">
            <a:avLst/>
          </a:prstGeom>
        </p:spPr>
      </p:pic>
      <p:pic>
        <p:nvPicPr>
          <p:cNvPr id="14" name="Immagine 2">
            <a:extLst>
              <a:ext uri="{FF2B5EF4-FFF2-40B4-BE49-F238E27FC236}">
                <a16:creationId xmlns:a16="http://schemas.microsoft.com/office/drawing/2014/main" id="{C680F2C0-92AF-6249-2F20-5908859FA552}"/>
              </a:ext>
            </a:extLst>
          </p:cNvPr>
          <p:cNvPicPr>
            <a:picLocks noChangeAspect="1"/>
          </p:cNvPicPr>
          <p:nvPr/>
        </p:nvPicPr>
        <p:blipFill>
          <a:blip r:embed="rId7"/>
          <a:stretch>
            <a:fillRect/>
          </a:stretch>
        </p:blipFill>
        <p:spPr>
          <a:xfrm>
            <a:off x="7114030" y="3741764"/>
            <a:ext cx="4039213" cy="1580078"/>
          </a:xfrm>
          <a:prstGeom prst="rect">
            <a:avLst/>
          </a:prstGeom>
        </p:spPr>
      </p:pic>
      <p:pic>
        <p:nvPicPr>
          <p:cNvPr id="15" name="Immagine 3">
            <a:extLst>
              <a:ext uri="{FF2B5EF4-FFF2-40B4-BE49-F238E27FC236}">
                <a16:creationId xmlns:a16="http://schemas.microsoft.com/office/drawing/2014/main" id="{9955782C-CE75-50E5-F499-D3A7046900F7}"/>
              </a:ext>
            </a:extLst>
          </p:cNvPr>
          <p:cNvPicPr>
            <a:picLocks noChangeAspect="1"/>
          </p:cNvPicPr>
          <p:nvPr/>
        </p:nvPicPr>
        <p:blipFill rotWithShape="1">
          <a:blip r:embed="rId8">
            <a:extLst>
              <a:ext uri="{28A0092B-C50C-407E-A947-70E740481C1C}">
                <a14:useLocalDpi xmlns:a14="http://schemas.microsoft.com/office/drawing/2010/main" val="0"/>
              </a:ext>
            </a:extLst>
          </a:blip>
          <a:srcRect l="4374" t="3780" r="7970" b="4831"/>
          <a:stretch/>
        </p:blipFill>
        <p:spPr>
          <a:xfrm>
            <a:off x="4160520" y="4329834"/>
            <a:ext cx="1846115" cy="2165319"/>
          </a:xfrm>
          <a:prstGeom prst="rect">
            <a:avLst/>
          </a:prstGeom>
        </p:spPr>
      </p:pic>
      <p:sp>
        <p:nvSpPr>
          <p:cNvPr id="16" name="TextBox 13">
            <a:extLst>
              <a:ext uri="{FF2B5EF4-FFF2-40B4-BE49-F238E27FC236}">
                <a16:creationId xmlns:a16="http://schemas.microsoft.com/office/drawing/2014/main" id="{EB12A78D-C594-F2BE-C47B-5A27A776E90C}"/>
              </a:ext>
            </a:extLst>
          </p:cNvPr>
          <p:cNvSpPr txBox="1"/>
          <p:nvPr/>
        </p:nvSpPr>
        <p:spPr>
          <a:xfrm>
            <a:off x="6290833" y="5664156"/>
            <a:ext cx="5739623" cy="1015663"/>
          </a:xfrm>
          <a:prstGeom prst="rect">
            <a:avLst/>
          </a:prstGeom>
          <a:noFill/>
        </p:spPr>
        <p:txBody>
          <a:bodyPr wrap="square" rtlCol="0">
            <a:spAutoFit/>
          </a:bodyPr>
          <a:lstStyle/>
          <a:p>
            <a:pPr lvl="0"/>
            <a:r>
              <a:rPr lang="en-US" sz="1200" dirty="0" err="1">
                <a:latin typeface="Avenir Next" panose="020B0503020202020204" pitchFamily="34" charset="0"/>
              </a:rPr>
              <a:t>Bagherifard</a:t>
            </a:r>
            <a:r>
              <a:rPr lang="en-US" sz="1200" dirty="0">
                <a:latin typeface="Avenir Next" panose="020B0503020202020204" pitchFamily="34" charset="0"/>
              </a:rPr>
              <a:t>, S., Beretta, N., Monti, S., Riccio, M., Bandini, M., </a:t>
            </a:r>
            <a:r>
              <a:rPr lang="en-US" sz="1200" dirty="0" err="1">
                <a:latin typeface="Avenir Next" panose="020B0503020202020204" pitchFamily="34" charset="0"/>
              </a:rPr>
              <a:t>Guagliano</a:t>
            </a:r>
            <a:r>
              <a:rPr lang="en-US" sz="1200" dirty="0">
                <a:latin typeface="Avenir Next" panose="020B0503020202020204" pitchFamily="34" charset="0"/>
              </a:rPr>
              <a:t>, M. (2018) On the fatigue strength enhancement of additive manufactured AlSi10Mg parts by mechanical and thermal post-processing, MATERIALS AND DESIGN, Vol. 145, pp. 28-41.</a:t>
            </a:r>
            <a:endParaRPr lang="en-IT" sz="1200" dirty="0">
              <a:latin typeface="Avenir Next" panose="020B0503020202020204" pitchFamily="34" charset="0"/>
            </a:endParaRPr>
          </a:p>
          <a:p>
            <a:endParaRPr lang="it-IT" sz="1200" dirty="0">
              <a:latin typeface="Avenir Next" panose="020B0503020202020204" pitchFamily="34" charset="0"/>
            </a:endParaRPr>
          </a:p>
        </p:txBody>
      </p:sp>
      <p:sp>
        <p:nvSpPr>
          <p:cNvPr id="17" name="Footer Placeholder 4">
            <a:extLst>
              <a:ext uri="{FF2B5EF4-FFF2-40B4-BE49-F238E27FC236}">
                <a16:creationId xmlns:a16="http://schemas.microsoft.com/office/drawing/2014/main" id="{AF586A70-D0FC-F369-C132-312850F0FD8D}"/>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Tree>
    <p:extLst>
      <p:ext uri="{BB962C8B-B14F-4D97-AF65-F5344CB8AC3E}">
        <p14:creationId xmlns:p14="http://schemas.microsoft.com/office/powerpoint/2010/main" val="609762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319C-73B8-4734-9329-58B71AAB3C6E}"/>
              </a:ext>
            </a:extLst>
          </p:cNvPr>
          <p:cNvSpPr>
            <a:spLocks noGrp="1"/>
          </p:cNvSpPr>
          <p:nvPr>
            <p:ph type="title"/>
          </p:nvPr>
        </p:nvSpPr>
        <p:spPr>
          <a:xfrm>
            <a:off x="1084876" y="2427102"/>
            <a:ext cx="9342120" cy="1325563"/>
          </a:xfrm>
        </p:spPr>
        <p:txBody>
          <a:bodyPr>
            <a:normAutofit/>
          </a:bodyPr>
          <a:lstStyle/>
          <a:p>
            <a:pPr algn="ctr"/>
            <a:r>
              <a:rPr lang="it-IT" sz="6600" dirty="0">
                <a:solidFill>
                  <a:schemeClr val="tx1"/>
                </a:solidFill>
              </a:rPr>
              <a:t>Thank </a:t>
            </a:r>
            <a:r>
              <a:rPr lang="it-IT" sz="6600" dirty="0" err="1">
                <a:solidFill>
                  <a:schemeClr val="tx1"/>
                </a:solidFill>
              </a:rPr>
              <a:t>you</a:t>
            </a:r>
            <a:r>
              <a:rPr lang="it-IT" sz="6600" dirty="0">
                <a:solidFill>
                  <a:schemeClr val="tx1"/>
                </a:solidFill>
              </a:rPr>
              <a:t>!</a:t>
            </a:r>
          </a:p>
        </p:txBody>
      </p:sp>
      <p:sp>
        <p:nvSpPr>
          <p:cNvPr id="5" name="Footer Placeholder 4">
            <a:extLst>
              <a:ext uri="{FF2B5EF4-FFF2-40B4-BE49-F238E27FC236}">
                <a16:creationId xmlns:a16="http://schemas.microsoft.com/office/drawing/2014/main" id="{4A175229-AF9A-4F9E-94A4-E90B6CBE4569}"/>
              </a:ext>
            </a:extLst>
          </p:cNvPr>
          <p:cNvSpPr>
            <a:spLocks noGrp="1"/>
          </p:cNvSpPr>
          <p:nvPr>
            <p:ph type="ftr" sz="quarter" idx="11"/>
          </p:nvPr>
        </p:nvSpPr>
        <p:spPr/>
        <p:txBody>
          <a:bodyPr/>
          <a:lstStyle/>
          <a:p>
            <a:r>
              <a:rPr lang="it-IT" dirty="0">
                <a:solidFill>
                  <a:schemeClr val="tx1"/>
                </a:solidFill>
              </a:rPr>
              <a:t>Design  4.0</a:t>
            </a:r>
          </a:p>
        </p:txBody>
      </p:sp>
      <p:sp>
        <p:nvSpPr>
          <p:cNvPr id="6" name="Slide Number Placeholder 5">
            <a:extLst>
              <a:ext uri="{FF2B5EF4-FFF2-40B4-BE49-F238E27FC236}">
                <a16:creationId xmlns:a16="http://schemas.microsoft.com/office/drawing/2014/main" id="{6DD7DB5D-D183-46BB-A034-134C1D226B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F2446-01E5-4173-AD71-E3783F42A540}" type="slidenum">
              <a:rPr kumimoji="0" lang="it-IT" sz="1200" b="0" i="0" u="none" strike="noStrike" kern="1200" cap="none" spc="0" normalizeH="0" baseline="0" noProof="0" smtClean="0">
                <a:ln>
                  <a:noFill/>
                </a:ln>
                <a:solidFill>
                  <a:schemeClr val="tx1"/>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it-IT" sz="1200" b="0"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p:txBody>
      </p:sp>
      <p:sp>
        <p:nvSpPr>
          <p:cNvPr id="10" name="CasellaDiTesto 9">
            <a:extLst>
              <a:ext uri="{FF2B5EF4-FFF2-40B4-BE49-F238E27FC236}">
                <a16:creationId xmlns:a16="http://schemas.microsoft.com/office/drawing/2014/main" id="{3025D402-E38E-DDBF-17F9-090D718384DF}"/>
              </a:ext>
            </a:extLst>
          </p:cNvPr>
          <p:cNvSpPr txBox="1"/>
          <p:nvPr/>
        </p:nvSpPr>
        <p:spPr>
          <a:xfrm>
            <a:off x="7267786" y="4906202"/>
            <a:ext cx="4179147" cy="923330"/>
          </a:xfrm>
          <a:prstGeom prst="rect">
            <a:avLst/>
          </a:prstGeom>
          <a:noFill/>
        </p:spPr>
        <p:txBody>
          <a:bodyPr wrap="square">
            <a:spAutoFit/>
          </a:bodyPr>
          <a:lstStyle/>
          <a:p>
            <a:pPr algn="just"/>
            <a:endParaRPr lang="it-IT" dirty="0">
              <a:latin typeface="Avenir Next LT Pro" panose="020B0504020202020204" pitchFamily="34" charset="0"/>
              <a:cs typeface="Arial"/>
            </a:endParaRPr>
          </a:p>
          <a:p>
            <a:pPr algn="just"/>
            <a:r>
              <a:rPr lang="it-IT" dirty="0">
                <a:latin typeface="Avenir Next" panose="020B0503020202020204"/>
                <a:cs typeface="Arial"/>
              </a:rPr>
              <a:t>Email:  </a:t>
            </a:r>
            <a:r>
              <a:rPr lang="it-IT" dirty="0" err="1">
                <a:latin typeface="Avenir Next" panose="020B0503020202020204"/>
                <a:cs typeface="Arial"/>
              </a:rPr>
              <a:t>mario.guagliano@polimi.it</a:t>
            </a:r>
            <a:endParaRPr lang="it-IT" dirty="0">
              <a:latin typeface="Avenir Next" panose="020B0503020202020204"/>
              <a:cs typeface="Arial"/>
            </a:endParaRPr>
          </a:p>
          <a:p>
            <a:pPr algn="just"/>
            <a:r>
              <a:rPr lang="it-IT" dirty="0">
                <a:latin typeface="Avenir Next" panose="020B0503020202020204"/>
                <a:cs typeface="Arial"/>
              </a:rPr>
              <a:t>Telefono: 02-2399 8206</a:t>
            </a:r>
          </a:p>
        </p:txBody>
      </p:sp>
    </p:spTree>
    <p:extLst>
      <p:ext uri="{BB962C8B-B14F-4D97-AF65-F5344CB8AC3E}">
        <p14:creationId xmlns:p14="http://schemas.microsoft.com/office/powerpoint/2010/main" val="2850498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7F36665-9052-1254-7A5B-42C9D537149F}"/>
              </a:ext>
            </a:extLst>
          </p:cNvPr>
          <p:cNvSpPr>
            <a:spLocks noGrp="1"/>
          </p:cNvSpPr>
          <p:nvPr>
            <p:ph type="ftr" sz="quarter" idx="11"/>
          </p:nvPr>
        </p:nvSpPr>
        <p:spPr>
          <a:xfrm>
            <a:off x="4038600" y="6356351"/>
            <a:ext cx="4114800" cy="365125"/>
          </a:xfrm>
        </p:spPr>
        <p:txBody>
          <a:bodyPr/>
          <a:lstStyle/>
          <a:p>
            <a:r>
              <a:rPr lang="it-IT" dirty="0"/>
              <a:t>Design 4.0</a:t>
            </a:r>
          </a:p>
        </p:txBody>
      </p:sp>
      <p:sp>
        <p:nvSpPr>
          <p:cNvPr id="8" name="object 3">
            <a:extLst>
              <a:ext uri="{FF2B5EF4-FFF2-40B4-BE49-F238E27FC236}">
                <a16:creationId xmlns:a16="http://schemas.microsoft.com/office/drawing/2014/main" id="{35CD3239-6DCA-F516-021C-9542EC9020B5}"/>
              </a:ext>
            </a:extLst>
          </p:cNvPr>
          <p:cNvSpPr/>
          <p:nvPr/>
        </p:nvSpPr>
        <p:spPr>
          <a:xfrm>
            <a:off x="1550168" y="1144012"/>
            <a:ext cx="8646018" cy="440501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20000"/>
                  <a:lumOff val="80000"/>
                </a:schemeClr>
              </a:solidFill>
              <a:effectLst/>
              <a:uLnTx/>
              <a:uFillTx/>
              <a:latin typeface="Segoe UI Light"/>
              <a:ea typeface="+mn-ea"/>
              <a:cs typeface="+mn-cs"/>
            </a:endParaRPr>
          </a:p>
        </p:txBody>
      </p:sp>
      <p:sp>
        <p:nvSpPr>
          <p:cNvPr id="9" name="object 4">
            <a:extLst>
              <a:ext uri="{FF2B5EF4-FFF2-40B4-BE49-F238E27FC236}">
                <a16:creationId xmlns:a16="http://schemas.microsoft.com/office/drawing/2014/main" id="{5371F689-F275-D2BF-DD33-B89A13F5871B}"/>
              </a:ext>
            </a:extLst>
          </p:cNvPr>
          <p:cNvSpPr txBox="1"/>
          <p:nvPr/>
        </p:nvSpPr>
        <p:spPr>
          <a:xfrm>
            <a:off x="319720" y="5873037"/>
            <a:ext cx="11210794" cy="6591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it-IT" sz="2400" b="0" i="0" u="none" strike="noStrike" kern="1200" cap="none" spc="-65" normalizeH="0" baseline="0" noProof="0" dirty="0">
                <a:ln>
                  <a:noFill/>
                </a:ln>
                <a:effectLst/>
                <a:uLnTx/>
                <a:uFillTx/>
                <a:latin typeface="Avenir Next" panose="020B0503020202020204" pitchFamily="34" charset="0"/>
                <a:cs typeface="Baghdad" pitchFamily="2" charset="-78"/>
              </a:rPr>
              <a:t>Some </a:t>
            </a:r>
            <a:r>
              <a:rPr kumimoji="0" lang="it-IT" sz="2400" b="0" i="0" u="none" strike="noStrike" kern="1200" cap="none" spc="-65" normalizeH="0" baseline="0" noProof="0" dirty="0" err="1">
                <a:ln>
                  <a:noFill/>
                </a:ln>
                <a:effectLst/>
                <a:uLnTx/>
                <a:uFillTx/>
                <a:latin typeface="Avenir Next" panose="020B0503020202020204" pitchFamily="34" charset="0"/>
                <a:cs typeface="Baghdad" pitchFamily="2" charset="-78"/>
              </a:rPr>
              <a:t>issues</a:t>
            </a:r>
            <a:r>
              <a:rPr kumimoji="0" lang="it-IT" sz="2400" b="0" i="0" u="none" strike="noStrike" kern="1200" cap="none" spc="-65" normalizeH="0" baseline="0" noProof="0" dirty="0">
                <a:ln>
                  <a:noFill/>
                </a:ln>
                <a:effectLst/>
                <a:uLnTx/>
                <a:uFillTx/>
                <a:latin typeface="Avenir Next" panose="020B0503020202020204" pitchFamily="34" charset="0"/>
                <a:cs typeface="Baghdad" pitchFamily="2" charset="-78"/>
              </a:rPr>
              <a:t> </a:t>
            </a:r>
            <a:r>
              <a:rPr kumimoji="0" lang="it-IT" sz="2400" b="0" i="0" u="none" strike="noStrike" kern="1200" cap="none" spc="-65" normalizeH="0" baseline="0" noProof="0" dirty="0" err="1">
                <a:ln>
                  <a:noFill/>
                </a:ln>
                <a:effectLst/>
                <a:uLnTx/>
                <a:uFillTx/>
                <a:latin typeface="Avenir Next" panose="020B0503020202020204" pitchFamily="34" charset="0"/>
                <a:cs typeface="Baghdad" pitchFamily="2" charset="-78"/>
              </a:rPr>
              <a:t>related</a:t>
            </a:r>
            <a:r>
              <a:rPr kumimoji="0" lang="it-IT" sz="2400" b="0" i="0" u="none" strike="noStrike" kern="1200" cap="none" spc="-65" normalizeH="0" baseline="0" noProof="0" dirty="0">
                <a:ln>
                  <a:noFill/>
                </a:ln>
                <a:effectLst/>
                <a:uLnTx/>
                <a:uFillTx/>
                <a:latin typeface="Avenir Next" panose="020B0503020202020204" pitchFamily="34" charset="0"/>
                <a:cs typeface="Baghdad" pitchFamily="2" charset="-78"/>
              </a:rPr>
              <a:t> to CNC </a:t>
            </a:r>
            <a:r>
              <a:rPr kumimoji="0" lang="it-IT" sz="2400" b="0" i="0" u="none" strike="noStrike" kern="1200" cap="none" spc="-65" normalizeH="0" baseline="0" noProof="0" dirty="0" err="1">
                <a:ln>
                  <a:noFill/>
                </a:ln>
                <a:effectLst/>
                <a:uLnTx/>
                <a:uFillTx/>
                <a:latin typeface="Avenir Next" panose="020B0503020202020204" pitchFamily="34" charset="0"/>
                <a:cs typeface="Baghdad" pitchFamily="2" charset="-78"/>
              </a:rPr>
              <a:t>traditional</a:t>
            </a:r>
            <a:r>
              <a:rPr kumimoji="0" lang="it-IT" sz="2400" b="0" i="0" u="none" strike="noStrike" kern="1200" cap="none" spc="-65" normalizeH="0" baseline="0" noProof="0" dirty="0">
                <a:ln>
                  <a:noFill/>
                </a:ln>
                <a:effectLst/>
                <a:uLnTx/>
                <a:uFillTx/>
                <a:latin typeface="Avenir Next" panose="020B0503020202020204" pitchFamily="34" charset="0"/>
                <a:cs typeface="Baghdad" pitchFamily="2" charset="-78"/>
              </a:rPr>
              <a:t> </a:t>
            </a:r>
            <a:r>
              <a:rPr kumimoji="0" lang="it-IT" sz="2400" b="0" i="0" u="none" strike="noStrike" kern="1200" cap="none" spc="-65" normalizeH="0" baseline="0" noProof="0" dirty="0" err="1">
                <a:ln>
                  <a:noFill/>
                </a:ln>
                <a:effectLst/>
                <a:uLnTx/>
                <a:uFillTx/>
                <a:latin typeface="Avenir Next" panose="020B0503020202020204" pitchFamily="34" charset="0"/>
                <a:cs typeface="Baghdad" pitchFamily="2" charset="-78"/>
              </a:rPr>
              <a:t>machining</a:t>
            </a:r>
            <a:r>
              <a:rPr kumimoji="0" lang="it-IT" sz="2400" b="0" i="0" u="none" strike="noStrike" kern="1200" cap="none" spc="-65" normalizeH="0" baseline="0" noProof="0" dirty="0">
                <a:ln>
                  <a:noFill/>
                </a:ln>
                <a:effectLst/>
                <a:uLnTx/>
                <a:uFillTx/>
                <a:latin typeface="Avenir Next" panose="020B0503020202020204" pitchFamily="34" charset="0"/>
                <a:cs typeface="Baghdad" pitchFamily="2" charset="-78"/>
              </a:rPr>
              <a:t> </a:t>
            </a:r>
            <a:r>
              <a:rPr kumimoji="0" lang="it-IT" sz="2400" b="0" i="0" u="none" strike="noStrike" kern="1200" cap="none" spc="-65" normalizeH="0" baseline="0" noProof="0" dirty="0" err="1">
                <a:ln>
                  <a:noFill/>
                </a:ln>
                <a:effectLst/>
                <a:uLnTx/>
                <a:uFillTx/>
                <a:latin typeface="Avenir Next" panose="020B0503020202020204" pitchFamily="34" charset="0"/>
                <a:cs typeface="Baghdad" pitchFamily="2" charset="-78"/>
              </a:rPr>
              <a:t>processes</a:t>
            </a:r>
            <a:r>
              <a:rPr kumimoji="0" sz="2400" b="0" i="0" u="none" strike="noStrike" kern="1200" cap="none" spc="-75" normalizeH="0" baseline="0" noProof="0" dirty="0">
                <a:ln>
                  <a:noFill/>
                </a:ln>
                <a:effectLst/>
                <a:uLnTx/>
                <a:uFillTx/>
                <a:latin typeface="Avenir Next" panose="020B0503020202020204" pitchFamily="34" charset="0"/>
                <a:cs typeface="Baghdad" pitchFamily="2" charset="-78"/>
              </a:rPr>
              <a:t>.</a:t>
            </a:r>
            <a:endParaRPr kumimoji="0" sz="3300" b="0" i="0" u="none" strike="noStrike" kern="1200" cap="none" spc="0" normalizeH="0" baseline="0" noProof="0" dirty="0">
              <a:ln>
                <a:noFill/>
              </a:ln>
              <a:effectLst/>
              <a:uLnTx/>
              <a:uFillTx/>
              <a:latin typeface="Avenir Next" panose="020B0503020202020204" pitchFamily="34" charset="0"/>
              <a:cs typeface="Baghdad" pitchFamily="2" charset="-78"/>
            </a:endParaRPr>
          </a:p>
          <a:p>
            <a:pPr marL="444119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110" normalizeH="0" baseline="0" noProof="0" dirty="0">
                <a:ln>
                  <a:noFill/>
                </a:ln>
                <a:effectLst/>
                <a:uLnTx/>
                <a:uFillTx/>
                <a:latin typeface="Avenir Next" panose="020B0503020202020204" pitchFamily="34" charset="0"/>
                <a:cs typeface="Baghdad" pitchFamily="2" charset="-78"/>
              </a:rPr>
              <a:t>Fonte</a:t>
            </a:r>
            <a:r>
              <a:rPr kumimoji="0" sz="1800" b="0" i="0" u="none" strike="noStrike" kern="1200" cap="none" spc="-110" normalizeH="0" baseline="0" noProof="0" dirty="0">
                <a:ln>
                  <a:noFill/>
                </a:ln>
                <a:effectLst/>
                <a:uLnTx/>
                <a:uFillTx/>
                <a:latin typeface="Avenir Next" panose="020B0503020202020204" pitchFamily="34" charset="0"/>
                <a:cs typeface="Baghdad" pitchFamily="2" charset="-78"/>
              </a:rPr>
              <a:t>: </a:t>
            </a:r>
            <a:r>
              <a:rPr kumimoji="0" sz="1800" b="0" i="0" u="none" strike="noStrike" kern="1200" cap="none" spc="-100" normalizeH="0" baseline="0" noProof="0" dirty="0">
                <a:ln>
                  <a:noFill/>
                </a:ln>
                <a:effectLst/>
                <a:uLnTx/>
                <a:uFillTx/>
                <a:latin typeface="Avenir Next" panose="020B0503020202020204" pitchFamily="34" charset="0"/>
                <a:cs typeface="Baghdad" pitchFamily="2" charset="-78"/>
              </a:rPr>
              <a:t>Gibson, </a:t>
            </a:r>
            <a:r>
              <a:rPr kumimoji="0" sz="1800" b="0" i="0" u="none" strike="noStrike" kern="1200" cap="none" spc="-50" normalizeH="0" baseline="0" noProof="0" dirty="0">
                <a:ln>
                  <a:noFill/>
                </a:ln>
                <a:effectLst/>
                <a:uLnTx/>
                <a:uFillTx/>
                <a:latin typeface="Avenir Next" panose="020B0503020202020204" pitchFamily="34" charset="0"/>
                <a:cs typeface="Baghdad" pitchFamily="2" charset="-78"/>
              </a:rPr>
              <a:t>Additive</a:t>
            </a:r>
            <a:r>
              <a:rPr kumimoji="0" sz="1800" b="0" i="0" u="none" strike="noStrike" kern="1200" cap="none" spc="-65" normalizeH="0" baseline="0" noProof="0" dirty="0">
                <a:ln>
                  <a:noFill/>
                </a:ln>
                <a:effectLst/>
                <a:uLnTx/>
                <a:uFillTx/>
                <a:latin typeface="Avenir Next" panose="020B0503020202020204" pitchFamily="34" charset="0"/>
                <a:cs typeface="Baghdad" pitchFamily="2" charset="-78"/>
              </a:rPr>
              <a:t> </a:t>
            </a:r>
            <a:r>
              <a:rPr kumimoji="0" sz="1800" b="0" i="0" u="none" strike="noStrike" kern="1200" cap="none" spc="-50" normalizeH="0" baseline="0" noProof="0" dirty="0">
                <a:ln>
                  <a:noFill/>
                </a:ln>
                <a:effectLst/>
                <a:uLnTx/>
                <a:uFillTx/>
                <a:latin typeface="Avenir Next" panose="020B0503020202020204" pitchFamily="34" charset="0"/>
                <a:cs typeface="Baghdad" pitchFamily="2" charset="-78"/>
              </a:rPr>
              <a:t>Manufacturing</a:t>
            </a:r>
            <a:endParaRPr kumimoji="0" sz="1800" b="0" i="0" u="none" strike="noStrike" kern="1200" cap="none" spc="0" normalizeH="0" baseline="0" noProof="0" dirty="0">
              <a:ln>
                <a:noFill/>
              </a:ln>
              <a:effectLst/>
              <a:uLnTx/>
              <a:uFillTx/>
              <a:latin typeface="Avenir Next" panose="020B0503020202020204" pitchFamily="34" charset="0"/>
              <a:cs typeface="Baghdad" pitchFamily="2" charset="-78"/>
            </a:endParaRPr>
          </a:p>
        </p:txBody>
      </p:sp>
      <p:sp>
        <p:nvSpPr>
          <p:cNvPr id="11" name="Rettangolo 10">
            <a:extLst>
              <a:ext uri="{FF2B5EF4-FFF2-40B4-BE49-F238E27FC236}">
                <a16:creationId xmlns:a16="http://schemas.microsoft.com/office/drawing/2014/main" id="{7D557761-5315-2799-F4AE-FEFA1199EA87}"/>
              </a:ext>
            </a:extLst>
          </p:cNvPr>
          <p:cNvSpPr/>
          <p:nvPr/>
        </p:nvSpPr>
        <p:spPr>
          <a:xfrm>
            <a:off x="319720" y="167487"/>
            <a:ext cx="7669798" cy="646331"/>
          </a:xfrm>
          <a:prstGeom prst="rect">
            <a:avLst/>
          </a:prstGeom>
        </p:spPr>
        <p:txBody>
          <a:bodyPr wrap="square" rtlCol="0">
            <a:spAutoFit/>
          </a:bodyPr>
          <a:lstStyle/>
          <a:p>
            <a:pPr rtl="0"/>
            <a:r>
              <a:rPr lang="en-GB" sz="3600" b="1" dirty="0">
                <a:solidFill>
                  <a:schemeClr val="tx1">
                    <a:lumMod val="20000"/>
                    <a:lumOff val="80000"/>
                  </a:schemeClr>
                </a:solidFill>
                <a:latin typeface="Avenir Next" panose="020B0503020202020204" pitchFamily="34" charset="0"/>
                <a:cs typeface="Times New Roman" panose="02020603050405020304" pitchFamily="18" charset="0"/>
              </a:rPr>
              <a:t>Introduction</a:t>
            </a:r>
            <a:endParaRPr lang="it-IT" sz="3600" b="1" dirty="0">
              <a:solidFill>
                <a:schemeClr val="tx1">
                  <a:lumMod val="20000"/>
                  <a:lumOff val="80000"/>
                </a:schemeClr>
              </a:solidFill>
              <a:latin typeface="Avenir Next" panose="020B0503020202020204" pitchFamily="34" charset="0"/>
            </a:endParaRPr>
          </a:p>
        </p:txBody>
      </p:sp>
    </p:spTree>
    <p:extLst>
      <p:ext uri="{BB962C8B-B14F-4D97-AF65-F5344CB8AC3E}">
        <p14:creationId xmlns:p14="http://schemas.microsoft.com/office/powerpoint/2010/main" val="2301378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7F36665-9052-1254-7A5B-42C9D537149F}"/>
              </a:ext>
            </a:extLst>
          </p:cNvPr>
          <p:cNvSpPr>
            <a:spLocks noGrp="1"/>
          </p:cNvSpPr>
          <p:nvPr>
            <p:ph type="ftr" sz="quarter" idx="11"/>
          </p:nvPr>
        </p:nvSpPr>
        <p:spPr>
          <a:xfrm>
            <a:off x="4038600" y="6356351"/>
            <a:ext cx="4114800" cy="365125"/>
          </a:xfrm>
        </p:spPr>
        <p:txBody>
          <a:bodyPr/>
          <a:lstStyle/>
          <a:p>
            <a:r>
              <a:rPr lang="it-IT" dirty="0"/>
              <a:t>Design 4.0</a:t>
            </a:r>
          </a:p>
        </p:txBody>
      </p:sp>
      <p:pic>
        <p:nvPicPr>
          <p:cNvPr id="2" name="Immagine 2">
            <a:extLst>
              <a:ext uri="{FF2B5EF4-FFF2-40B4-BE49-F238E27FC236}">
                <a16:creationId xmlns:a16="http://schemas.microsoft.com/office/drawing/2014/main" id="{0B825B78-1CC5-8720-298D-B55E026A9E42}"/>
              </a:ext>
            </a:extLst>
          </p:cNvPr>
          <p:cNvPicPr>
            <a:picLocks noChangeAspect="1"/>
          </p:cNvPicPr>
          <p:nvPr/>
        </p:nvPicPr>
        <p:blipFill>
          <a:blip r:embed="rId4"/>
          <a:stretch>
            <a:fillRect/>
          </a:stretch>
        </p:blipFill>
        <p:spPr>
          <a:xfrm>
            <a:off x="269606" y="1011092"/>
            <a:ext cx="4933088" cy="2771768"/>
          </a:xfrm>
          <a:prstGeom prst="rect">
            <a:avLst/>
          </a:prstGeom>
        </p:spPr>
      </p:pic>
      <p:pic>
        <p:nvPicPr>
          <p:cNvPr id="3" name="Immagine 3">
            <a:extLst>
              <a:ext uri="{FF2B5EF4-FFF2-40B4-BE49-F238E27FC236}">
                <a16:creationId xmlns:a16="http://schemas.microsoft.com/office/drawing/2014/main" id="{B37584A0-21E2-08D0-32B3-307B03820479}"/>
              </a:ext>
            </a:extLst>
          </p:cNvPr>
          <p:cNvPicPr>
            <a:picLocks noChangeAspect="1"/>
          </p:cNvPicPr>
          <p:nvPr/>
        </p:nvPicPr>
        <p:blipFill>
          <a:blip r:embed="rId5"/>
          <a:stretch>
            <a:fillRect/>
          </a:stretch>
        </p:blipFill>
        <p:spPr>
          <a:xfrm>
            <a:off x="6334879" y="1011092"/>
            <a:ext cx="4800600" cy="1689100"/>
          </a:xfrm>
          <a:prstGeom prst="rect">
            <a:avLst/>
          </a:prstGeom>
        </p:spPr>
      </p:pic>
      <p:pic>
        <p:nvPicPr>
          <p:cNvPr id="4" name="Immagine 5">
            <a:extLst>
              <a:ext uri="{FF2B5EF4-FFF2-40B4-BE49-F238E27FC236}">
                <a16:creationId xmlns:a16="http://schemas.microsoft.com/office/drawing/2014/main" id="{AB74FFA9-4099-B8B2-F323-A905DD383394}"/>
              </a:ext>
            </a:extLst>
          </p:cNvPr>
          <p:cNvPicPr>
            <a:picLocks noChangeAspect="1"/>
          </p:cNvPicPr>
          <p:nvPr/>
        </p:nvPicPr>
        <p:blipFill>
          <a:blip r:embed="rId6"/>
          <a:stretch>
            <a:fillRect/>
          </a:stretch>
        </p:blipFill>
        <p:spPr>
          <a:xfrm>
            <a:off x="595800" y="4066686"/>
            <a:ext cx="3492500" cy="2324100"/>
          </a:xfrm>
          <a:prstGeom prst="rect">
            <a:avLst/>
          </a:prstGeom>
        </p:spPr>
      </p:pic>
      <p:pic>
        <p:nvPicPr>
          <p:cNvPr id="6" name="Immagine 6">
            <a:extLst>
              <a:ext uri="{FF2B5EF4-FFF2-40B4-BE49-F238E27FC236}">
                <a16:creationId xmlns:a16="http://schemas.microsoft.com/office/drawing/2014/main" id="{ADCA2A5E-2BA8-7DE7-7C60-DBC67C427211}"/>
              </a:ext>
            </a:extLst>
          </p:cNvPr>
          <p:cNvPicPr>
            <a:picLocks noChangeAspect="1"/>
          </p:cNvPicPr>
          <p:nvPr/>
        </p:nvPicPr>
        <p:blipFill>
          <a:blip r:embed="rId7"/>
          <a:stretch>
            <a:fillRect/>
          </a:stretch>
        </p:blipFill>
        <p:spPr>
          <a:xfrm>
            <a:off x="6151568" y="3206873"/>
            <a:ext cx="5673847" cy="2891132"/>
          </a:xfrm>
          <a:prstGeom prst="rect">
            <a:avLst/>
          </a:prstGeom>
        </p:spPr>
      </p:pic>
      <p:sp>
        <p:nvSpPr>
          <p:cNvPr id="7" name="Rettangolo 6">
            <a:extLst>
              <a:ext uri="{FF2B5EF4-FFF2-40B4-BE49-F238E27FC236}">
                <a16:creationId xmlns:a16="http://schemas.microsoft.com/office/drawing/2014/main" id="{D44FBF7B-8AE2-A743-B617-9A897FA1797E}"/>
              </a:ext>
            </a:extLst>
          </p:cNvPr>
          <p:cNvSpPr/>
          <p:nvPr/>
        </p:nvSpPr>
        <p:spPr>
          <a:xfrm>
            <a:off x="319720" y="167487"/>
            <a:ext cx="7669798" cy="646331"/>
          </a:xfrm>
          <a:prstGeom prst="rect">
            <a:avLst/>
          </a:prstGeom>
        </p:spPr>
        <p:txBody>
          <a:bodyPr wrap="square" rtlCol="0">
            <a:spAutoFit/>
          </a:bodyPr>
          <a:lstStyle/>
          <a:p>
            <a:pPr rtl="0"/>
            <a:r>
              <a:rPr lang="en-GB" sz="3600" b="1" dirty="0">
                <a:solidFill>
                  <a:schemeClr val="tx1">
                    <a:lumMod val="20000"/>
                    <a:lumOff val="80000"/>
                  </a:schemeClr>
                </a:solidFill>
                <a:latin typeface="Avenir Next" panose="020B0503020202020204" pitchFamily="34" charset="0"/>
                <a:cs typeface="Times New Roman" panose="02020603050405020304" pitchFamily="18" charset="0"/>
              </a:rPr>
              <a:t>Introduction</a:t>
            </a:r>
            <a:endParaRPr lang="it-IT" sz="3600" b="1" dirty="0">
              <a:solidFill>
                <a:schemeClr val="tx1">
                  <a:lumMod val="20000"/>
                  <a:lumOff val="80000"/>
                </a:schemeClr>
              </a:solidFill>
              <a:latin typeface="Avenir Next" panose="020B0503020202020204" pitchFamily="34" charset="0"/>
            </a:endParaRPr>
          </a:p>
        </p:txBody>
      </p:sp>
    </p:spTree>
    <p:extLst>
      <p:ext uri="{BB962C8B-B14F-4D97-AF65-F5344CB8AC3E}">
        <p14:creationId xmlns:p14="http://schemas.microsoft.com/office/powerpoint/2010/main" val="2401684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7F36665-9052-1254-7A5B-42C9D537149F}"/>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
        <p:nvSpPr>
          <p:cNvPr id="2" name="Rectangle 1">
            <a:extLst>
              <a:ext uri="{FF2B5EF4-FFF2-40B4-BE49-F238E27FC236}">
                <a16:creationId xmlns:a16="http://schemas.microsoft.com/office/drawing/2014/main" id="{E14F8939-0EE5-7BCF-3575-09B9BE771655}"/>
              </a:ext>
            </a:extLst>
          </p:cNvPr>
          <p:cNvSpPr/>
          <p:nvPr/>
        </p:nvSpPr>
        <p:spPr>
          <a:xfrm>
            <a:off x="0" y="688290"/>
            <a:ext cx="12010292" cy="5016758"/>
          </a:xfrm>
          <a:prstGeom prst="rect">
            <a:avLst/>
          </a:prstGeom>
        </p:spPr>
        <p:txBody>
          <a:bodyPr wrap="square">
            <a:spAutoFit/>
          </a:bodyPr>
          <a:lstStyle/>
          <a:p>
            <a:r>
              <a:rPr lang="en-GB" sz="3200" b="1" spc="-10" dirty="0">
                <a:latin typeface="Avenir Next" panose="020B0503020202020204" pitchFamily="34" charset="0"/>
                <a:cs typeface="Baghdad" pitchFamily="2" charset="-78"/>
              </a:rPr>
              <a:t>Definitions</a:t>
            </a:r>
          </a:p>
          <a:p>
            <a:endParaRPr lang="en-GB" sz="2400" spc="-10" dirty="0">
              <a:latin typeface="Avenir Next" panose="020B0503020202020204" pitchFamily="34" charset="0"/>
              <a:cs typeface="Baghdad" pitchFamily="2" charset="-78"/>
            </a:endParaRPr>
          </a:p>
          <a:p>
            <a:pPr marL="342900" indent="-342900">
              <a:buFont typeface="Wingdings" pitchFamily="2" charset="2"/>
              <a:buChar char="ü"/>
            </a:pPr>
            <a:r>
              <a:rPr lang="en-GB" sz="2400" spc="-10" dirty="0">
                <a:latin typeface="Avenir Next" panose="020B0503020202020204" pitchFamily="34" charset="0"/>
                <a:cs typeface="Baghdad" pitchFamily="2" charset="-78"/>
              </a:rPr>
              <a:t> ASTM F2792-12a: Standard </a:t>
            </a:r>
            <a:r>
              <a:rPr lang="en-GB" sz="2400" spc="-15" dirty="0">
                <a:latin typeface="Avenir Next" panose="020B0503020202020204" pitchFamily="34" charset="0"/>
                <a:cs typeface="Baghdad" pitchFamily="2" charset="-78"/>
              </a:rPr>
              <a:t>Terminology </a:t>
            </a:r>
            <a:r>
              <a:rPr lang="en-GB" sz="2400" spc="-5" dirty="0">
                <a:latin typeface="Avenir Next" panose="020B0503020202020204" pitchFamily="34" charset="0"/>
                <a:cs typeface="Baghdad" pitchFamily="2" charset="-78"/>
              </a:rPr>
              <a:t>for Additive Manufacturing  </a:t>
            </a:r>
            <a:r>
              <a:rPr lang="en-GB" sz="2400" spc="-15" dirty="0">
                <a:latin typeface="Avenir Next" panose="020B0503020202020204" pitchFamily="34" charset="0"/>
                <a:cs typeface="Baghdad" pitchFamily="2" charset="-78"/>
              </a:rPr>
              <a:t>Technologies:</a:t>
            </a:r>
            <a:endParaRPr lang="en-GB" sz="2400" dirty="0">
              <a:latin typeface="Avenir Next" panose="020B0503020202020204" pitchFamily="34" charset="0"/>
              <a:cs typeface="Baghdad" pitchFamily="2" charset="-78"/>
            </a:endParaRPr>
          </a:p>
          <a:p>
            <a:pPr algn="ctr"/>
            <a:endParaRPr lang="en-GB" sz="2400" b="1" dirty="0">
              <a:latin typeface="Avenir Next" panose="020B0503020202020204" pitchFamily="34" charset="0"/>
              <a:cs typeface="Baghdad" pitchFamily="2" charset="-78"/>
            </a:endParaRPr>
          </a:p>
          <a:p>
            <a:pPr algn="ctr"/>
            <a:r>
              <a:rPr lang="en-GB" sz="2400" b="1" dirty="0">
                <a:latin typeface="Avenir Next" panose="020B0503020202020204" pitchFamily="34" charset="0"/>
                <a:cs typeface="Baghdad" pitchFamily="2" charset="-78"/>
              </a:rPr>
              <a:t>“</a:t>
            </a:r>
            <a:r>
              <a:rPr lang="en-GB" sz="2400" b="1" i="1" spc="-5" dirty="0">
                <a:latin typeface="Avenir Next" panose="020B0503020202020204" pitchFamily="34" charset="0"/>
                <a:cs typeface="Baghdad" pitchFamily="2" charset="-78"/>
              </a:rPr>
              <a:t>A process of joining materials to make objects from 3D model data, usually layer upon</a:t>
            </a:r>
            <a:r>
              <a:rPr lang="en-GB" sz="2400" b="1" i="1" spc="-50" dirty="0">
                <a:latin typeface="Avenir Next" panose="020B0503020202020204" pitchFamily="34" charset="0"/>
                <a:cs typeface="Baghdad" pitchFamily="2" charset="-78"/>
              </a:rPr>
              <a:t> </a:t>
            </a:r>
            <a:r>
              <a:rPr lang="en-GB" sz="2400" b="1" i="1" spc="-15" dirty="0">
                <a:latin typeface="Avenir Next" panose="020B0503020202020204" pitchFamily="34" charset="0"/>
                <a:cs typeface="Baghdad" pitchFamily="2" charset="-78"/>
              </a:rPr>
              <a:t>layer</a:t>
            </a:r>
            <a:r>
              <a:rPr lang="en-GB" sz="2400" b="1" dirty="0">
                <a:latin typeface="Avenir Next" panose="020B0503020202020204" pitchFamily="34" charset="0"/>
                <a:cs typeface="Baghdad" pitchFamily="2" charset="-78"/>
              </a:rPr>
              <a:t>.”</a:t>
            </a:r>
          </a:p>
          <a:p>
            <a:pPr algn="ctr"/>
            <a:endParaRPr lang="en-GB" sz="2400" b="1" dirty="0">
              <a:latin typeface="Avenir Next" panose="020B0503020202020204" pitchFamily="34" charset="0"/>
              <a:cs typeface="Baghdad" pitchFamily="2" charset="-78"/>
            </a:endParaRPr>
          </a:p>
          <a:p>
            <a:pPr marL="342900" indent="-342900">
              <a:buFont typeface="Wingdings" pitchFamily="2" charset="2"/>
              <a:buChar char="ü"/>
            </a:pPr>
            <a:r>
              <a:rPr lang="en-GB" sz="2400" dirty="0">
                <a:latin typeface="Avenir Next" panose="020B0503020202020204" pitchFamily="34" charset="0"/>
                <a:cs typeface="Baghdad" pitchFamily="2" charset="-78"/>
              </a:rPr>
              <a:t>Synonyms: additive fabrication, additive processes, additive techniques, additive layer  manufacturing, layer manufacturing, and freeform fabrication</a:t>
            </a:r>
          </a:p>
          <a:p>
            <a:endParaRPr lang="en-GB" sz="2400" b="1" dirty="0">
              <a:latin typeface="Avenir Next" panose="020B0503020202020204" pitchFamily="34" charset="0"/>
              <a:cs typeface="Baghdad" pitchFamily="2" charset="-78"/>
            </a:endParaRPr>
          </a:p>
          <a:p>
            <a:pPr marL="342900" indent="-342900">
              <a:buFont typeface="Wingdings" pitchFamily="2" charset="2"/>
              <a:buChar char="ü"/>
            </a:pPr>
            <a:r>
              <a:rPr lang="en-GB" sz="2400" dirty="0">
                <a:latin typeface="Avenir Next" panose="020B0503020202020204" pitchFamily="34" charset="0"/>
                <a:cs typeface="Baghdad" pitchFamily="2" charset="-78"/>
              </a:rPr>
              <a:t>Additive manufacturing is a different manufacturing approach with </a:t>
            </a:r>
            <a:r>
              <a:rPr lang="en-GB" sz="2400" dirty="0" err="1">
                <a:latin typeface="Avenir Next" panose="020B0503020202020204" pitchFamily="34" charset="0"/>
                <a:cs typeface="Baghdad" pitchFamily="2" charset="-78"/>
              </a:rPr>
              <a:t>repsect</a:t>
            </a:r>
            <a:r>
              <a:rPr lang="en-GB" sz="2400" dirty="0">
                <a:latin typeface="Avenir Next" panose="020B0503020202020204" pitchFamily="34" charset="0"/>
                <a:cs typeface="Baghdad" pitchFamily="2" charset="-78"/>
              </a:rPr>
              <a:t> of traditional processes such as milling, turning, drilling,…</a:t>
            </a:r>
          </a:p>
        </p:txBody>
      </p:sp>
      <p:sp>
        <p:nvSpPr>
          <p:cNvPr id="3" name="object 126">
            <a:extLst>
              <a:ext uri="{FF2B5EF4-FFF2-40B4-BE49-F238E27FC236}">
                <a16:creationId xmlns:a16="http://schemas.microsoft.com/office/drawing/2014/main" id="{05D11A2C-8806-7C56-D506-87DA2A4E3BC2}"/>
              </a:ext>
            </a:extLst>
          </p:cNvPr>
          <p:cNvSpPr/>
          <p:nvPr/>
        </p:nvSpPr>
        <p:spPr>
          <a:xfrm>
            <a:off x="1523672" y="5683063"/>
            <a:ext cx="5525463" cy="1006920"/>
          </a:xfrm>
          <a:prstGeom prst="rect">
            <a:avLst/>
          </a:prstGeom>
          <a:blipFill>
            <a:blip r:embed="rId4" cstate="print"/>
            <a:stretch>
              <a:fillRect/>
            </a:stretch>
          </a:blipFill>
        </p:spPr>
        <p:txBody>
          <a:bodyPr wrap="square" lIns="0" tIns="0" rIns="0" bIns="0" rtlCol="0"/>
          <a:lstStyle/>
          <a:p>
            <a:endParaRPr/>
          </a:p>
        </p:txBody>
      </p:sp>
      <p:sp>
        <p:nvSpPr>
          <p:cNvPr id="4" name="object 127">
            <a:extLst>
              <a:ext uri="{FF2B5EF4-FFF2-40B4-BE49-F238E27FC236}">
                <a16:creationId xmlns:a16="http://schemas.microsoft.com/office/drawing/2014/main" id="{AA453B33-FACD-2DC8-55A0-68C03668E81F}"/>
              </a:ext>
            </a:extLst>
          </p:cNvPr>
          <p:cNvSpPr txBox="1"/>
          <p:nvPr/>
        </p:nvSpPr>
        <p:spPr>
          <a:xfrm>
            <a:off x="7502250" y="6186523"/>
            <a:ext cx="1231265" cy="166712"/>
          </a:xfrm>
          <a:prstGeom prst="rect">
            <a:avLst/>
          </a:prstGeom>
        </p:spPr>
        <p:txBody>
          <a:bodyPr vert="horz" wrap="square" lIns="0" tIns="12700" rIns="0" bIns="0" rtlCol="0">
            <a:spAutoFit/>
          </a:bodyPr>
          <a:lstStyle/>
          <a:p>
            <a:pPr marL="12700">
              <a:lnSpc>
                <a:spcPct val="100000"/>
              </a:lnSpc>
              <a:spcBef>
                <a:spcPts val="100"/>
              </a:spcBef>
            </a:pPr>
            <a:r>
              <a:rPr sz="1000" spc="-60" dirty="0">
                <a:latin typeface="Arial Unicode MS"/>
                <a:cs typeface="Arial Unicode MS"/>
              </a:rPr>
              <a:t>Source: </a:t>
            </a:r>
            <a:r>
              <a:rPr sz="1000" spc="-80" dirty="0">
                <a:latin typeface="Arial Unicode MS"/>
                <a:cs typeface="Arial Unicode MS"/>
              </a:rPr>
              <a:t>VDI </a:t>
            </a:r>
            <a:r>
              <a:rPr sz="1000" spc="-45" dirty="0">
                <a:latin typeface="Arial Unicode MS"/>
                <a:cs typeface="Arial Unicode MS"/>
              </a:rPr>
              <a:t>3404,</a:t>
            </a:r>
            <a:r>
              <a:rPr sz="1000" spc="-80" dirty="0">
                <a:latin typeface="Arial Unicode MS"/>
                <a:cs typeface="Arial Unicode MS"/>
              </a:rPr>
              <a:t> </a:t>
            </a:r>
            <a:r>
              <a:rPr sz="1000" spc="-50" dirty="0">
                <a:latin typeface="Arial Unicode MS"/>
                <a:cs typeface="Arial Unicode MS"/>
              </a:rPr>
              <a:t>2009</a:t>
            </a:r>
            <a:endParaRPr sz="1000" dirty="0">
              <a:latin typeface="Arial Unicode MS"/>
              <a:cs typeface="Arial Unicode MS"/>
            </a:endParaRPr>
          </a:p>
        </p:txBody>
      </p:sp>
      <p:sp>
        <p:nvSpPr>
          <p:cNvPr id="7" name="Rettangolo 6">
            <a:extLst>
              <a:ext uri="{FF2B5EF4-FFF2-40B4-BE49-F238E27FC236}">
                <a16:creationId xmlns:a16="http://schemas.microsoft.com/office/drawing/2014/main" id="{51F2D444-C679-6869-DD35-37AB84D8A30E}"/>
              </a:ext>
            </a:extLst>
          </p:cNvPr>
          <p:cNvSpPr/>
          <p:nvPr/>
        </p:nvSpPr>
        <p:spPr>
          <a:xfrm>
            <a:off x="203701" y="41959"/>
            <a:ext cx="7669798" cy="646331"/>
          </a:xfrm>
          <a:prstGeom prst="rect">
            <a:avLst/>
          </a:prstGeom>
        </p:spPr>
        <p:txBody>
          <a:bodyPr wrap="square" rtlCol="0">
            <a:spAutoFit/>
          </a:bodyPr>
          <a:lstStyle/>
          <a:p>
            <a:pPr rtl="0"/>
            <a:r>
              <a:rPr lang="en-GB" sz="3600" b="1" dirty="0">
                <a:latin typeface="Avenir Next" panose="020B0503020202020204" pitchFamily="34" charset="0"/>
                <a:cs typeface="Times New Roman" panose="02020603050405020304" pitchFamily="18" charset="0"/>
              </a:rPr>
              <a:t>Introduction</a:t>
            </a:r>
            <a:endParaRPr lang="it-IT" sz="3600" b="1" dirty="0">
              <a:latin typeface="Avenir Next" panose="020B0503020202020204" pitchFamily="34" charset="0"/>
            </a:endParaRPr>
          </a:p>
        </p:txBody>
      </p:sp>
    </p:spTree>
    <p:extLst>
      <p:ext uri="{BB962C8B-B14F-4D97-AF65-F5344CB8AC3E}">
        <p14:creationId xmlns:p14="http://schemas.microsoft.com/office/powerpoint/2010/main" val="2151803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7F36665-9052-1254-7A5B-42C9D537149F}"/>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
        <p:nvSpPr>
          <p:cNvPr id="2" name="object 3">
            <a:extLst>
              <a:ext uri="{FF2B5EF4-FFF2-40B4-BE49-F238E27FC236}">
                <a16:creationId xmlns:a16="http://schemas.microsoft.com/office/drawing/2014/main" id="{08D34D40-863A-B610-9A55-445DE647DB5E}"/>
              </a:ext>
            </a:extLst>
          </p:cNvPr>
          <p:cNvSpPr/>
          <p:nvPr/>
        </p:nvSpPr>
        <p:spPr>
          <a:xfrm>
            <a:off x="4759890" y="894806"/>
            <a:ext cx="7275678" cy="5148571"/>
          </a:xfrm>
          <a:prstGeom prst="rect">
            <a:avLst/>
          </a:prstGeom>
          <a:blipFill>
            <a:blip r:embed="rId4" cstate="print"/>
            <a:stretch>
              <a:fillRect/>
            </a:stretch>
          </a:blipFill>
        </p:spPr>
        <p:txBody>
          <a:bodyPr wrap="square" lIns="0" tIns="0" rIns="0" bIns="0" rtlCol="0"/>
          <a:lstStyle/>
          <a:p>
            <a:endParaRPr/>
          </a:p>
        </p:txBody>
      </p:sp>
      <p:sp>
        <p:nvSpPr>
          <p:cNvPr id="3" name="Rectangle 2">
            <a:extLst>
              <a:ext uri="{FF2B5EF4-FFF2-40B4-BE49-F238E27FC236}">
                <a16:creationId xmlns:a16="http://schemas.microsoft.com/office/drawing/2014/main" id="{DE219452-EB2D-8846-5B7F-41AB96CE7E95}"/>
              </a:ext>
            </a:extLst>
          </p:cNvPr>
          <p:cNvSpPr/>
          <p:nvPr/>
        </p:nvSpPr>
        <p:spPr>
          <a:xfrm>
            <a:off x="-1898939" y="6124366"/>
            <a:ext cx="6096000" cy="369332"/>
          </a:xfrm>
          <a:prstGeom prst="rect">
            <a:avLst/>
          </a:prstGeom>
        </p:spPr>
        <p:txBody>
          <a:bodyPr>
            <a:spAutoFit/>
          </a:bodyPr>
          <a:lstStyle/>
          <a:p>
            <a:pPr marL="1866900">
              <a:lnSpc>
                <a:spcPct val="100000"/>
              </a:lnSpc>
            </a:pPr>
            <a:r>
              <a:rPr lang="it-IT" i="1" spc="-110" dirty="0">
                <a:latin typeface="Baghdad" pitchFamily="2" charset="-78"/>
                <a:cs typeface="Baghdad" pitchFamily="2" charset="-78"/>
              </a:rPr>
              <a:t>Fonte: </a:t>
            </a:r>
            <a:r>
              <a:rPr lang="it-IT" i="1" spc="-100" dirty="0">
                <a:latin typeface="Baghdad" pitchFamily="2" charset="-78"/>
                <a:cs typeface="Baghdad" pitchFamily="2" charset="-78"/>
              </a:rPr>
              <a:t>Gibson, </a:t>
            </a:r>
            <a:r>
              <a:rPr lang="it-IT" i="1" spc="-50" dirty="0">
                <a:latin typeface="Baghdad" pitchFamily="2" charset="-78"/>
                <a:cs typeface="Baghdad" pitchFamily="2" charset="-78"/>
              </a:rPr>
              <a:t>Additive</a:t>
            </a:r>
            <a:r>
              <a:rPr lang="it-IT" i="1" spc="-65" dirty="0">
                <a:latin typeface="Baghdad" pitchFamily="2" charset="-78"/>
                <a:cs typeface="Baghdad" pitchFamily="2" charset="-78"/>
              </a:rPr>
              <a:t> </a:t>
            </a:r>
            <a:r>
              <a:rPr lang="it-IT" i="1" spc="-50" dirty="0">
                <a:latin typeface="Baghdad" pitchFamily="2" charset="-78"/>
                <a:cs typeface="Baghdad" pitchFamily="2" charset="-78"/>
              </a:rPr>
              <a:t>Manufacturing</a:t>
            </a:r>
            <a:endParaRPr lang="it-IT" i="1" dirty="0">
              <a:latin typeface="Baghdad" pitchFamily="2" charset="-78"/>
              <a:cs typeface="Baghdad" pitchFamily="2" charset="-78"/>
            </a:endParaRPr>
          </a:p>
        </p:txBody>
      </p:sp>
      <p:sp>
        <p:nvSpPr>
          <p:cNvPr id="4" name="TextBox 3">
            <a:extLst>
              <a:ext uri="{FF2B5EF4-FFF2-40B4-BE49-F238E27FC236}">
                <a16:creationId xmlns:a16="http://schemas.microsoft.com/office/drawing/2014/main" id="{1DFBACBF-9A43-1B0B-A748-3101BD1AB5CF}"/>
              </a:ext>
            </a:extLst>
          </p:cNvPr>
          <p:cNvSpPr txBox="1"/>
          <p:nvPr/>
        </p:nvSpPr>
        <p:spPr>
          <a:xfrm>
            <a:off x="319720" y="2369991"/>
            <a:ext cx="3613638" cy="830997"/>
          </a:xfrm>
          <a:prstGeom prst="rect">
            <a:avLst/>
          </a:prstGeom>
          <a:noFill/>
        </p:spPr>
        <p:txBody>
          <a:bodyPr wrap="square" rtlCol="0">
            <a:spAutoFit/>
          </a:bodyPr>
          <a:lstStyle/>
          <a:p>
            <a:r>
              <a:rPr lang="it-IT" sz="2400" b="1" dirty="0" err="1">
                <a:latin typeface="Avenir Next" panose="020B0503020202020204" pitchFamily="34" charset="0"/>
              </a:rPr>
              <a:t>GenEral</a:t>
            </a:r>
            <a:r>
              <a:rPr lang="it-IT" sz="2400" b="1" dirty="0">
                <a:latin typeface="Avenir Next" panose="020B0503020202020204" pitchFamily="34" charset="0"/>
              </a:rPr>
              <a:t> steps for an AM </a:t>
            </a:r>
            <a:r>
              <a:rPr lang="it-IT" sz="2400" b="1" dirty="0" err="1">
                <a:latin typeface="Avenir Next" panose="020B0503020202020204" pitchFamily="34" charset="0"/>
              </a:rPr>
              <a:t>process</a:t>
            </a:r>
            <a:endParaRPr lang="it-IT" sz="2400" b="1" dirty="0">
              <a:latin typeface="Avenir Next" panose="020B0503020202020204" pitchFamily="34" charset="0"/>
            </a:endParaRPr>
          </a:p>
        </p:txBody>
      </p:sp>
      <p:sp>
        <p:nvSpPr>
          <p:cNvPr id="6" name="Rettangolo 5">
            <a:extLst>
              <a:ext uri="{FF2B5EF4-FFF2-40B4-BE49-F238E27FC236}">
                <a16:creationId xmlns:a16="http://schemas.microsoft.com/office/drawing/2014/main" id="{C4CA3F8F-DCB3-B2B1-5025-3378D67F5547}"/>
              </a:ext>
            </a:extLst>
          </p:cNvPr>
          <p:cNvSpPr/>
          <p:nvPr/>
        </p:nvSpPr>
        <p:spPr>
          <a:xfrm>
            <a:off x="319720" y="1309233"/>
            <a:ext cx="7669798" cy="646331"/>
          </a:xfrm>
          <a:prstGeom prst="rect">
            <a:avLst/>
          </a:prstGeom>
        </p:spPr>
        <p:txBody>
          <a:bodyPr wrap="square" rtlCol="0">
            <a:spAutoFit/>
          </a:bodyPr>
          <a:lstStyle/>
          <a:p>
            <a:pPr rtl="0"/>
            <a:r>
              <a:rPr lang="en-GB" sz="3600" b="1" dirty="0">
                <a:latin typeface="Avenir Next" panose="020B0503020202020204" pitchFamily="34" charset="0"/>
                <a:cs typeface="Times New Roman" panose="02020603050405020304" pitchFamily="18" charset="0"/>
              </a:rPr>
              <a:t>Introduction</a:t>
            </a:r>
            <a:endParaRPr lang="it-IT" sz="3600" b="1" dirty="0">
              <a:latin typeface="Avenir Next" panose="020B0503020202020204" pitchFamily="34" charset="0"/>
            </a:endParaRPr>
          </a:p>
        </p:txBody>
      </p:sp>
    </p:spTree>
    <p:extLst>
      <p:ext uri="{BB962C8B-B14F-4D97-AF65-F5344CB8AC3E}">
        <p14:creationId xmlns:p14="http://schemas.microsoft.com/office/powerpoint/2010/main" val="1675323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7F36665-9052-1254-7A5B-42C9D537149F}"/>
              </a:ext>
            </a:extLst>
          </p:cNvPr>
          <p:cNvSpPr>
            <a:spLocks noGrp="1"/>
          </p:cNvSpPr>
          <p:nvPr>
            <p:ph type="ftr" sz="quarter" idx="11"/>
          </p:nvPr>
        </p:nvSpPr>
        <p:spPr>
          <a:xfrm>
            <a:off x="4038600" y="6356351"/>
            <a:ext cx="4114800" cy="365125"/>
          </a:xfrm>
        </p:spPr>
        <p:txBody>
          <a:bodyPr/>
          <a:lstStyle/>
          <a:p>
            <a:r>
              <a:rPr lang="it-IT" dirty="0"/>
              <a:t>Design 4.0</a:t>
            </a:r>
          </a:p>
        </p:txBody>
      </p:sp>
      <p:pic>
        <p:nvPicPr>
          <p:cNvPr id="2" name="Immagine 1">
            <a:extLst>
              <a:ext uri="{FF2B5EF4-FFF2-40B4-BE49-F238E27FC236}">
                <a16:creationId xmlns:a16="http://schemas.microsoft.com/office/drawing/2014/main" id="{24C65747-0E98-2156-D2C9-D2DDFAE281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938" y="6547906"/>
            <a:ext cx="3267062" cy="310094"/>
          </a:xfrm>
          <a:prstGeom prst="rect">
            <a:avLst/>
          </a:prstGeom>
        </p:spPr>
      </p:pic>
      <p:sp>
        <p:nvSpPr>
          <p:cNvPr id="3" name="Rectangle 1">
            <a:extLst>
              <a:ext uri="{FF2B5EF4-FFF2-40B4-BE49-F238E27FC236}">
                <a16:creationId xmlns:a16="http://schemas.microsoft.com/office/drawing/2014/main" id="{444EE326-91D1-01BD-A192-AC075B234A0F}"/>
              </a:ext>
            </a:extLst>
          </p:cNvPr>
          <p:cNvSpPr/>
          <p:nvPr/>
        </p:nvSpPr>
        <p:spPr>
          <a:xfrm>
            <a:off x="75665" y="1654814"/>
            <a:ext cx="11849994" cy="5775940"/>
          </a:xfrm>
          <a:prstGeom prst="rect">
            <a:avLst/>
          </a:prstGeom>
        </p:spPr>
        <p:txBody>
          <a:bodyPr wrap="square">
            <a:spAutoFit/>
          </a:bodyPr>
          <a:lstStyle/>
          <a:p>
            <a:pPr marL="12700" marR="532765" algn="just">
              <a:lnSpc>
                <a:spcPct val="100000"/>
              </a:lnSpc>
              <a:spcBef>
                <a:spcPts val="100"/>
              </a:spcBef>
            </a:pPr>
            <a:r>
              <a:rPr lang="it-IT" sz="2800" b="1" spc="-155" dirty="0">
                <a:latin typeface="Avenir Next" panose="020B0503020202020204" pitchFamily="34" charset="0"/>
                <a:ea typeface="Segoe UI Symbol" panose="020B0502040204020203" pitchFamily="34" charset="0"/>
                <a:cs typeface="Segoe UI Historic" panose="020B0502040204020203" pitchFamily="34" charset="0"/>
              </a:rPr>
              <a:t>.STL file </a:t>
            </a:r>
          </a:p>
          <a:p>
            <a:pPr marL="12700" marR="532765" algn="just">
              <a:lnSpc>
                <a:spcPct val="100000"/>
              </a:lnSpc>
              <a:spcBef>
                <a:spcPts val="100"/>
              </a:spcBef>
            </a:pPr>
            <a:endParaRPr lang="it-IT" sz="1200" b="1" spc="-155" dirty="0">
              <a:latin typeface="Avenir Next" panose="020B0503020202020204" pitchFamily="34" charset="0"/>
              <a:ea typeface="Segoe UI Symbol" panose="020B0502040204020203" pitchFamily="34" charset="0"/>
              <a:cs typeface="Segoe UI Historic" panose="020B0502040204020203" pitchFamily="34" charset="0"/>
            </a:endParaRPr>
          </a:p>
          <a:p>
            <a:pPr marL="12700" marR="532765" algn="just">
              <a:lnSpc>
                <a:spcPct val="100000"/>
              </a:lnSpc>
              <a:spcBef>
                <a:spcPts val="100"/>
              </a:spcBef>
            </a:pPr>
            <a:r>
              <a:rPr lang="it-IT" sz="2800" spc="-155" dirty="0">
                <a:latin typeface="Avenir Next" panose="020B0503020202020204" pitchFamily="34" charset="0"/>
                <a:ea typeface="Segoe UI Symbol" panose="020B0502040204020203" pitchFamily="34" charset="0"/>
                <a:cs typeface="Segoe UI Historic" panose="020B0502040204020203" pitchFamily="34" charset="0"/>
              </a:rPr>
              <a:t>STL files </a:t>
            </a:r>
            <a:r>
              <a:rPr lang="it-IT" sz="2800" spc="-155" dirty="0" err="1">
                <a:latin typeface="Avenir Next" panose="020B0503020202020204" pitchFamily="34" charset="0"/>
                <a:ea typeface="Segoe UI Symbol" panose="020B0502040204020203" pitchFamily="34" charset="0"/>
                <a:cs typeface="Segoe UI Historic" panose="020B0502040204020203" pitchFamily="34" charset="0"/>
              </a:rPr>
              <a:t>describes</a:t>
            </a:r>
            <a:r>
              <a:rPr lang="it-IT" sz="2800" spc="-155" dirty="0">
                <a:latin typeface="Avenir Next" panose="020B0503020202020204" pitchFamily="34" charset="0"/>
                <a:ea typeface="Segoe UI Symbol" panose="020B0502040204020203" pitchFamily="34" charset="0"/>
                <a:cs typeface="Segoe UI Historic" panose="020B0502040204020203" pitchFamily="34" charset="0"/>
              </a:rPr>
              <a:t> the </a:t>
            </a:r>
            <a:r>
              <a:rPr lang="it-IT" sz="2800" spc="-155" dirty="0" err="1">
                <a:latin typeface="Avenir Next" panose="020B0503020202020204" pitchFamily="34" charset="0"/>
                <a:ea typeface="Segoe UI Symbol" panose="020B0502040204020203" pitchFamily="34" charset="0"/>
                <a:cs typeface="Segoe UI Historic" panose="020B0502040204020203" pitchFamily="34" charset="0"/>
              </a:rPr>
              <a:t>surfaces</a:t>
            </a:r>
            <a:r>
              <a:rPr lang="it-IT" sz="2800" spc="-155" dirty="0">
                <a:latin typeface="Avenir Next" panose="020B0503020202020204" pitchFamily="34" charset="0"/>
                <a:ea typeface="Segoe UI Symbol" panose="020B0502040204020203" pitchFamily="34" charset="0"/>
                <a:cs typeface="Segoe UI Historic" panose="020B0502040204020203" pitchFamily="34" charset="0"/>
              </a:rPr>
              <a:t> with </a:t>
            </a:r>
            <a:r>
              <a:rPr lang="it-IT" sz="2800" spc="-155" dirty="0" err="1">
                <a:latin typeface="Avenir Next" panose="020B0503020202020204" pitchFamily="34" charset="0"/>
                <a:ea typeface="Segoe UI Symbol" panose="020B0502040204020203" pitchFamily="34" charset="0"/>
                <a:cs typeface="Segoe UI Historic" panose="020B0502040204020203" pitchFamily="34" charset="0"/>
              </a:rPr>
              <a:t>triangles</a:t>
            </a:r>
            <a:r>
              <a:rPr lang="it-IT" sz="2800" spc="-155" dirty="0">
                <a:latin typeface="Avenir Next" panose="020B0503020202020204" pitchFamily="34" charset="0"/>
                <a:ea typeface="Segoe UI Symbol" panose="020B0502040204020203" pitchFamily="34" charset="0"/>
                <a:cs typeface="Segoe UI Historic" panose="020B0502040204020203" pitchFamily="34" charset="0"/>
              </a:rPr>
              <a:t>. </a:t>
            </a:r>
          </a:p>
          <a:p>
            <a:pPr marL="12700" marR="532765" algn="just">
              <a:lnSpc>
                <a:spcPct val="100000"/>
              </a:lnSpc>
              <a:spcBef>
                <a:spcPts val="100"/>
              </a:spcBef>
            </a:pPr>
            <a:r>
              <a:rPr lang="it-IT" sz="2800" spc="-155" dirty="0" err="1">
                <a:latin typeface="Avenir Next" panose="020B0503020202020204" pitchFamily="34" charset="0"/>
                <a:ea typeface="Segoe UI Symbol" panose="020B0502040204020203" pitchFamily="34" charset="0"/>
                <a:cs typeface="Segoe UI Historic" panose="020B0502040204020203" pitchFamily="34" charset="0"/>
              </a:rPr>
              <a:t>Each</a:t>
            </a:r>
            <a:r>
              <a:rPr lang="it-IT" sz="2800" spc="-155" dirty="0">
                <a:latin typeface="Avenir Next" panose="020B0503020202020204" pitchFamily="34" charset="0"/>
                <a:ea typeface="Segoe UI Symbol" panose="020B0502040204020203" pitchFamily="34" charset="0"/>
                <a:cs typeface="Segoe UI Historic" panose="020B0502040204020203" pitchFamily="34" charset="0"/>
              </a:rPr>
              <a:t> </a:t>
            </a:r>
            <a:r>
              <a:rPr lang="it-IT" sz="2800" spc="-155" dirty="0" err="1">
                <a:latin typeface="Avenir Next" panose="020B0503020202020204" pitchFamily="34" charset="0"/>
                <a:ea typeface="Segoe UI Symbol" panose="020B0502040204020203" pitchFamily="34" charset="0"/>
                <a:cs typeface="Segoe UI Historic" panose="020B0502040204020203" pitchFamily="34" charset="0"/>
              </a:rPr>
              <a:t>triangle</a:t>
            </a:r>
            <a:r>
              <a:rPr lang="it-IT" sz="2800" spc="-155" dirty="0">
                <a:latin typeface="Avenir Next" panose="020B0503020202020204" pitchFamily="34" charset="0"/>
                <a:ea typeface="Segoe UI Symbol" panose="020B0502040204020203" pitchFamily="34" charset="0"/>
                <a:cs typeface="Segoe UI Historic" panose="020B0502040204020203" pitchFamily="34" charset="0"/>
              </a:rPr>
              <a:t> </a:t>
            </a:r>
            <a:r>
              <a:rPr lang="it-IT" sz="2800" spc="-155" dirty="0" err="1">
                <a:latin typeface="Avenir Next" panose="020B0503020202020204" pitchFamily="34" charset="0"/>
                <a:ea typeface="Segoe UI Symbol" panose="020B0502040204020203" pitchFamily="34" charset="0"/>
                <a:cs typeface="Segoe UI Historic" panose="020B0502040204020203" pitchFamily="34" charset="0"/>
              </a:rPr>
              <a:t>is</a:t>
            </a:r>
            <a:r>
              <a:rPr lang="it-IT" sz="2800" spc="-155" dirty="0">
                <a:latin typeface="Avenir Next" panose="020B0503020202020204" pitchFamily="34" charset="0"/>
                <a:ea typeface="Segoe UI Symbol" panose="020B0502040204020203" pitchFamily="34" charset="0"/>
                <a:cs typeface="Segoe UI Historic" panose="020B0502040204020203" pitchFamily="34" charset="0"/>
              </a:rPr>
              <a:t> </a:t>
            </a:r>
            <a:r>
              <a:rPr lang="it-IT" sz="2800" spc="-155" dirty="0" err="1">
                <a:latin typeface="Avenir Next" panose="020B0503020202020204" pitchFamily="34" charset="0"/>
                <a:ea typeface="Segoe UI Symbol" panose="020B0502040204020203" pitchFamily="34" charset="0"/>
                <a:cs typeface="Segoe UI Historic" panose="020B0502040204020203" pitchFamily="34" charset="0"/>
              </a:rPr>
              <a:t>described</a:t>
            </a:r>
            <a:r>
              <a:rPr lang="it-IT" sz="2800" spc="-155" dirty="0">
                <a:latin typeface="Avenir Next" panose="020B0503020202020204" pitchFamily="34" charset="0"/>
                <a:ea typeface="Segoe UI Symbol" panose="020B0502040204020203" pitchFamily="34" charset="0"/>
                <a:cs typeface="Segoe UI Historic" panose="020B0502040204020203" pitchFamily="34" charset="0"/>
              </a:rPr>
              <a:t> with tre points and a </a:t>
            </a:r>
            <a:r>
              <a:rPr lang="it-IT" sz="2800" spc="-155" dirty="0" err="1">
                <a:latin typeface="Avenir Next" panose="020B0503020202020204" pitchFamily="34" charset="0"/>
                <a:ea typeface="Segoe UI Symbol" panose="020B0502040204020203" pitchFamily="34" charset="0"/>
                <a:cs typeface="Segoe UI Historic" panose="020B0502040204020203" pitchFamily="34" charset="0"/>
              </a:rPr>
              <a:t>normal</a:t>
            </a:r>
            <a:r>
              <a:rPr lang="it-IT" sz="2800" spc="-155" dirty="0">
                <a:latin typeface="Avenir Next" panose="020B0503020202020204" pitchFamily="34" charset="0"/>
                <a:ea typeface="Segoe UI Symbol" panose="020B0502040204020203" pitchFamily="34" charset="0"/>
                <a:cs typeface="Segoe UI Historic" panose="020B0502040204020203" pitchFamily="34" charset="0"/>
              </a:rPr>
              <a:t> </a:t>
            </a:r>
            <a:r>
              <a:rPr lang="it-IT" sz="2800" spc="-155" dirty="0" err="1">
                <a:latin typeface="Avenir Next" panose="020B0503020202020204" pitchFamily="34" charset="0"/>
                <a:ea typeface="Segoe UI Symbol" panose="020B0502040204020203" pitchFamily="34" charset="0"/>
                <a:cs typeface="Segoe UI Historic" panose="020B0502040204020203" pitchFamily="34" charset="0"/>
              </a:rPr>
              <a:t>vector</a:t>
            </a:r>
            <a:r>
              <a:rPr lang="it-IT" sz="2800" spc="-155" dirty="0">
                <a:latin typeface="Avenir Next" panose="020B0503020202020204" pitchFamily="34" charset="0"/>
                <a:ea typeface="Segoe UI Symbol" panose="020B0502040204020203" pitchFamily="34" charset="0"/>
                <a:cs typeface="Segoe UI Historic" panose="020B0502040204020203" pitchFamily="34" charset="0"/>
              </a:rPr>
              <a:t> </a:t>
            </a:r>
            <a:r>
              <a:rPr lang="it-IT" sz="2800" spc="-155" dirty="0" err="1">
                <a:latin typeface="Avenir Next" panose="020B0503020202020204" pitchFamily="34" charset="0"/>
                <a:ea typeface="Segoe UI Symbol" panose="020B0502040204020203" pitchFamily="34" charset="0"/>
                <a:cs typeface="Segoe UI Historic" panose="020B0502040204020203" pitchFamily="34" charset="0"/>
              </a:rPr>
              <a:t>indicating</a:t>
            </a:r>
            <a:r>
              <a:rPr lang="it-IT" sz="2800" spc="-155" dirty="0">
                <a:latin typeface="Avenir Next" panose="020B0503020202020204" pitchFamily="34" charset="0"/>
                <a:ea typeface="Segoe UI Symbol" panose="020B0502040204020203" pitchFamily="34" charset="0"/>
                <a:cs typeface="Segoe UI Historic" panose="020B0502040204020203" pitchFamily="34" charset="0"/>
              </a:rPr>
              <a:t> the out </a:t>
            </a:r>
            <a:r>
              <a:rPr lang="it-IT" sz="2800" spc="-155" dirty="0" err="1">
                <a:latin typeface="Avenir Next" panose="020B0503020202020204" pitchFamily="34" charset="0"/>
                <a:ea typeface="Segoe UI Symbol" panose="020B0502040204020203" pitchFamily="34" charset="0"/>
                <a:cs typeface="Segoe UI Historic" panose="020B0502040204020203" pitchFamily="34" charset="0"/>
              </a:rPr>
              <a:t>going</a:t>
            </a:r>
            <a:r>
              <a:rPr lang="it-IT" sz="2800" spc="-155" dirty="0">
                <a:latin typeface="Avenir Next" panose="020B0503020202020204" pitchFamily="34" charset="0"/>
                <a:ea typeface="Segoe UI Symbol" panose="020B0502040204020203" pitchFamily="34" charset="0"/>
                <a:cs typeface="Segoe UI Historic" panose="020B0502040204020203" pitchFamily="34" charset="0"/>
              </a:rPr>
              <a:t> </a:t>
            </a:r>
            <a:r>
              <a:rPr lang="it-IT" sz="2800" spc="-155" dirty="0" err="1">
                <a:latin typeface="Avenir Next" panose="020B0503020202020204" pitchFamily="34" charset="0"/>
                <a:ea typeface="Segoe UI Symbol" panose="020B0502040204020203" pitchFamily="34" charset="0"/>
                <a:cs typeface="Segoe UI Historic" panose="020B0502040204020203" pitchFamily="34" charset="0"/>
              </a:rPr>
              <a:t>normal</a:t>
            </a:r>
            <a:r>
              <a:rPr lang="it-IT" sz="2800" spc="-155" dirty="0">
                <a:latin typeface="Avenir Next" panose="020B0503020202020204" pitchFamily="34" charset="0"/>
                <a:ea typeface="Segoe UI Symbol" panose="020B0502040204020203" pitchFamily="34" charset="0"/>
                <a:cs typeface="Segoe UI Historic" panose="020B0502040204020203" pitchFamily="34" charset="0"/>
              </a:rPr>
              <a:t> </a:t>
            </a:r>
            <a:r>
              <a:rPr lang="it-IT" sz="2800" spc="-155" dirty="0" err="1">
                <a:latin typeface="Avenir Next" panose="020B0503020202020204" pitchFamily="34" charset="0"/>
                <a:ea typeface="Segoe UI Symbol" panose="020B0502040204020203" pitchFamily="34" charset="0"/>
                <a:cs typeface="Segoe UI Historic" panose="020B0502040204020203" pitchFamily="34" charset="0"/>
              </a:rPr>
              <a:t>direction</a:t>
            </a:r>
            <a:r>
              <a:rPr lang="it-IT" sz="2800" spc="-155" dirty="0">
                <a:latin typeface="Avenir Next" panose="020B0503020202020204" pitchFamily="34" charset="0"/>
                <a:ea typeface="Segoe UI Symbol" panose="020B0502040204020203" pitchFamily="34" charset="0"/>
                <a:cs typeface="Segoe UI Historic" panose="020B0502040204020203" pitchFamily="34" charset="0"/>
              </a:rPr>
              <a:t>. </a:t>
            </a:r>
          </a:p>
          <a:p>
            <a:pPr marL="12700" marR="532765" algn="just">
              <a:lnSpc>
                <a:spcPct val="100000"/>
              </a:lnSpc>
              <a:spcBef>
                <a:spcPts val="100"/>
              </a:spcBef>
            </a:pPr>
            <a:endParaRPr lang="it-IT" sz="2800" spc="-155" dirty="0">
              <a:latin typeface="Avenir Next" panose="020B0503020202020204" pitchFamily="34" charset="0"/>
              <a:ea typeface="Segoe UI Symbol" panose="020B0502040204020203" pitchFamily="34" charset="0"/>
              <a:cs typeface="Segoe UI Historic" panose="020B0502040204020203" pitchFamily="34" charset="0"/>
            </a:endParaRPr>
          </a:p>
          <a:p>
            <a:pPr marL="12700" marR="532765" algn="just">
              <a:lnSpc>
                <a:spcPct val="100000"/>
              </a:lnSpc>
              <a:spcBef>
                <a:spcPts val="100"/>
              </a:spcBef>
            </a:pPr>
            <a:r>
              <a:rPr lang="it-IT" sz="2800" spc="-155" dirty="0" err="1">
                <a:latin typeface="Avenir Next" panose="020B0503020202020204" pitchFamily="34" charset="0"/>
                <a:ea typeface="Segoe UI Symbol" panose="020B0502040204020203" pitchFamily="34" charset="0"/>
                <a:cs typeface="Segoe UI Historic" panose="020B0502040204020203" pitchFamily="34" charset="0"/>
              </a:rPr>
              <a:t>Example</a:t>
            </a:r>
            <a:r>
              <a:rPr lang="it-IT" sz="2800" spc="-155" dirty="0">
                <a:latin typeface="Avenir Next" panose="020B0503020202020204" pitchFamily="34" charset="0"/>
                <a:ea typeface="Segoe UI Symbol" panose="020B0502040204020203" pitchFamily="34" charset="0"/>
                <a:cs typeface="Segoe UI Historic" panose="020B0502040204020203" pitchFamily="34" charset="0"/>
              </a:rPr>
              <a:t>: </a:t>
            </a:r>
            <a:endParaRPr lang="it-IT" sz="2800" b="1" spc="-35" dirty="0">
              <a:latin typeface="Avenir Next" panose="020B0503020202020204" pitchFamily="34" charset="0"/>
              <a:ea typeface="Segoe UI Symbol" panose="020B0502040204020203" pitchFamily="34" charset="0"/>
              <a:cs typeface="Segoe UI Historic" panose="020B0502040204020203" pitchFamily="34" charset="0"/>
            </a:endParaRPr>
          </a:p>
          <a:p>
            <a:pPr marL="12700" marR="532765" algn="just">
              <a:lnSpc>
                <a:spcPct val="100000"/>
              </a:lnSpc>
              <a:spcBef>
                <a:spcPts val="100"/>
              </a:spcBef>
            </a:pPr>
            <a:endParaRPr lang="it-IT" sz="1100" b="1" dirty="0">
              <a:latin typeface="Avenir Next" panose="020B0503020202020204" pitchFamily="34" charset="0"/>
              <a:ea typeface="Segoe UI Symbol" panose="020B0502040204020203" pitchFamily="34" charset="0"/>
              <a:cs typeface="Segoe UI Historic" panose="020B0502040204020203" pitchFamily="34" charset="0"/>
            </a:endParaRPr>
          </a:p>
          <a:p>
            <a:pPr marL="185738">
              <a:lnSpc>
                <a:spcPct val="100000"/>
              </a:lnSpc>
              <a:spcBef>
                <a:spcPts val="825"/>
              </a:spcBef>
            </a:pPr>
            <a:r>
              <a:rPr lang="it-IT" sz="1600" i="1" spc="-60" dirty="0" err="1">
                <a:latin typeface="Avenir Next" panose="020B0503020202020204" pitchFamily="34" charset="0"/>
                <a:cs typeface="Arial" panose="020B0604020202020204" pitchFamily="34" charset="0"/>
              </a:rPr>
              <a:t>facet</a:t>
            </a:r>
            <a:r>
              <a:rPr lang="it-IT" sz="1600" i="1" spc="-60" dirty="0">
                <a:latin typeface="Avenir Next" panose="020B0503020202020204" pitchFamily="34" charset="0"/>
                <a:cs typeface="Arial" panose="020B0604020202020204" pitchFamily="34" charset="0"/>
              </a:rPr>
              <a:t> </a:t>
            </a:r>
            <a:r>
              <a:rPr lang="it-IT" sz="1600" i="1" spc="-50" dirty="0" err="1">
                <a:latin typeface="Avenir Next" panose="020B0503020202020204" pitchFamily="34" charset="0"/>
                <a:cs typeface="Arial" panose="020B0604020202020204" pitchFamily="34" charset="0"/>
              </a:rPr>
              <a:t>normal</a:t>
            </a:r>
            <a:r>
              <a:rPr lang="it-IT" sz="1600" i="1" spc="-50" dirty="0">
                <a:latin typeface="Avenir Next" panose="020B0503020202020204" pitchFamily="34" charset="0"/>
                <a:cs typeface="Arial" panose="020B0604020202020204" pitchFamily="34" charset="0"/>
              </a:rPr>
              <a:t> </a:t>
            </a:r>
            <a:r>
              <a:rPr lang="it-IT" sz="1600" spc="-110" dirty="0">
                <a:latin typeface="Avenir Next" panose="020B0503020202020204" pitchFamily="34" charset="0"/>
                <a:cs typeface="Arial" panose="020B0604020202020204" pitchFamily="34" charset="0"/>
              </a:rPr>
              <a:t>4.470293E02 7.003503E01</a:t>
            </a:r>
            <a:r>
              <a:rPr lang="it-IT" sz="1600" spc="-155" dirty="0">
                <a:latin typeface="Avenir Next" panose="020B0503020202020204" pitchFamily="34" charset="0"/>
                <a:cs typeface="Arial" panose="020B0604020202020204" pitchFamily="34" charset="0"/>
              </a:rPr>
              <a:t> </a:t>
            </a:r>
            <a:r>
              <a:rPr lang="it-IT" sz="1600" spc="-105" dirty="0">
                <a:latin typeface="Avenir Next" panose="020B0503020202020204" pitchFamily="34" charset="0"/>
                <a:cs typeface="Arial" panose="020B0604020202020204" pitchFamily="34" charset="0"/>
              </a:rPr>
              <a:t>7.123981E-01</a:t>
            </a:r>
            <a:endParaRPr lang="it-IT" sz="1600" dirty="0">
              <a:latin typeface="Avenir Next" panose="020B0503020202020204" pitchFamily="34" charset="0"/>
              <a:cs typeface="Arial" panose="020B0604020202020204" pitchFamily="34" charset="0"/>
            </a:endParaRPr>
          </a:p>
          <a:p>
            <a:pPr marL="185738">
              <a:lnSpc>
                <a:spcPct val="100000"/>
              </a:lnSpc>
              <a:spcBef>
                <a:spcPts val="825"/>
              </a:spcBef>
            </a:pPr>
            <a:r>
              <a:rPr lang="it-IT" sz="1600" i="1" spc="-45" dirty="0" err="1">
                <a:latin typeface="Avenir Next" panose="020B0503020202020204" pitchFamily="34" charset="0"/>
                <a:cs typeface="Arial" panose="020B0604020202020204" pitchFamily="34" charset="0"/>
              </a:rPr>
              <a:t>outer</a:t>
            </a:r>
            <a:r>
              <a:rPr lang="it-IT" sz="1600" i="1" spc="-105" dirty="0">
                <a:latin typeface="Avenir Next" panose="020B0503020202020204" pitchFamily="34" charset="0"/>
                <a:cs typeface="Arial" panose="020B0604020202020204" pitchFamily="34" charset="0"/>
              </a:rPr>
              <a:t> </a:t>
            </a:r>
            <a:r>
              <a:rPr lang="it-IT" sz="1600" i="1" spc="-60" dirty="0" err="1">
                <a:latin typeface="Avenir Next" panose="020B0503020202020204" pitchFamily="34" charset="0"/>
                <a:cs typeface="Arial" panose="020B0604020202020204" pitchFamily="34" charset="0"/>
              </a:rPr>
              <a:t>loop</a:t>
            </a:r>
            <a:endParaRPr lang="it-IT" sz="1600" dirty="0">
              <a:latin typeface="Avenir Next" panose="020B0503020202020204" pitchFamily="34" charset="0"/>
              <a:cs typeface="Arial" panose="020B0604020202020204" pitchFamily="34" charset="0"/>
            </a:endParaRPr>
          </a:p>
          <a:p>
            <a:pPr marL="223838" marR="2506980">
              <a:lnSpc>
                <a:spcPct val="100000"/>
              </a:lnSpc>
            </a:pPr>
            <a:r>
              <a:rPr lang="it-IT" sz="1600" i="1" spc="-75" dirty="0" err="1">
                <a:latin typeface="Avenir Next" panose="020B0503020202020204" pitchFamily="34" charset="0"/>
                <a:cs typeface="Arial" panose="020B0604020202020204" pitchFamily="34" charset="0"/>
              </a:rPr>
              <a:t>vertex</a:t>
            </a:r>
            <a:r>
              <a:rPr lang="it-IT" sz="1600" i="1" spc="-75" dirty="0">
                <a:latin typeface="Avenir Next" panose="020B0503020202020204" pitchFamily="34" charset="0"/>
                <a:cs typeface="Arial" panose="020B0604020202020204" pitchFamily="34" charset="0"/>
              </a:rPr>
              <a:t> </a:t>
            </a:r>
            <a:r>
              <a:rPr lang="it-IT" sz="1600" spc="-114" dirty="0">
                <a:latin typeface="Avenir Next" panose="020B0503020202020204" pitchFamily="34" charset="0"/>
                <a:cs typeface="Arial" panose="020B0604020202020204" pitchFamily="34" charset="0"/>
              </a:rPr>
              <a:t>2.812284E+00 2.298693E+01 0.000000E+00  </a:t>
            </a:r>
            <a:endParaRPr lang="it-IT" sz="1600" i="1" spc="-75" dirty="0">
              <a:latin typeface="Avenir Next" panose="020B0503020202020204" pitchFamily="34" charset="0"/>
              <a:cs typeface="Arial" panose="020B0604020202020204" pitchFamily="34" charset="0"/>
            </a:endParaRPr>
          </a:p>
          <a:p>
            <a:pPr marL="223838" marR="2506980">
              <a:lnSpc>
                <a:spcPct val="100000"/>
              </a:lnSpc>
            </a:pPr>
            <a:r>
              <a:rPr lang="it-IT" sz="1600" i="1" spc="-75" dirty="0" err="1">
                <a:latin typeface="Avenir Next" panose="020B0503020202020204" pitchFamily="34" charset="0"/>
                <a:cs typeface="Arial" panose="020B0604020202020204" pitchFamily="34" charset="0"/>
              </a:rPr>
              <a:t>vertex</a:t>
            </a:r>
            <a:r>
              <a:rPr lang="it-IT" sz="1600" i="1" spc="-75" dirty="0">
                <a:latin typeface="Avenir Next" panose="020B0503020202020204" pitchFamily="34" charset="0"/>
                <a:cs typeface="Arial" panose="020B0604020202020204" pitchFamily="34" charset="0"/>
              </a:rPr>
              <a:t> </a:t>
            </a:r>
            <a:r>
              <a:rPr lang="it-IT" sz="1600" spc="-114" dirty="0">
                <a:latin typeface="Avenir Next" panose="020B0503020202020204" pitchFamily="34" charset="0"/>
                <a:cs typeface="Arial" panose="020B0604020202020204" pitchFamily="34" charset="0"/>
              </a:rPr>
              <a:t>2.812284E+00 2.296699E+01 </a:t>
            </a:r>
            <a:r>
              <a:rPr lang="it-IT" sz="1600" spc="-110" dirty="0">
                <a:latin typeface="Avenir Next" panose="020B0503020202020204" pitchFamily="34" charset="0"/>
                <a:cs typeface="Arial" panose="020B0604020202020204" pitchFamily="34" charset="0"/>
              </a:rPr>
              <a:t>1.960784E02 </a:t>
            </a:r>
          </a:p>
          <a:p>
            <a:pPr marL="223838" marR="2506980">
              <a:lnSpc>
                <a:spcPct val="100000"/>
              </a:lnSpc>
            </a:pPr>
            <a:r>
              <a:rPr lang="it-IT" sz="1600" i="1" spc="-75" dirty="0" err="1">
                <a:latin typeface="Avenir Next" panose="020B0503020202020204" pitchFamily="34" charset="0"/>
                <a:cs typeface="Arial" panose="020B0604020202020204" pitchFamily="34" charset="0"/>
              </a:rPr>
              <a:t>vertex</a:t>
            </a:r>
            <a:r>
              <a:rPr lang="it-IT" sz="1600" i="1" spc="-75" dirty="0">
                <a:latin typeface="Avenir Next" panose="020B0503020202020204" pitchFamily="34" charset="0"/>
                <a:cs typeface="Arial" panose="020B0604020202020204" pitchFamily="34" charset="0"/>
              </a:rPr>
              <a:t> </a:t>
            </a:r>
            <a:r>
              <a:rPr lang="it-IT" sz="1600" spc="-114" dirty="0">
                <a:latin typeface="Avenir Next" panose="020B0503020202020204" pitchFamily="34" charset="0"/>
                <a:cs typeface="Arial" panose="020B0604020202020204" pitchFamily="34" charset="0"/>
              </a:rPr>
              <a:t>3.124760E+00 2.296699E+01</a:t>
            </a:r>
            <a:r>
              <a:rPr lang="it-IT" sz="1600" spc="-50" dirty="0">
                <a:latin typeface="Avenir Next" panose="020B0503020202020204" pitchFamily="34" charset="0"/>
                <a:cs typeface="Arial" panose="020B0604020202020204" pitchFamily="34" charset="0"/>
              </a:rPr>
              <a:t> </a:t>
            </a:r>
            <a:r>
              <a:rPr lang="it-IT" sz="1600" spc="-114" dirty="0">
                <a:latin typeface="Avenir Next" panose="020B0503020202020204" pitchFamily="34" charset="0"/>
                <a:cs typeface="Arial" panose="020B0604020202020204" pitchFamily="34" charset="0"/>
              </a:rPr>
              <a:t>0.000000E+00</a:t>
            </a:r>
            <a:endParaRPr lang="it-IT" sz="1600" dirty="0">
              <a:latin typeface="Avenir Next" panose="020B0503020202020204" pitchFamily="34" charset="0"/>
              <a:cs typeface="Arial" panose="020B0604020202020204" pitchFamily="34" charset="0"/>
            </a:endParaRPr>
          </a:p>
          <a:p>
            <a:pPr marL="223838" marR="6398895">
              <a:lnSpc>
                <a:spcPct val="100000"/>
              </a:lnSpc>
            </a:pPr>
            <a:r>
              <a:rPr lang="it-IT" sz="1600" i="1" spc="-80" dirty="0" err="1">
                <a:latin typeface="Avenir Next" panose="020B0503020202020204" pitchFamily="34" charset="0"/>
                <a:cs typeface="Arial" panose="020B0604020202020204" pitchFamily="34" charset="0"/>
              </a:rPr>
              <a:t>endloop</a:t>
            </a:r>
            <a:r>
              <a:rPr lang="it-IT" sz="1600" i="1" spc="-80" dirty="0">
                <a:latin typeface="Avenir Next" panose="020B0503020202020204" pitchFamily="34" charset="0"/>
                <a:cs typeface="Arial" panose="020B0604020202020204" pitchFamily="34" charset="0"/>
              </a:rPr>
              <a:t>  </a:t>
            </a:r>
          </a:p>
          <a:p>
            <a:pPr marL="223838" marR="6398895">
              <a:lnSpc>
                <a:spcPct val="100000"/>
              </a:lnSpc>
            </a:pPr>
            <a:r>
              <a:rPr lang="it-IT" sz="1600" i="1" spc="-140" dirty="0" err="1">
                <a:latin typeface="Avenir Next" panose="020B0503020202020204" pitchFamily="34" charset="0"/>
                <a:cs typeface="Arial" panose="020B0604020202020204" pitchFamily="34" charset="0"/>
              </a:rPr>
              <a:t>e</a:t>
            </a:r>
            <a:r>
              <a:rPr lang="it-IT" sz="1600" i="1" spc="-85" dirty="0" err="1">
                <a:latin typeface="Avenir Next" panose="020B0503020202020204" pitchFamily="34" charset="0"/>
                <a:cs typeface="Arial" panose="020B0604020202020204" pitchFamily="34" charset="0"/>
              </a:rPr>
              <a:t>nd</a:t>
            </a:r>
            <a:r>
              <a:rPr lang="it-IT" sz="1600" i="1" spc="20" dirty="0" err="1">
                <a:latin typeface="Avenir Next" panose="020B0503020202020204" pitchFamily="34" charset="0"/>
                <a:cs typeface="Arial" panose="020B0604020202020204" pitchFamily="34" charset="0"/>
              </a:rPr>
              <a:t>f</a:t>
            </a:r>
            <a:r>
              <a:rPr lang="it-IT" sz="1600" i="1" spc="-85" dirty="0" err="1">
                <a:latin typeface="Avenir Next" panose="020B0503020202020204" pitchFamily="34" charset="0"/>
                <a:cs typeface="Arial" panose="020B0604020202020204" pitchFamily="34" charset="0"/>
              </a:rPr>
              <a:t>a</a:t>
            </a:r>
            <a:r>
              <a:rPr lang="it-IT" sz="1600" i="1" spc="-175" dirty="0" err="1">
                <a:latin typeface="Avenir Next" panose="020B0503020202020204" pitchFamily="34" charset="0"/>
                <a:cs typeface="Arial" panose="020B0604020202020204" pitchFamily="34" charset="0"/>
              </a:rPr>
              <a:t>c</a:t>
            </a:r>
            <a:r>
              <a:rPr lang="it-IT" sz="1600" i="1" spc="-155" dirty="0" err="1">
                <a:latin typeface="Avenir Next" panose="020B0503020202020204" pitchFamily="34" charset="0"/>
                <a:cs typeface="Arial" panose="020B0604020202020204" pitchFamily="34" charset="0"/>
              </a:rPr>
              <a:t>e</a:t>
            </a:r>
            <a:r>
              <a:rPr lang="it-IT" sz="1600" i="1" spc="100" dirty="0" err="1">
                <a:latin typeface="Avenir Next" panose="020B0503020202020204" pitchFamily="34" charset="0"/>
                <a:cs typeface="Arial" panose="020B0604020202020204" pitchFamily="34" charset="0"/>
              </a:rPr>
              <a:t>t</a:t>
            </a:r>
            <a:endParaRPr lang="it-IT" sz="1600" i="1" spc="100" dirty="0">
              <a:latin typeface="Avenir Next" panose="020B0503020202020204" pitchFamily="34" charset="0"/>
              <a:cs typeface="Arial" panose="020B0604020202020204" pitchFamily="34" charset="0"/>
            </a:endParaRPr>
          </a:p>
          <a:p>
            <a:pPr marL="223838" marR="6398895">
              <a:lnSpc>
                <a:spcPct val="100000"/>
              </a:lnSpc>
            </a:pPr>
            <a:r>
              <a:rPr lang="it-IT" sz="1600" i="1" spc="100" dirty="0">
                <a:latin typeface="Avenir Next" panose="020B0503020202020204" pitchFamily="34" charset="0"/>
                <a:cs typeface="Arial" panose="020B0604020202020204" pitchFamily="34" charset="0"/>
              </a:rPr>
              <a:t>….</a:t>
            </a:r>
          </a:p>
          <a:p>
            <a:pPr marL="223838" marR="6398895">
              <a:lnSpc>
                <a:spcPct val="100000"/>
              </a:lnSpc>
            </a:pPr>
            <a:r>
              <a:rPr lang="it-IT" sz="1600" i="1" spc="100" dirty="0">
                <a:latin typeface="Avenir Next" panose="020B0503020202020204" pitchFamily="34" charset="0"/>
                <a:cs typeface="Arial" panose="020B0604020202020204" pitchFamily="34" charset="0"/>
              </a:rPr>
              <a:t>….</a:t>
            </a:r>
          </a:p>
          <a:p>
            <a:pPr marL="223838" marR="6398895">
              <a:lnSpc>
                <a:spcPct val="100000"/>
              </a:lnSpc>
            </a:pPr>
            <a:r>
              <a:rPr lang="it-IT" sz="1600" i="1" spc="100" dirty="0">
                <a:latin typeface="Avenir Next" panose="020B0503020202020204" pitchFamily="34" charset="0"/>
                <a:cs typeface="Arial" panose="020B0604020202020204" pitchFamily="34" charset="0"/>
              </a:rPr>
              <a:t>….</a:t>
            </a:r>
            <a:endParaRPr lang="it-IT" dirty="0">
              <a:latin typeface="Avenir Next" panose="020B0503020202020204" pitchFamily="34" charset="0"/>
              <a:cs typeface="Arial" panose="020B0604020202020204" pitchFamily="34" charset="0"/>
            </a:endParaRPr>
          </a:p>
        </p:txBody>
      </p:sp>
      <p:sp>
        <p:nvSpPr>
          <p:cNvPr id="4" name="object 3">
            <a:extLst>
              <a:ext uri="{FF2B5EF4-FFF2-40B4-BE49-F238E27FC236}">
                <a16:creationId xmlns:a16="http://schemas.microsoft.com/office/drawing/2014/main" id="{603E6BE3-857B-F8C9-3D43-5ABB849C0E0D}"/>
              </a:ext>
            </a:extLst>
          </p:cNvPr>
          <p:cNvSpPr/>
          <p:nvPr/>
        </p:nvSpPr>
        <p:spPr>
          <a:xfrm>
            <a:off x="6972058" y="2836078"/>
            <a:ext cx="4995100" cy="1979037"/>
          </a:xfrm>
          <a:prstGeom prst="rect">
            <a:avLst/>
          </a:prstGeom>
          <a:blipFill>
            <a:blip r:embed="rId5" cstate="print"/>
            <a:stretch>
              <a:fillRect/>
            </a:stretch>
          </a:blipFill>
        </p:spPr>
        <p:txBody>
          <a:bodyPr wrap="square" lIns="0" tIns="0" rIns="0" bIns="0" rtlCol="0"/>
          <a:lstStyle/>
          <a:p>
            <a:endParaRPr>
              <a:solidFill>
                <a:schemeClr val="tx1">
                  <a:lumMod val="20000"/>
                  <a:lumOff val="80000"/>
                </a:schemeClr>
              </a:solidFill>
            </a:endParaRPr>
          </a:p>
        </p:txBody>
      </p:sp>
      <p:pic>
        <p:nvPicPr>
          <p:cNvPr id="6" name="Picture 14" descr="A picture containing indoor, photo, window, sitting&#10;&#10;Description automatically generated">
            <a:extLst>
              <a:ext uri="{FF2B5EF4-FFF2-40B4-BE49-F238E27FC236}">
                <a16:creationId xmlns:a16="http://schemas.microsoft.com/office/drawing/2014/main" id="{D0949872-F44E-92EB-3628-27C7D2AF4B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2058" y="4542784"/>
            <a:ext cx="4953601" cy="1822657"/>
          </a:xfrm>
          <a:prstGeom prst="rect">
            <a:avLst/>
          </a:prstGeom>
        </p:spPr>
      </p:pic>
      <p:sp>
        <p:nvSpPr>
          <p:cNvPr id="7" name="Rectangle 15">
            <a:extLst>
              <a:ext uri="{FF2B5EF4-FFF2-40B4-BE49-F238E27FC236}">
                <a16:creationId xmlns:a16="http://schemas.microsoft.com/office/drawing/2014/main" id="{7869F256-E673-CB1A-F866-4AD90A5F479E}"/>
              </a:ext>
            </a:extLst>
          </p:cNvPr>
          <p:cNvSpPr/>
          <p:nvPr/>
        </p:nvSpPr>
        <p:spPr>
          <a:xfrm>
            <a:off x="5202985" y="6286891"/>
            <a:ext cx="6096000" cy="276999"/>
          </a:xfrm>
          <a:prstGeom prst="rect">
            <a:avLst/>
          </a:prstGeom>
        </p:spPr>
        <p:txBody>
          <a:bodyPr>
            <a:spAutoFit/>
          </a:bodyPr>
          <a:lstStyle/>
          <a:p>
            <a:pPr marL="1866900">
              <a:lnSpc>
                <a:spcPct val="100000"/>
              </a:lnSpc>
            </a:pPr>
            <a:r>
              <a:rPr lang="it-IT" sz="1200" i="1" spc="-110" dirty="0">
                <a:solidFill>
                  <a:schemeClr val="tx1">
                    <a:lumMod val="20000"/>
                    <a:lumOff val="80000"/>
                  </a:schemeClr>
                </a:solidFill>
                <a:latin typeface="Baghdad" pitchFamily="2" charset="-78"/>
                <a:cs typeface="Baghdad" pitchFamily="2" charset="-78"/>
              </a:rPr>
              <a:t>Fonte: </a:t>
            </a:r>
            <a:r>
              <a:rPr lang="it-IT" sz="1200" i="1" spc="-100" dirty="0">
                <a:solidFill>
                  <a:schemeClr val="tx1">
                    <a:lumMod val="20000"/>
                    <a:lumOff val="80000"/>
                  </a:schemeClr>
                </a:solidFill>
                <a:latin typeface="Baghdad" pitchFamily="2" charset="-78"/>
                <a:cs typeface="Baghdad" pitchFamily="2" charset="-78"/>
              </a:rPr>
              <a:t>Gibson, </a:t>
            </a:r>
            <a:r>
              <a:rPr lang="it-IT" sz="1200" i="1" spc="-50" dirty="0">
                <a:solidFill>
                  <a:schemeClr val="tx1">
                    <a:lumMod val="20000"/>
                    <a:lumOff val="80000"/>
                  </a:schemeClr>
                </a:solidFill>
                <a:latin typeface="Baghdad" pitchFamily="2" charset="-78"/>
                <a:cs typeface="Baghdad" pitchFamily="2" charset="-78"/>
              </a:rPr>
              <a:t>Additive</a:t>
            </a:r>
            <a:r>
              <a:rPr lang="it-IT" sz="1200" i="1" spc="-65" dirty="0">
                <a:solidFill>
                  <a:schemeClr val="tx1">
                    <a:lumMod val="20000"/>
                    <a:lumOff val="80000"/>
                  </a:schemeClr>
                </a:solidFill>
                <a:latin typeface="Baghdad" pitchFamily="2" charset="-78"/>
                <a:cs typeface="Baghdad" pitchFamily="2" charset="-78"/>
              </a:rPr>
              <a:t> </a:t>
            </a:r>
            <a:r>
              <a:rPr lang="it-IT" sz="1200" i="1" spc="-50" dirty="0">
                <a:solidFill>
                  <a:schemeClr val="tx1">
                    <a:lumMod val="20000"/>
                    <a:lumOff val="80000"/>
                  </a:schemeClr>
                </a:solidFill>
                <a:latin typeface="Baghdad" pitchFamily="2" charset="-78"/>
                <a:cs typeface="Baghdad" pitchFamily="2" charset="-78"/>
              </a:rPr>
              <a:t>Manufacturing</a:t>
            </a:r>
            <a:endParaRPr lang="it-IT" sz="1200" i="1" dirty="0">
              <a:solidFill>
                <a:schemeClr val="tx1">
                  <a:lumMod val="20000"/>
                  <a:lumOff val="80000"/>
                </a:schemeClr>
              </a:solidFill>
              <a:latin typeface="Baghdad" pitchFamily="2" charset="-78"/>
              <a:cs typeface="Baghdad" pitchFamily="2" charset="-78"/>
            </a:endParaRPr>
          </a:p>
        </p:txBody>
      </p:sp>
      <p:sp>
        <p:nvSpPr>
          <p:cNvPr id="8" name="Rettangolo 7">
            <a:extLst>
              <a:ext uri="{FF2B5EF4-FFF2-40B4-BE49-F238E27FC236}">
                <a16:creationId xmlns:a16="http://schemas.microsoft.com/office/drawing/2014/main" id="{6DA0B12F-7C4A-9683-3CF9-77B37316047C}"/>
              </a:ext>
            </a:extLst>
          </p:cNvPr>
          <p:cNvSpPr/>
          <p:nvPr/>
        </p:nvSpPr>
        <p:spPr>
          <a:xfrm>
            <a:off x="1595627" y="639421"/>
            <a:ext cx="7669798" cy="646331"/>
          </a:xfrm>
          <a:prstGeom prst="rect">
            <a:avLst/>
          </a:prstGeom>
        </p:spPr>
        <p:txBody>
          <a:bodyPr wrap="square" rtlCol="0">
            <a:spAutoFit/>
          </a:bodyPr>
          <a:lstStyle/>
          <a:p>
            <a:pPr rtl="0"/>
            <a:r>
              <a:rPr lang="en-GB" sz="3600" b="1" dirty="0">
                <a:latin typeface="Avenir Next" panose="020B0503020202020204" pitchFamily="34" charset="0"/>
                <a:cs typeface="Times New Roman" panose="02020603050405020304" pitchFamily="18" charset="0"/>
              </a:rPr>
              <a:t>Introduction</a:t>
            </a:r>
            <a:endParaRPr lang="it-IT" sz="3600" b="1" dirty="0">
              <a:latin typeface="Avenir Next" panose="020B0503020202020204" pitchFamily="34" charset="0"/>
            </a:endParaRPr>
          </a:p>
        </p:txBody>
      </p:sp>
    </p:spTree>
    <p:extLst>
      <p:ext uri="{BB962C8B-B14F-4D97-AF65-F5344CB8AC3E}">
        <p14:creationId xmlns:p14="http://schemas.microsoft.com/office/powerpoint/2010/main" val="939459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7F36665-9052-1254-7A5B-42C9D537149F}"/>
              </a:ext>
            </a:extLst>
          </p:cNvPr>
          <p:cNvSpPr>
            <a:spLocks noGrp="1"/>
          </p:cNvSpPr>
          <p:nvPr>
            <p:ph type="ftr" sz="quarter" idx="11"/>
          </p:nvPr>
        </p:nvSpPr>
        <p:spPr>
          <a:xfrm>
            <a:off x="4038600" y="6356351"/>
            <a:ext cx="4114800" cy="365125"/>
          </a:xfrm>
        </p:spPr>
        <p:txBody>
          <a:bodyPr/>
          <a:lstStyle/>
          <a:p>
            <a:r>
              <a:rPr lang="it-IT" dirty="0"/>
              <a:t>Design 4.0</a:t>
            </a:r>
          </a:p>
        </p:txBody>
      </p:sp>
      <p:sp>
        <p:nvSpPr>
          <p:cNvPr id="2" name="object 2">
            <a:extLst>
              <a:ext uri="{FF2B5EF4-FFF2-40B4-BE49-F238E27FC236}">
                <a16:creationId xmlns:a16="http://schemas.microsoft.com/office/drawing/2014/main" id="{5E717A66-8BF6-9B03-A74E-F4F7EAC8329B}"/>
              </a:ext>
            </a:extLst>
          </p:cNvPr>
          <p:cNvSpPr txBox="1">
            <a:spLocks/>
          </p:cNvSpPr>
          <p:nvPr/>
        </p:nvSpPr>
        <p:spPr>
          <a:xfrm>
            <a:off x="4862504" y="4211061"/>
            <a:ext cx="8360635" cy="1120820"/>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pPr>
            <a:r>
              <a:rPr lang="en-GB" sz="3600" spc="-229" dirty="0">
                <a:latin typeface="Avenir Next" panose="020B0503020202020204" pitchFamily="34" charset="0"/>
                <a:cs typeface="Calibri Light" panose="020F0302020204030204" pitchFamily="34" charset="0"/>
              </a:rPr>
              <a:t>Which differences among the different processes?</a:t>
            </a:r>
            <a:endParaRPr lang="en-GB" sz="3600" dirty="0">
              <a:latin typeface="Avenir Next" panose="020B0503020202020204" pitchFamily="34" charset="0"/>
              <a:cs typeface="Calibri Light" panose="020F0302020204030204" pitchFamily="34" charset="0"/>
            </a:endParaRPr>
          </a:p>
        </p:txBody>
      </p:sp>
      <p:sp>
        <p:nvSpPr>
          <p:cNvPr id="3" name="object 4">
            <a:extLst>
              <a:ext uri="{FF2B5EF4-FFF2-40B4-BE49-F238E27FC236}">
                <a16:creationId xmlns:a16="http://schemas.microsoft.com/office/drawing/2014/main" id="{352853BE-BCFD-FCBA-EA1F-88523D70AEDA}"/>
              </a:ext>
            </a:extLst>
          </p:cNvPr>
          <p:cNvSpPr txBox="1"/>
          <p:nvPr/>
        </p:nvSpPr>
        <p:spPr>
          <a:xfrm>
            <a:off x="492861" y="1346482"/>
            <a:ext cx="6304280" cy="5201424"/>
          </a:xfrm>
          <a:prstGeom prst="rect">
            <a:avLst/>
          </a:prstGeom>
        </p:spPr>
        <p:txBody>
          <a:bodyPr vert="horz" wrap="square" lIns="0" tIns="226060" rIns="0" bIns="0" rtlCol="0">
            <a:spAutoFit/>
          </a:bodyPr>
          <a:lstStyle/>
          <a:p>
            <a:pPr marL="377825" indent="-365125">
              <a:lnSpc>
                <a:spcPct val="100000"/>
              </a:lnSpc>
              <a:spcBef>
                <a:spcPts val="1780"/>
              </a:spcBef>
              <a:buFont typeface="Wingdings"/>
              <a:buChar char="✓"/>
              <a:tabLst>
                <a:tab pos="378460" algn="l"/>
              </a:tabLst>
            </a:pPr>
            <a:r>
              <a:rPr lang="it-IT" sz="2800" spc="-70" dirty="0">
                <a:latin typeface="Avenir Next" panose="020B0503020202020204" pitchFamily="34" charset="0"/>
                <a:cs typeface="Times New Roman"/>
              </a:rPr>
              <a:t>The way the </a:t>
            </a:r>
            <a:r>
              <a:rPr lang="it-IT" sz="2800" spc="-70" dirty="0" err="1">
                <a:latin typeface="Avenir Next" panose="020B0503020202020204" pitchFamily="34" charset="0"/>
                <a:cs typeface="Times New Roman"/>
              </a:rPr>
              <a:t>layers</a:t>
            </a:r>
            <a:r>
              <a:rPr lang="it-IT" sz="2800" spc="-70" dirty="0">
                <a:latin typeface="Avenir Next" panose="020B0503020202020204" pitchFamily="34" charset="0"/>
                <a:cs typeface="Times New Roman"/>
              </a:rPr>
              <a:t> are </a:t>
            </a:r>
            <a:r>
              <a:rPr lang="it-IT" sz="2800" spc="-70" dirty="0" err="1">
                <a:latin typeface="Avenir Next" panose="020B0503020202020204" pitchFamily="34" charset="0"/>
                <a:cs typeface="Times New Roman"/>
              </a:rPr>
              <a:t>deposited</a:t>
            </a:r>
            <a:r>
              <a:rPr sz="2800" spc="-120" dirty="0">
                <a:latin typeface="Avenir Next" panose="020B0503020202020204" pitchFamily="34" charset="0"/>
                <a:cs typeface="Times New Roman"/>
              </a:rPr>
              <a:t>;</a:t>
            </a:r>
            <a:endParaRPr sz="2800" dirty="0">
              <a:latin typeface="Avenir Next" panose="020B0503020202020204" pitchFamily="34" charset="0"/>
              <a:cs typeface="Times New Roman"/>
            </a:endParaRPr>
          </a:p>
          <a:p>
            <a:pPr marL="377825" indent="-365125">
              <a:lnSpc>
                <a:spcPct val="100000"/>
              </a:lnSpc>
              <a:spcBef>
                <a:spcPts val="1680"/>
              </a:spcBef>
              <a:buFont typeface="Wingdings"/>
              <a:buChar char="✓"/>
              <a:tabLst>
                <a:tab pos="378460" algn="l"/>
                <a:tab pos="2459355" algn="l"/>
              </a:tabLst>
            </a:pPr>
            <a:r>
              <a:rPr lang="it-IT" sz="2800" spc="-70" dirty="0">
                <a:latin typeface="Avenir Next" panose="020B0503020202020204" pitchFamily="34" charset="0"/>
                <a:cs typeface="Times New Roman"/>
              </a:rPr>
              <a:t>The way the </a:t>
            </a:r>
            <a:r>
              <a:rPr lang="it-IT" sz="2800" spc="-70" dirty="0" err="1">
                <a:latin typeface="Avenir Next" panose="020B0503020202020204" pitchFamily="34" charset="0"/>
                <a:cs typeface="Times New Roman"/>
              </a:rPr>
              <a:t>layers</a:t>
            </a:r>
            <a:r>
              <a:rPr lang="it-IT" sz="2800" spc="-70" dirty="0">
                <a:latin typeface="Avenir Next" panose="020B0503020202020204" pitchFamily="34" charset="0"/>
                <a:cs typeface="Times New Roman"/>
              </a:rPr>
              <a:t> are </a:t>
            </a:r>
            <a:r>
              <a:rPr lang="it-IT" sz="2800" spc="-70" dirty="0" err="1">
                <a:latin typeface="Avenir Next" panose="020B0503020202020204" pitchFamily="34" charset="0"/>
                <a:cs typeface="Times New Roman"/>
              </a:rPr>
              <a:t>glued</a:t>
            </a:r>
            <a:r>
              <a:rPr sz="2800" spc="-35" dirty="0">
                <a:latin typeface="Avenir Next" panose="020B0503020202020204" pitchFamily="34" charset="0"/>
                <a:cs typeface="Times New Roman"/>
              </a:rPr>
              <a:t>;</a:t>
            </a:r>
            <a:endParaRPr sz="2800" dirty="0">
              <a:latin typeface="Avenir Next" panose="020B0503020202020204" pitchFamily="34" charset="0"/>
              <a:cs typeface="Times New Roman"/>
            </a:endParaRPr>
          </a:p>
          <a:p>
            <a:pPr marL="378460" indent="-365760">
              <a:lnSpc>
                <a:spcPct val="100000"/>
              </a:lnSpc>
              <a:spcBef>
                <a:spcPts val="1680"/>
              </a:spcBef>
              <a:buFont typeface="Wingdings"/>
              <a:buChar char="✓"/>
              <a:tabLst>
                <a:tab pos="378460" algn="l"/>
              </a:tabLst>
            </a:pPr>
            <a:r>
              <a:rPr lang="it-IT" sz="2800" spc="-90" dirty="0" err="1">
                <a:latin typeface="Avenir Next" panose="020B0503020202020204" pitchFamily="34" charset="0"/>
                <a:cs typeface="Times New Roman"/>
              </a:rPr>
              <a:t>Velocity</a:t>
            </a:r>
            <a:r>
              <a:rPr sz="2800" spc="-90" dirty="0">
                <a:latin typeface="Avenir Next" panose="020B0503020202020204" pitchFamily="34" charset="0"/>
                <a:cs typeface="Times New Roman"/>
              </a:rPr>
              <a:t>;</a:t>
            </a:r>
            <a:endParaRPr sz="2800" dirty="0">
              <a:latin typeface="Avenir Next" panose="020B0503020202020204" pitchFamily="34" charset="0"/>
              <a:cs typeface="Times New Roman"/>
            </a:endParaRPr>
          </a:p>
          <a:p>
            <a:pPr marL="378460" indent="-365760">
              <a:lnSpc>
                <a:spcPct val="100000"/>
              </a:lnSpc>
              <a:spcBef>
                <a:spcPts val="1680"/>
              </a:spcBef>
              <a:buFont typeface="Wingdings"/>
              <a:buChar char="✓"/>
              <a:tabLst>
                <a:tab pos="378460" algn="l"/>
              </a:tabLst>
            </a:pPr>
            <a:r>
              <a:rPr lang="it-IT" sz="2800" spc="-114" dirty="0" err="1">
                <a:latin typeface="Avenir Next" panose="020B0503020202020204" pitchFamily="34" charset="0"/>
                <a:cs typeface="Times New Roman"/>
              </a:rPr>
              <a:t>Thickness</a:t>
            </a:r>
            <a:r>
              <a:rPr lang="it-IT" sz="2800" spc="-114" dirty="0">
                <a:latin typeface="Avenir Next" panose="020B0503020202020204" pitchFamily="34" charset="0"/>
                <a:cs typeface="Times New Roman"/>
              </a:rPr>
              <a:t> of the </a:t>
            </a:r>
            <a:r>
              <a:rPr lang="it-IT" sz="2800" spc="-114" dirty="0" err="1">
                <a:latin typeface="Avenir Next" panose="020B0503020202020204" pitchFamily="34" charset="0"/>
                <a:cs typeface="Times New Roman"/>
              </a:rPr>
              <a:t>layers</a:t>
            </a:r>
            <a:r>
              <a:rPr sz="2800" spc="-65" dirty="0">
                <a:latin typeface="Avenir Next" panose="020B0503020202020204" pitchFamily="34" charset="0"/>
                <a:cs typeface="Times New Roman"/>
              </a:rPr>
              <a:t>;</a:t>
            </a:r>
            <a:endParaRPr sz="2800" dirty="0">
              <a:latin typeface="Avenir Next" panose="020B0503020202020204" pitchFamily="34" charset="0"/>
              <a:cs typeface="Times New Roman"/>
            </a:endParaRPr>
          </a:p>
          <a:p>
            <a:pPr marL="378460" indent="-365760">
              <a:lnSpc>
                <a:spcPct val="100000"/>
              </a:lnSpc>
              <a:spcBef>
                <a:spcPts val="1680"/>
              </a:spcBef>
              <a:buFont typeface="Wingdings"/>
              <a:buChar char="✓"/>
              <a:tabLst>
                <a:tab pos="378460" algn="l"/>
                <a:tab pos="1757680" algn="l"/>
              </a:tabLst>
            </a:pPr>
            <a:r>
              <a:rPr lang="it-IT" sz="2800" spc="-80" dirty="0" err="1">
                <a:latin typeface="Avenir Next" panose="020B0503020202020204" pitchFamily="34" charset="0"/>
                <a:cs typeface="Times New Roman"/>
              </a:rPr>
              <a:t>Materials</a:t>
            </a:r>
            <a:r>
              <a:rPr sz="2800" spc="-80" dirty="0">
                <a:latin typeface="Avenir Next" panose="020B0503020202020204" pitchFamily="34" charset="0"/>
                <a:cs typeface="Times New Roman"/>
              </a:rPr>
              <a:t>;</a:t>
            </a:r>
            <a:endParaRPr sz="2800" dirty="0">
              <a:latin typeface="Avenir Next" panose="020B0503020202020204" pitchFamily="34" charset="0"/>
              <a:cs typeface="Times New Roman"/>
            </a:endParaRPr>
          </a:p>
          <a:p>
            <a:pPr marL="377825" indent="-365125">
              <a:lnSpc>
                <a:spcPct val="100000"/>
              </a:lnSpc>
              <a:spcBef>
                <a:spcPts val="1680"/>
              </a:spcBef>
              <a:buFont typeface="Wingdings"/>
              <a:buChar char="✓"/>
              <a:tabLst>
                <a:tab pos="378460" algn="l"/>
              </a:tabLst>
            </a:pPr>
            <a:r>
              <a:rPr sz="2800" spc="-105" dirty="0" err="1">
                <a:latin typeface="Avenir Next" panose="020B0503020202020204" pitchFamily="34" charset="0"/>
                <a:cs typeface="Times New Roman"/>
              </a:rPr>
              <a:t>Accur</a:t>
            </a:r>
            <a:r>
              <a:rPr lang="it-IT" sz="2800" spc="-105" dirty="0" err="1">
                <a:latin typeface="Avenir Next" panose="020B0503020202020204" pitchFamily="34" charset="0"/>
                <a:cs typeface="Times New Roman"/>
              </a:rPr>
              <a:t>acy</a:t>
            </a:r>
            <a:r>
              <a:rPr sz="2800" spc="-105" dirty="0">
                <a:latin typeface="Avenir Next" panose="020B0503020202020204" pitchFamily="34" charset="0"/>
                <a:cs typeface="Times New Roman"/>
              </a:rPr>
              <a:t>;</a:t>
            </a:r>
            <a:endParaRPr sz="2800" dirty="0">
              <a:latin typeface="Avenir Next" panose="020B0503020202020204" pitchFamily="34" charset="0"/>
              <a:cs typeface="Times New Roman"/>
            </a:endParaRPr>
          </a:p>
          <a:p>
            <a:pPr marL="378460" indent="-365760">
              <a:lnSpc>
                <a:spcPct val="100000"/>
              </a:lnSpc>
              <a:spcBef>
                <a:spcPts val="1680"/>
              </a:spcBef>
              <a:buFont typeface="Wingdings"/>
              <a:buChar char="✓"/>
              <a:tabLst>
                <a:tab pos="378460" algn="l"/>
              </a:tabLst>
            </a:pPr>
            <a:r>
              <a:rPr sz="2800" spc="-40" dirty="0">
                <a:latin typeface="Avenir Next" panose="020B0503020202020204" pitchFamily="34" charset="0"/>
                <a:cs typeface="Times New Roman"/>
              </a:rPr>
              <a:t>Cost</a:t>
            </a:r>
            <a:r>
              <a:rPr lang="it-IT" sz="2800" spc="-40" dirty="0" err="1">
                <a:latin typeface="Avenir Next" panose="020B0503020202020204" pitchFamily="34" charset="0"/>
                <a:cs typeface="Times New Roman"/>
              </a:rPr>
              <a:t>s</a:t>
            </a:r>
            <a:r>
              <a:rPr lang="it-IT" sz="2800" spc="-40" dirty="0">
                <a:latin typeface="Avenir Next" panose="020B0503020202020204" pitchFamily="34" charset="0"/>
                <a:cs typeface="Times New Roman"/>
              </a:rPr>
              <a:t>;</a:t>
            </a:r>
          </a:p>
          <a:p>
            <a:pPr marL="378460" indent="-365760">
              <a:lnSpc>
                <a:spcPct val="100000"/>
              </a:lnSpc>
              <a:spcBef>
                <a:spcPts val="1680"/>
              </a:spcBef>
              <a:buFont typeface="Wingdings"/>
              <a:buChar char="✓"/>
              <a:tabLst>
                <a:tab pos="378460" algn="l"/>
              </a:tabLst>
            </a:pPr>
            <a:r>
              <a:rPr lang="en-IT" sz="2800" spc="-40" dirty="0">
                <a:latin typeface="Avenir Next" panose="020B0503020202020204" pitchFamily="34" charset="0"/>
                <a:cs typeface="Times New Roman"/>
              </a:rPr>
              <a:t>……</a:t>
            </a:r>
            <a:endParaRPr sz="2800" dirty="0">
              <a:latin typeface="Avenir Next" panose="020B0503020202020204" pitchFamily="34" charset="0"/>
              <a:cs typeface="Times New Roman"/>
            </a:endParaRPr>
          </a:p>
        </p:txBody>
      </p:sp>
      <p:sp>
        <p:nvSpPr>
          <p:cNvPr id="4" name="Rettangolo 3">
            <a:extLst>
              <a:ext uri="{FF2B5EF4-FFF2-40B4-BE49-F238E27FC236}">
                <a16:creationId xmlns:a16="http://schemas.microsoft.com/office/drawing/2014/main" id="{E7D823DB-8055-BB93-F1C4-7B47E0961E87}"/>
              </a:ext>
            </a:extLst>
          </p:cNvPr>
          <p:cNvSpPr/>
          <p:nvPr/>
        </p:nvSpPr>
        <p:spPr>
          <a:xfrm>
            <a:off x="1659423" y="700151"/>
            <a:ext cx="7669798" cy="646331"/>
          </a:xfrm>
          <a:prstGeom prst="rect">
            <a:avLst/>
          </a:prstGeom>
        </p:spPr>
        <p:txBody>
          <a:bodyPr wrap="square" rtlCol="0">
            <a:spAutoFit/>
          </a:bodyPr>
          <a:lstStyle/>
          <a:p>
            <a:pPr rtl="0"/>
            <a:r>
              <a:rPr lang="en-GB" sz="3600" b="1" dirty="0">
                <a:latin typeface="Avenir Next" panose="020B0503020202020204" pitchFamily="34" charset="0"/>
                <a:cs typeface="Times New Roman" panose="02020603050405020304" pitchFamily="18" charset="0"/>
              </a:rPr>
              <a:t>Introduction</a:t>
            </a:r>
            <a:endParaRPr lang="it-IT" sz="3600" b="1" dirty="0">
              <a:latin typeface="Avenir Next" panose="020B0503020202020204" pitchFamily="34" charset="0"/>
            </a:endParaRPr>
          </a:p>
        </p:txBody>
      </p:sp>
    </p:spTree>
    <p:extLst>
      <p:ext uri="{BB962C8B-B14F-4D97-AF65-F5344CB8AC3E}">
        <p14:creationId xmlns:p14="http://schemas.microsoft.com/office/powerpoint/2010/main" val="1538055468"/>
      </p:ext>
    </p:extLst>
  </p:cSld>
  <p:clrMapOvr>
    <a:masterClrMapping/>
  </p:clrMapOvr>
</p:sld>
</file>

<file path=ppt/theme/theme1.xml><?xml version="1.0" encoding="utf-8"?>
<a:theme xmlns:a="http://schemas.openxmlformats.org/drawingml/2006/main" name="1_Office Theme">
  <a:themeElements>
    <a:clrScheme name="MADE">
      <a:dk1>
        <a:srgbClr val="003F6E"/>
      </a:dk1>
      <a:lt1>
        <a:srgbClr val="FFFFFF"/>
      </a:lt1>
      <a:dk2>
        <a:srgbClr val="003F6E"/>
      </a:dk2>
      <a:lt2>
        <a:srgbClr val="EEEEEE"/>
      </a:lt2>
      <a:accent1>
        <a:srgbClr val="00B3DD"/>
      </a:accent1>
      <a:accent2>
        <a:srgbClr val="003F6E"/>
      </a:accent2>
      <a:accent3>
        <a:srgbClr val="50C2E8"/>
      </a:accent3>
      <a:accent4>
        <a:srgbClr val="078EBF"/>
      </a:accent4>
      <a:accent5>
        <a:srgbClr val="1E669F"/>
      </a:accent5>
      <a:accent6>
        <a:srgbClr val="00B3DD"/>
      </a:accent6>
      <a:hlink>
        <a:srgbClr val="50C2E8"/>
      </a:hlink>
      <a:folHlink>
        <a:srgbClr val="50C2E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MADE">
      <a:dk1>
        <a:srgbClr val="003F6E"/>
      </a:dk1>
      <a:lt1>
        <a:srgbClr val="FFFFFF"/>
      </a:lt1>
      <a:dk2>
        <a:srgbClr val="003F6E"/>
      </a:dk2>
      <a:lt2>
        <a:srgbClr val="EEEEEE"/>
      </a:lt2>
      <a:accent1>
        <a:srgbClr val="00B3DD"/>
      </a:accent1>
      <a:accent2>
        <a:srgbClr val="003F6E"/>
      </a:accent2>
      <a:accent3>
        <a:srgbClr val="50C2E8"/>
      </a:accent3>
      <a:accent4>
        <a:srgbClr val="078EBF"/>
      </a:accent4>
      <a:accent5>
        <a:srgbClr val="1E669F"/>
      </a:accent5>
      <a:accent6>
        <a:srgbClr val="00B3DD"/>
      </a:accent6>
      <a:hlink>
        <a:srgbClr val="50C2E8"/>
      </a:hlink>
      <a:folHlink>
        <a:srgbClr val="50C2E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MADE">
      <a:dk1>
        <a:srgbClr val="003F6E"/>
      </a:dk1>
      <a:lt1>
        <a:srgbClr val="FFFFFF"/>
      </a:lt1>
      <a:dk2>
        <a:srgbClr val="003F6E"/>
      </a:dk2>
      <a:lt2>
        <a:srgbClr val="EEEEEE"/>
      </a:lt2>
      <a:accent1>
        <a:srgbClr val="00B3DD"/>
      </a:accent1>
      <a:accent2>
        <a:srgbClr val="003F6E"/>
      </a:accent2>
      <a:accent3>
        <a:srgbClr val="50C2E8"/>
      </a:accent3>
      <a:accent4>
        <a:srgbClr val="078EBF"/>
      </a:accent4>
      <a:accent5>
        <a:srgbClr val="1E669F"/>
      </a:accent5>
      <a:accent6>
        <a:srgbClr val="00B3DD"/>
      </a:accent6>
      <a:hlink>
        <a:srgbClr val="50C2E8"/>
      </a:hlink>
      <a:folHlink>
        <a:srgbClr val="50C2E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ab0e02d-7b70-4413-b572-d44f1292ffc6">
      <Terms xmlns="http://schemas.microsoft.com/office/infopath/2007/PartnerControls"/>
    </lcf76f155ced4ddcb4097134ff3c332f>
    <TaxCatchAll xmlns="328b14d6-6e2c-4870-bd3d-20a4f0e49c9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B026C5034DEF31469D687DC74110F0C4" ma:contentTypeVersion="18" ma:contentTypeDescription="Crear nuevo documento." ma:contentTypeScope="" ma:versionID="76f5c0324a1dd667b65e6f767c58d39e">
  <xsd:schema xmlns:xsd="http://www.w3.org/2001/XMLSchema" xmlns:xs="http://www.w3.org/2001/XMLSchema" xmlns:p="http://schemas.microsoft.com/office/2006/metadata/properties" xmlns:ns2="fab0e02d-7b70-4413-b572-d44f1292ffc6" xmlns:ns3="328b14d6-6e2c-4870-bd3d-20a4f0e49c9e" targetNamespace="http://schemas.microsoft.com/office/2006/metadata/properties" ma:root="true" ma:fieldsID="3fc5b34351196944d8ebb526917e9c88" ns2:_="" ns3:_="">
    <xsd:import namespace="fab0e02d-7b70-4413-b572-d44f1292ffc6"/>
    <xsd:import namespace="328b14d6-6e2c-4870-bd3d-20a4f0e49c9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b0e02d-7b70-4413-b572-d44f1292ff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18748ed3-a044-4069-afca-14a5a74919a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8b14d6-6e2c-4870-bd3d-20a4f0e49c9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484c96b-0302-40db-b824-a3a76ee72efe}" ma:internalName="TaxCatchAll" ma:showField="CatchAllData" ma:web="328b14d6-6e2c-4870-bd3d-20a4f0e49c9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D2E694-1EEE-404C-8CAD-5E15EAE9B83F}">
  <ds:schemaRefs>
    <ds:schemaRef ds:uri="http://schemas.microsoft.com/office/2006/metadata/properties"/>
    <ds:schemaRef ds:uri="http://schemas.microsoft.com/office/infopath/2007/PartnerControls"/>
    <ds:schemaRef ds:uri="f4c0f8ca-c8ec-4354-a13e-10b99c711faa"/>
    <ds:schemaRef ds:uri="e082da33-2c5c-4009-9705-6bddbada9432"/>
    <ds:schemaRef ds:uri="9e18f3b0-0311-4c41-b0bb-fd8f9b26941d"/>
    <ds:schemaRef ds:uri="0ed2f73a-886c-4f09-a24d-21cd78800f1f"/>
    <ds:schemaRef ds:uri="http://schemas.microsoft.com/sharepoint/v3"/>
    <ds:schemaRef ds:uri="fab0e02d-7b70-4413-b572-d44f1292ffc6"/>
    <ds:schemaRef ds:uri="328b14d6-6e2c-4870-bd3d-20a4f0e49c9e"/>
  </ds:schemaRefs>
</ds:datastoreItem>
</file>

<file path=customXml/itemProps2.xml><?xml version="1.0" encoding="utf-8"?>
<ds:datastoreItem xmlns:ds="http://schemas.openxmlformats.org/officeDocument/2006/customXml" ds:itemID="{65557F04-D84D-4B85-AA8E-D566D59FE353}"/>
</file>

<file path=customXml/itemProps3.xml><?xml version="1.0" encoding="utf-8"?>
<ds:datastoreItem xmlns:ds="http://schemas.openxmlformats.org/officeDocument/2006/customXml" ds:itemID="{468BFB08-724B-4258-AF04-54ABAC303B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11530</TotalTime>
  <Words>6571</Words>
  <Application>Microsoft Office PowerPoint</Application>
  <PresentationFormat>Widescreen</PresentationFormat>
  <Paragraphs>385</Paragraphs>
  <Slides>35</Slides>
  <Notes>34</Notes>
  <HiddenSlides>0</HiddenSlides>
  <MMClips>1</MMClips>
  <ScaleCrop>false</ScaleCrop>
  <HeadingPairs>
    <vt:vector size="4" baseType="variant">
      <vt:variant>
        <vt:lpstr>Theme</vt:lpstr>
      </vt:variant>
      <vt:variant>
        <vt:i4>3</vt:i4>
      </vt:variant>
      <vt:variant>
        <vt:lpstr>Slide Titles</vt:lpstr>
      </vt:variant>
      <vt:variant>
        <vt:i4>35</vt:i4>
      </vt:variant>
    </vt:vector>
  </HeadingPairs>
  <TitlesOfParts>
    <vt:vector size="38" baseType="lpstr">
      <vt:lpstr>1_Office Theme</vt:lpstr>
      <vt:lpstr>2_Office Theme</vt:lpstr>
      <vt:lpstr>3_Office Theme</vt:lpstr>
      <vt:lpstr>Design 4.0</vt:lpstr>
      <vt:lpstr> DESIGN 4.0   DESIGN FOR ADDITIVE MANUFACTURING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for Additive Manufacturing</vt:lpstr>
      <vt:lpstr>Design for Additive Manufacturing</vt:lpstr>
      <vt:lpstr>Design for Additive Manufacturing</vt:lpstr>
      <vt:lpstr>Design for Additive Manufacturing</vt:lpstr>
      <vt:lpstr>PowerPoint Presentation</vt:lpstr>
      <vt:lpstr>Design for Additive Manufacturing</vt:lpstr>
      <vt:lpstr>Design for Additive Manufacturing</vt:lpstr>
      <vt:lpstr>Design for Additive Manufacturing</vt:lpstr>
      <vt:lpstr>Design for Additive Manufacturing</vt:lpstr>
      <vt:lpstr>Design for Additive Manufacturing</vt:lpstr>
      <vt:lpstr>PowerPoint Presentation</vt:lpstr>
      <vt:lpstr>Problems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daniele.raina@outlook.com</dc:creator>
  <cp:keywords/>
  <dc:description/>
  <cp:lastModifiedBy>Sona Arevshatyan</cp:lastModifiedBy>
  <cp:revision>92</cp:revision>
  <cp:lastPrinted>2024-05-25T16:02:30Z</cp:lastPrinted>
  <dcterms:created xsi:type="dcterms:W3CDTF">2020-03-12T15:47:50Z</dcterms:created>
  <dcterms:modified xsi:type="dcterms:W3CDTF">2025-09-05T10:01:16Z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0x010100B026C5034DEF31469D687DC74110F0C4</vt:lpwstr>
  </property>
  <property fmtid="{D5CDD505-2E9C-101B-9397-08002B2CF9AE}" pid="3" name="MediaServiceImageTags">
    <vt:lpwstr/>
  </property>
</Properties>
</file>