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42"/>
  </p:notesMasterIdLst>
  <p:sldIdLst>
    <p:sldId id="256" r:id="rId6"/>
    <p:sldId id="257" r:id="rId7"/>
    <p:sldId id="258"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3" r:id="rId33"/>
    <p:sldId id="312" r:id="rId34"/>
    <p:sldId id="314" r:id="rId35"/>
    <p:sldId id="315" r:id="rId36"/>
    <p:sldId id="316" r:id="rId37"/>
    <p:sldId id="317" r:id="rId38"/>
    <p:sldId id="318" r:id="rId39"/>
    <p:sldId id="319" r:id="rId40"/>
    <p:sldId id="287" r:id="rId41"/>
  </p:sldIdLst>
  <p:sldSz cx="12192000" cy="6858000"/>
  <p:notesSz cx="6858000" cy="9144000"/>
  <p:embeddedFontLst>
    <p:embeddedFont>
      <p:font typeface="Arial Black" panose="020B0A04020102020204" pitchFamily="34" charset="0"/>
      <p:regular r:id="rId43"/>
      <p:bold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gWxImTjqtd+y2IxClbcuH4CE7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23D17B-4E91-C13B-1959-F6F5B43FD66F}" v="1" dt="2025-09-26T14:17:32.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customschemas.google.com/relationships/presentationmetadata" Target="metadata"/><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a Arevshatyan" userId="S::sona.arevshatyan_made-cc.eu#ext#@tknika.onmicrosoft.com::dfbf2ffb-4da4-49fe-9e91-2321ca72628d" providerId="AD" clId="Web-{CB23D17B-4E91-C13B-1959-F6F5B43FD66F}"/>
    <pc:docChg chg="modSld">
      <pc:chgData name="Sona Arevshatyan" userId="S::sona.arevshatyan_made-cc.eu#ext#@tknika.onmicrosoft.com::dfbf2ffb-4da4-49fe-9e91-2321ca72628d" providerId="AD" clId="Web-{CB23D17B-4E91-C13B-1959-F6F5B43FD66F}" dt="2025-09-26T14:17:32.630" v="0"/>
      <pc:docMkLst>
        <pc:docMk/>
      </pc:docMkLst>
      <pc:sldChg chg="modSp">
        <pc:chgData name="Sona Arevshatyan" userId="S::sona.arevshatyan_made-cc.eu#ext#@tknika.onmicrosoft.com::dfbf2ffb-4da4-49fe-9e91-2321ca72628d" providerId="AD" clId="Web-{CB23D17B-4E91-C13B-1959-F6F5B43FD66F}" dt="2025-09-26T14:17:32.630" v="0"/>
        <pc:sldMkLst>
          <pc:docMk/>
          <pc:sldMk cId="0" sldId="256"/>
        </pc:sldMkLst>
        <pc:spChg chg="mod">
          <ac:chgData name="Sona Arevshatyan" userId="S::sona.arevshatyan_made-cc.eu#ext#@tknika.onmicrosoft.com::dfbf2ffb-4da4-49fe-9e91-2321ca72628d" providerId="AD" clId="Web-{CB23D17B-4E91-C13B-1959-F6F5B43FD66F}" dt="2025-09-26T14:17:32.630" v="0"/>
          <ac:spMkLst>
            <pc:docMk/>
            <pc:sldMk cId="0" sldId="256"/>
            <ac:spMk id="3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79999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421267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15876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189625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15389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099273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1112345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60180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2613887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1447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3427174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1676757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2802018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1347719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extLst>
      <p:ext uri="{BB962C8B-B14F-4D97-AF65-F5344CB8AC3E}">
        <p14:creationId xmlns:p14="http://schemas.microsoft.com/office/powerpoint/2010/main" val="746601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4137573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2915433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152790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1660499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extLst>
      <p:ext uri="{BB962C8B-B14F-4D97-AF65-F5344CB8AC3E}">
        <p14:creationId xmlns:p14="http://schemas.microsoft.com/office/powerpoint/2010/main" val="182026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extLst>
      <p:ext uri="{BB962C8B-B14F-4D97-AF65-F5344CB8AC3E}">
        <p14:creationId xmlns:p14="http://schemas.microsoft.com/office/powerpoint/2010/main" val="3032004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extLst>
      <p:ext uri="{BB962C8B-B14F-4D97-AF65-F5344CB8AC3E}">
        <p14:creationId xmlns:p14="http://schemas.microsoft.com/office/powerpoint/2010/main" val="1948659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extLst>
      <p:ext uri="{BB962C8B-B14F-4D97-AF65-F5344CB8AC3E}">
        <p14:creationId xmlns:p14="http://schemas.microsoft.com/office/powerpoint/2010/main" val="3091789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extLst>
      <p:ext uri="{BB962C8B-B14F-4D97-AF65-F5344CB8AC3E}">
        <p14:creationId xmlns:p14="http://schemas.microsoft.com/office/powerpoint/2010/main" val="579696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extLst>
      <p:ext uri="{BB962C8B-B14F-4D97-AF65-F5344CB8AC3E}">
        <p14:creationId xmlns:p14="http://schemas.microsoft.com/office/powerpoint/2010/main" val="1104260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extLst>
      <p:ext uri="{BB962C8B-B14F-4D97-AF65-F5344CB8AC3E}">
        <p14:creationId xmlns:p14="http://schemas.microsoft.com/office/powerpoint/2010/main" val="1326798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844857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91437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5620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50373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08706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21587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3534335" y="248584"/>
            <a:ext cx="5814712" cy="752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400"/>
              <a:buFont typeface="Arial Black"/>
              <a:buNone/>
              <a:defRPr sz="2400" b="1">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descr="A picture containing text, clipar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 name="Google Shape;11;p11" descr="Imagen que contiene Logotipo&#10;&#10;Descripción generada automáticamente"/>
          <p:cNvPicPr preferRelativeResize="0"/>
          <p:nvPr/>
        </p:nvPicPr>
        <p:blipFill rotWithShape="1">
          <a:blip r:embed="rId5">
            <a:alphaModFix/>
          </a:blip>
          <a:srcRect/>
          <a:stretch/>
        </p:blipFill>
        <p:spPr>
          <a:xfrm>
            <a:off x="605741" y="317550"/>
            <a:ext cx="4082006" cy="1530752"/>
          </a:xfrm>
          <a:prstGeom prst="rect">
            <a:avLst/>
          </a:prstGeom>
          <a:noFill/>
          <a:ln>
            <a:noFill/>
          </a:ln>
        </p:spPr>
      </p:pic>
      <p:grpSp>
        <p:nvGrpSpPr>
          <p:cNvPr id="12" name="Google Shape;12;p11"/>
          <p:cNvGrpSpPr/>
          <p:nvPr/>
        </p:nvGrpSpPr>
        <p:grpSpPr>
          <a:xfrm>
            <a:off x="179295" y="6057247"/>
            <a:ext cx="1955918" cy="548655"/>
            <a:chOff x="754017" y="3871464"/>
            <a:chExt cx="3958319" cy="1110348"/>
          </a:xfrm>
        </p:grpSpPr>
        <p:sp>
          <p:nvSpPr>
            <p:cNvPr id="13" name="Google Shape;13;p11"/>
            <p:cNvSpPr/>
            <p:nvPr/>
          </p:nvSpPr>
          <p:spPr>
            <a:xfrm>
              <a:off x="827314" y="3987080"/>
              <a:ext cx="3846107" cy="898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1" descr="Graphical user interface, text&#10;&#10;Description automatically generated"/>
            <p:cNvPicPr preferRelativeResize="0"/>
            <p:nvPr/>
          </p:nvPicPr>
          <p:blipFill rotWithShape="1">
            <a:blip r:embed="rId6">
              <a:alphaModFix/>
            </a:blip>
            <a:srcRect/>
            <a:stretch/>
          </p:blipFill>
          <p:spPr>
            <a:xfrm>
              <a:off x="754017" y="3871464"/>
              <a:ext cx="3958319" cy="1110348"/>
            </a:xfrm>
            <a:prstGeom prst="rect">
              <a:avLst/>
            </a:prstGeom>
            <a:noFill/>
            <a:ln>
              <a:noFill/>
            </a:ln>
          </p:spPr>
        </p:pic>
      </p:grpSp>
      <p:sp>
        <p:nvSpPr>
          <p:cNvPr id="15" name="Google Shape;15;p11"/>
          <p:cNvSpPr txBox="1"/>
          <p:nvPr/>
        </p:nvSpPr>
        <p:spPr>
          <a:xfrm>
            <a:off x="2015639" y="5944690"/>
            <a:ext cx="4170007" cy="77376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900" b="0" i="0" u="none" strike="noStrike" cap="non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2A376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 name="Google Shape;20;p13" descr="Icono&#10;&#10;Descripción generada automáticamente"/>
          <p:cNvPicPr preferRelativeResize="0"/>
          <p:nvPr/>
        </p:nvPicPr>
        <p:blipFill rotWithShape="1">
          <a:blip r:embed="rId4">
            <a:alphaModFix/>
          </a:blip>
          <a:srcRect/>
          <a:stretch/>
        </p:blipFill>
        <p:spPr>
          <a:xfrm rot="-5400000">
            <a:off x="13302" y="2677"/>
            <a:ext cx="1080835" cy="1107440"/>
          </a:xfrm>
          <a:prstGeom prst="rect">
            <a:avLst/>
          </a:prstGeom>
          <a:noFill/>
          <a:ln>
            <a:noFill/>
          </a:ln>
        </p:spPr>
      </p:pic>
      <p:pic>
        <p:nvPicPr>
          <p:cNvPr id="21" name="Google Shape;21;p13" descr="Imagen que contiene Logotipo&#10;&#10;Descripción generada automáticamente"/>
          <p:cNvPicPr preferRelativeResize="0"/>
          <p:nvPr/>
        </p:nvPicPr>
        <p:blipFill rotWithShape="1">
          <a:blip r:embed="rId5">
            <a:alphaModFix/>
          </a:blip>
          <a:srcRect/>
          <a:stretch/>
        </p:blipFill>
        <p:spPr>
          <a:xfrm>
            <a:off x="9539549" y="146812"/>
            <a:ext cx="2332218" cy="874582"/>
          </a:xfrm>
          <a:prstGeom prst="rect">
            <a:avLst/>
          </a:prstGeom>
          <a:noFill/>
          <a:ln>
            <a:noFill/>
          </a:ln>
        </p:spPr>
      </p:pic>
      <p:pic>
        <p:nvPicPr>
          <p:cNvPr id="22" name="Google Shape;22;p13"/>
          <p:cNvPicPr preferRelativeResize="0"/>
          <p:nvPr/>
        </p:nvPicPr>
        <p:blipFill rotWithShape="1">
          <a:blip r:embed="rId6">
            <a:alphaModFix/>
          </a:blip>
          <a:srcRect/>
          <a:stretch/>
        </p:blipFill>
        <p:spPr>
          <a:xfrm>
            <a:off x="0" y="6395185"/>
            <a:ext cx="12192000" cy="462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eduspace.3ds.com/CompanionManager/public/#/"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Google Shape;36;p1"/>
          <p:cNvSpPr txBox="1">
            <a:spLocks noGrp="1"/>
          </p:cNvSpPr>
          <p:nvPr>
            <p:ph type="ctrTitle"/>
          </p:nvPr>
        </p:nvSpPr>
        <p:spPr>
          <a:xfrm>
            <a:off x="1014714" y="2964404"/>
            <a:ext cx="5526046" cy="570648"/>
          </a:xfrm>
          <a:prstGeom prst="rect">
            <a:avLst/>
          </a:prstGeom>
          <a:noFill/>
          <a:ln>
            <a:noFill/>
          </a:ln>
        </p:spPr>
        <p:txBody>
          <a:bodyPr spcFirstLastPara="1" wrap="square" lIns="91425" tIns="45700" rIns="91425" bIns="45700" anchor="t" anchorCtr="0">
            <a:noAutofit/>
          </a:bodyPr>
          <a:lstStyle/>
          <a:p>
            <a:pPr lvl="0">
              <a:lnSpc>
                <a:spcPct val="90000"/>
              </a:lnSpc>
              <a:buClr>
                <a:srgbClr val="222D59"/>
              </a:buClr>
              <a:buSzPts val="3600"/>
            </a:pPr>
            <a:r>
              <a:rPr lang="en-GB" sz="3600" dirty="0">
                <a:solidFill>
                  <a:srgbClr val="222D59"/>
                </a:solidFill>
                <a:latin typeface="Arial Black"/>
                <a:sym typeface="Arial Black"/>
              </a:rPr>
              <a:t>CLF-DES-01-EN-MA</a:t>
            </a:r>
            <a:br>
              <a:rPr lang="en-GB" sz="3600" dirty="0">
                <a:solidFill>
                  <a:srgbClr val="222D59"/>
                </a:solidFill>
                <a:latin typeface="Arial Black"/>
                <a:sym typeface="Arial Black"/>
              </a:rPr>
            </a:br>
            <a:r>
              <a:rPr lang="en-GB" sz="3600" dirty="0">
                <a:solidFill>
                  <a:srgbClr val="222D59"/>
                </a:solidFill>
                <a:latin typeface="Arial Black"/>
                <a:sym typeface="Arial Black"/>
              </a:rPr>
              <a:t>PLM management - 3D experience</a:t>
            </a:r>
            <a:endParaRPr sz="3600" dirty="0">
              <a:solidFill>
                <a:srgbClr val="222D59"/>
              </a:solidFill>
              <a:latin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1" name="Marcador de contenido 2"/>
          <p:cNvSpPr txBox="1">
            <a:spLocks/>
          </p:cNvSpPr>
          <p:nvPr/>
        </p:nvSpPr>
        <p:spPr>
          <a:xfrm>
            <a:off x="838200" y="1825625"/>
            <a:ext cx="4769498"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a:t>Add a new tab to the dashboard</a:t>
            </a:r>
          </a:p>
          <a:p>
            <a:pPr lvl="1"/>
            <a:r>
              <a:rPr lang="en-GB" sz="2000" dirty="0"/>
              <a:t>Option 1						</a:t>
            </a:r>
          </a:p>
          <a:p>
            <a:pPr lvl="1"/>
            <a:endParaRPr lang="en-GB" sz="2000" dirty="0"/>
          </a:p>
          <a:p>
            <a:pPr lvl="1"/>
            <a:endParaRPr lang="en-GB" sz="2000" dirty="0"/>
          </a:p>
          <a:p>
            <a:pPr lvl="1"/>
            <a:endParaRPr lang="en-GB" sz="2000" dirty="0"/>
          </a:p>
          <a:p>
            <a:pPr lvl="1"/>
            <a:endParaRPr lang="en-GB" sz="2000" dirty="0"/>
          </a:p>
          <a:p>
            <a:pPr marL="596900" lvl="1" indent="0">
              <a:buNone/>
            </a:pPr>
            <a:endParaRPr lang="en-GB" sz="2000" dirty="0"/>
          </a:p>
          <a:p>
            <a:pPr lvl="1"/>
            <a:endParaRPr lang="en-GB" sz="2000" dirty="0"/>
          </a:p>
          <a:p>
            <a:pPr lvl="1"/>
            <a:endParaRPr lang="en-GB" sz="2000" dirty="0"/>
          </a:p>
          <a:p>
            <a:pPr lvl="1"/>
            <a:endParaRPr lang="en-GB" sz="2000" dirty="0"/>
          </a:p>
          <a:p>
            <a:pPr lvl="1"/>
            <a:endParaRPr lang="en-GB" sz="2000" dirty="0"/>
          </a:p>
        </p:txBody>
      </p:sp>
      <p:grpSp>
        <p:nvGrpSpPr>
          <p:cNvPr id="12" name="Grupo 11"/>
          <p:cNvGrpSpPr/>
          <p:nvPr/>
        </p:nvGrpSpPr>
        <p:grpSpPr>
          <a:xfrm>
            <a:off x="818631" y="3097668"/>
            <a:ext cx="5082238" cy="2198080"/>
            <a:chOff x="3348356" y="2375535"/>
            <a:chExt cx="4161827" cy="1800000"/>
          </a:xfrm>
        </p:grpSpPr>
        <p:pic>
          <p:nvPicPr>
            <p:cNvPr id="16" name="Imagen 15"/>
            <p:cNvPicPr>
              <a:picLocks noChangeAspect="1"/>
            </p:cNvPicPr>
            <p:nvPr/>
          </p:nvPicPr>
          <p:blipFill>
            <a:blip r:embed="rId3"/>
            <a:stretch>
              <a:fillRect/>
            </a:stretch>
          </p:blipFill>
          <p:spPr>
            <a:xfrm>
              <a:off x="3348356" y="2375535"/>
              <a:ext cx="4161827" cy="1800000"/>
            </a:xfrm>
            <a:prstGeom prst="rect">
              <a:avLst/>
            </a:prstGeom>
            <a:ln>
              <a:solidFill>
                <a:srgbClr val="0070C0"/>
              </a:solidFill>
            </a:ln>
          </p:spPr>
        </p:pic>
        <p:sp>
          <p:nvSpPr>
            <p:cNvPr id="17" name="Elipse 16"/>
            <p:cNvSpPr/>
            <p:nvPr/>
          </p:nvSpPr>
          <p:spPr>
            <a:xfrm>
              <a:off x="5564777" y="2603863"/>
              <a:ext cx="470263" cy="26125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8" name="Marcador de contenido 2"/>
          <p:cNvSpPr txBox="1">
            <a:spLocks/>
          </p:cNvSpPr>
          <p:nvPr/>
        </p:nvSpPr>
        <p:spPr>
          <a:xfrm>
            <a:off x="6728927" y="1894049"/>
            <a:ext cx="4769498" cy="173555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1"/>
            <a:endParaRPr lang="en-GB" sz="2000" dirty="0"/>
          </a:p>
          <a:p>
            <a:pPr lvl="1"/>
            <a:r>
              <a:rPr lang="en-GB" sz="2000" dirty="0"/>
              <a:t>Option2</a:t>
            </a:r>
          </a:p>
          <a:p>
            <a:pPr lvl="1"/>
            <a:endParaRPr lang="en-GB" sz="2000" dirty="0"/>
          </a:p>
          <a:p>
            <a:pPr lvl="1"/>
            <a:endParaRPr lang="en-GB" sz="2000" dirty="0"/>
          </a:p>
          <a:p>
            <a:pPr lvl="1"/>
            <a:endParaRPr lang="en-GB" sz="2000" dirty="0"/>
          </a:p>
          <a:p>
            <a:pPr lvl="1"/>
            <a:endParaRPr lang="en-GB" sz="2000" dirty="0"/>
          </a:p>
          <a:p>
            <a:pPr lvl="1"/>
            <a:endParaRPr lang="en-GB" sz="2000" dirty="0"/>
          </a:p>
        </p:txBody>
      </p:sp>
      <p:pic>
        <p:nvPicPr>
          <p:cNvPr id="19" name="Imagen 18"/>
          <p:cNvPicPr>
            <a:picLocks noChangeAspect="1"/>
          </p:cNvPicPr>
          <p:nvPr/>
        </p:nvPicPr>
        <p:blipFill>
          <a:blip r:embed="rId4"/>
          <a:stretch>
            <a:fillRect/>
          </a:stretch>
        </p:blipFill>
        <p:spPr>
          <a:xfrm>
            <a:off x="6298147" y="3097668"/>
            <a:ext cx="4955586" cy="2198080"/>
          </a:xfrm>
          <a:prstGeom prst="rect">
            <a:avLst/>
          </a:prstGeom>
          <a:ln>
            <a:solidFill>
              <a:srgbClr val="0070C0"/>
            </a:solidFill>
          </a:ln>
        </p:spPr>
      </p:pic>
    </p:spTree>
    <p:extLst>
      <p:ext uri="{BB962C8B-B14F-4D97-AF65-F5344CB8AC3E}">
        <p14:creationId xmlns:p14="http://schemas.microsoft.com/office/powerpoint/2010/main" val="349312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1" name="Marcador de contenido 2"/>
          <p:cNvSpPr txBox="1">
            <a:spLocks/>
          </p:cNvSpPr>
          <p:nvPr/>
        </p:nvSpPr>
        <p:spPr>
          <a:xfrm>
            <a:off x="838200" y="1825625"/>
            <a:ext cx="4769498"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a:t>Add a new tab to the dashboard</a:t>
            </a:r>
          </a:p>
          <a:p>
            <a:pPr lvl="1"/>
            <a:r>
              <a:rPr lang="en-GB" sz="2000" dirty="0"/>
              <a:t>Option 1						</a:t>
            </a:r>
          </a:p>
          <a:p>
            <a:pPr lvl="1"/>
            <a:endParaRPr lang="en-GB" sz="2000" dirty="0"/>
          </a:p>
          <a:p>
            <a:pPr lvl="1"/>
            <a:endParaRPr lang="en-GB" sz="2000" dirty="0"/>
          </a:p>
          <a:p>
            <a:pPr lvl="1"/>
            <a:endParaRPr lang="en-GB" sz="2000" dirty="0"/>
          </a:p>
          <a:p>
            <a:pPr lvl="1"/>
            <a:endParaRPr lang="en-GB" sz="2000" dirty="0"/>
          </a:p>
          <a:p>
            <a:pPr marL="596900" lvl="1" indent="0">
              <a:buNone/>
            </a:pPr>
            <a:endParaRPr lang="en-GB" sz="2000" dirty="0"/>
          </a:p>
          <a:p>
            <a:pPr lvl="1"/>
            <a:endParaRPr lang="en-GB" sz="2000" dirty="0"/>
          </a:p>
          <a:p>
            <a:pPr lvl="1"/>
            <a:endParaRPr lang="en-GB" sz="2000" dirty="0"/>
          </a:p>
          <a:p>
            <a:pPr lvl="1"/>
            <a:endParaRPr lang="en-GB" sz="2000" dirty="0"/>
          </a:p>
          <a:p>
            <a:pPr lvl="1"/>
            <a:endParaRPr lang="en-GB" sz="2000" dirty="0"/>
          </a:p>
        </p:txBody>
      </p:sp>
      <p:grpSp>
        <p:nvGrpSpPr>
          <p:cNvPr id="12" name="Grupo 11"/>
          <p:cNvGrpSpPr/>
          <p:nvPr/>
        </p:nvGrpSpPr>
        <p:grpSpPr>
          <a:xfrm>
            <a:off x="818631" y="3097668"/>
            <a:ext cx="5082238" cy="2198080"/>
            <a:chOff x="3348356" y="2375535"/>
            <a:chExt cx="4161827" cy="1800000"/>
          </a:xfrm>
        </p:grpSpPr>
        <p:pic>
          <p:nvPicPr>
            <p:cNvPr id="16" name="Imagen 15"/>
            <p:cNvPicPr>
              <a:picLocks noChangeAspect="1"/>
            </p:cNvPicPr>
            <p:nvPr/>
          </p:nvPicPr>
          <p:blipFill>
            <a:blip r:embed="rId3"/>
            <a:stretch>
              <a:fillRect/>
            </a:stretch>
          </p:blipFill>
          <p:spPr>
            <a:xfrm>
              <a:off x="3348356" y="2375535"/>
              <a:ext cx="4161827" cy="1800000"/>
            </a:xfrm>
            <a:prstGeom prst="rect">
              <a:avLst/>
            </a:prstGeom>
            <a:ln>
              <a:solidFill>
                <a:srgbClr val="0070C0"/>
              </a:solidFill>
            </a:ln>
          </p:spPr>
        </p:pic>
        <p:sp>
          <p:nvSpPr>
            <p:cNvPr id="17" name="Elipse 16"/>
            <p:cNvSpPr/>
            <p:nvPr/>
          </p:nvSpPr>
          <p:spPr>
            <a:xfrm>
              <a:off x="5564777" y="2603863"/>
              <a:ext cx="470263" cy="26125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8" name="Marcador de contenido 2"/>
          <p:cNvSpPr txBox="1">
            <a:spLocks/>
          </p:cNvSpPr>
          <p:nvPr/>
        </p:nvSpPr>
        <p:spPr>
          <a:xfrm>
            <a:off x="6728927" y="1894049"/>
            <a:ext cx="4769498" cy="173555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1"/>
            <a:endParaRPr lang="en-GB" sz="2000" dirty="0"/>
          </a:p>
          <a:p>
            <a:pPr lvl="1"/>
            <a:r>
              <a:rPr lang="en-GB" sz="2000" dirty="0"/>
              <a:t>Option2</a:t>
            </a:r>
          </a:p>
          <a:p>
            <a:pPr lvl="1"/>
            <a:endParaRPr lang="en-GB" sz="2000" dirty="0"/>
          </a:p>
          <a:p>
            <a:pPr lvl="1"/>
            <a:endParaRPr lang="en-GB" sz="2000" dirty="0"/>
          </a:p>
          <a:p>
            <a:pPr lvl="1"/>
            <a:endParaRPr lang="en-GB" sz="2000" dirty="0"/>
          </a:p>
          <a:p>
            <a:pPr lvl="1"/>
            <a:endParaRPr lang="en-GB" sz="2000" dirty="0"/>
          </a:p>
          <a:p>
            <a:pPr lvl="1"/>
            <a:endParaRPr lang="en-GB" sz="2000" dirty="0"/>
          </a:p>
        </p:txBody>
      </p:sp>
      <p:pic>
        <p:nvPicPr>
          <p:cNvPr id="19" name="Imagen 18"/>
          <p:cNvPicPr>
            <a:picLocks noChangeAspect="1"/>
          </p:cNvPicPr>
          <p:nvPr/>
        </p:nvPicPr>
        <p:blipFill>
          <a:blip r:embed="rId4"/>
          <a:stretch>
            <a:fillRect/>
          </a:stretch>
        </p:blipFill>
        <p:spPr>
          <a:xfrm>
            <a:off x="6298147" y="3097668"/>
            <a:ext cx="4955586" cy="2198080"/>
          </a:xfrm>
          <a:prstGeom prst="rect">
            <a:avLst/>
          </a:prstGeom>
          <a:ln>
            <a:solidFill>
              <a:srgbClr val="0070C0"/>
            </a:solidFill>
          </a:ln>
        </p:spPr>
      </p:pic>
    </p:spTree>
    <p:extLst>
      <p:ext uri="{BB962C8B-B14F-4D97-AF65-F5344CB8AC3E}">
        <p14:creationId xmlns:p14="http://schemas.microsoft.com/office/powerpoint/2010/main" val="4190795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754224" y="1284449"/>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a:t>Add a apps to a tab</a:t>
            </a:r>
          </a:p>
          <a:p>
            <a:pPr marL="457200" lvl="1" indent="0">
              <a:buFont typeface="Arial"/>
              <a:buNone/>
            </a:pPr>
            <a:r>
              <a:rPr lang="en-GB" sz="2000" dirty="0"/>
              <a:t>In case you are in dashboards home page click on the compass first.					</a:t>
            </a:r>
          </a:p>
          <a:p>
            <a:pPr lvl="1"/>
            <a:endParaRPr lang="en-GB" sz="2000" dirty="0"/>
          </a:p>
          <a:p>
            <a:pPr lvl="1"/>
            <a:endParaRPr lang="en-GB" sz="2000" dirty="0"/>
          </a:p>
          <a:p>
            <a:pPr lvl="1"/>
            <a:endParaRPr lang="en-GB" sz="2000" dirty="0"/>
          </a:p>
          <a:p>
            <a:pPr lvl="1"/>
            <a:endParaRPr lang="en-GB" sz="2000" dirty="0"/>
          </a:p>
          <a:p>
            <a:pPr lvl="1"/>
            <a:endParaRPr lang="en-GB" sz="2000" dirty="0"/>
          </a:p>
          <a:p>
            <a:pPr lvl="1"/>
            <a:endParaRPr lang="en-GB" sz="2000" dirty="0"/>
          </a:p>
        </p:txBody>
      </p:sp>
      <p:pic>
        <p:nvPicPr>
          <p:cNvPr id="13" name="Imagen 12"/>
          <p:cNvPicPr>
            <a:picLocks noChangeAspect="1"/>
          </p:cNvPicPr>
          <p:nvPr/>
        </p:nvPicPr>
        <p:blipFill>
          <a:blip r:embed="rId3"/>
          <a:stretch>
            <a:fillRect/>
          </a:stretch>
        </p:blipFill>
        <p:spPr>
          <a:xfrm>
            <a:off x="1721204" y="2152263"/>
            <a:ext cx="8581640" cy="4276692"/>
          </a:xfrm>
          <a:prstGeom prst="rect">
            <a:avLst/>
          </a:prstGeom>
          <a:ln>
            <a:solidFill>
              <a:srgbClr val="0070C0"/>
            </a:solidFill>
          </a:ln>
        </p:spPr>
      </p:pic>
    </p:spTree>
    <p:extLst>
      <p:ext uri="{BB962C8B-B14F-4D97-AF65-F5344CB8AC3E}">
        <p14:creationId xmlns:p14="http://schemas.microsoft.com/office/powerpoint/2010/main" val="501983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688911" y="1303110"/>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1"/>
            <a:r>
              <a:rPr lang="en-GB" sz="2000"/>
              <a:t>Then a menu with different roles, apps would be shown.</a:t>
            </a:r>
          </a:p>
          <a:p>
            <a:pPr marL="457200" lvl="1" indent="0">
              <a:buFont typeface="Arial"/>
              <a:buNone/>
            </a:pPr>
            <a:endParaRPr lang="en-GB" sz="2000"/>
          </a:p>
          <a:p>
            <a:pPr marL="457200" lvl="1" indent="0">
              <a:buFont typeface="Arial"/>
              <a:buNone/>
            </a:pPr>
            <a:endParaRPr lang="en-GB" sz="2000"/>
          </a:p>
          <a:p>
            <a:pPr marL="457200" lvl="1" indent="0">
              <a:buFont typeface="Arial"/>
              <a:buNone/>
            </a:pPr>
            <a:endParaRPr lang="en-GB" sz="2000"/>
          </a:p>
          <a:p>
            <a:pPr marL="457200" lvl="1" indent="0">
              <a:buFont typeface="Arial"/>
              <a:buNone/>
            </a:pPr>
            <a:endParaRPr lang="en-GB" sz="2000"/>
          </a:p>
          <a:p>
            <a:pPr marL="457200" lvl="1" indent="0">
              <a:buFont typeface="Arial"/>
              <a:buNone/>
            </a:pPr>
            <a:endParaRPr lang="en-GB" sz="2000"/>
          </a:p>
          <a:p>
            <a:pPr marL="457200" lvl="1" indent="0">
              <a:buFont typeface="Arial"/>
              <a:buNone/>
            </a:pPr>
            <a:endParaRPr lang="en-GB" sz="2000"/>
          </a:p>
          <a:p>
            <a:pPr lvl="1"/>
            <a:endParaRPr lang="en-GB" sz="2000"/>
          </a:p>
          <a:p>
            <a:pPr lvl="1"/>
            <a:endParaRPr lang="en-GB" sz="2000"/>
          </a:p>
          <a:p>
            <a:pPr lvl="1"/>
            <a:endParaRPr lang="en-GB" sz="2000"/>
          </a:p>
          <a:p>
            <a:pPr lvl="1"/>
            <a:endParaRPr lang="en-GB" sz="2000" dirty="0"/>
          </a:p>
        </p:txBody>
      </p:sp>
      <p:pic>
        <p:nvPicPr>
          <p:cNvPr id="7" name="Imagen 6"/>
          <p:cNvPicPr>
            <a:picLocks noChangeAspect="1"/>
          </p:cNvPicPr>
          <p:nvPr/>
        </p:nvPicPr>
        <p:blipFill>
          <a:blip r:embed="rId3"/>
          <a:stretch>
            <a:fillRect/>
          </a:stretch>
        </p:blipFill>
        <p:spPr>
          <a:xfrm>
            <a:off x="1414119" y="1810140"/>
            <a:ext cx="9221040" cy="4437030"/>
          </a:xfrm>
          <a:prstGeom prst="rect">
            <a:avLst/>
          </a:prstGeom>
          <a:ln>
            <a:solidFill>
              <a:srgbClr val="0070C0"/>
            </a:solidFill>
          </a:ln>
        </p:spPr>
      </p:pic>
    </p:spTree>
    <p:extLst>
      <p:ext uri="{BB962C8B-B14F-4D97-AF65-F5344CB8AC3E}">
        <p14:creationId xmlns:p14="http://schemas.microsoft.com/office/powerpoint/2010/main" val="63496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8" name="Marcador de contenido 2"/>
          <p:cNvSpPr txBox="1">
            <a:spLocks/>
          </p:cNvSpPr>
          <p:nvPr/>
        </p:nvSpPr>
        <p:spPr>
          <a:xfrm>
            <a:off x="390331" y="1443070"/>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1"/>
            <a:r>
              <a:rPr lang="en-GB" sz="2000" dirty="0"/>
              <a:t>Select role and then the corresponding app. </a:t>
            </a:r>
          </a:p>
          <a:p>
            <a:pPr lvl="1"/>
            <a:r>
              <a:rPr lang="en-GB" sz="2000" dirty="0"/>
              <a:t>Choose the tab and finally click and drag the app to the screen right side.  </a:t>
            </a:r>
          </a:p>
          <a:p>
            <a:pPr marL="457200" lvl="1" indent="0">
              <a:buFont typeface="Arial"/>
              <a:buNone/>
            </a:pPr>
            <a:endParaRPr lang="en-GB" sz="2000" dirty="0"/>
          </a:p>
          <a:p>
            <a:pPr lvl="1"/>
            <a:endParaRPr lang="en-GB" sz="2000" dirty="0"/>
          </a:p>
          <a:p>
            <a:pPr lvl="1"/>
            <a:endParaRPr lang="en-GB" sz="2000" dirty="0"/>
          </a:p>
          <a:p>
            <a:pPr lvl="1"/>
            <a:endParaRPr lang="en-GB" sz="2000" dirty="0"/>
          </a:p>
          <a:p>
            <a:pPr lvl="1"/>
            <a:endParaRPr lang="en-GB" sz="2000" dirty="0"/>
          </a:p>
          <a:p>
            <a:pPr lvl="1"/>
            <a:endParaRPr lang="en-GB" sz="2000" dirty="0"/>
          </a:p>
        </p:txBody>
      </p:sp>
      <p:pic>
        <p:nvPicPr>
          <p:cNvPr id="9" name="Imagen 8"/>
          <p:cNvPicPr/>
          <p:nvPr/>
        </p:nvPicPr>
        <p:blipFill>
          <a:blip r:embed="rId3"/>
          <a:stretch>
            <a:fillRect/>
          </a:stretch>
        </p:blipFill>
        <p:spPr>
          <a:xfrm>
            <a:off x="1803299" y="2405088"/>
            <a:ext cx="8003174" cy="3851010"/>
          </a:xfrm>
          <a:prstGeom prst="rect">
            <a:avLst/>
          </a:prstGeom>
          <a:ln>
            <a:solidFill>
              <a:srgbClr val="0070C0"/>
            </a:solidFill>
          </a:ln>
        </p:spPr>
      </p:pic>
    </p:spTree>
    <p:extLst>
      <p:ext uri="{BB962C8B-B14F-4D97-AF65-F5344CB8AC3E}">
        <p14:creationId xmlns:p14="http://schemas.microsoft.com/office/powerpoint/2010/main" val="81349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Practical</a:t>
            </a:r>
            <a:r>
              <a:rPr lang="es-ES" dirty="0"/>
              <a:t> apps</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623597" y="1433739"/>
            <a:ext cx="6934200"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27000" indent="0">
              <a:buNone/>
            </a:pPr>
            <a:r>
              <a:rPr lang="es-ES" sz="2400" b="1" dirty="0"/>
              <a:t>3D Drive</a:t>
            </a:r>
          </a:p>
          <a:p>
            <a:pPr lvl="1"/>
            <a:r>
              <a:rPr lang="en-US" sz="2000" dirty="0"/>
              <a:t>It is the app to manage the cloud storage: by default the user would have a little space available in 3D Experience.</a:t>
            </a:r>
          </a:p>
          <a:p>
            <a:pPr lvl="1"/>
            <a:r>
              <a:rPr lang="en-US" sz="2000" dirty="0"/>
              <a:t>This app enables to use other cloud storage providers like: Box, </a:t>
            </a:r>
            <a:r>
              <a:rPr lang="en-US" sz="2000" dirty="0" err="1"/>
              <a:t>dropbox</a:t>
            </a:r>
            <a:r>
              <a:rPr lang="en-US" sz="2000" dirty="0"/>
              <a:t>, Google drive or One drive. </a:t>
            </a:r>
          </a:p>
          <a:p>
            <a:pPr lvl="1"/>
            <a:r>
              <a:rPr lang="en-US" sz="2000" dirty="0"/>
              <a:t>It is necessary to install in the desktop the app and the link with the cloud method desired. It is not compulsory to install the desktop adding.</a:t>
            </a:r>
            <a:endParaRPr lang="es-ES" sz="2000" dirty="0"/>
          </a:p>
          <a:p>
            <a:pPr lvl="1"/>
            <a:r>
              <a:rPr lang="en-US" sz="2000" dirty="0"/>
              <a:t>The installation is offered in the 3D Experience location.</a:t>
            </a:r>
            <a:endParaRPr lang="es-ES" sz="2000" dirty="0"/>
          </a:p>
          <a:p>
            <a:pPr lvl="1"/>
            <a:r>
              <a:rPr lang="en-US" sz="2000" dirty="0"/>
              <a:t>Finally, documents can be added either using the menu or by drag and drop on the area defined area.</a:t>
            </a:r>
          </a:p>
          <a:p>
            <a:pPr lvl="1"/>
            <a:r>
              <a:rPr lang="en-US" sz="2000" dirty="0"/>
              <a:t>It is very practical for sharing documents.</a:t>
            </a:r>
            <a:endParaRPr lang="es-ES" sz="1800" dirty="0"/>
          </a:p>
        </p:txBody>
      </p:sp>
      <p:pic>
        <p:nvPicPr>
          <p:cNvPr id="10" name="Imagen 9"/>
          <p:cNvPicPr>
            <a:picLocks noChangeAspect="1"/>
          </p:cNvPicPr>
          <p:nvPr/>
        </p:nvPicPr>
        <p:blipFill>
          <a:blip r:embed="rId3"/>
          <a:stretch>
            <a:fillRect/>
          </a:stretch>
        </p:blipFill>
        <p:spPr>
          <a:xfrm>
            <a:off x="7641772" y="2136710"/>
            <a:ext cx="4440044" cy="3265813"/>
          </a:xfrm>
          <a:prstGeom prst="rect">
            <a:avLst/>
          </a:prstGeom>
          <a:ln>
            <a:solidFill>
              <a:srgbClr val="0070C0"/>
            </a:solidFill>
          </a:ln>
        </p:spPr>
      </p:pic>
    </p:spTree>
    <p:extLst>
      <p:ext uri="{BB962C8B-B14F-4D97-AF65-F5344CB8AC3E}">
        <p14:creationId xmlns:p14="http://schemas.microsoft.com/office/powerpoint/2010/main" val="1875762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Practical</a:t>
            </a:r>
            <a:r>
              <a:rPr lang="es-ES" dirty="0"/>
              <a:t> apps</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623596" y="1433739"/>
            <a:ext cx="1089037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127000" indent="0">
              <a:buNone/>
            </a:pPr>
            <a:r>
              <a:rPr lang="es-ES" sz="2400" b="1" dirty="0"/>
              <a:t>3D Drive</a:t>
            </a:r>
          </a:p>
          <a:p>
            <a:pPr lvl="1"/>
            <a:r>
              <a:rPr lang="en-US" sz="2000" dirty="0"/>
              <a:t>3D drive it is accessible from both places from the app menu or from the following shortcut.</a:t>
            </a:r>
            <a:endParaRPr lang="es-ES" sz="2000" dirty="0"/>
          </a:p>
        </p:txBody>
      </p:sp>
      <p:pic>
        <p:nvPicPr>
          <p:cNvPr id="6" name="Imagen 5"/>
          <p:cNvPicPr>
            <a:picLocks noChangeAspect="1"/>
          </p:cNvPicPr>
          <p:nvPr/>
        </p:nvPicPr>
        <p:blipFill>
          <a:blip r:embed="rId3"/>
          <a:stretch>
            <a:fillRect/>
          </a:stretch>
        </p:blipFill>
        <p:spPr>
          <a:xfrm>
            <a:off x="1012231" y="2805344"/>
            <a:ext cx="10427099" cy="3417254"/>
          </a:xfrm>
          <a:prstGeom prst="rect">
            <a:avLst/>
          </a:prstGeom>
          <a:ln>
            <a:solidFill>
              <a:srgbClr val="0070C0"/>
            </a:solidFill>
          </a:ln>
        </p:spPr>
      </p:pic>
    </p:spTree>
    <p:extLst>
      <p:ext uri="{BB962C8B-B14F-4D97-AF65-F5344CB8AC3E}">
        <p14:creationId xmlns:p14="http://schemas.microsoft.com/office/powerpoint/2010/main" val="170322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Practical</a:t>
            </a:r>
            <a:r>
              <a:rPr lang="es-ES" dirty="0"/>
              <a:t> apps</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623597" y="1433739"/>
            <a:ext cx="611310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400" b="1" dirty="0"/>
              <a:t>3D </a:t>
            </a:r>
            <a:r>
              <a:rPr lang="en-GB" sz="2400" b="1" dirty="0" err="1"/>
              <a:t>Swym</a:t>
            </a:r>
            <a:endParaRPr lang="en-GB" sz="2400" b="1" dirty="0"/>
          </a:p>
          <a:p>
            <a:pPr lvl="1"/>
            <a:r>
              <a:rPr lang="en-US" sz="2000" dirty="0"/>
              <a:t>It used to follow and use communities.</a:t>
            </a:r>
          </a:p>
          <a:p>
            <a:pPr lvl="1"/>
            <a:r>
              <a:rPr lang="en-US" sz="2000" dirty="0"/>
              <a:t>Communities are groups of users that are linked by a topic. (Project, product…) A user can only be invited to them.  A general user cannot open a new community but it  They can propose to the administrator. </a:t>
            </a:r>
          </a:p>
        </p:txBody>
      </p:sp>
      <p:pic>
        <p:nvPicPr>
          <p:cNvPr id="8" name="Imagen 7"/>
          <p:cNvPicPr>
            <a:picLocks noChangeAspect="1"/>
          </p:cNvPicPr>
          <p:nvPr/>
        </p:nvPicPr>
        <p:blipFill>
          <a:blip r:embed="rId3"/>
          <a:stretch>
            <a:fillRect/>
          </a:stretch>
        </p:blipFill>
        <p:spPr>
          <a:xfrm>
            <a:off x="7423264" y="1776317"/>
            <a:ext cx="3937240" cy="4155558"/>
          </a:xfrm>
          <a:prstGeom prst="rect">
            <a:avLst/>
          </a:prstGeom>
          <a:ln>
            <a:solidFill>
              <a:srgbClr val="0070C0"/>
            </a:solidFill>
          </a:ln>
        </p:spPr>
      </p:pic>
    </p:spTree>
    <p:extLst>
      <p:ext uri="{BB962C8B-B14F-4D97-AF65-F5344CB8AC3E}">
        <p14:creationId xmlns:p14="http://schemas.microsoft.com/office/powerpoint/2010/main" val="762193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Practical</a:t>
            </a:r>
            <a:r>
              <a:rPr lang="es-ES" dirty="0"/>
              <a:t> apps</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623597" y="1433739"/>
            <a:ext cx="611310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400" b="1" dirty="0"/>
              <a:t>3D </a:t>
            </a:r>
            <a:r>
              <a:rPr lang="en-GB" sz="2400" b="1" dirty="0" err="1"/>
              <a:t>Swym</a:t>
            </a:r>
            <a:endParaRPr lang="en-GB" sz="2400" b="1" dirty="0"/>
          </a:p>
          <a:p>
            <a:endParaRPr lang="en-GB" sz="2400" b="1" dirty="0"/>
          </a:p>
          <a:p>
            <a:pPr lvl="1"/>
            <a:r>
              <a:rPr lang="en-US" sz="2000" dirty="0"/>
              <a:t>It is also important for communication it enables to calls, video calls and chats between 3D Experience users.</a:t>
            </a:r>
          </a:p>
          <a:p>
            <a:pPr lvl="1"/>
            <a:r>
              <a:rPr lang="en-US" sz="2000" dirty="0"/>
              <a:t>It is available from app or from the upper link.</a:t>
            </a:r>
          </a:p>
        </p:txBody>
      </p:sp>
      <p:pic>
        <p:nvPicPr>
          <p:cNvPr id="6" name="Imagen 5"/>
          <p:cNvPicPr>
            <a:picLocks noChangeAspect="1"/>
          </p:cNvPicPr>
          <p:nvPr/>
        </p:nvPicPr>
        <p:blipFill rotWithShape="1">
          <a:blip r:embed="rId3"/>
          <a:srcRect b="53773"/>
          <a:stretch/>
        </p:blipFill>
        <p:spPr>
          <a:xfrm>
            <a:off x="6904654" y="1814477"/>
            <a:ext cx="3868589" cy="4168202"/>
          </a:xfrm>
          <a:prstGeom prst="rect">
            <a:avLst/>
          </a:prstGeom>
          <a:ln>
            <a:solidFill>
              <a:srgbClr val="0070C0"/>
            </a:solidFill>
          </a:ln>
        </p:spPr>
      </p:pic>
    </p:spTree>
    <p:extLst>
      <p:ext uri="{BB962C8B-B14F-4D97-AF65-F5344CB8AC3E}">
        <p14:creationId xmlns:p14="http://schemas.microsoft.com/office/powerpoint/2010/main" val="54303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Practical</a:t>
            </a:r>
            <a:r>
              <a:rPr lang="es-ES" dirty="0"/>
              <a:t> apps</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567614" y="1517183"/>
            <a:ext cx="611310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400" b="1" dirty="0"/>
              <a:t>3D </a:t>
            </a:r>
            <a:r>
              <a:rPr lang="en-GB" sz="2400" b="1" dirty="0"/>
              <a:t>Play</a:t>
            </a:r>
          </a:p>
          <a:p>
            <a:endParaRPr lang="en-GB" sz="2400" b="1" dirty="0"/>
          </a:p>
          <a:p>
            <a:pPr lvl="1"/>
            <a:r>
              <a:rPr lang="en-US" sz="2000" dirty="0"/>
              <a:t>Visualization app only to see or display the model and it is also possible to  make annotation. </a:t>
            </a:r>
          </a:p>
        </p:txBody>
      </p:sp>
      <p:pic>
        <p:nvPicPr>
          <p:cNvPr id="8" name="Imagen 7"/>
          <p:cNvPicPr>
            <a:picLocks noChangeAspect="1"/>
          </p:cNvPicPr>
          <p:nvPr/>
        </p:nvPicPr>
        <p:blipFill>
          <a:blip r:embed="rId3"/>
          <a:stretch>
            <a:fillRect/>
          </a:stretch>
        </p:blipFill>
        <p:spPr>
          <a:xfrm>
            <a:off x="7053943" y="1745218"/>
            <a:ext cx="4088314" cy="4594411"/>
          </a:xfrm>
          <a:prstGeom prst="rect">
            <a:avLst/>
          </a:prstGeom>
          <a:ln>
            <a:solidFill>
              <a:srgbClr val="0070C0"/>
            </a:solidFill>
          </a:ln>
        </p:spPr>
      </p:pic>
    </p:spTree>
    <p:extLst>
      <p:ext uri="{BB962C8B-B14F-4D97-AF65-F5344CB8AC3E}">
        <p14:creationId xmlns:p14="http://schemas.microsoft.com/office/powerpoint/2010/main" val="1281337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400"/>
              <a:buFont typeface="Arial Black"/>
              <a:buNone/>
            </a:pPr>
            <a:r>
              <a:rPr lang="en-GB" dirty="0"/>
              <a:t>Content</a:t>
            </a:r>
            <a:endParaRPr dirty="0"/>
          </a:p>
        </p:txBody>
      </p:sp>
      <p:sp>
        <p:nvSpPr>
          <p:cNvPr id="43" name="Google Shape;43;p2"/>
          <p:cNvSpPr txBox="1"/>
          <p:nvPr/>
        </p:nvSpPr>
        <p:spPr>
          <a:xfrm>
            <a:off x="920643" y="1617791"/>
            <a:ext cx="8540597" cy="3416279"/>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en-GB" sz="2400" b="1" dirty="0">
                <a:solidFill>
                  <a:srgbClr val="222D59"/>
                </a:solidFill>
                <a:latin typeface="Arial Black"/>
                <a:ea typeface="Arial Black"/>
                <a:cs typeface="Arial Black"/>
                <a:sym typeface="Arial Black"/>
              </a:rPr>
              <a:t>Create an account</a:t>
            </a:r>
            <a:endParaRPr lang="en-GB" sz="2400" b="1" dirty="0">
              <a:solidFill>
                <a:srgbClr val="1F3864"/>
              </a:solidFill>
              <a:ea typeface="Arial Black"/>
            </a:endParaRPr>
          </a:p>
          <a:p>
            <a:pPr marL="285750" lvl="0" indent="-285750">
              <a:buFont typeface="Arial" panose="020B0604020202020204" pitchFamily="34" charset="0"/>
              <a:buChar char="•"/>
            </a:pPr>
            <a:r>
              <a:rPr lang="es-ES" sz="2400" b="1" dirty="0">
                <a:solidFill>
                  <a:srgbClr val="222D59"/>
                </a:solidFill>
                <a:latin typeface="Arial Black"/>
                <a:ea typeface="Arial Black"/>
                <a:cs typeface="Arial Black"/>
                <a:sym typeface="Arial Black"/>
              </a:rPr>
              <a:t>Set up </a:t>
            </a:r>
            <a:r>
              <a:rPr lang="es-ES" sz="2400" b="1" dirty="0" err="1">
                <a:solidFill>
                  <a:srgbClr val="222D59"/>
                </a:solidFill>
                <a:latin typeface="Arial Black"/>
                <a:ea typeface="Arial Black"/>
                <a:cs typeface="Arial Black"/>
                <a:sym typeface="Arial Black"/>
              </a:rPr>
              <a:t>your</a:t>
            </a:r>
            <a:r>
              <a:rPr lang="es-ES" sz="2400" b="1" dirty="0">
                <a:solidFill>
                  <a:srgbClr val="222D59"/>
                </a:solidFill>
                <a:latin typeface="Arial Black"/>
                <a:ea typeface="Arial Black"/>
                <a:cs typeface="Arial Black"/>
                <a:sym typeface="Arial Black"/>
              </a:rPr>
              <a:t> </a:t>
            </a:r>
            <a:r>
              <a:rPr lang="es-ES" sz="2400" b="1" dirty="0" err="1">
                <a:solidFill>
                  <a:srgbClr val="222D59"/>
                </a:solidFill>
                <a:latin typeface="Arial Black"/>
                <a:ea typeface="Arial Black"/>
                <a:cs typeface="Arial Black"/>
                <a:sym typeface="Arial Black"/>
              </a:rPr>
              <a:t>profile</a:t>
            </a:r>
            <a:endParaRPr lang="es-ES" sz="2400" b="1" dirty="0">
              <a:solidFill>
                <a:srgbClr val="222D59"/>
              </a:solidFill>
              <a:latin typeface="Arial Black"/>
              <a:ea typeface="Arial Black"/>
              <a:cs typeface="Arial Black"/>
              <a:sym typeface="Arial Black"/>
            </a:endParaRPr>
          </a:p>
          <a:p>
            <a:pPr marL="285750" lvl="0" indent="-285750">
              <a:buFont typeface="Arial" panose="020B0604020202020204" pitchFamily="34" charset="0"/>
              <a:buChar char="•"/>
            </a:pPr>
            <a:r>
              <a:rPr lang="es-ES" sz="2400" b="1" dirty="0" err="1">
                <a:solidFill>
                  <a:srgbClr val="222D59"/>
                </a:solidFill>
                <a:latin typeface="Arial Black"/>
                <a:ea typeface="Arial Black"/>
                <a:cs typeface="Arial Black"/>
                <a:sym typeface="Arial Black"/>
              </a:rPr>
              <a:t>Educational</a:t>
            </a:r>
            <a:r>
              <a:rPr lang="es-ES" sz="2400" b="1" dirty="0">
                <a:solidFill>
                  <a:srgbClr val="222D59"/>
                </a:solidFill>
                <a:latin typeface="Arial Black"/>
                <a:ea typeface="Arial Black"/>
                <a:cs typeface="Arial Black"/>
                <a:sym typeface="Arial Black"/>
              </a:rPr>
              <a:t> roles </a:t>
            </a:r>
            <a:r>
              <a:rPr lang="es-ES" sz="2400" b="1" dirty="0" err="1">
                <a:solidFill>
                  <a:srgbClr val="222D59"/>
                </a:solidFill>
                <a:latin typeface="Arial Black"/>
                <a:ea typeface="Arial Black"/>
                <a:cs typeface="Arial Black"/>
                <a:sym typeface="Arial Black"/>
              </a:rPr>
              <a:t>available</a:t>
            </a:r>
            <a:endParaRPr lang="es-ES" sz="2400" b="1" dirty="0">
              <a:solidFill>
                <a:srgbClr val="222D59"/>
              </a:solidFill>
              <a:latin typeface="Arial Black"/>
              <a:ea typeface="Arial Black"/>
              <a:cs typeface="Arial Black"/>
              <a:sym typeface="Arial Black"/>
            </a:endParaRPr>
          </a:p>
          <a:p>
            <a:pPr marL="285750" lvl="0" indent="-285750">
              <a:buFont typeface="Arial" panose="020B0604020202020204" pitchFamily="34" charset="0"/>
              <a:buChar char="•"/>
            </a:pPr>
            <a:r>
              <a:rPr lang="es-ES" sz="2400" b="1" dirty="0" err="1">
                <a:solidFill>
                  <a:srgbClr val="222D59"/>
                </a:solidFill>
                <a:latin typeface="Arial Black"/>
                <a:ea typeface="Arial Black"/>
                <a:cs typeface="Arial Black"/>
                <a:sym typeface="Arial Black"/>
              </a:rPr>
              <a:t>Dashboard</a:t>
            </a:r>
            <a:endParaRPr lang="es-ES" sz="2400" b="1" dirty="0">
              <a:solidFill>
                <a:srgbClr val="222D59"/>
              </a:solidFill>
              <a:latin typeface="Arial Black"/>
              <a:ea typeface="Arial Black"/>
              <a:cs typeface="Arial Black"/>
              <a:sym typeface="Arial Black"/>
            </a:endParaRPr>
          </a:p>
          <a:p>
            <a:pPr marL="285750" lvl="0" indent="-285750">
              <a:buFont typeface="Arial" panose="020B0604020202020204" pitchFamily="34" charset="0"/>
              <a:buChar char="•"/>
            </a:pPr>
            <a:r>
              <a:rPr lang="es-ES" sz="2400" b="1" dirty="0" err="1">
                <a:solidFill>
                  <a:srgbClr val="222D59"/>
                </a:solidFill>
                <a:latin typeface="Arial Black"/>
                <a:ea typeface="Arial Black"/>
                <a:cs typeface="Arial Black"/>
                <a:sym typeface="Arial Black"/>
              </a:rPr>
              <a:t>Practical</a:t>
            </a:r>
            <a:r>
              <a:rPr lang="es-ES" sz="2400" b="1" dirty="0">
                <a:solidFill>
                  <a:srgbClr val="222D59"/>
                </a:solidFill>
                <a:latin typeface="Arial Black"/>
                <a:ea typeface="Arial Black"/>
                <a:cs typeface="Arial Black"/>
                <a:sym typeface="Arial Black"/>
              </a:rPr>
              <a:t> apps</a:t>
            </a:r>
          </a:p>
          <a:p>
            <a:pPr marL="285750" lvl="0" indent="-285750">
              <a:buFont typeface="Arial" panose="020B0604020202020204" pitchFamily="34" charset="0"/>
              <a:buChar char="•"/>
            </a:pPr>
            <a:r>
              <a:rPr lang="en-US" sz="2400" b="1" dirty="0" err="1">
                <a:solidFill>
                  <a:srgbClr val="222D59"/>
                </a:solidFill>
                <a:latin typeface="Arial Black"/>
                <a:ea typeface="Arial Black"/>
                <a:cs typeface="Arial Black"/>
                <a:sym typeface="Arial Black"/>
              </a:rPr>
              <a:t>Solidworks</a:t>
            </a:r>
            <a:r>
              <a:rPr lang="en-US" sz="2400" b="1" dirty="0">
                <a:solidFill>
                  <a:srgbClr val="222D59"/>
                </a:solidFill>
                <a:latin typeface="Arial Black"/>
                <a:ea typeface="Arial Black"/>
                <a:cs typeface="Arial Black"/>
                <a:sym typeface="Arial Black"/>
              </a:rPr>
              <a:t> connector with 3D Experience</a:t>
            </a:r>
          </a:p>
          <a:p>
            <a:pPr marL="285750" lvl="0" indent="-285750">
              <a:buFont typeface="Arial" panose="020B0604020202020204" pitchFamily="34" charset="0"/>
              <a:buChar char="•"/>
            </a:pPr>
            <a:r>
              <a:rPr lang="es-ES" sz="2400" b="1" dirty="0">
                <a:solidFill>
                  <a:srgbClr val="222D59"/>
                </a:solidFill>
                <a:latin typeface="Arial Black"/>
                <a:ea typeface="Arial Black"/>
                <a:cs typeface="Arial Black"/>
                <a:sym typeface="Arial Black"/>
              </a:rPr>
              <a:t>3D </a:t>
            </a:r>
            <a:r>
              <a:rPr lang="es-ES" sz="2400" b="1" dirty="0" err="1">
                <a:solidFill>
                  <a:srgbClr val="222D59"/>
                </a:solidFill>
                <a:latin typeface="Arial Black"/>
                <a:ea typeface="Arial Black"/>
                <a:cs typeface="Arial Black"/>
                <a:sym typeface="Arial Black"/>
              </a:rPr>
              <a:t>Experience</a:t>
            </a:r>
            <a:r>
              <a:rPr lang="es-ES" sz="2400" b="1" dirty="0">
                <a:solidFill>
                  <a:srgbClr val="222D59"/>
                </a:solidFill>
                <a:latin typeface="Arial Black"/>
                <a:ea typeface="Arial Black"/>
                <a:cs typeface="Arial Black"/>
                <a:sym typeface="Arial Black"/>
              </a:rPr>
              <a:t> PLM</a:t>
            </a:r>
          </a:p>
          <a:p>
            <a:pPr marL="285750" lvl="0" indent="-285750">
              <a:buFont typeface="Arial" panose="020B0604020202020204" pitchFamily="34" charset="0"/>
              <a:buChar char="•"/>
            </a:pPr>
            <a:r>
              <a:rPr lang="en-US" sz="2400" b="1" dirty="0">
                <a:solidFill>
                  <a:srgbClr val="222D59"/>
                </a:solidFill>
                <a:latin typeface="Arial Black"/>
                <a:ea typeface="Arial Black"/>
                <a:cs typeface="Arial Black"/>
                <a:sym typeface="Arial Black"/>
              </a:rPr>
              <a:t>How to find things efficiently</a:t>
            </a:r>
          </a:p>
          <a:p>
            <a:pPr marL="285750" lvl="0" indent="-285750">
              <a:buFont typeface="Arial" panose="020B0604020202020204" pitchFamily="34" charset="0"/>
              <a:buChar char="•"/>
            </a:pPr>
            <a:r>
              <a:rPr lang="es-ES" sz="2400" b="1" dirty="0" err="1">
                <a:solidFill>
                  <a:srgbClr val="222D59"/>
                </a:solidFill>
                <a:latin typeface="Arial Black"/>
                <a:ea typeface="Arial Black"/>
                <a:cs typeface="Arial Black"/>
                <a:sym typeface="Arial Black"/>
              </a:rPr>
              <a:t>Additional</a:t>
            </a:r>
            <a:r>
              <a:rPr lang="es-ES" sz="2400" b="1" dirty="0">
                <a:solidFill>
                  <a:srgbClr val="222D59"/>
                </a:solidFill>
                <a:latin typeface="Arial Black"/>
                <a:ea typeface="Arial Black"/>
                <a:cs typeface="Arial Black"/>
                <a:sym typeface="Arial Black"/>
              </a:rPr>
              <a:t> </a:t>
            </a:r>
            <a:r>
              <a:rPr lang="es-ES" sz="2400" b="1" dirty="0" err="1">
                <a:solidFill>
                  <a:srgbClr val="222D59"/>
                </a:solidFill>
                <a:latin typeface="Arial Black"/>
                <a:ea typeface="Arial Black"/>
                <a:cs typeface="Arial Black"/>
                <a:sym typeface="Arial Black"/>
              </a:rPr>
              <a:t>educational</a:t>
            </a:r>
            <a:r>
              <a:rPr lang="es-ES" sz="2400" b="1" dirty="0">
                <a:solidFill>
                  <a:srgbClr val="222D59"/>
                </a:solidFill>
                <a:latin typeface="Arial Black"/>
                <a:ea typeface="Arial Black"/>
                <a:cs typeface="Arial Black"/>
                <a:sym typeface="Arial Black"/>
              </a:rPr>
              <a:t> </a:t>
            </a:r>
            <a:r>
              <a:rPr lang="es-ES" sz="2400" b="1" dirty="0" err="1">
                <a:solidFill>
                  <a:srgbClr val="222D59"/>
                </a:solidFill>
                <a:latin typeface="Arial Black"/>
                <a:ea typeface="Arial Black"/>
                <a:cs typeface="Arial Black"/>
                <a:sym typeface="Arial Black"/>
              </a:rPr>
              <a:t>resources</a:t>
            </a:r>
            <a:endParaRPr sz="2400" b="1" dirty="0">
              <a:solidFill>
                <a:srgbClr val="222D59"/>
              </a:solidFill>
              <a:latin typeface="Arial Black"/>
              <a:ea typeface="Arial Black"/>
              <a:cs typeface="Arial Black"/>
              <a:sym typeface="Arial Black"/>
            </a:endParaRPr>
          </a:p>
        </p:txBody>
      </p:sp>
      <p:sp>
        <p:nvSpPr>
          <p:cNvPr id="44" name="Google Shape;44;p2"/>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Practical</a:t>
            </a:r>
            <a:r>
              <a:rPr lang="es-ES" dirty="0"/>
              <a:t> apps</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567614" y="1517183"/>
            <a:ext cx="370580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400" b="1" dirty="0"/>
              <a:t>3D </a:t>
            </a:r>
            <a:r>
              <a:rPr lang="en-GB" sz="2400" b="1" dirty="0"/>
              <a:t>Space</a:t>
            </a:r>
          </a:p>
          <a:p>
            <a:endParaRPr lang="en-GB" sz="2400" b="1" dirty="0"/>
          </a:p>
          <a:p>
            <a:pPr lvl="1"/>
            <a:r>
              <a:rPr lang="en-US" sz="2000" dirty="0"/>
              <a:t>Contains the collaborative  spaces of the user.</a:t>
            </a:r>
          </a:p>
        </p:txBody>
      </p:sp>
      <p:pic>
        <p:nvPicPr>
          <p:cNvPr id="6" name="Imagen 5"/>
          <p:cNvPicPr>
            <a:picLocks noChangeAspect="1"/>
          </p:cNvPicPr>
          <p:nvPr/>
        </p:nvPicPr>
        <p:blipFill rotWithShape="1">
          <a:blip r:embed="rId3"/>
          <a:srcRect r="2311"/>
          <a:stretch/>
        </p:blipFill>
        <p:spPr>
          <a:xfrm>
            <a:off x="4431542" y="1830351"/>
            <a:ext cx="7492982" cy="4507127"/>
          </a:xfrm>
          <a:prstGeom prst="rect">
            <a:avLst/>
          </a:prstGeom>
          <a:ln>
            <a:solidFill>
              <a:srgbClr val="0070C0"/>
            </a:solidFill>
          </a:ln>
        </p:spPr>
      </p:pic>
    </p:spTree>
    <p:extLst>
      <p:ext uri="{BB962C8B-B14F-4D97-AF65-F5344CB8AC3E}">
        <p14:creationId xmlns:p14="http://schemas.microsoft.com/office/powerpoint/2010/main" val="3426026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Solidworks</a:t>
            </a:r>
            <a:r>
              <a:rPr lang="es-ES" dirty="0"/>
              <a:t> </a:t>
            </a:r>
            <a:r>
              <a:rPr lang="es-ES" dirty="0" err="1"/>
              <a:t>connector</a:t>
            </a:r>
            <a:r>
              <a:rPr lang="es-ES" dirty="0"/>
              <a:t> </a:t>
            </a:r>
            <a:r>
              <a:rPr lang="es-ES" dirty="0" err="1"/>
              <a:t>with</a:t>
            </a:r>
            <a:r>
              <a:rPr lang="es-ES" dirty="0"/>
              <a:t> 3D </a:t>
            </a:r>
            <a:r>
              <a:rPr lang="es-ES" dirty="0" err="1"/>
              <a:t>Experience</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8" name="Marcador de contenido 2"/>
          <p:cNvSpPr txBox="1">
            <a:spLocks/>
          </p:cNvSpPr>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000" dirty="0" err="1"/>
              <a:t>The</a:t>
            </a:r>
            <a:r>
              <a:rPr lang="es-ES" sz="2000" dirty="0"/>
              <a:t> </a:t>
            </a:r>
            <a:r>
              <a:rPr lang="es-ES" sz="2000" dirty="0" err="1"/>
              <a:t>user</a:t>
            </a:r>
            <a:r>
              <a:rPr lang="es-ES" sz="2000" dirty="0"/>
              <a:t> </a:t>
            </a:r>
            <a:r>
              <a:rPr lang="es-ES" sz="2000" dirty="0" err="1"/>
              <a:t>should</a:t>
            </a:r>
            <a:r>
              <a:rPr lang="es-ES" sz="2000" dirty="0"/>
              <a:t> </a:t>
            </a:r>
            <a:r>
              <a:rPr lang="es-ES" sz="2000" dirty="0" err="1"/>
              <a:t>have</a:t>
            </a:r>
            <a:r>
              <a:rPr lang="es-ES" sz="2000" dirty="0"/>
              <a:t> </a:t>
            </a:r>
            <a:r>
              <a:rPr lang="es-ES" sz="2000" dirty="0" err="1"/>
              <a:t>the</a:t>
            </a:r>
            <a:r>
              <a:rPr lang="es-ES" sz="2000" dirty="0"/>
              <a:t> </a:t>
            </a:r>
            <a:r>
              <a:rPr lang="es-ES" sz="2000" dirty="0" err="1"/>
              <a:t>solidworks</a:t>
            </a:r>
            <a:r>
              <a:rPr lang="es-ES" sz="2000" dirty="0"/>
              <a:t> </a:t>
            </a:r>
            <a:r>
              <a:rPr lang="es-ES" sz="2000" dirty="0" err="1"/>
              <a:t>on</a:t>
            </a:r>
            <a:r>
              <a:rPr lang="es-ES" sz="2000" dirty="0"/>
              <a:t> desktop. </a:t>
            </a:r>
            <a:r>
              <a:rPr lang="es-ES" sz="2000" dirty="0" err="1"/>
              <a:t>If</a:t>
            </a:r>
            <a:r>
              <a:rPr lang="es-ES" sz="2000" dirty="0"/>
              <a:t> </a:t>
            </a:r>
            <a:r>
              <a:rPr lang="es-ES" sz="2000" dirty="0" err="1"/>
              <a:t>not</a:t>
            </a:r>
            <a:r>
              <a:rPr lang="es-ES" sz="2000" dirty="0"/>
              <a:t> a </a:t>
            </a:r>
            <a:r>
              <a:rPr lang="es-ES" sz="2000" dirty="0" err="1"/>
              <a:t>computer</a:t>
            </a:r>
            <a:r>
              <a:rPr lang="es-ES" sz="2000" dirty="0"/>
              <a:t> </a:t>
            </a:r>
            <a:r>
              <a:rPr lang="es-ES" sz="2000" dirty="0" err="1"/>
              <a:t>with</a:t>
            </a:r>
            <a:r>
              <a:rPr lang="es-ES" sz="2000" dirty="0"/>
              <a:t> </a:t>
            </a:r>
            <a:r>
              <a:rPr lang="es-ES" sz="2000" dirty="0" err="1"/>
              <a:t>enough</a:t>
            </a:r>
            <a:r>
              <a:rPr lang="es-ES" sz="2000" dirty="0"/>
              <a:t> </a:t>
            </a:r>
            <a:r>
              <a:rPr lang="es-ES" sz="2000" dirty="0" err="1"/>
              <a:t>space</a:t>
            </a:r>
            <a:r>
              <a:rPr lang="es-ES" sz="2000" dirty="0"/>
              <a:t> to </a:t>
            </a:r>
            <a:r>
              <a:rPr lang="es-ES" sz="2000" dirty="0" err="1"/>
              <a:t>install</a:t>
            </a:r>
            <a:r>
              <a:rPr lang="es-ES" sz="2000" dirty="0"/>
              <a:t> </a:t>
            </a:r>
            <a:r>
              <a:rPr lang="es-ES" sz="2000" dirty="0" err="1"/>
              <a:t>the</a:t>
            </a:r>
            <a:r>
              <a:rPr lang="es-ES" sz="2000" dirty="0"/>
              <a:t> online </a:t>
            </a:r>
            <a:r>
              <a:rPr lang="es-ES" sz="2000" dirty="0" err="1"/>
              <a:t>version</a:t>
            </a:r>
            <a:r>
              <a:rPr lang="es-ES" sz="2000" dirty="0"/>
              <a:t>. </a:t>
            </a:r>
          </a:p>
          <a:p>
            <a:endParaRPr lang="es-ES" sz="2000" dirty="0"/>
          </a:p>
          <a:p>
            <a:endParaRPr lang="es-ES" sz="2000" dirty="0"/>
          </a:p>
          <a:p>
            <a:endParaRPr lang="eu-ES" sz="2000" dirty="0"/>
          </a:p>
          <a:p>
            <a:endParaRPr lang="eu-ES" sz="2000" dirty="0"/>
          </a:p>
          <a:p>
            <a:endParaRPr lang="es-ES" sz="2000" dirty="0"/>
          </a:p>
          <a:p>
            <a:r>
              <a:rPr lang="en-US" sz="2000" dirty="0"/>
              <a:t>In both cases the </a:t>
            </a:r>
            <a:r>
              <a:rPr lang="en-US" sz="2000" dirty="0" err="1"/>
              <a:t>Solidworks</a:t>
            </a:r>
            <a:r>
              <a:rPr lang="en-US" sz="2000" dirty="0"/>
              <a:t> + 3D Experience interface is the same. </a:t>
            </a:r>
            <a:endParaRPr lang="es-ES" sz="2000" dirty="0"/>
          </a:p>
        </p:txBody>
      </p:sp>
      <p:pic>
        <p:nvPicPr>
          <p:cNvPr id="9" name="Imagen 8"/>
          <p:cNvPicPr>
            <a:picLocks noChangeAspect="1"/>
          </p:cNvPicPr>
          <p:nvPr/>
        </p:nvPicPr>
        <p:blipFill>
          <a:blip r:embed="rId3"/>
          <a:stretch>
            <a:fillRect/>
          </a:stretch>
        </p:blipFill>
        <p:spPr>
          <a:xfrm>
            <a:off x="4861250" y="2629957"/>
            <a:ext cx="1402846" cy="1857290"/>
          </a:xfrm>
          <a:prstGeom prst="rect">
            <a:avLst/>
          </a:prstGeom>
          <a:ln>
            <a:solidFill>
              <a:srgbClr val="0070C0"/>
            </a:solidFill>
          </a:ln>
        </p:spPr>
      </p:pic>
    </p:spTree>
    <p:extLst>
      <p:ext uri="{BB962C8B-B14F-4D97-AF65-F5344CB8AC3E}">
        <p14:creationId xmlns:p14="http://schemas.microsoft.com/office/powerpoint/2010/main" val="78584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Solidworks</a:t>
            </a:r>
            <a:r>
              <a:rPr lang="es-ES" dirty="0"/>
              <a:t> </a:t>
            </a:r>
            <a:r>
              <a:rPr lang="es-ES" dirty="0" err="1"/>
              <a:t>connector</a:t>
            </a:r>
            <a:r>
              <a:rPr lang="es-ES" dirty="0"/>
              <a:t> </a:t>
            </a:r>
            <a:r>
              <a:rPr lang="es-ES" dirty="0" err="1"/>
              <a:t>with</a:t>
            </a:r>
            <a:r>
              <a:rPr lang="es-ES" dirty="0"/>
              <a:t> 3D </a:t>
            </a:r>
            <a:r>
              <a:rPr lang="es-ES" dirty="0" err="1"/>
              <a:t>Experience</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828869" y="1583030"/>
            <a:ext cx="10515600" cy="47339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s-ES" sz="2000" dirty="0"/>
              <a:t>3D </a:t>
            </a:r>
            <a:r>
              <a:rPr lang="es-ES" sz="2000" dirty="0" err="1"/>
              <a:t>experience</a:t>
            </a:r>
            <a:r>
              <a:rPr lang="es-ES" sz="2000" dirty="0"/>
              <a:t> interface</a:t>
            </a:r>
          </a:p>
          <a:p>
            <a:endParaRPr lang="es-ES" sz="2000" dirty="0">
              <a:solidFill>
                <a:srgbClr val="FF0000"/>
              </a:solidFill>
            </a:endParaRPr>
          </a:p>
          <a:p>
            <a:endParaRPr lang="es-ES" sz="2000" dirty="0">
              <a:solidFill>
                <a:srgbClr val="FF0000"/>
              </a:solidFill>
            </a:endParaRPr>
          </a:p>
          <a:p>
            <a:endParaRPr lang="es-ES" sz="2000" dirty="0">
              <a:solidFill>
                <a:srgbClr val="FF0000"/>
              </a:solidFill>
            </a:endParaRPr>
          </a:p>
          <a:p>
            <a:endParaRPr lang="es-ES" sz="2000" dirty="0">
              <a:solidFill>
                <a:srgbClr val="FF0000"/>
              </a:solidFill>
            </a:endParaRPr>
          </a:p>
          <a:p>
            <a:endParaRPr lang="eu-ES" sz="2000" dirty="0">
              <a:solidFill>
                <a:srgbClr val="FF0000"/>
              </a:solidFill>
            </a:endParaRPr>
          </a:p>
          <a:p>
            <a:endParaRPr lang="eu-ES" sz="2000" dirty="0">
              <a:solidFill>
                <a:srgbClr val="FF0000"/>
              </a:solidFill>
            </a:endParaRPr>
          </a:p>
          <a:p>
            <a:endParaRPr lang="eu-ES" sz="2000" dirty="0">
              <a:solidFill>
                <a:srgbClr val="FF0000"/>
              </a:solidFill>
            </a:endParaRPr>
          </a:p>
          <a:p>
            <a:endParaRPr lang="es-ES" sz="2000" dirty="0">
              <a:solidFill>
                <a:srgbClr val="FF0000"/>
              </a:solidFill>
            </a:endParaRPr>
          </a:p>
          <a:p>
            <a:endParaRPr lang="es-ES" sz="2000" dirty="0">
              <a:solidFill>
                <a:srgbClr val="FF0000"/>
              </a:solidFill>
            </a:endParaRPr>
          </a:p>
          <a:p>
            <a:endParaRPr lang="es-ES" sz="2000" dirty="0">
              <a:solidFill>
                <a:srgbClr val="FF0000"/>
              </a:solidFill>
            </a:endParaRPr>
          </a:p>
          <a:p>
            <a:pPr marL="127000" indent="0">
              <a:buNone/>
            </a:pPr>
            <a:r>
              <a:rPr lang="en-US" sz="2000" dirty="0">
                <a:solidFill>
                  <a:srgbClr val="FF0000"/>
                </a:solidFill>
              </a:rPr>
              <a:t>                                            </a:t>
            </a:r>
            <a:r>
              <a:rPr lang="en-US" sz="1400" dirty="0">
                <a:solidFill>
                  <a:srgbClr val="FF0000"/>
                </a:solidFill>
              </a:rPr>
              <a:t>Note that revision of drawings are done with letters.</a:t>
            </a:r>
            <a:endParaRPr lang="es-ES" sz="1400" dirty="0"/>
          </a:p>
        </p:txBody>
      </p:sp>
      <p:pic>
        <p:nvPicPr>
          <p:cNvPr id="7" name="Imagen 6"/>
          <p:cNvPicPr>
            <a:picLocks noChangeAspect="1"/>
          </p:cNvPicPr>
          <p:nvPr/>
        </p:nvPicPr>
        <p:blipFill>
          <a:blip r:embed="rId3"/>
          <a:stretch>
            <a:fillRect/>
          </a:stretch>
        </p:blipFill>
        <p:spPr>
          <a:xfrm>
            <a:off x="2995127" y="2108719"/>
            <a:ext cx="7595595" cy="4054971"/>
          </a:xfrm>
          <a:prstGeom prst="rect">
            <a:avLst/>
          </a:prstGeom>
          <a:ln>
            <a:solidFill>
              <a:srgbClr val="0070C0"/>
            </a:solidFill>
          </a:ln>
        </p:spPr>
      </p:pic>
    </p:spTree>
    <p:extLst>
      <p:ext uri="{BB962C8B-B14F-4D97-AF65-F5344CB8AC3E}">
        <p14:creationId xmlns:p14="http://schemas.microsoft.com/office/powerpoint/2010/main" val="392997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Solidworks</a:t>
            </a:r>
            <a:r>
              <a:rPr lang="es-ES" dirty="0"/>
              <a:t> </a:t>
            </a:r>
            <a:r>
              <a:rPr lang="es-ES" dirty="0" err="1"/>
              <a:t>connector</a:t>
            </a:r>
            <a:r>
              <a:rPr lang="es-ES" dirty="0"/>
              <a:t> </a:t>
            </a:r>
            <a:r>
              <a:rPr lang="es-ES" dirty="0" err="1"/>
              <a:t>with</a:t>
            </a:r>
            <a:r>
              <a:rPr lang="es-ES" dirty="0"/>
              <a:t> 3D </a:t>
            </a:r>
            <a:r>
              <a:rPr lang="es-ES" dirty="0" err="1"/>
              <a:t>Experience</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8" name="Marcador de contenido 2"/>
          <p:cNvSpPr txBox="1">
            <a:spLocks/>
          </p:cNvSpPr>
          <p:nvPr/>
        </p:nvSpPr>
        <p:spPr>
          <a:xfrm>
            <a:off x="838200" y="1452400"/>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000" dirty="0"/>
              <a:t>How to save the new part or assembly in 3D from </a:t>
            </a:r>
            <a:r>
              <a:rPr lang="en-US" sz="2000" dirty="0" err="1"/>
              <a:t>Solidworks</a:t>
            </a:r>
            <a:r>
              <a:rPr lang="en-US" sz="2000" dirty="0"/>
              <a:t>.</a:t>
            </a:r>
          </a:p>
          <a:p>
            <a:pPr marL="800100" lvl="1" indent="-342900"/>
            <a:r>
              <a:rPr lang="en-US" sz="1800" dirty="0"/>
              <a:t>Option 1</a:t>
            </a:r>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800100" lvl="1" indent="-342900"/>
            <a:r>
              <a:rPr lang="en-US" sz="1800" dirty="0"/>
              <a:t>Option 2</a:t>
            </a:r>
          </a:p>
          <a:p>
            <a:pPr marL="0" indent="0">
              <a:buFont typeface="Arial"/>
              <a:buNone/>
            </a:pPr>
            <a:endParaRPr lang="es-ES" sz="2000" dirty="0"/>
          </a:p>
        </p:txBody>
      </p:sp>
      <p:pic>
        <p:nvPicPr>
          <p:cNvPr id="9" name="Imagen 8"/>
          <p:cNvPicPr>
            <a:picLocks noChangeAspect="1"/>
          </p:cNvPicPr>
          <p:nvPr/>
        </p:nvPicPr>
        <p:blipFill>
          <a:blip r:embed="rId3"/>
          <a:stretch>
            <a:fillRect/>
          </a:stretch>
        </p:blipFill>
        <p:spPr>
          <a:xfrm>
            <a:off x="2929071" y="2080270"/>
            <a:ext cx="3378423" cy="2154696"/>
          </a:xfrm>
          <a:prstGeom prst="rect">
            <a:avLst/>
          </a:prstGeom>
          <a:ln>
            <a:solidFill>
              <a:srgbClr val="0070C0"/>
            </a:solidFill>
          </a:ln>
        </p:spPr>
      </p:pic>
      <p:pic>
        <p:nvPicPr>
          <p:cNvPr id="10" name="Imagen 9"/>
          <p:cNvPicPr>
            <a:picLocks noChangeAspect="1"/>
          </p:cNvPicPr>
          <p:nvPr/>
        </p:nvPicPr>
        <p:blipFill>
          <a:blip r:embed="rId4"/>
          <a:stretch>
            <a:fillRect/>
          </a:stretch>
        </p:blipFill>
        <p:spPr>
          <a:xfrm>
            <a:off x="2929071" y="4619076"/>
            <a:ext cx="7818798" cy="1623201"/>
          </a:xfrm>
          <a:prstGeom prst="rect">
            <a:avLst/>
          </a:prstGeom>
          <a:ln>
            <a:solidFill>
              <a:srgbClr val="0070C0"/>
            </a:solidFill>
          </a:ln>
        </p:spPr>
      </p:pic>
    </p:spTree>
    <p:extLst>
      <p:ext uri="{BB962C8B-B14F-4D97-AF65-F5344CB8AC3E}">
        <p14:creationId xmlns:p14="http://schemas.microsoft.com/office/powerpoint/2010/main" val="4079072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Solidworks</a:t>
            </a:r>
            <a:r>
              <a:rPr lang="es-ES" dirty="0"/>
              <a:t> </a:t>
            </a:r>
            <a:r>
              <a:rPr lang="es-ES" dirty="0" err="1"/>
              <a:t>connector</a:t>
            </a:r>
            <a:r>
              <a:rPr lang="es-ES" dirty="0"/>
              <a:t> </a:t>
            </a:r>
            <a:r>
              <a:rPr lang="es-ES" dirty="0" err="1"/>
              <a:t>with</a:t>
            </a:r>
            <a:r>
              <a:rPr lang="es-ES" dirty="0"/>
              <a:t> 3D </a:t>
            </a:r>
            <a:r>
              <a:rPr lang="es-ES" dirty="0" err="1"/>
              <a:t>Experience</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800877" y="151718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000" dirty="0"/>
              <a:t>How to save the new part or assembly in 3D from </a:t>
            </a:r>
            <a:r>
              <a:rPr lang="en-US" sz="2000" dirty="0" err="1"/>
              <a:t>Solidworks</a:t>
            </a:r>
            <a:r>
              <a:rPr lang="en-US" sz="2000" dirty="0"/>
              <a:t>.</a:t>
            </a:r>
          </a:p>
          <a:p>
            <a:pPr marL="0" indent="0">
              <a:buFont typeface="Arial"/>
              <a:buNone/>
            </a:pPr>
            <a:r>
              <a:rPr lang="en-US" sz="2000" dirty="0"/>
              <a:t>Then choose collaborative space </a:t>
            </a:r>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s-ES" sz="2000" dirty="0"/>
          </a:p>
        </p:txBody>
      </p:sp>
      <p:pic>
        <p:nvPicPr>
          <p:cNvPr id="11" name="Imagen 10"/>
          <p:cNvPicPr>
            <a:picLocks noChangeAspect="1"/>
          </p:cNvPicPr>
          <p:nvPr/>
        </p:nvPicPr>
        <p:blipFill>
          <a:blip r:embed="rId3"/>
          <a:stretch>
            <a:fillRect/>
          </a:stretch>
        </p:blipFill>
        <p:spPr>
          <a:xfrm>
            <a:off x="1311006" y="2581400"/>
            <a:ext cx="4553846" cy="3600000"/>
          </a:xfrm>
          <a:prstGeom prst="rect">
            <a:avLst/>
          </a:prstGeom>
          <a:ln>
            <a:solidFill>
              <a:srgbClr val="0070C0"/>
            </a:solidFill>
          </a:ln>
        </p:spPr>
      </p:pic>
      <p:pic>
        <p:nvPicPr>
          <p:cNvPr id="12" name="Imagen 11"/>
          <p:cNvPicPr>
            <a:picLocks noChangeAspect="1"/>
          </p:cNvPicPr>
          <p:nvPr/>
        </p:nvPicPr>
        <p:blipFill>
          <a:blip r:embed="rId4"/>
          <a:stretch>
            <a:fillRect/>
          </a:stretch>
        </p:blipFill>
        <p:spPr>
          <a:xfrm>
            <a:off x="6242563" y="2581400"/>
            <a:ext cx="4565730" cy="3600000"/>
          </a:xfrm>
          <a:prstGeom prst="rect">
            <a:avLst/>
          </a:prstGeom>
          <a:ln>
            <a:solidFill>
              <a:srgbClr val="0070C0"/>
            </a:solidFill>
          </a:ln>
        </p:spPr>
      </p:pic>
    </p:spTree>
    <p:extLst>
      <p:ext uri="{BB962C8B-B14F-4D97-AF65-F5344CB8AC3E}">
        <p14:creationId xmlns:p14="http://schemas.microsoft.com/office/powerpoint/2010/main" val="2522150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Solidworks</a:t>
            </a:r>
            <a:r>
              <a:rPr lang="es-ES" dirty="0"/>
              <a:t> </a:t>
            </a:r>
            <a:r>
              <a:rPr lang="es-ES" dirty="0" err="1"/>
              <a:t>connector</a:t>
            </a:r>
            <a:r>
              <a:rPr lang="es-ES" dirty="0"/>
              <a:t> </a:t>
            </a:r>
            <a:r>
              <a:rPr lang="es-ES" dirty="0" err="1"/>
              <a:t>with</a:t>
            </a:r>
            <a:r>
              <a:rPr lang="es-ES" dirty="0"/>
              <a:t> 3D </a:t>
            </a:r>
            <a:r>
              <a:rPr lang="es-ES" dirty="0" err="1"/>
              <a:t>Experience</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800877" y="151718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sz="2000" dirty="0"/>
              <a:t>How to save the new part or assembly in 3D from </a:t>
            </a:r>
            <a:r>
              <a:rPr lang="en-US" sz="2000" dirty="0" err="1"/>
              <a:t>Solidworks</a:t>
            </a:r>
            <a:r>
              <a:rPr lang="en-US" sz="2000" dirty="0"/>
              <a:t>.</a:t>
            </a:r>
          </a:p>
          <a:p>
            <a:pPr marL="0" lvl="0" indent="0">
              <a:buNone/>
            </a:pPr>
            <a:r>
              <a:rPr lang="en-US" sz="2000" dirty="0"/>
              <a:t>After choose bookmark and save</a:t>
            </a:r>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s-ES" sz="2000" dirty="0"/>
          </a:p>
        </p:txBody>
      </p:sp>
      <p:pic>
        <p:nvPicPr>
          <p:cNvPr id="8" name="Imagen 7"/>
          <p:cNvPicPr>
            <a:picLocks noChangeAspect="1"/>
          </p:cNvPicPr>
          <p:nvPr/>
        </p:nvPicPr>
        <p:blipFill>
          <a:blip r:embed="rId3"/>
          <a:stretch>
            <a:fillRect/>
          </a:stretch>
        </p:blipFill>
        <p:spPr>
          <a:xfrm>
            <a:off x="3154759" y="2581400"/>
            <a:ext cx="4548442" cy="3600000"/>
          </a:xfrm>
          <a:prstGeom prst="rect">
            <a:avLst/>
          </a:prstGeom>
          <a:ln>
            <a:solidFill>
              <a:srgbClr val="0070C0"/>
            </a:solidFill>
          </a:ln>
        </p:spPr>
      </p:pic>
    </p:spTree>
    <p:extLst>
      <p:ext uri="{BB962C8B-B14F-4D97-AF65-F5344CB8AC3E}">
        <p14:creationId xmlns:p14="http://schemas.microsoft.com/office/powerpoint/2010/main" val="1134524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Solidworks</a:t>
            </a:r>
            <a:r>
              <a:rPr lang="es-ES" dirty="0"/>
              <a:t> </a:t>
            </a:r>
            <a:r>
              <a:rPr lang="es-ES" dirty="0" err="1"/>
              <a:t>connector</a:t>
            </a:r>
            <a:r>
              <a:rPr lang="es-ES" dirty="0"/>
              <a:t> </a:t>
            </a:r>
            <a:r>
              <a:rPr lang="es-ES" dirty="0" err="1"/>
              <a:t>with</a:t>
            </a:r>
            <a:r>
              <a:rPr lang="es-ES" dirty="0"/>
              <a:t> 3D </a:t>
            </a:r>
            <a:r>
              <a:rPr lang="es-ES" dirty="0" err="1"/>
              <a:t>Experience</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800877" y="151718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sz="2000" dirty="0"/>
              <a:t>How to save the new part or assembly in 3D from </a:t>
            </a:r>
            <a:r>
              <a:rPr lang="en-US" sz="2000" dirty="0" err="1"/>
              <a:t>Solidworks</a:t>
            </a:r>
            <a:r>
              <a:rPr lang="en-US" sz="2000" dirty="0"/>
              <a:t>.</a:t>
            </a:r>
          </a:p>
          <a:p>
            <a:pPr marL="0" lvl="0" indent="0">
              <a:buNone/>
            </a:pPr>
            <a:r>
              <a:rPr lang="en-US" sz="2000" dirty="0"/>
              <a:t>Then after saving the visualization in 3D experience of the part would be 3D experience bookmark visualization.</a:t>
            </a:r>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s-ES" sz="2000" dirty="0"/>
          </a:p>
        </p:txBody>
      </p:sp>
      <p:pic>
        <p:nvPicPr>
          <p:cNvPr id="6" name="Imagen 5"/>
          <p:cNvPicPr>
            <a:picLocks noChangeAspect="1"/>
          </p:cNvPicPr>
          <p:nvPr/>
        </p:nvPicPr>
        <p:blipFill>
          <a:blip r:embed="rId3"/>
          <a:stretch>
            <a:fillRect/>
          </a:stretch>
        </p:blipFill>
        <p:spPr>
          <a:xfrm>
            <a:off x="457589" y="3213649"/>
            <a:ext cx="11430991" cy="2110923"/>
          </a:xfrm>
          <a:prstGeom prst="rect">
            <a:avLst/>
          </a:prstGeom>
          <a:ln>
            <a:solidFill>
              <a:srgbClr val="0070C0"/>
            </a:solidFill>
          </a:ln>
        </p:spPr>
      </p:pic>
    </p:spTree>
    <p:extLst>
      <p:ext uri="{BB962C8B-B14F-4D97-AF65-F5344CB8AC3E}">
        <p14:creationId xmlns:p14="http://schemas.microsoft.com/office/powerpoint/2010/main" val="1415104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Solidworks</a:t>
            </a:r>
            <a:r>
              <a:rPr lang="es-ES" dirty="0"/>
              <a:t> </a:t>
            </a:r>
            <a:r>
              <a:rPr lang="es-ES" dirty="0" err="1"/>
              <a:t>connector</a:t>
            </a:r>
            <a:r>
              <a:rPr lang="es-ES" dirty="0"/>
              <a:t> </a:t>
            </a:r>
            <a:r>
              <a:rPr lang="es-ES" dirty="0" err="1"/>
              <a:t>with</a:t>
            </a:r>
            <a:r>
              <a:rPr lang="es-ES" dirty="0"/>
              <a:t> 3D </a:t>
            </a:r>
            <a:r>
              <a:rPr lang="es-ES" dirty="0" err="1"/>
              <a:t>Experience</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800877" y="1517183"/>
            <a:ext cx="539465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lvl="0"/>
            <a:r>
              <a:rPr lang="en-US" sz="2000" dirty="0"/>
              <a:t>How to save the new part or assembly in 3D from </a:t>
            </a:r>
            <a:r>
              <a:rPr lang="en-US" sz="2000" dirty="0" err="1"/>
              <a:t>Solidworks</a:t>
            </a:r>
            <a:r>
              <a:rPr lang="en-US" sz="2000" dirty="0"/>
              <a:t>.</a:t>
            </a:r>
          </a:p>
          <a:p>
            <a:pPr marL="0" lvl="0" indent="0">
              <a:buNone/>
            </a:pPr>
            <a:r>
              <a:rPr lang="en-US" sz="2000" dirty="0"/>
              <a:t>Then after saving the visualization in 3D experience of the part would be </a:t>
            </a:r>
            <a:r>
              <a:rPr lang="en-US" sz="2000" dirty="0" err="1"/>
              <a:t>solidworks</a:t>
            </a:r>
            <a:r>
              <a:rPr lang="en-US" sz="2000" dirty="0"/>
              <a:t> – 3D visualization. </a:t>
            </a:r>
          </a:p>
          <a:p>
            <a:pPr marL="0" indent="0">
              <a:buFont typeface="Arial"/>
              <a:buNone/>
            </a:pPr>
            <a:endParaRPr lang="en-US" sz="2000" dirty="0"/>
          </a:p>
          <a:p>
            <a:pPr marL="0" indent="0">
              <a:buFont typeface="Arial"/>
              <a:buNone/>
            </a:pPr>
            <a:endParaRPr lang="en-US" sz="2000" dirty="0"/>
          </a:p>
          <a:p>
            <a:pPr marL="0" indent="0">
              <a:buFont typeface="Arial"/>
              <a:buNone/>
            </a:pPr>
            <a:endParaRPr lang="en-US" sz="2000" dirty="0"/>
          </a:p>
          <a:p>
            <a:pPr marL="0" indent="0">
              <a:buFont typeface="Arial"/>
              <a:buNone/>
            </a:pPr>
            <a:endParaRPr lang="es-ES" sz="2000" dirty="0"/>
          </a:p>
        </p:txBody>
      </p:sp>
      <p:pic>
        <p:nvPicPr>
          <p:cNvPr id="9" name="Imagen 8"/>
          <p:cNvPicPr>
            <a:picLocks noChangeAspect="1"/>
          </p:cNvPicPr>
          <p:nvPr/>
        </p:nvPicPr>
        <p:blipFill>
          <a:blip r:embed="rId3"/>
          <a:stretch>
            <a:fillRect/>
          </a:stretch>
        </p:blipFill>
        <p:spPr>
          <a:xfrm>
            <a:off x="6841606" y="1520973"/>
            <a:ext cx="4177046" cy="4660427"/>
          </a:xfrm>
          <a:prstGeom prst="rect">
            <a:avLst/>
          </a:prstGeom>
          <a:ln>
            <a:solidFill>
              <a:srgbClr val="0070C0"/>
            </a:solidFill>
          </a:ln>
        </p:spPr>
      </p:pic>
    </p:spTree>
    <p:extLst>
      <p:ext uri="{BB962C8B-B14F-4D97-AF65-F5344CB8AC3E}">
        <p14:creationId xmlns:p14="http://schemas.microsoft.com/office/powerpoint/2010/main" val="3299987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a:t>3D </a:t>
            </a:r>
            <a:r>
              <a:rPr lang="es-ES" dirty="0" err="1"/>
              <a:t>Experience</a:t>
            </a:r>
            <a:r>
              <a:rPr lang="es-ES" dirty="0"/>
              <a:t> PLM</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a:t>All the tolls of the 3D Experience PLM are named with the ENOVIA Brand.</a:t>
            </a:r>
          </a:p>
          <a:p>
            <a:r>
              <a:rPr lang="en-GB" sz="2000" dirty="0"/>
              <a:t>The collaborative spaces are </a:t>
            </a:r>
            <a:r>
              <a:rPr lang="en-GB" sz="2000" dirty="0" err="1"/>
              <a:t>actived</a:t>
            </a:r>
            <a:r>
              <a:rPr lang="en-GB" sz="2000" dirty="0"/>
              <a:t> by invitation. </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The available activities are defined by roles of the user. </a:t>
            </a:r>
          </a:p>
          <a:p>
            <a:endParaRPr lang="en-GB" sz="2000" dirty="0"/>
          </a:p>
        </p:txBody>
      </p:sp>
      <p:pic>
        <p:nvPicPr>
          <p:cNvPr id="8" name="Imagen 7"/>
          <p:cNvPicPr>
            <a:picLocks noChangeAspect="1"/>
          </p:cNvPicPr>
          <p:nvPr/>
        </p:nvPicPr>
        <p:blipFill rotWithShape="1">
          <a:blip r:embed="rId3"/>
          <a:srcRect b="5708"/>
          <a:stretch/>
        </p:blipFill>
        <p:spPr>
          <a:xfrm>
            <a:off x="3662789" y="2780523"/>
            <a:ext cx="3945731" cy="2668556"/>
          </a:xfrm>
          <a:prstGeom prst="rect">
            <a:avLst/>
          </a:prstGeom>
          <a:ln>
            <a:solidFill>
              <a:srgbClr val="0070C0"/>
            </a:solidFill>
          </a:ln>
        </p:spPr>
      </p:pic>
    </p:spTree>
    <p:extLst>
      <p:ext uri="{BB962C8B-B14F-4D97-AF65-F5344CB8AC3E}">
        <p14:creationId xmlns:p14="http://schemas.microsoft.com/office/powerpoint/2010/main" val="2961894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a:t>3D </a:t>
            </a:r>
            <a:r>
              <a:rPr lang="es-ES" dirty="0" err="1"/>
              <a:t>Experience</a:t>
            </a:r>
            <a:r>
              <a:rPr lang="es-ES" dirty="0"/>
              <a:t> PLM</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561393" y="165580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000" dirty="0"/>
              <a:t>Depending in the roll type we have being assigned capability for doing different things would be given.</a:t>
            </a:r>
            <a:endParaRPr lang="es-ES" sz="2000" dirty="0"/>
          </a:p>
          <a:p>
            <a:pPr lvl="1"/>
            <a:r>
              <a:rPr lang="en-US" sz="1800" dirty="0"/>
              <a:t>Leader and owner: see, edit and give other rolls and add user.</a:t>
            </a:r>
            <a:endParaRPr lang="es-ES" sz="1800" dirty="0"/>
          </a:p>
          <a:p>
            <a:pPr lvl="1"/>
            <a:r>
              <a:rPr lang="en-US" sz="1800" dirty="0"/>
              <a:t>Author: create and publish new docs and read them. </a:t>
            </a:r>
            <a:endParaRPr lang="es-ES" sz="1800" dirty="0"/>
          </a:p>
          <a:p>
            <a:pPr lvl="1"/>
            <a:r>
              <a:rPr lang="en-US" sz="1800" dirty="0"/>
              <a:t>Collaborator: see and work on the existing documents.</a:t>
            </a:r>
          </a:p>
          <a:p>
            <a:pPr lvl="1"/>
            <a:endParaRPr lang="en-US" dirty="0"/>
          </a:p>
          <a:p>
            <a:r>
              <a:rPr lang="en-US" sz="2000" dirty="0"/>
              <a:t>The information is saved in the 3D Space it is like a warehouse where the information is stored. Because of that it is useful to use bookmarks to classify the data in virtual folders (drawing) and document management app too. </a:t>
            </a:r>
            <a:endParaRPr lang="es-ES" sz="2000" dirty="0"/>
          </a:p>
          <a:p>
            <a:endParaRPr lang="es-ES" dirty="0"/>
          </a:p>
          <a:p>
            <a:endParaRPr lang="es-ES" dirty="0"/>
          </a:p>
        </p:txBody>
      </p:sp>
    </p:spTree>
    <p:extLst>
      <p:ext uri="{BB962C8B-B14F-4D97-AF65-F5344CB8AC3E}">
        <p14:creationId xmlns:p14="http://schemas.microsoft.com/office/powerpoint/2010/main" val="157815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n-GB" dirty="0">
                <a:solidFill>
                  <a:srgbClr val="222D59"/>
                </a:solidFill>
              </a:rPr>
              <a:t>Create an account</a:t>
            </a:r>
          </a:p>
        </p:txBody>
      </p:sp>
      <p:sp>
        <p:nvSpPr>
          <p:cNvPr id="52" name="Google Shape;52;p3"/>
          <p:cNvSpPr txBox="1"/>
          <p:nvPr/>
        </p:nvSpPr>
        <p:spPr>
          <a:xfrm>
            <a:off x="302886" y="1380018"/>
            <a:ext cx="6461808"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dirty="0">
              <a:solidFill>
                <a:srgbClr val="1F3864"/>
              </a:solidFill>
              <a:sym typeface="Arial"/>
            </a:endParaRPr>
          </a:p>
          <a:p>
            <a:pPr marL="342900" lvl="0" indent="-342900">
              <a:buClr>
                <a:schemeClr val="dk1"/>
              </a:buClr>
              <a:buSzPts val="1600"/>
              <a:buFont typeface="+mj-lt"/>
              <a:buAutoNum type="arabicPeriod"/>
            </a:pPr>
            <a:r>
              <a:rPr lang="en-GB" sz="2000" dirty="0"/>
              <a:t>The access to the platform is given by an administrator and received by email. Click in the </a:t>
            </a:r>
            <a:r>
              <a:rPr lang="en-GB" sz="2000" u="sng" dirty="0">
                <a:solidFill>
                  <a:schemeClr val="accent5"/>
                </a:solidFill>
              </a:rPr>
              <a:t>Launch your 3D Experience platform </a:t>
            </a:r>
            <a:r>
              <a:rPr lang="en-GB" sz="2000" dirty="0"/>
              <a:t>link.</a:t>
            </a:r>
          </a:p>
          <a:p>
            <a:pPr marL="342900" lvl="0" indent="-342900">
              <a:buClr>
                <a:schemeClr val="dk1"/>
              </a:buClr>
              <a:buSzPts val="1600"/>
              <a:buFont typeface="+mj-lt"/>
              <a:buAutoNum type="arabicPeriod"/>
            </a:pPr>
            <a:endParaRPr lang="en-GB" sz="2000" dirty="0"/>
          </a:p>
          <a:p>
            <a:endParaRPr lang="en-GB" sz="2000" dirty="0"/>
          </a:p>
          <a:p>
            <a:pPr lvl="0">
              <a:buClr>
                <a:schemeClr val="dk1"/>
              </a:buClr>
              <a:buSzPts val="1600"/>
            </a:pPr>
            <a:endParaRPr sz="2000" dirty="0">
              <a:solidFill>
                <a:schemeClr val="dk1"/>
              </a:solidFill>
              <a:sym typeface="Aria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pic>
        <p:nvPicPr>
          <p:cNvPr id="10" name="Imagen 9"/>
          <p:cNvPicPr/>
          <p:nvPr/>
        </p:nvPicPr>
        <p:blipFill rotWithShape="1">
          <a:blip r:embed="rId3"/>
          <a:srcRect l="1135" t="7023" r="11599" b="25388"/>
          <a:stretch/>
        </p:blipFill>
        <p:spPr>
          <a:xfrm>
            <a:off x="1236361" y="2920533"/>
            <a:ext cx="3825552" cy="2995127"/>
          </a:xfrm>
          <a:prstGeom prst="rect">
            <a:avLst/>
          </a:prstGeom>
          <a:ln>
            <a:solidFill>
              <a:schemeClr val="accent1"/>
            </a:solidFill>
          </a:ln>
        </p:spPr>
      </p:pic>
      <p:pic>
        <p:nvPicPr>
          <p:cNvPr id="11" name="Imagen 10"/>
          <p:cNvPicPr/>
          <p:nvPr/>
        </p:nvPicPr>
        <p:blipFill>
          <a:blip r:embed="rId4"/>
          <a:stretch>
            <a:fillRect/>
          </a:stretch>
        </p:blipFill>
        <p:spPr>
          <a:xfrm>
            <a:off x="6756096" y="3626747"/>
            <a:ext cx="5026453" cy="2288913"/>
          </a:xfrm>
          <a:prstGeom prst="rect">
            <a:avLst/>
          </a:prstGeom>
          <a:ln>
            <a:solidFill>
              <a:schemeClr val="accent1"/>
            </a:solidFill>
          </a:ln>
        </p:spPr>
      </p:pic>
      <p:sp>
        <p:nvSpPr>
          <p:cNvPr id="12" name="Google Shape;52;p3"/>
          <p:cNvSpPr txBox="1"/>
          <p:nvPr/>
        </p:nvSpPr>
        <p:spPr>
          <a:xfrm>
            <a:off x="7423264" y="2694205"/>
            <a:ext cx="3670743" cy="707846"/>
          </a:xfrm>
          <a:prstGeom prst="rect">
            <a:avLst/>
          </a:prstGeom>
          <a:noFill/>
          <a:ln>
            <a:noFill/>
          </a:ln>
        </p:spPr>
        <p:txBody>
          <a:bodyPr spcFirstLastPara="1" wrap="square" lIns="91425" tIns="45700" rIns="91425" bIns="45700" anchor="t" anchorCtr="0">
            <a:spAutoFit/>
          </a:bodyPr>
          <a:lstStyle/>
          <a:p>
            <a:pPr marL="457200" lvl="0" indent="-457200">
              <a:buClr>
                <a:schemeClr val="dk1"/>
              </a:buClr>
              <a:buSzPts val="1600"/>
              <a:buFont typeface="+mj-lt"/>
              <a:buAutoNum type="arabicPeriod" startAt="2"/>
            </a:pPr>
            <a:r>
              <a:rPr lang="en-GB" sz="2000" dirty="0"/>
              <a:t>A browser would be opened file the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a:t>3D </a:t>
            </a:r>
            <a:r>
              <a:rPr lang="es-ES" dirty="0" err="1"/>
              <a:t>Experience</a:t>
            </a:r>
            <a:r>
              <a:rPr lang="es-ES" dirty="0"/>
              <a:t> PLM</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561393" y="165580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000" dirty="0"/>
              <a:t>Depending in the roll type we have being assigned capability for doing different things would be given.</a:t>
            </a:r>
            <a:endParaRPr lang="es-ES" sz="2000" dirty="0"/>
          </a:p>
          <a:p>
            <a:pPr lvl="1"/>
            <a:r>
              <a:rPr lang="en-US" sz="1800" dirty="0"/>
              <a:t>Leader and owner: see, edit and give other rolls and add user.</a:t>
            </a:r>
            <a:endParaRPr lang="es-ES" sz="1800" dirty="0"/>
          </a:p>
          <a:p>
            <a:pPr lvl="1"/>
            <a:r>
              <a:rPr lang="en-US" sz="1800" dirty="0"/>
              <a:t>Author: create and publish new docs and read them. </a:t>
            </a:r>
            <a:endParaRPr lang="es-ES" sz="1800" dirty="0"/>
          </a:p>
          <a:p>
            <a:pPr lvl="1"/>
            <a:r>
              <a:rPr lang="en-US" sz="1800" dirty="0"/>
              <a:t>Collaborator: see and work on the existing documents.</a:t>
            </a:r>
          </a:p>
          <a:p>
            <a:pPr lvl="1"/>
            <a:endParaRPr lang="en-US" dirty="0"/>
          </a:p>
          <a:p>
            <a:r>
              <a:rPr lang="en-US" sz="2000" dirty="0"/>
              <a:t>The information is saved in the 3D Space it is like a warehouse where the information is stored. Because of that it is useful to use bookmarks to classify the data in virtual folders (drawing) and document management app too. </a:t>
            </a:r>
            <a:endParaRPr lang="es-ES" sz="2000" dirty="0"/>
          </a:p>
          <a:p>
            <a:endParaRPr lang="es-ES" dirty="0"/>
          </a:p>
          <a:p>
            <a:endParaRPr lang="es-ES" dirty="0"/>
          </a:p>
        </p:txBody>
      </p:sp>
    </p:spTree>
    <p:extLst>
      <p:ext uri="{BB962C8B-B14F-4D97-AF65-F5344CB8AC3E}">
        <p14:creationId xmlns:p14="http://schemas.microsoft.com/office/powerpoint/2010/main" val="2579347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a:t>3D </a:t>
            </a:r>
            <a:r>
              <a:rPr lang="es-ES" dirty="0" err="1"/>
              <a:t>Experience</a:t>
            </a:r>
            <a:r>
              <a:rPr lang="es-ES" dirty="0"/>
              <a:t> PLM</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561393" y="165580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000" dirty="0"/>
              <a:t>It is highly recommended to prepare a PLM dashboard with the following applications.</a:t>
            </a:r>
          </a:p>
          <a:p>
            <a:pPr lvl="1"/>
            <a:r>
              <a:rPr lang="en-US" sz="1800" dirty="0"/>
              <a:t>3D Space</a:t>
            </a:r>
          </a:p>
          <a:p>
            <a:pPr lvl="1"/>
            <a:r>
              <a:rPr lang="en-US" sz="1800" dirty="0"/>
              <a:t>Document management</a:t>
            </a:r>
          </a:p>
          <a:p>
            <a:pPr lvl="1"/>
            <a:r>
              <a:rPr lang="en-US" sz="1800" dirty="0"/>
              <a:t>Bookmarks</a:t>
            </a:r>
          </a:p>
          <a:p>
            <a:endParaRPr lang="es-ES" dirty="0"/>
          </a:p>
          <a:p>
            <a:endParaRPr lang="es-ES" dirty="0"/>
          </a:p>
        </p:txBody>
      </p:sp>
      <p:pic>
        <p:nvPicPr>
          <p:cNvPr id="5" name="Imagen 4"/>
          <p:cNvPicPr>
            <a:picLocks noChangeAspect="1"/>
          </p:cNvPicPr>
          <p:nvPr/>
        </p:nvPicPr>
        <p:blipFill>
          <a:blip r:embed="rId3"/>
          <a:stretch>
            <a:fillRect/>
          </a:stretch>
        </p:blipFill>
        <p:spPr>
          <a:xfrm>
            <a:off x="4552530" y="2504161"/>
            <a:ext cx="6871899" cy="3600000"/>
          </a:xfrm>
          <a:prstGeom prst="rect">
            <a:avLst/>
          </a:prstGeom>
          <a:ln>
            <a:solidFill>
              <a:srgbClr val="0070C0"/>
            </a:solidFill>
          </a:ln>
        </p:spPr>
      </p:pic>
    </p:spTree>
    <p:extLst>
      <p:ext uri="{BB962C8B-B14F-4D97-AF65-F5344CB8AC3E}">
        <p14:creationId xmlns:p14="http://schemas.microsoft.com/office/powerpoint/2010/main" val="435454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a:t>3D </a:t>
            </a:r>
            <a:r>
              <a:rPr lang="es-ES" dirty="0" err="1"/>
              <a:t>Experience</a:t>
            </a:r>
            <a:r>
              <a:rPr lang="es-ES" dirty="0"/>
              <a:t> PLM</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561393" y="1296955"/>
            <a:ext cx="7350966" cy="471018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US" sz="2000" dirty="0"/>
              <a:t>Document management is used for</a:t>
            </a:r>
          </a:p>
          <a:p>
            <a:pPr lvl="1"/>
            <a:r>
              <a:rPr lang="en-US" sz="1800" dirty="0"/>
              <a:t>Download</a:t>
            </a:r>
          </a:p>
          <a:p>
            <a:pPr lvl="1"/>
            <a:r>
              <a:rPr lang="en-US" sz="1800" dirty="0" err="1"/>
              <a:t>Visualised</a:t>
            </a:r>
            <a:endParaRPr lang="en-US" sz="1800" dirty="0"/>
          </a:p>
          <a:p>
            <a:pPr lvl="1"/>
            <a:r>
              <a:rPr lang="en-US" sz="1800" dirty="0"/>
              <a:t>Updated</a:t>
            </a:r>
          </a:p>
          <a:p>
            <a:pPr lvl="1"/>
            <a:r>
              <a:rPr lang="en-US" sz="1800" dirty="0"/>
              <a:t>Edited </a:t>
            </a:r>
          </a:p>
          <a:p>
            <a:pPr lvl="1"/>
            <a:r>
              <a:rPr lang="en-US" sz="1800" dirty="0"/>
              <a:t>Added to the library</a:t>
            </a:r>
          </a:p>
          <a:p>
            <a:r>
              <a:rPr lang="en-US" sz="2000" dirty="0"/>
              <a:t>Document status would be changed according to:</a:t>
            </a:r>
          </a:p>
          <a:p>
            <a:pPr lvl="1"/>
            <a:r>
              <a:rPr lang="en-US" sz="1800" dirty="0"/>
              <a:t>Part in work process: we can edited without blocking.</a:t>
            </a:r>
          </a:p>
          <a:p>
            <a:pPr lvl="1"/>
            <a:r>
              <a:rPr lang="en-US" sz="1800" dirty="0"/>
              <a:t>Edited: Must be blocked to be edited and to create a new revision.</a:t>
            </a:r>
          </a:p>
          <a:p>
            <a:pPr lvl="1"/>
            <a:r>
              <a:rPr lang="en-US" sz="1800" dirty="0"/>
              <a:t>Once </a:t>
            </a:r>
            <a:r>
              <a:rPr lang="en-US" sz="1800" dirty="0" err="1"/>
              <a:t>realeased</a:t>
            </a:r>
            <a:r>
              <a:rPr lang="en-US" sz="1800" dirty="0"/>
              <a:t> the part cannot be edited.</a:t>
            </a:r>
          </a:p>
          <a:p>
            <a:pPr lvl="1"/>
            <a:r>
              <a:rPr lang="en-US" sz="1800" dirty="0"/>
              <a:t>In case it is necessary a </a:t>
            </a:r>
            <a:r>
              <a:rPr lang="en-US" sz="1800" dirty="0" err="1"/>
              <a:t>newvrevision</a:t>
            </a:r>
            <a:r>
              <a:rPr lang="en-US" sz="1800" dirty="0"/>
              <a:t> would be created.</a:t>
            </a:r>
          </a:p>
          <a:p>
            <a:r>
              <a:rPr lang="en-US" sz="2000" dirty="0"/>
              <a:t>Note that each configuration of a physical product would form a CAD Family.</a:t>
            </a:r>
          </a:p>
          <a:p>
            <a:endParaRPr lang="es-ES" dirty="0"/>
          </a:p>
          <a:p>
            <a:endParaRPr lang="es-ES" dirty="0"/>
          </a:p>
        </p:txBody>
      </p:sp>
      <p:pic>
        <p:nvPicPr>
          <p:cNvPr id="6" name="Imagen 5"/>
          <p:cNvPicPr>
            <a:picLocks noChangeAspect="1"/>
          </p:cNvPicPr>
          <p:nvPr/>
        </p:nvPicPr>
        <p:blipFill>
          <a:blip r:embed="rId3"/>
          <a:stretch>
            <a:fillRect/>
          </a:stretch>
        </p:blipFill>
        <p:spPr>
          <a:xfrm>
            <a:off x="7533654" y="3237722"/>
            <a:ext cx="4518312" cy="2109315"/>
          </a:xfrm>
          <a:prstGeom prst="rect">
            <a:avLst/>
          </a:prstGeom>
          <a:ln>
            <a:solidFill>
              <a:srgbClr val="0070C0"/>
            </a:solidFill>
          </a:ln>
        </p:spPr>
      </p:pic>
    </p:spTree>
    <p:extLst>
      <p:ext uri="{BB962C8B-B14F-4D97-AF65-F5344CB8AC3E}">
        <p14:creationId xmlns:p14="http://schemas.microsoft.com/office/powerpoint/2010/main" val="191197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How</a:t>
            </a:r>
            <a:r>
              <a:rPr lang="es-ES" dirty="0"/>
              <a:t> to </a:t>
            </a:r>
            <a:r>
              <a:rPr lang="es-ES" dirty="0" err="1"/>
              <a:t>find</a:t>
            </a:r>
            <a:r>
              <a:rPr lang="es-ES" dirty="0"/>
              <a:t> </a:t>
            </a:r>
            <a:r>
              <a:rPr lang="es-ES" dirty="0" err="1"/>
              <a:t>things</a:t>
            </a:r>
            <a:r>
              <a:rPr lang="es-ES" dirty="0"/>
              <a:t> </a:t>
            </a:r>
            <a:r>
              <a:rPr lang="es-ES" dirty="0" err="1"/>
              <a:t>efficiently</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7" name="Marcador de contenido 2"/>
          <p:cNvSpPr txBox="1">
            <a:spLocks/>
          </p:cNvSpPr>
          <p:nvPr/>
        </p:nvSpPr>
        <p:spPr>
          <a:xfrm>
            <a:off x="680823" y="1157389"/>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a:t>Search menu on the top of the page should be used. If many files are shown use the filter.</a:t>
            </a:r>
          </a:p>
          <a:p>
            <a:pPr marL="0" indent="0">
              <a:buFont typeface="Arial"/>
              <a:buNone/>
            </a:pPr>
            <a:r>
              <a:rPr lang="en-GB" sz="2000" dirty="0"/>
              <a:t>        Step 1  Search menu				Step 2 Filter</a:t>
            </a:r>
          </a:p>
        </p:txBody>
      </p:sp>
      <p:pic>
        <p:nvPicPr>
          <p:cNvPr id="8" name="Imagen 7"/>
          <p:cNvPicPr>
            <a:picLocks noChangeAspect="1"/>
          </p:cNvPicPr>
          <p:nvPr/>
        </p:nvPicPr>
        <p:blipFill>
          <a:blip r:embed="rId3"/>
          <a:stretch>
            <a:fillRect/>
          </a:stretch>
        </p:blipFill>
        <p:spPr>
          <a:xfrm>
            <a:off x="1199855" y="2628314"/>
            <a:ext cx="4287378" cy="3600000"/>
          </a:xfrm>
          <a:prstGeom prst="rect">
            <a:avLst/>
          </a:prstGeom>
          <a:ln>
            <a:solidFill>
              <a:srgbClr val="0070C0"/>
            </a:solidFill>
          </a:ln>
        </p:spPr>
      </p:pic>
      <p:pic>
        <p:nvPicPr>
          <p:cNvPr id="9" name="Imagen 8"/>
          <p:cNvPicPr>
            <a:picLocks noChangeAspect="1"/>
          </p:cNvPicPr>
          <p:nvPr/>
        </p:nvPicPr>
        <p:blipFill>
          <a:blip r:embed="rId4"/>
          <a:stretch>
            <a:fillRect/>
          </a:stretch>
        </p:blipFill>
        <p:spPr>
          <a:xfrm>
            <a:off x="7813670" y="2455952"/>
            <a:ext cx="1750207" cy="4034067"/>
          </a:xfrm>
          <a:prstGeom prst="rect">
            <a:avLst/>
          </a:prstGeom>
          <a:ln>
            <a:solidFill>
              <a:srgbClr val="0070C0"/>
            </a:solidFill>
          </a:ln>
        </p:spPr>
      </p:pic>
      <p:sp>
        <p:nvSpPr>
          <p:cNvPr id="11" name="Elipse 10"/>
          <p:cNvSpPr/>
          <p:nvPr/>
        </p:nvSpPr>
        <p:spPr>
          <a:xfrm>
            <a:off x="2886269" y="2531927"/>
            <a:ext cx="314325" cy="3043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Conector recto de flecha 11"/>
          <p:cNvCxnSpPr/>
          <p:nvPr/>
        </p:nvCxnSpPr>
        <p:spPr>
          <a:xfrm flipV="1">
            <a:off x="3200594" y="2455952"/>
            <a:ext cx="4410075" cy="2483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294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Additional</a:t>
            </a:r>
            <a:r>
              <a:rPr lang="es-ES" dirty="0"/>
              <a:t> </a:t>
            </a:r>
            <a:r>
              <a:rPr lang="es-ES" dirty="0" err="1"/>
              <a:t>educational</a:t>
            </a:r>
            <a:r>
              <a:rPr lang="es-ES" dirty="0"/>
              <a:t> </a:t>
            </a:r>
            <a:r>
              <a:rPr lang="es-ES" dirty="0" err="1"/>
              <a:t>resources</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a:t>In the homepage of the platform default options of online education are available. the links and videos are shown in two tabs. On both tabs of dashboard in Getting started and learn the experience could be found those links.</a:t>
            </a:r>
            <a:endParaRPr lang="es-ES" sz="2000" dirty="0"/>
          </a:p>
        </p:txBody>
      </p:sp>
      <p:pic>
        <p:nvPicPr>
          <p:cNvPr id="13" name="Imagen 12"/>
          <p:cNvPicPr>
            <a:picLocks noChangeAspect="1"/>
          </p:cNvPicPr>
          <p:nvPr/>
        </p:nvPicPr>
        <p:blipFill>
          <a:blip r:embed="rId3"/>
          <a:stretch>
            <a:fillRect/>
          </a:stretch>
        </p:blipFill>
        <p:spPr>
          <a:xfrm>
            <a:off x="2383547" y="2982670"/>
            <a:ext cx="6675714" cy="3194293"/>
          </a:xfrm>
          <a:prstGeom prst="rect">
            <a:avLst/>
          </a:prstGeom>
          <a:ln>
            <a:solidFill>
              <a:srgbClr val="0070C0"/>
            </a:solidFill>
          </a:ln>
        </p:spPr>
      </p:pic>
    </p:spTree>
    <p:extLst>
      <p:ext uri="{BB962C8B-B14F-4D97-AF65-F5344CB8AC3E}">
        <p14:creationId xmlns:p14="http://schemas.microsoft.com/office/powerpoint/2010/main" val="163538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Additional</a:t>
            </a:r>
            <a:r>
              <a:rPr lang="es-ES" dirty="0"/>
              <a:t> </a:t>
            </a:r>
            <a:r>
              <a:rPr lang="es-ES" dirty="0" err="1"/>
              <a:t>educational</a:t>
            </a:r>
            <a:r>
              <a:rPr lang="es-ES" dirty="0"/>
              <a:t> </a:t>
            </a:r>
            <a:r>
              <a:rPr lang="es-ES" dirty="0" err="1"/>
              <a:t>resources</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810208" y="1387086"/>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a:t>Finally a deeper educational web application is available for the 3D Experience users offered by Dassault.</a:t>
            </a:r>
          </a:p>
          <a:p>
            <a:r>
              <a:rPr lang="en-GB" sz="2000"/>
              <a:t>It is necessary to sign up and formations shown would only consider the applications available for the enroled user. </a:t>
            </a:r>
          </a:p>
          <a:p>
            <a:r>
              <a:rPr lang="en-GB" sz="2000">
                <a:hlinkClick r:id="rId3"/>
              </a:rPr>
              <a:t>https://eduspace.3ds.com/CompanionManager/public/#/</a:t>
            </a:r>
            <a:endParaRPr lang="en-GB" sz="2000" dirty="0"/>
          </a:p>
        </p:txBody>
      </p:sp>
      <p:pic>
        <p:nvPicPr>
          <p:cNvPr id="7" name="Imagen 6"/>
          <p:cNvPicPr>
            <a:picLocks noChangeAspect="1"/>
          </p:cNvPicPr>
          <p:nvPr/>
        </p:nvPicPr>
        <p:blipFill>
          <a:blip r:embed="rId4"/>
          <a:stretch>
            <a:fillRect/>
          </a:stretch>
        </p:blipFill>
        <p:spPr>
          <a:xfrm>
            <a:off x="2158600" y="3405674"/>
            <a:ext cx="7142161" cy="2936472"/>
          </a:xfrm>
          <a:prstGeom prst="rect">
            <a:avLst/>
          </a:prstGeom>
          <a:ln>
            <a:solidFill>
              <a:srgbClr val="0070C0"/>
            </a:solidFill>
          </a:ln>
        </p:spPr>
      </p:pic>
    </p:spTree>
    <p:extLst>
      <p:ext uri="{BB962C8B-B14F-4D97-AF65-F5344CB8AC3E}">
        <p14:creationId xmlns:p14="http://schemas.microsoft.com/office/powerpoint/2010/main" val="3503295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0" descr="Icon&#10;&#10;Description automatically generated"/>
          <p:cNvPicPr preferRelativeResize="0"/>
          <p:nvPr/>
        </p:nvPicPr>
        <p:blipFill rotWithShape="1">
          <a:blip r:embed="rId3">
            <a:alphaModFix/>
          </a:blip>
          <a:srcRect l="12589" t="15276" r="15262" b="15742"/>
          <a:stretch/>
        </p:blipFill>
        <p:spPr>
          <a:xfrm>
            <a:off x="803107" y="4798637"/>
            <a:ext cx="467472" cy="446937"/>
          </a:xfrm>
          <a:prstGeom prst="rect">
            <a:avLst/>
          </a:prstGeom>
          <a:noFill/>
          <a:ln>
            <a:noFill/>
          </a:ln>
        </p:spPr>
      </p:pic>
      <p:pic>
        <p:nvPicPr>
          <p:cNvPr id="359" name="Google Shape;359;p10" descr="Icon&#10;&#10;Description automatically generated"/>
          <p:cNvPicPr preferRelativeResize="0"/>
          <p:nvPr/>
        </p:nvPicPr>
        <p:blipFill rotWithShape="1">
          <a:blip r:embed="rId4">
            <a:alphaModFix/>
          </a:blip>
          <a:srcRect l="14710" t="12668" r="11904" b="14522"/>
          <a:stretch/>
        </p:blipFill>
        <p:spPr>
          <a:xfrm>
            <a:off x="5130665" y="4702639"/>
            <a:ext cx="516714" cy="512670"/>
          </a:xfrm>
          <a:prstGeom prst="rect">
            <a:avLst/>
          </a:prstGeom>
          <a:noFill/>
          <a:ln>
            <a:noFill/>
          </a:ln>
        </p:spPr>
      </p:pic>
      <p:sp>
        <p:nvSpPr>
          <p:cNvPr id="360" name="Google Shape;360;p10"/>
          <p:cNvSpPr/>
          <p:nvPr/>
        </p:nvSpPr>
        <p:spPr>
          <a:xfrm>
            <a:off x="784272" y="3028890"/>
            <a:ext cx="20736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13284B"/>
                </a:solidFill>
                <a:latin typeface="Roboto"/>
                <a:ea typeface="Roboto"/>
                <a:cs typeface="Roboto"/>
                <a:sym typeface="Roboto"/>
              </a:rPr>
              <a:t>#LCAMP_EU</a:t>
            </a:r>
            <a:endParaRPr sz="2000" b="1">
              <a:solidFill>
                <a:schemeClr val="dk1"/>
              </a:solidFill>
              <a:latin typeface="Roboto"/>
              <a:ea typeface="Roboto"/>
              <a:cs typeface="Roboto"/>
              <a:sym typeface="Roboto"/>
            </a:endParaRPr>
          </a:p>
        </p:txBody>
      </p:sp>
      <p:sp>
        <p:nvSpPr>
          <p:cNvPr id="361" name="Google Shape;361;p10"/>
          <p:cNvSpPr/>
          <p:nvPr/>
        </p:nvSpPr>
        <p:spPr>
          <a:xfrm>
            <a:off x="0"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362" name="Google Shape;362;p10"/>
          <p:cNvSpPr/>
          <p:nvPr/>
        </p:nvSpPr>
        <p:spPr>
          <a:xfrm>
            <a:off x="1894483"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363" name="Google Shape;363;p10"/>
          <p:cNvSpPr/>
          <p:nvPr/>
        </p:nvSpPr>
        <p:spPr>
          <a:xfrm>
            <a:off x="3968170" y="5308072"/>
            <a:ext cx="28417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lang="en-GB" sz="1200" i="0">
                <a:solidFill>
                  <a:srgbClr val="57B9DF"/>
                </a:solidFill>
                <a:latin typeface="Roboto"/>
                <a:ea typeface="Roboto"/>
                <a:cs typeface="Roboto"/>
                <a:sym typeface="Roboto"/>
              </a:rPr>
              <a:t>Learner Centric Advanced Manufacturing Platform for CoVEs</a:t>
            </a:r>
            <a:endParaRPr sz="1200" i="0">
              <a:solidFill>
                <a:srgbClr val="57B9DF"/>
              </a:solidFill>
              <a:latin typeface="Roboto"/>
              <a:ea typeface="Roboto"/>
              <a:cs typeface="Roboto"/>
              <a:sym typeface="Roboto"/>
            </a:endParaRPr>
          </a:p>
        </p:txBody>
      </p:sp>
      <p:pic>
        <p:nvPicPr>
          <p:cNvPr id="364" name="Google Shape;364;p10" descr="A white x in a black background&#10;&#10;Description automatically generated"/>
          <p:cNvPicPr preferRelativeResize="0"/>
          <p:nvPr/>
        </p:nvPicPr>
        <p:blipFill rotWithShape="1">
          <a:blip r:embed="rId5">
            <a:alphaModFix/>
          </a:blip>
          <a:srcRect l="23471" t="13713" r="23100" b="10856"/>
          <a:stretch/>
        </p:blipFill>
        <p:spPr>
          <a:xfrm>
            <a:off x="2697618" y="4785341"/>
            <a:ext cx="454127" cy="468318"/>
          </a:xfrm>
          <a:prstGeom prst="rect">
            <a:avLst/>
          </a:prstGeom>
          <a:noFill/>
          <a:ln>
            <a:noFill/>
          </a:ln>
        </p:spPr>
      </p:pic>
      <p:pic>
        <p:nvPicPr>
          <p:cNvPr id="365" name="Google Shape;365;p10" descr="Email outline"/>
          <p:cNvPicPr preferRelativeResize="0"/>
          <p:nvPr/>
        </p:nvPicPr>
        <p:blipFill rotWithShape="1">
          <a:blip r:embed="rId6">
            <a:alphaModFix/>
          </a:blip>
          <a:srcRect/>
          <a:stretch/>
        </p:blipFill>
        <p:spPr>
          <a:xfrm>
            <a:off x="1043637" y="3421983"/>
            <a:ext cx="622663" cy="622663"/>
          </a:xfrm>
          <a:prstGeom prst="rect">
            <a:avLst/>
          </a:prstGeom>
          <a:noFill/>
          <a:ln>
            <a:noFill/>
          </a:ln>
        </p:spPr>
      </p:pic>
      <p:sp>
        <p:nvSpPr>
          <p:cNvPr id="366" name="Google Shape;366;p10"/>
          <p:cNvSpPr/>
          <p:nvPr/>
        </p:nvSpPr>
        <p:spPr>
          <a:xfrm>
            <a:off x="1354968" y="3569635"/>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a:t>Set up </a:t>
            </a:r>
            <a:r>
              <a:rPr lang="es-ES" dirty="0" err="1"/>
              <a:t>your</a:t>
            </a:r>
            <a:r>
              <a:rPr lang="es-ES" dirty="0"/>
              <a:t> </a:t>
            </a:r>
            <a:r>
              <a:rPr lang="es-ES" dirty="0" err="1"/>
              <a:t>profile</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8" name="Marcador de contenido 2"/>
          <p:cNvSpPr txBox="1">
            <a:spLocks/>
          </p:cNvSpPr>
          <p:nvPr/>
        </p:nvSpPr>
        <p:spPr>
          <a:xfrm>
            <a:off x="838200" y="1825625"/>
            <a:ext cx="4511377"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a:t>Personal profile, the share information would be seen by the all platform users. </a:t>
            </a:r>
          </a:p>
          <a:p>
            <a:r>
              <a:rPr lang="en-GB" sz="2000"/>
              <a:t>Privacy settings to determine cookies, passwords, 2 step validation.</a:t>
            </a:r>
          </a:p>
          <a:p>
            <a:r>
              <a:rPr lang="en-GB" sz="2000"/>
              <a:t>Preferences: </a:t>
            </a:r>
          </a:p>
          <a:p>
            <a:pPr lvl="1"/>
            <a:r>
              <a:rPr lang="en-GB" sz="2000"/>
              <a:t>Language</a:t>
            </a:r>
          </a:p>
          <a:p>
            <a:pPr lvl="1"/>
            <a:r>
              <a:rPr lang="en-GB" sz="2000"/>
              <a:t>Mouse configuration</a:t>
            </a:r>
          </a:p>
          <a:p>
            <a:pPr lvl="1"/>
            <a:r>
              <a:rPr lang="en-GB" sz="2000"/>
              <a:t>…</a:t>
            </a:r>
            <a:endParaRPr lang="en-GB" sz="2000" dirty="0"/>
          </a:p>
        </p:txBody>
      </p:sp>
      <p:pic>
        <p:nvPicPr>
          <p:cNvPr id="9" name="Imagen 8"/>
          <p:cNvPicPr>
            <a:picLocks noChangeAspect="1"/>
          </p:cNvPicPr>
          <p:nvPr/>
        </p:nvPicPr>
        <p:blipFill>
          <a:blip r:embed="rId3"/>
          <a:stretch>
            <a:fillRect/>
          </a:stretch>
        </p:blipFill>
        <p:spPr>
          <a:xfrm>
            <a:off x="5494707" y="3204942"/>
            <a:ext cx="5315343" cy="2999568"/>
          </a:xfrm>
          <a:prstGeom prst="rect">
            <a:avLst/>
          </a:prstGeom>
          <a:ln>
            <a:solidFill>
              <a:schemeClr val="accent1"/>
            </a:solidFill>
          </a:ln>
        </p:spPr>
      </p:pic>
      <p:pic>
        <p:nvPicPr>
          <p:cNvPr id="13" name="Imagen 12"/>
          <p:cNvPicPr/>
          <p:nvPr/>
        </p:nvPicPr>
        <p:blipFill>
          <a:blip r:embed="rId4"/>
          <a:stretch>
            <a:fillRect/>
          </a:stretch>
        </p:blipFill>
        <p:spPr>
          <a:xfrm>
            <a:off x="5494707" y="1825625"/>
            <a:ext cx="6056591" cy="1112464"/>
          </a:xfrm>
          <a:prstGeom prst="rect">
            <a:avLst/>
          </a:prstGeom>
          <a:ln>
            <a:solidFill>
              <a:schemeClr val="accent1"/>
            </a:solidFill>
          </a:ln>
        </p:spPr>
      </p:pic>
    </p:spTree>
    <p:extLst>
      <p:ext uri="{BB962C8B-B14F-4D97-AF65-F5344CB8AC3E}">
        <p14:creationId xmlns:p14="http://schemas.microsoft.com/office/powerpoint/2010/main" val="317412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Educational</a:t>
            </a:r>
            <a:r>
              <a:rPr lang="es-ES" dirty="0"/>
              <a:t> roles </a:t>
            </a:r>
            <a:r>
              <a:rPr lang="es-ES" dirty="0" err="1"/>
              <a:t>available</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10" name="Marcador de contenido 2"/>
          <p:cNvSpPr txBox="1">
            <a:spLocks/>
          </p:cNvSpPr>
          <p:nvPr/>
        </p:nvSpPr>
        <p:spPr>
          <a:xfrm>
            <a:off x="511629" y="1834956"/>
            <a:ext cx="5347996"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a:t>The platform administrator would give the needed roles to have access to different applications. The once available for an educational platform are:</a:t>
            </a:r>
          </a:p>
          <a:p>
            <a:pPr lvl="1"/>
            <a:r>
              <a:rPr lang="en-GB" sz="2000"/>
              <a:t>3D Experience Solidworks for Education</a:t>
            </a:r>
          </a:p>
          <a:p>
            <a:pPr lvl="1"/>
            <a:r>
              <a:rPr lang="en-GB" sz="2000"/>
              <a:t>3DSwymer</a:t>
            </a:r>
          </a:p>
          <a:p>
            <a:pPr lvl="1"/>
            <a:r>
              <a:rPr lang="en-GB" sz="2000"/>
              <a:t>Collaborative Industry Innovator</a:t>
            </a:r>
          </a:p>
          <a:p>
            <a:pPr lvl="1"/>
            <a:r>
              <a:rPr lang="en-GB" sz="2000"/>
              <a:t>Project Collaborator for Education</a:t>
            </a:r>
          </a:p>
          <a:p>
            <a:pPr lvl="1"/>
            <a:r>
              <a:rPr lang="en-GB" sz="2000"/>
              <a:t>Teacher</a:t>
            </a:r>
          </a:p>
          <a:p>
            <a:pPr marL="457200" lvl="1" indent="0">
              <a:buFont typeface="Arial"/>
              <a:buNone/>
            </a:pPr>
            <a:endParaRPr lang="en-GB" sz="2000" dirty="0"/>
          </a:p>
        </p:txBody>
      </p:sp>
      <p:pic>
        <p:nvPicPr>
          <p:cNvPr id="11" name="Imagen 10"/>
          <p:cNvPicPr/>
          <p:nvPr/>
        </p:nvPicPr>
        <p:blipFill>
          <a:blip r:embed="rId3"/>
          <a:stretch>
            <a:fillRect/>
          </a:stretch>
        </p:blipFill>
        <p:spPr>
          <a:xfrm>
            <a:off x="5871373" y="2545242"/>
            <a:ext cx="6117512" cy="2157387"/>
          </a:xfrm>
          <a:prstGeom prst="rect">
            <a:avLst/>
          </a:prstGeom>
          <a:ln>
            <a:solidFill>
              <a:schemeClr val="accent1"/>
            </a:solidFill>
          </a:ln>
        </p:spPr>
      </p:pic>
    </p:spTree>
    <p:extLst>
      <p:ext uri="{BB962C8B-B14F-4D97-AF65-F5344CB8AC3E}">
        <p14:creationId xmlns:p14="http://schemas.microsoft.com/office/powerpoint/2010/main" val="887820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838200" y="1825625"/>
            <a:ext cx="3444551"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a:t>Dashboard: is a way of displaying content and resources in the platform. It is recommended to shortcut the most used apps.</a:t>
            </a:r>
          </a:p>
          <a:p>
            <a:r>
              <a:rPr lang="en-GB" sz="2000"/>
              <a:t>The default dashboard is called “My first dashboard” it can be renamed  </a:t>
            </a:r>
          </a:p>
          <a:p>
            <a:endParaRPr lang="en-GB" sz="2000" dirty="0"/>
          </a:p>
        </p:txBody>
      </p:sp>
      <p:pic>
        <p:nvPicPr>
          <p:cNvPr id="7" name="Imagen 6"/>
          <p:cNvPicPr>
            <a:picLocks noChangeAspect="1"/>
          </p:cNvPicPr>
          <p:nvPr/>
        </p:nvPicPr>
        <p:blipFill rotWithShape="1">
          <a:blip r:embed="rId3"/>
          <a:srcRect t="55197"/>
          <a:stretch/>
        </p:blipFill>
        <p:spPr>
          <a:xfrm>
            <a:off x="4588938" y="1476569"/>
            <a:ext cx="3253154" cy="2936810"/>
          </a:xfrm>
          <a:prstGeom prst="rect">
            <a:avLst/>
          </a:prstGeom>
          <a:ln>
            <a:solidFill>
              <a:schemeClr val="accent1"/>
            </a:solidFill>
          </a:ln>
        </p:spPr>
      </p:pic>
      <p:pic>
        <p:nvPicPr>
          <p:cNvPr id="8" name="Imagen 7"/>
          <p:cNvPicPr>
            <a:picLocks noChangeAspect="1"/>
          </p:cNvPicPr>
          <p:nvPr/>
        </p:nvPicPr>
        <p:blipFill>
          <a:blip r:embed="rId4"/>
          <a:stretch>
            <a:fillRect/>
          </a:stretch>
        </p:blipFill>
        <p:spPr>
          <a:xfrm>
            <a:off x="7156838" y="3528643"/>
            <a:ext cx="4648849" cy="2648320"/>
          </a:xfrm>
          <a:prstGeom prst="rect">
            <a:avLst/>
          </a:prstGeom>
          <a:ln>
            <a:solidFill>
              <a:schemeClr val="accent1"/>
            </a:solidFill>
          </a:ln>
        </p:spPr>
      </p:pic>
    </p:spTree>
    <p:extLst>
      <p:ext uri="{BB962C8B-B14F-4D97-AF65-F5344CB8AC3E}">
        <p14:creationId xmlns:p14="http://schemas.microsoft.com/office/powerpoint/2010/main" val="3624450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9" name="Marcador de contenido 2"/>
          <p:cNvSpPr txBox="1">
            <a:spLocks/>
          </p:cNvSpPr>
          <p:nvPr/>
        </p:nvSpPr>
        <p:spPr>
          <a:xfrm>
            <a:off x="838199" y="1825625"/>
            <a:ext cx="996665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a:t>Dashboards can be personalized by the users. Based on their needs and interests. </a:t>
            </a:r>
          </a:p>
          <a:p>
            <a:r>
              <a:rPr lang="en-GB" sz="2000" dirty="0"/>
              <a:t>If desired the personal dashboard can be shared using the following options: </a:t>
            </a:r>
          </a:p>
          <a:p>
            <a:pPr lvl="1"/>
            <a:r>
              <a:rPr lang="en-GB" sz="1600" dirty="0"/>
              <a:t>It can be shared individually or to a users group (if the group has been defined previously).</a:t>
            </a:r>
          </a:p>
          <a:p>
            <a:pPr lvl="1"/>
            <a:endParaRPr lang="en-GB" sz="2000" dirty="0"/>
          </a:p>
          <a:p>
            <a:pPr marL="228600" lvl="1">
              <a:spcBef>
                <a:spcPts val="1000"/>
              </a:spcBef>
            </a:pPr>
            <a:r>
              <a:rPr lang="en-GB" sz="2000" dirty="0"/>
              <a:t>Only personal dashboards </a:t>
            </a:r>
          </a:p>
          <a:p>
            <a:pPr marL="0" lvl="1" indent="0">
              <a:spcBef>
                <a:spcPts val="1000"/>
              </a:spcBef>
              <a:buFont typeface="Arial"/>
              <a:buNone/>
            </a:pPr>
            <a:r>
              <a:rPr lang="en-GB" sz="2000" dirty="0"/>
              <a:t>can be edited. The ones that </a:t>
            </a:r>
          </a:p>
          <a:p>
            <a:pPr marL="0" lvl="1" indent="0">
              <a:spcBef>
                <a:spcPts val="1000"/>
              </a:spcBef>
              <a:buFont typeface="Arial"/>
              <a:buNone/>
            </a:pPr>
            <a:r>
              <a:rPr lang="en-GB" sz="2000" dirty="0"/>
              <a:t> had been shared and accepted </a:t>
            </a:r>
          </a:p>
          <a:p>
            <a:pPr marL="0" lvl="1" indent="0">
              <a:spcBef>
                <a:spcPts val="1000"/>
              </a:spcBef>
              <a:buFont typeface="Arial"/>
              <a:buNone/>
            </a:pPr>
            <a:r>
              <a:rPr lang="en-GB" sz="2000" dirty="0"/>
              <a:t>NO. </a:t>
            </a:r>
          </a:p>
          <a:p>
            <a:pPr marL="228600" lvl="1">
              <a:spcBef>
                <a:spcPts val="1000"/>
              </a:spcBef>
            </a:pPr>
            <a:endParaRPr lang="en-GB" sz="2000" dirty="0"/>
          </a:p>
        </p:txBody>
      </p:sp>
      <p:pic>
        <p:nvPicPr>
          <p:cNvPr id="10" name="Imagen 9"/>
          <p:cNvPicPr/>
          <p:nvPr/>
        </p:nvPicPr>
        <p:blipFill>
          <a:blip r:embed="rId3"/>
          <a:stretch>
            <a:fillRect/>
          </a:stretch>
        </p:blipFill>
        <p:spPr>
          <a:xfrm>
            <a:off x="5349577" y="3275505"/>
            <a:ext cx="5400040" cy="2621915"/>
          </a:xfrm>
          <a:prstGeom prst="rect">
            <a:avLst/>
          </a:prstGeom>
          <a:ln>
            <a:solidFill>
              <a:schemeClr val="accent1"/>
            </a:solidFill>
          </a:ln>
        </p:spPr>
      </p:pic>
    </p:spTree>
    <p:extLst>
      <p:ext uri="{BB962C8B-B14F-4D97-AF65-F5344CB8AC3E}">
        <p14:creationId xmlns:p14="http://schemas.microsoft.com/office/powerpoint/2010/main" val="368402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6" name="Marcador de contenido 2"/>
          <p:cNvSpPr txBox="1">
            <a:spLocks/>
          </p:cNvSpPr>
          <p:nvPr/>
        </p:nvSpPr>
        <p:spPr>
          <a:xfrm>
            <a:off x="838200" y="179763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a:t>How to access the dashboard from the general compass menu: click on the hamburger menu:</a:t>
            </a:r>
          </a:p>
          <a:p>
            <a:endParaRPr lang="en-GB" sz="2000" dirty="0"/>
          </a:p>
          <a:p>
            <a:endParaRPr lang="en-GB" sz="2000" dirty="0"/>
          </a:p>
          <a:p>
            <a:endParaRPr lang="en-GB" sz="2000" dirty="0"/>
          </a:p>
          <a:p>
            <a:endParaRPr lang="en-GB" sz="2000" dirty="0"/>
          </a:p>
          <a:p>
            <a:r>
              <a:rPr lang="en-GB" sz="2000" dirty="0"/>
              <a:t>From the dashboard menu you can choose the desired dashboard.</a:t>
            </a:r>
          </a:p>
          <a:p>
            <a:endParaRPr lang="en-GB" sz="2000" dirty="0"/>
          </a:p>
          <a:p>
            <a:endParaRPr lang="en-GB" sz="2000" dirty="0"/>
          </a:p>
        </p:txBody>
      </p:sp>
      <p:grpSp>
        <p:nvGrpSpPr>
          <p:cNvPr id="7" name="Grupo 6"/>
          <p:cNvGrpSpPr/>
          <p:nvPr/>
        </p:nvGrpSpPr>
        <p:grpSpPr>
          <a:xfrm>
            <a:off x="3656391" y="2468163"/>
            <a:ext cx="4048206" cy="1252644"/>
            <a:chOff x="5252548" y="2281131"/>
            <a:chExt cx="4048206" cy="1252644"/>
          </a:xfrm>
        </p:grpSpPr>
        <p:pic>
          <p:nvPicPr>
            <p:cNvPr id="8" name="Imagen 7"/>
            <p:cNvPicPr>
              <a:picLocks noChangeAspect="1"/>
            </p:cNvPicPr>
            <p:nvPr/>
          </p:nvPicPr>
          <p:blipFill rotWithShape="1">
            <a:blip r:embed="rId3"/>
            <a:srcRect r="30819"/>
            <a:stretch/>
          </p:blipFill>
          <p:spPr>
            <a:xfrm>
              <a:off x="5252548" y="2281131"/>
              <a:ext cx="3966927" cy="1252644"/>
            </a:xfrm>
            <a:prstGeom prst="rect">
              <a:avLst/>
            </a:prstGeom>
            <a:ln>
              <a:solidFill>
                <a:schemeClr val="accent1"/>
              </a:solidFill>
            </a:ln>
          </p:spPr>
        </p:pic>
        <p:sp>
          <p:nvSpPr>
            <p:cNvPr id="11" name="Elipse 10"/>
            <p:cNvSpPr/>
            <p:nvPr/>
          </p:nvSpPr>
          <p:spPr>
            <a:xfrm>
              <a:off x="7707086" y="2450253"/>
              <a:ext cx="1593668" cy="9144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12" name="Imagen 11"/>
          <p:cNvPicPr>
            <a:picLocks noChangeAspect="1"/>
          </p:cNvPicPr>
          <p:nvPr/>
        </p:nvPicPr>
        <p:blipFill>
          <a:blip r:embed="rId4"/>
          <a:stretch>
            <a:fillRect/>
          </a:stretch>
        </p:blipFill>
        <p:spPr>
          <a:xfrm>
            <a:off x="9419109" y="3446307"/>
            <a:ext cx="2188173" cy="2965480"/>
          </a:xfrm>
          <a:prstGeom prst="rect">
            <a:avLst/>
          </a:prstGeom>
          <a:ln>
            <a:solidFill>
              <a:schemeClr val="accent1"/>
            </a:solidFill>
          </a:ln>
        </p:spPr>
      </p:pic>
    </p:spTree>
    <p:extLst>
      <p:ext uri="{BB962C8B-B14F-4D97-AF65-F5344CB8AC3E}">
        <p14:creationId xmlns:p14="http://schemas.microsoft.com/office/powerpoint/2010/main" val="146495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3"/>
          <p:cNvSpPr txBox="1">
            <a:spLocks noGrp="1"/>
          </p:cNvSpPr>
          <p:nvPr>
            <p:ph type="title"/>
          </p:nvPr>
        </p:nvSpPr>
        <p:spPr>
          <a:xfrm>
            <a:off x="1236361" y="139312"/>
            <a:ext cx="7693768" cy="752113"/>
          </a:xfrm>
          <a:prstGeom prst="rect">
            <a:avLst/>
          </a:prstGeom>
          <a:noFill/>
          <a:ln>
            <a:noFill/>
          </a:ln>
        </p:spPr>
        <p:txBody>
          <a:bodyPr spcFirstLastPara="1" wrap="square" lIns="91425" tIns="45700" rIns="91425" bIns="45700" anchor="ctr" anchorCtr="0">
            <a:normAutofit/>
          </a:bodyPr>
          <a:lstStyle/>
          <a:p>
            <a:pPr lvl="0"/>
            <a:r>
              <a:rPr lang="es-ES" dirty="0" err="1"/>
              <a:t>Dashboard</a:t>
            </a:r>
            <a:endParaRPr lang="en-GB" dirty="0">
              <a:solidFill>
                <a:srgbClr val="222D59"/>
              </a:solidFill>
            </a:endParaRPr>
          </a:p>
        </p:txBody>
      </p:sp>
      <p:sp>
        <p:nvSpPr>
          <p:cNvPr id="53" name="Google Shape;53;p3"/>
          <p:cNvSpPr/>
          <p:nvPr/>
        </p:nvSpPr>
        <p:spPr>
          <a:xfrm>
            <a:off x="5349577" y="6494279"/>
            <a:ext cx="207368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rgbClr val="13284B"/>
                </a:solidFill>
                <a:latin typeface="Roboto"/>
                <a:ea typeface="Roboto"/>
                <a:cs typeface="Roboto"/>
                <a:sym typeface="Roboto"/>
              </a:rPr>
              <a:t>#LCAMP_EU</a:t>
            </a:r>
            <a:endParaRPr sz="1800" b="1">
              <a:solidFill>
                <a:schemeClr val="dk1"/>
              </a:solidFill>
              <a:latin typeface="Roboto"/>
              <a:ea typeface="Roboto"/>
              <a:cs typeface="Roboto"/>
              <a:sym typeface="Roboto"/>
            </a:endParaRPr>
          </a:p>
        </p:txBody>
      </p:sp>
      <p:sp>
        <p:nvSpPr>
          <p:cNvPr id="9" name="Marcador de contenido 2"/>
          <p:cNvSpPr txBox="1">
            <a:spLocks/>
          </p:cNvSpPr>
          <p:nvPr/>
        </p:nvSpPr>
        <p:spPr>
          <a:xfrm>
            <a:off x="800878" y="1237797"/>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r>
              <a:rPr lang="en-GB" sz="2000" dirty="0"/>
              <a:t>Add a new dashboard</a:t>
            </a:r>
          </a:p>
          <a:p>
            <a:pPr lvl="1"/>
            <a:r>
              <a:rPr lang="en-GB" sz="2000" dirty="0"/>
              <a:t>Option 1			         Option2</a:t>
            </a:r>
          </a:p>
          <a:p>
            <a:pPr lvl="1"/>
            <a:endParaRPr lang="en-GB" sz="2000" dirty="0"/>
          </a:p>
          <a:p>
            <a:pPr lvl="1"/>
            <a:endParaRPr lang="en-GB" sz="2000" dirty="0"/>
          </a:p>
          <a:p>
            <a:pPr lvl="1"/>
            <a:endParaRPr lang="en-GB" sz="2000" dirty="0"/>
          </a:p>
          <a:p>
            <a:pPr lvl="1"/>
            <a:endParaRPr lang="en-GB" sz="2000" dirty="0"/>
          </a:p>
          <a:p>
            <a:pPr lvl="1"/>
            <a:endParaRPr lang="en-GB" sz="2000" dirty="0"/>
          </a:p>
          <a:p>
            <a:pPr lvl="1"/>
            <a:endParaRPr lang="en-GB" sz="2000" dirty="0"/>
          </a:p>
          <a:p>
            <a:pPr lvl="1"/>
            <a:r>
              <a:rPr lang="en-GB" sz="2000" dirty="0"/>
              <a:t>Displayed menu to choose dashboard characteristics. </a:t>
            </a:r>
          </a:p>
        </p:txBody>
      </p:sp>
      <p:pic>
        <p:nvPicPr>
          <p:cNvPr id="10" name="Imagen 9"/>
          <p:cNvPicPr>
            <a:picLocks noChangeAspect="1"/>
          </p:cNvPicPr>
          <p:nvPr/>
        </p:nvPicPr>
        <p:blipFill rotWithShape="1">
          <a:blip r:embed="rId3"/>
          <a:srcRect r="45307"/>
          <a:stretch/>
        </p:blipFill>
        <p:spPr>
          <a:xfrm>
            <a:off x="2977295" y="1770196"/>
            <a:ext cx="2334960" cy="2152693"/>
          </a:xfrm>
          <a:prstGeom prst="rect">
            <a:avLst/>
          </a:prstGeom>
          <a:ln>
            <a:solidFill>
              <a:schemeClr val="accent1"/>
            </a:solidFill>
          </a:ln>
        </p:spPr>
      </p:pic>
      <p:pic>
        <p:nvPicPr>
          <p:cNvPr id="13" name="Imagen 12"/>
          <p:cNvPicPr>
            <a:picLocks noChangeAspect="1"/>
          </p:cNvPicPr>
          <p:nvPr/>
        </p:nvPicPr>
        <p:blipFill rotWithShape="1">
          <a:blip r:embed="rId4"/>
          <a:srcRect l="51922" b="21769"/>
          <a:stretch/>
        </p:blipFill>
        <p:spPr>
          <a:xfrm>
            <a:off x="7315200" y="1770196"/>
            <a:ext cx="2723089" cy="2223307"/>
          </a:xfrm>
          <a:prstGeom prst="rect">
            <a:avLst/>
          </a:prstGeom>
          <a:ln>
            <a:solidFill>
              <a:srgbClr val="0070C0"/>
            </a:solidFill>
          </a:ln>
        </p:spPr>
      </p:pic>
      <p:sp>
        <p:nvSpPr>
          <p:cNvPr id="2" name="Elipse 1"/>
          <p:cNvSpPr/>
          <p:nvPr/>
        </p:nvSpPr>
        <p:spPr>
          <a:xfrm>
            <a:off x="3797560" y="2090058"/>
            <a:ext cx="475861" cy="326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9007151" y="2416629"/>
            <a:ext cx="475861" cy="326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p:cNvPicPr>
            <a:picLocks noChangeAspect="1"/>
          </p:cNvPicPr>
          <p:nvPr/>
        </p:nvPicPr>
        <p:blipFill rotWithShape="1">
          <a:blip r:embed="rId5"/>
          <a:srcRect l="10499" t="8238" r="7081" b="12711"/>
          <a:stretch/>
        </p:blipFill>
        <p:spPr>
          <a:xfrm>
            <a:off x="7906915" y="4401249"/>
            <a:ext cx="2676331" cy="2093030"/>
          </a:xfrm>
          <a:prstGeom prst="rect">
            <a:avLst/>
          </a:prstGeom>
          <a:ln>
            <a:solidFill>
              <a:srgbClr val="0070C0"/>
            </a:solidFill>
          </a:ln>
        </p:spPr>
      </p:pic>
    </p:spTree>
    <p:extLst>
      <p:ext uri="{BB962C8B-B14F-4D97-AF65-F5344CB8AC3E}">
        <p14:creationId xmlns:p14="http://schemas.microsoft.com/office/powerpoint/2010/main" val="3351582242"/>
      </p:ext>
    </p:extLst>
  </p:cSld>
  <p:clrMapOvr>
    <a:masterClrMapping/>
  </p:clrMapOvr>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4333482A-357A-49AC-A8C5-648A52E5C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0e02d-7b70-4413-b572-d44f1292ffc6"/>
    <ds:schemaRef ds:uri="328b14d6-6e2c-4870-bd3d-20a4f0e49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9C7F77-6A64-499C-9201-C45D877BF4CA}">
  <ds:schemaRefs>
    <ds:schemaRef ds:uri="http://schemas.microsoft.com/sharepoint/v3/contenttype/forms"/>
  </ds:schemaRefs>
</ds:datastoreItem>
</file>

<file path=customXml/itemProps3.xml><?xml version="1.0" encoding="utf-8"?>
<ds:datastoreItem xmlns:ds="http://schemas.openxmlformats.org/officeDocument/2006/customXml" ds:itemID="{6BB74874-AE02-441D-B662-8B26C7C934AC}">
  <ds:schemaRefs>
    <ds:schemaRef ds:uri="http://schemas.microsoft.com/office/2006/metadata/properties"/>
    <ds:schemaRef ds:uri="http://schemas.microsoft.com/office/infopath/2007/PartnerControls"/>
    <ds:schemaRef ds:uri="fab0e02d-7b70-4413-b572-d44f1292ffc6"/>
    <ds:schemaRef ds:uri="328b14d6-6e2c-4870-bd3d-20a4f0e49c9e"/>
  </ds:schemaRefs>
</ds:datastoreItem>
</file>

<file path=docProps/app.xml><?xml version="1.0" encoding="utf-8"?>
<Properties xmlns="http://schemas.openxmlformats.org/officeDocument/2006/extended-properties" xmlns:vt="http://schemas.openxmlformats.org/officeDocument/2006/docPropsVTypes">
  <TotalTime>4310</TotalTime>
  <Words>1402</Words>
  <Application>Microsoft Office PowerPoint</Application>
  <PresentationFormat>Widescreen</PresentationFormat>
  <Paragraphs>316</Paragraphs>
  <Slides>36</Slides>
  <Notes>36</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COVER</vt:lpstr>
      <vt:lpstr>CONTENT</vt:lpstr>
      <vt:lpstr>CLF-DES-01-EN-MA PLM management - 3D experience</vt:lpstr>
      <vt:lpstr>Content</vt:lpstr>
      <vt:lpstr>Create an account</vt:lpstr>
      <vt:lpstr>Set up your profile</vt:lpstr>
      <vt:lpstr>Educational roles available</vt:lpstr>
      <vt:lpstr>Dashboard</vt:lpstr>
      <vt:lpstr>Dashboard</vt:lpstr>
      <vt:lpstr>Dashboard</vt:lpstr>
      <vt:lpstr>Dashboard</vt:lpstr>
      <vt:lpstr>Dashboard</vt:lpstr>
      <vt:lpstr>Dashboard</vt:lpstr>
      <vt:lpstr>Dashboard</vt:lpstr>
      <vt:lpstr>Dashboard</vt:lpstr>
      <vt:lpstr>Dashboard</vt:lpstr>
      <vt:lpstr>Practical apps</vt:lpstr>
      <vt:lpstr>Practical apps</vt:lpstr>
      <vt:lpstr>Practical apps</vt:lpstr>
      <vt:lpstr>Practical apps</vt:lpstr>
      <vt:lpstr>Practical apps</vt:lpstr>
      <vt:lpstr>Practical apps</vt:lpstr>
      <vt:lpstr>Solidworks connector with 3D Experience</vt:lpstr>
      <vt:lpstr>Solidworks connector with 3D Experience</vt:lpstr>
      <vt:lpstr>Solidworks connector with 3D Experience</vt:lpstr>
      <vt:lpstr>Solidworks connector with 3D Experience</vt:lpstr>
      <vt:lpstr>Solidworks connector with 3D Experience</vt:lpstr>
      <vt:lpstr>Solidworks connector with 3D Experience</vt:lpstr>
      <vt:lpstr>Solidworks connector with 3D Experience</vt:lpstr>
      <vt:lpstr>3D Experience PLM</vt:lpstr>
      <vt:lpstr>3D Experience PLM</vt:lpstr>
      <vt:lpstr>3D Experience PLM</vt:lpstr>
      <vt:lpstr>3D Experience PLM</vt:lpstr>
      <vt:lpstr>3D Experience PLM</vt:lpstr>
      <vt:lpstr>How to find things efficiently</vt:lpstr>
      <vt:lpstr>Additional educational resources</vt:lpstr>
      <vt:lpstr>Additional educational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Arkite</dc:title>
  <dc:creator>Elena Gonzalez Larrañaga</dc:creator>
  <cp:lastModifiedBy> </cp:lastModifiedBy>
  <cp:revision>18</cp:revision>
  <dcterms:created xsi:type="dcterms:W3CDTF">2022-08-31T20:39:04Z</dcterms:created>
  <dcterms:modified xsi:type="dcterms:W3CDTF">2025-09-26T14:18:36Z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