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48.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47.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30.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 id="261" r:id="rId4"/>
    <p:sldId id="263" r:id="rId5"/>
    <p:sldId id="262" r:id="rId6"/>
    <p:sldId id="264" r:id="rId7"/>
    <p:sldId id="265" r:id="rId8"/>
    <p:sldId id="266" r:id="rId9"/>
    <p:sldId id="267" r:id="rId10"/>
    <p:sldId id="268" r:id="rId11"/>
    <p:sldId id="270" r:id="rId12"/>
    <p:sldId id="269" r:id="rId13"/>
    <p:sldId id="271" r:id="rId14"/>
    <p:sldId id="272" r:id="rId15"/>
    <p:sldId id="274" r:id="rId16"/>
    <p:sldId id="276" r:id="rId17"/>
    <p:sldId id="275" r:id="rId18"/>
    <p:sldId id="277" r:id="rId19"/>
    <p:sldId id="278" r:id="rId20"/>
    <p:sldId id="279"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300" r:id="rId40"/>
    <p:sldId id="301" r:id="rId41"/>
    <p:sldId id="302" r:id="rId42"/>
    <p:sldId id="303" r:id="rId43"/>
    <p:sldId id="304" r:id="rId44"/>
    <p:sldId id="305" r:id="rId45"/>
    <p:sldId id="306" r:id="rId46"/>
    <p:sldId id="307" r:id="rId47"/>
    <p:sldId id="308" r:id="rId48"/>
    <p:sldId id="309" r:id="rId49"/>
    <p:sldId id="310" r:id="rId50"/>
  </p:sldIdLst>
  <p:sldSz cx="9144000" cy="6858000" type="screen4x3"/>
  <p:notesSz cx="9144000" cy="6858000"/>
  <p:defaultTextStyle>
    <a:defPPr>
      <a:defRPr lang="es-E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521415D9-36F7-43E2-AB2F-B90AF26B5E84}">
      <p14:sectionLst xmlns:p14="http://schemas.microsoft.com/office/powerpoint/2010/main">
        <p14:section name="Sekzio lehenetsia" id="{6BC759F3-D9F5-4EAF-AD8C-876704DFCECF}">
          <p14:sldIdLst>
            <p14:sldId id="256"/>
            <p14:sldId id="261"/>
            <p14:sldId id="263"/>
            <p14:sldId id="262"/>
            <p14:sldId id="264"/>
            <p14:sldId id="265"/>
            <p14:sldId id="266"/>
            <p14:sldId id="267"/>
            <p14:sldId id="268"/>
            <p14:sldId id="270"/>
            <p14:sldId id="269"/>
            <p14:sldId id="271"/>
            <p14:sldId id="272"/>
            <p14:sldId id="274"/>
            <p14:sldId id="276"/>
            <p14:sldId id="275"/>
            <p14:sldId id="277"/>
            <p14:sldId id="278"/>
            <p14:sldId id="279"/>
            <p14:sldId id="281"/>
            <p14:sldId id="282"/>
            <p14:sldId id="283"/>
            <p14:sldId id="284"/>
            <p14:sldId id="285"/>
            <p14:sldId id="286"/>
            <p14:sldId id="287"/>
            <p14:sldId id="288"/>
            <p14:sldId id="289"/>
            <p14:sldId id="290"/>
            <p14:sldId id="291"/>
            <p14:sldId id="292"/>
            <p14:sldId id="293"/>
            <p14:sldId id="294"/>
            <p14:sldId id="295"/>
            <p14:sldId id="296"/>
            <p14:sldId id="297"/>
            <p14:sldId id="298"/>
          </p14:sldIdLst>
        </p14:section>
        <p14:section name="Titulurik gabeko atala" id="{3C744862-0677-4F09-8685-B4AF74A898A3}">
          <p14:sldIdLst>
            <p14:sldId id="300"/>
            <p14:sldId id="301"/>
            <p14:sldId id="302"/>
            <p14:sldId id="303"/>
            <p14:sldId id="304"/>
            <p14:sldId id="305"/>
            <p14:sldId id="306"/>
            <p14:sldId id="307"/>
            <p14:sldId id="308"/>
            <p14:sldId id="309"/>
            <p14:sldId id="31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2. tarteko estiloa - 1. aldaera">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99" autoAdjust="0"/>
    <p:restoredTop sz="94660"/>
  </p:normalViewPr>
  <p:slideViewPr>
    <p:cSldViewPr>
      <p:cViewPr varScale="1">
        <p:scale>
          <a:sx n="73" d="100"/>
          <a:sy n="73" d="100"/>
        </p:scale>
        <p:origin x="121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customXml" Target="../customXml/item2.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customXml" Target="../customXml/item3.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blank" preserve="1" userDrawn="1">
  <p:cSld name="Blank Slide">
    <p:spTree>
      <p:nvGrpSpPr>
        <p:cNvPr id="1" name=""/>
        <p:cNvGrpSpPr/>
        <p:nvPr/>
      </p:nvGrpSpPr>
      <p:grpSpPr bwMode="auto">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objOverTx" preserve="1" userDrawn="1">
  <p:cSld name="Title, Content over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spAutoFit/>
          </a:bodyPr>
          <a:lstStyle/>
          <a:p>
            <a:pPr>
              <a:defRPr/>
            </a:pPr>
            <a:endParaRPr lang="es-ES" sz="1800" b="0" strike="noStrike" spc="-1">
              <a:solidFill>
                <a:srgbClr val="000000"/>
              </a:solidFill>
              <a:latin typeface="Arial"/>
            </a:endParaRPr>
          </a:p>
        </p:txBody>
      </p:sp>
      <p:sp>
        <p:nvSpPr>
          <p:cNvPr id="5" name="PlaceHolder 2"/>
          <p:cNvSpPr>
            <a:spLocks noGrp="1"/>
          </p:cNvSpPr>
          <p:nvPr>
            <p:ph type="body"/>
          </p:nvPr>
        </p:nvSpPr>
        <p:spPr bwMode="auto">
          <a:xfrm>
            <a:off x="457200" y="1604520"/>
            <a:ext cx="8229240" cy="1896840"/>
          </a:xfrm>
          <a:prstGeom prst="rect">
            <a:avLst/>
          </a:prstGeom>
        </p:spPr>
        <p:txBody>
          <a:bodyPr lIns="0" tIns="0" rIns="0" bIns="0">
            <a:normAutofit/>
          </a:bodyPr>
          <a:lstStyle/>
          <a:p>
            <a:pPr>
              <a:defRPr/>
            </a:pPr>
            <a:endParaRPr lang="es-ES" sz="1800" b="0" strike="noStrike" spc="-1">
              <a:solidFill>
                <a:srgbClr val="000000"/>
              </a:solidFill>
              <a:latin typeface="Arial"/>
            </a:endParaRPr>
          </a:p>
        </p:txBody>
      </p:sp>
      <p:sp>
        <p:nvSpPr>
          <p:cNvPr id="6" name="PlaceHolder 3"/>
          <p:cNvSpPr>
            <a:spLocks noGrp="1"/>
          </p:cNvSpPr>
          <p:nvPr>
            <p:ph type="body"/>
          </p:nvPr>
        </p:nvSpPr>
        <p:spPr bwMode="auto">
          <a:xfrm>
            <a:off x="457200" y="3682080"/>
            <a:ext cx="8229240" cy="1896840"/>
          </a:xfrm>
          <a:prstGeom prst="rect">
            <a:avLst/>
          </a:prstGeom>
        </p:spPr>
        <p:txBody>
          <a:bodyPr lIns="0" tIns="0" rIns="0" bIns="0">
            <a:normAutofit/>
          </a:bodyPr>
          <a:lstStyle/>
          <a:p>
            <a:pPr>
              <a:defRPr/>
            </a:pPr>
            <a:endParaRPr lang="es-ES" sz="18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fourObj" preserve="1" userDrawn="1">
  <p:cSld name="Title, 4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spAutoFit/>
          </a:bodyPr>
          <a:lstStyle/>
          <a:p>
            <a:pPr>
              <a:defRPr/>
            </a:pPr>
            <a:endParaRPr lang="es-ES" sz="1800" b="0" strike="noStrike" spc="-1">
              <a:solidFill>
                <a:srgbClr val="000000"/>
              </a:solidFill>
              <a:latin typeface="Arial"/>
            </a:endParaRPr>
          </a:p>
        </p:txBody>
      </p:sp>
      <p:sp>
        <p:nvSpPr>
          <p:cNvPr id="5" name="PlaceHolder 2"/>
          <p:cNvSpPr>
            <a:spLocks noGrp="1"/>
          </p:cNvSpPr>
          <p:nvPr>
            <p:ph type="body"/>
          </p:nvPr>
        </p:nvSpPr>
        <p:spPr bwMode="auto">
          <a:xfrm>
            <a:off x="457200" y="1604520"/>
            <a:ext cx="4015800" cy="1896840"/>
          </a:xfrm>
          <a:prstGeom prst="rect">
            <a:avLst/>
          </a:prstGeom>
        </p:spPr>
        <p:txBody>
          <a:bodyPr lIns="0" tIns="0" rIns="0" bIns="0">
            <a:normAutofit/>
          </a:bodyPr>
          <a:lstStyle/>
          <a:p>
            <a:pPr>
              <a:defRPr/>
            </a:pPr>
            <a:endParaRPr lang="es-ES" sz="1800" b="0" strike="noStrike" spc="-1">
              <a:solidFill>
                <a:srgbClr val="000000"/>
              </a:solidFill>
              <a:latin typeface="Arial"/>
            </a:endParaRPr>
          </a:p>
        </p:txBody>
      </p:sp>
      <p:sp>
        <p:nvSpPr>
          <p:cNvPr id="6" name="PlaceHolder 3"/>
          <p:cNvSpPr>
            <a:spLocks noGrp="1"/>
          </p:cNvSpPr>
          <p:nvPr>
            <p:ph type="body"/>
          </p:nvPr>
        </p:nvSpPr>
        <p:spPr bwMode="auto">
          <a:xfrm>
            <a:off x="4674240" y="1604520"/>
            <a:ext cx="4015800" cy="1896840"/>
          </a:xfrm>
          <a:prstGeom prst="rect">
            <a:avLst/>
          </a:prstGeom>
        </p:spPr>
        <p:txBody>
          <a:bodyPr lIns="0" tIns="0" rIns="0" bIns="0">
            <a:normAutofit/>
          </a:bodyPr>
          <a:lstStyle/>
          <a:p>
            <a:pPr>
              <a:defRPr/>
            </a:pPr>
            <a:endParaRPr lang="es-ES" sz="1800" b="0" strike="noStrike" spc="-1">
              <a:solidFill>
                <a:srgbClr val="000000"/>
              </a:solidFill>
              <a:latin typeface="Arial"/>
            </a:endParaRPr>
          </a:p>
        </p:txBody>
      </p:sp>
      <p:sp>
        <p:nvSpPr>
          <p:cNvPr id="7" name="PlaceHolder 4"/>
          <p:cNvSpPr>
            <a:spLocks noGrp="1"/>
          </p:cNvSpPr>
          <p:nvPr>
            <p:ph type="body"/>
          </p:nvPr>
        </p:nvSpPr>
        <p:spPr bwMode="auto">
          <a:xfrm>
            <a:off x="457200" y="3682080"/>
            <a:ext cx="4015800" cy="1896840"/>
          </a:xfrm>
          <a:prstGeom prst="rect">
            <a:avLst/>
          </a:prstGeom>
        </p:spPr>
        <p:txBody>
          <a:bodyPr lIns="0" tIns="0" rIns="0" bIns="0">
            <a:normAutofit/>
          </a:bodyPr>
          <a:lstStyle/>
          <a:p>
            <a:pPr>
              <a:defRPr/>
            </a:pPr>
            <a:endParaRPr lang="es-ES" sz="1800" b="0" strike="noStrike" spc="-1">
              <a:solidFill>
                <a:srgbClr val="000000"/>
              </a:solidFill>
              <a:latin typeface="Arial"/>
            </a:endParaRPr>
          </a:p>
        </p:txBody>
      </p:sp>
      <p:sp>
        <p:nvSpPr>
          <p:cNvPr id="8" name="PlaceHolder 5"/>
          <p:cNvSpPr>
            <a:spLocks noGrp="1"/>
          </p:cNvSpPr>
          <p:nvPr>
            <p:ph type="body"/>
          </p:nvPr>
        </p:nvSpPr>
        <p:spPr bwMode="auto">
          <a:xfrm>
            <a:off x="4674240" y="3682080"/>
            <a:ext cx="4015800" cy="1896840"/>
          </a:xfrm>
          <a:prstGeom prst="rect">
            <a:avLst/>
          </a:prstGeom>
        </p:spPr>
        <p:txBody>
          <a:bodyPr lIns="0" tIns="0" rIns="0" bIns="0">
            <a:normAutofit/>
          </a:bodyPr>
          <a:lstStyle/>
          <a:p>
            <a:pPr>
              <a:defRPr/>
            </a:pPr>
            <a:endParaRPr lang="es-ES" sz="18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blank" preserve="1" userDrawn="1">
  <p:cSld name="Title, 6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spAutoFit/>
          </a:bodyPr>
          <a:lstStyle/>
          <a:p>
            <a:pPr>
              <a:defRPr/>
            </a:pPr>
            <a:endParaRPr lang="es-ES" sz="1800" b="0" strike="noStrike" spc="-1">
              <a:solidFill>
                <a:srgbClr val="000000"/>
              </a:solidFill>
              <a:latin typeface="Arial"/>
            </a:endParaRPr>
          </a:p>
        </p:txBody>
      </p:sp>
      <p:sp>
        <p:nvSpPr>
          <p:cNvPr id="5" name="PlaceHolder 2"/>
          <p:cNvSpPr>
            <a:spLocks noGrp="1"/>
          </p:cNvSpPr>
          <p:nvPr>
            <p:ph type="body"/>
          </p:nvPr>
        </p:nvSpPr>
        <p:spPr bwMode="auto">
          <a:xfrm>
            <a:off x="457200" y="1604520"/>
            <a:ext cx="2649600" cy="1896840"/>
          </a:xfrm>
          <a:prstGeom prst="rect">
            <a:avLst/>
          </a:prstGeom>
        </p:spPr>
        <p:txBody>
          <a:bodyPr lIns="0" tIns="0" rIns="0" bIns="0">
            <a:normAutofit/>
          </a:bodyPr>
          <a:lstStyle/>
          <a:p>
            <a:pPr>
              <a:defRPr/>
            </a:pPr>
            <a:endParaRPr lang="es-ES" sz="1800" b="0" strike="noStrike" spc="-1">
              <a:solidFill>
                <a:srgbClr val="000000"/>
              </a:solidFill>
              <a:latin typeface="Arial"/>
            </a:endParaRPr>
          </a:p>
        </p:txBody>
      </p:sp>
      <p:sp>
        <p:nvSpPr>
          <p:cNvPr id="6" name="PlaceHolder 3"/>
          <p:cNvSpPr>
            <a:spLocks noGrp="1"/>
          </p:cNvSpPr>
          <p:nvPr>
            <p:ph type="body"/>
          </p:nvPr>
        </p:nvSpPr>
        <p:spPr bwMode="auto">
          <a:xfrm>
            <a:off x="3239640" y="1604520"/>
            <a:ext cx="2649600" cy="1896840"/>
          </a:xfrm>
          <a:prstGeom prst="rect">
            <a:avLst/>
          </a:prstGeom>
        </p:spPr>
        <p:txBody>
          <a:bodyPr lIns="0" tIns="0" rIns="0" bIns="0">
            <a:normAutofit/>
          </a:bodyPr>
          <a:lstStyle/>
          <a:p>
            <a:pPr>
              <a:defRPr/>
            </a:pPr>
            <a:endParaRPr lang="es-ES" sz="1800" b="0" strike="noStrike" spc="-1">
              <a:solidFill>
                <a:srgbClr val="000000"/>
              </a:solidFill>
              <a:latin typeface="Arial"/>
            </a:endParaRPr>
          </a:p>
        </p:txBody>
      </p:sp>
      <p:sp>
        <p:nvSpPr>
          <p:cNvPr id="7" name="PlaceHolder 4"/>
          <p:cNvSpPr>
            <a:spLocks noGrp="1"/>
          </p:cNvSpPr>
          <p:nvPr>
            <p:ph type="body"/>
          </p:nvPr>
        </p:nvSpPr>
        <p:spPr bwMode="auto">
          <a:xfrm>
            <a:off x="6022080" y="1604520"/>
            <a:ext cx="2649600" cy="1896840"/>
          </a:xfrm>
          <a:prstGeom prst="rect">
            <a:avLst/>
          </a:prstGeom>
        </p:spPr>
        <p:txBody>
          <a:bodyPr lIns="0" tIns="0" rIns="0" bIns="0">
            <a:normAutofit/>
          </a:bodyPr>
          <a:lstStyle/>
          <a:p>
            <a:pPr>
              <a:defRPr/>
            </a:pPr>
            <a:endParaRPr lang="es-ES" sz="1800" b="0" strike="noStrike" spc="-1">
              <a:solidFill>
                <a:srgbClr val="000000"/>
              </a:solidFill>
              <a:latin typeface="Arial"/>
            </a:endParaRPr>
          </a:p>
        </p:txBody>
      </p:sp>
      <p:sp>
        <p:nvSpPr>
          <p:cNvPr id="8" name="PlaceHolder 5"/>
          <p:cNvSpPr>
            <a:spLocks noGrp="1"/>
          </p:cNvSpPr>
          <p:nvPr>
            <p:ph type="body"/>
          </p:nvPr>
        </p:nvSpPr>
        <p:spPr bwMode="auto">
          <a:xfrm>
            <a:off x="457200" y="3682080"/>
            <a:ext cx="2649600" cy="1896840"/>
          </a:xfrm>
          <a:prstGeom prst="rect">
            <a:avLst/>
          </a:prstGeom>
        </p:spPr>
        <p:txBody>
          <a:bodyPr lIns="0" tIns="0" rIns="0" bIns="0">
            <a:normAutofit/>
          </a:bodyPr>
          <a:lstStyle/>
          <a:p>
            <a:pPr>
              <a:defRPr/>
            </a:pPr>
            <a:endParaRPr lang="es-ES" sz="1800" b="0" strike="noStrike" spc="-1">
              <a:solidFill>
                <a:srgbClr val="000000"/>
              </a:solidFill>
              <a:latin typeface="Arial"/>
            </a:endParaRPr>
          </a:p>
        </p:txBody>
      </p:sp>
      <p:sp>
        <p:nvSpPr>
          <p:cNvPr id="9" name="PlaceHolder 6"/>
          <p:cNvSpPr>
            <a:spLocks noGrp="1"/>
          </p:cNvSpPr>
          <p:nvPr>
            <p:ph type="body"/>
          </p:nvPr>
        </p:nvSpPr>
        <p:spPr bwMode="auto">
          <a:xfrm>
            <a:off x="3239640" y="3682080"/>
            <a:ext cx="2649600" cy="1896840"/>
          </a:xfrm>
          <a:prstGeom prst="rect">
            <a:avLst/>
          </a:prstGeom>
        </p:spPr>
        <p:txBody>
          <a:bodyPr lIns="0" tIns="0" rIns="0" bIns="0">
            <a:normAutofit/>
          </a:bodyPr>
          <a:lstStyle/>
          <a:p>
            <a:pPr>
              <a:defRPr/>
            </a:pPr>
            <a:endParaRPr lang="es-ES" sz="1800" b="0" strike="noStrike" spc="-1">
              <a:solidFill>
                <a:srgbClr val="000000"/>
              </a:solidFill>
              <a:latin typeface="Arial"/>
            </a:endParaRPr>
          </a:p>
        </p:txBody>
      </p:sp>
      <p:sp>
        <p:nvSpPr>
          <p:cNvPr id="10" name="PlaceHolder 7"/>
          <p:cNvSpPr>
            <a:spLocks noGrp="1"/>
          </p:cNvSpPr>
          <p:nvPr>
            <p:ph type="body"/>
          </p:nvPr>
        </p:nvSpPr>
        <p:spPr bwMode="auto">
          <a:xfrm>
            <a:off x="6022080" y="3682080"/>
            <a:ext cx="2649600" cy="1896840"/>
          </a:xfrm>
          <a:prstGeom prst="rect">
            <a:avLst/>
          </a:prstGeom>
        </p:spPr>
        <p:txBody>
          <a:bodyPr lIns="0" tIns="0" rIns="0" bIns="0">
            <a:normAutofit/>
          </a:bodyPr>
          <a:lstStyle/>
          <a:p>
            <a:pPr>
              <a:defRPr/>
            </a:pPr>
            <a:endParaRPr lang="es-ES" sz="18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type="blank" preserve="1" userDrawn="1">
  <p:cSld name="Blank Slide">
    <p:spTree>
      <p:nvGrpSpPr>
        <p:cNvPr id="1" name=""/>
        <p:cNvGrpSpPr/>
        <p:nvPr/>
      </p:nvGrpSpPr>
      <p:grpSpPr bwMode="auto">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type="tx" preserve="1" userDrawn="1">
  <p:cSld name="Title Slide">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spAutoFit/>
          </a:bodyPr>
          <a:lstStyle/>
          <a:p>
            <a:pPr>
              <a:defRPr/>
            </a:pPr>
            <a:endParaRPr lang="es-ES" sz="1800" b="0" strike="noStrike" spc="-1">
              <a:solidFill>
                <a:srgbClr val="000000"/>
              </a:solidFill>
              <a:latin typeface="Arial"/>
            </a:endParaRPr>
          </a:p>
        </p:txBody>
      </p:sp>
      <p:sp>
        <p:nvSpPr>
          <p:cNvPr id="5" name="PlaceHolder 2"/>
          <p:cNvSpPr>
            <a:spLocks noGrp="1"/>
          </p:cNvSpPr>
          <p:nvPr>
            <p:ph type="subTitle"/>
          </p:nvPr>
        </p:nvSpPr>
        <p:spPr bwMode="auto">
          <a:xfrm>
            <a:off x="457200" y="1604520"/>
            <a:ext cx="8229240" cy="3977280"/>
          </a:xfrm>
          <a:prstGeom prst="rect">
            <a:avLst/>
          </a:prstGeom>
        </p:spPr>
        <p:txBody>
          <a:bodyPr lIns="0" tIns="0" rIns="0" bIns="0" anchor="ctr">
            <a:spAutoFit/>
          </a:bodyPr>
          <a:lstStyle/>
          <a:p>
            <a:pPr algn="ctr">
              <a:defRPr/>
            </a:pPr>
            <a:endParaRPr lang="es-E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type="obj" preserve="1" userDrawn="1">
  <p:cSld name="Title,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spAutoFit/>
          </a:bodyPr>
          <a:lstStyle/>
          <a:p>
            <a:pPr>
              <a:defRPr/>
            </a:pPr>
            <a:endParaRPr lang="es-ES" sz="1800" b="0" strike="noStrike" spc="-1">
              <a:solidFill>
                <a:srgbClr val="000000"/>
              </a:solidFill>
              <a:latin typeface="Arial"/>
            </a:endParaRPr>
          </a:p>
        </p:txBody>
      </p:sp>
      <p:sp>
        <p:nvSpPr>
          <p:cNvPr id="5" name="PlaceHolder 2"/>
          <p:cNvSpPr>
            <a:spLocks noGrp="1"/>
          </p:cNvSpPr>
          <p:nvPr>
            <p:ph type="body"/>
          </p:nvPr>
        </p:nvSpPr>
        <p:spPr bwMode="auto">
          <a:xfrm>
            <a:off x="457200" y="1604520"/>
            <a:ext cx="8229240" cy="3977280"/>
          </a:xfrm>
          <a:prstGeom prst="rect">
            <a:avLst/>
          </a:prstGeom>
        </p:spPr>
        <p:txBody>
          <a:bodyPr lIns="0" tIns="0" rIns="0" bIns="0">
            <a:normAutofit/>
          </a:bodyPr>
          <a:lstStyle/>
          <a:p>
            <a:pPr>
              <a:defRPr/>
            </a:pPr>
            <a:endParaRPr lang="es-ES" sz="1800" b="0" strike="noStrike" spc="-1">
              <a:solidFill>
                <a:srgbClr val="000000"/>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type="twoObj" preserve="1" userDrawn="1">
  <p:cSld name="Title, 2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spAutoFit/>
          </a:bodyPr>
          <a:lstStyle/>
          <a:p>
            <a:pPr>
              <a:defRPr/>
            </a:pPr>
            <a:endParaRPr lang="es-ES" sz="1800" b="0" strike="noStrike" spc="-1">
              <a:solidFill>
                <a:srgbClr val="000000"/>
              </a:solidFill>
              <a:latin typeface="Arial"/>
            </a:endParaRPr>
          </a:p>
        </p:txBody>
      </p:sp>
      <p:sp>
        <p:nvSpPr>
          <p:cNvPr id="5" name="PlaceHolder 2"/>
          <p:cNvSpPr>
            <a:spLocks noGrp="1"/>
          </p:cNvSpPr>
          <p:nvPr>
            <p:ph type="body"/>
          </p:nvPr>
        </p:nvSpPr>
        <p:spPr bwMode="auto">
          <a:xfrm>
            <a:off x="457200" y="1604520"/>
            <a:ext cx="4015800" cy="3977280"/>
          </a:xfrm>
          <a:prstGeom prst="rect">
            <a:avLst/>
          </a:prstGeom>
        </p:spPr>
        <p:txBody>
          <a:bodyPr lIns="0" tIns="0" rIns="0" bIns="0">
            <a:normAutofit/>
          </a:bodyPr>
          <a:lstStyle/>
          <a:p>
            <a:pPr>
              <a:defRPr/>
            </a:pPr>
            <a:endParaRPr lang="es-ES" sz="1800" b="0" strike="noStrike" spc="-1">
              <a:solidFill>
                <a:srgbClr val="000000"/>
              </a:solidFill>
              <a:latin typeface="Arial"/>
            </a:endParaRPr>
          </a:p>
        </p:txBody>
      </p:sp>
      <p:sp>
        <p:nvSpPr>
          <p:cNvPr id="6" name="PlaceHolder 3"/>
          <p:cNvSpPr>
            <a:spLocks noGrp="1"/>
          </p:cNvSpPr>
          <p:nvPr>
            <p:ph type="body"/>
          </p:nvPr>
        </p:nvSpPr>
        <p:spPr bwMode="auto">
          <a:xfrm>
            <a:off x="4674240" y="1604520"/>
            <a:ext cx="4015800" cy="3977280"/>
          </a:xfrm>
          <a:prstGeom prst="rect">
            <a:avLst/>
          </a:prstGeom>
        </p:spPr>
        <p:txBody>
          <a:bodyPr lIns="0" tIns="0" rIns="0" bIns="0">
            <a:normAutofit/>
          </a:bodyPr>
          <a:lstStyle/>
          <a:p>
            <a:pPr>
              <a:defRPr/>
            </a:pPr>
            <a:endParaRPr lang="es-ES" sz="1800" b="0" strike="noStrike" spc="-1">
              <a:solidFill>
                <a:srgbClr val="000000"/>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le Only">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spAutoFit/>
          </a:bodyPr>
          <a:lstStyle/>
          <a:p>
            <a:pPr>
              <a:defRPr/>
            </a:pPr>
            <a:endParaRPr lang="es-ES" sz="18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type="objOnly" preserve="1" userDrawn="1">
  <p:cSld name="Centered Text">
    <p:spTree>
      <p:nvGrpSpPr>
        <p:cNvPr id="1" name=""/>
        <p:cNvGrpSpPr/>
        <p:nvPr/>
      </p:nvGrpSpPr>
      <p:grpSpPr bwMode="auto">
        <a:xfrm>
          <a:off x="0" y="0"/>
          <a:ext cx="0" cy="0"/>
          <a:chOff x="0" y="0"/>
          <a:chExt cx="0" cy="0"/>
        </a:xfrm>
      </p:grpSpPr>
      <p:sp>
        <p:nvSpPr>
          <p:cNvPr id="4" name="PlaceHolder 1"/>
          <p:cNvSpPr>
            <a:spLocks noGrp="1"/>
          </p:cNvSpPr>
          <p:nvPr>
            <p:ph type="subTitle"/>
          </p:nvPr>
        </p:nvSpPr>
        <p:spPr bwMode="auto">
          <a:xfrm>
            <a:off x="457200" y="273600"/>
            <a:ext cx="8229240" cy="5307840"/>
          </a:xfrm>
          <a:prstGeom prst="rect">
            <a:avLst/>
          </a:prstGeom>
        </p:spPr>
        <p:txBody>
          <a:bodyPr lIns="0" tIns="0" rIns="0" bIns="0" anchor="ctr">
            <a:spAutoFit/>
          </a:bodyPr>
          <a:lstStyle/>
          <a:p>
            <a:pPr algn="ctr">
              <a:defRPr/>
            </a:pPr>
            <a:endParaRPr lang="es-E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type="twoObjAndObj" preserve="1" userDrawn="1">
  <p:cSld name="Title, 2 Content and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spAutoFit/>
          </a:bodyPr>
          <a:lstStyle/>
          <a:p>
            <a:pPr>
              <a:defRPr/>
            </a:pPr>
            <a:endParaRPr lang="es-ES" sz="1800" b="0" strike="noStrike" spc="-1">
              <a:solidFill>
                <a:srgbClr val="000000"/>
              </a:solidFill>
              <a:latin typeface="Arial"/>
            </a:endParaRPr>
          </a:p>
        </p:txBody>
      </p:sp>
      <p:sp>
        <p:nvSpPr>
          <p:cNvPr id="5" name="PlaceHolder 2"/>
          <p:cNvSpPr>
            <a:spLocks noGrp="1"/>
          </p:cNvSpPr>
          <p:nvPr>
            <p:ph type="body"/>
          </p:nvPr>
        </p:nvSpPr>
        <p:spPr bwMode="auto">
          <a:xfrm>
            <a:off x="457200" y="1604520"/>
            <a:ext cx="4015800" cy="1896840"/>
          </a:xfrm>
          <a:prstGeom prst="rect">
            <a:avLst/>
          </a:prstGeom>
        </p:spPr>
        <p:txBody>
          <a:bodyPr lIns="0" tIns="0" rIns="0" bIns="0">
            <a:normAutofit/>
          </a:bodyPr>
          <a:lstStyle/>
          <a:p>
            <a:pPr>
              <a:defRPr/>
            </a:pPr>
            <a:endParaRPr lang="es-ES" sz="1800" b="0" strike="noStrike" spc="-1">
              <a:solidFill>
                <a:srgbClr val="000000"/>
              </a:solidFill>
              <a:latin typeface="Arial"/>
            </a:endParaRPr>
          </a:p>
        </p:txBody>
      </p:sp>
      <p:sp>
        <p:nvSpPr>
          <p:cNvPr id="6" name="PlaceHolder 3"/>
          <p:cNvSpPr>
            <a:spLocks noGrp="1"/>
          </p:cNvSpPr>
          <p:nvPr>
            <p:ph type="body"/>
          </p:nvPr>
        </p:nvSpPr>
        <p:spPr bwMode="auto">
          <a:xfrm>
            <a:off x="4674240" y="1604520"/>
            <a:ext cx="4015800" cy="3977280"/>
          </a:xfrm>
          <a:prstGeom prst="rect">
            <a:avLst/>
          </a:prstGeom>
        </p:spPr>
        <p:txBody>
          <a:bodyPr lIns="0" tIns="0" rIns="0" bIns="0">
            <a:normAutofit/>
          </a:bodyPr>
          <a:lstStyle/>
          <a:p>
            <a:pPr>
              <a:defRPr/>
            </a:pPr>
            <a:endParaRPr lang="es-ES" sz="1800" b="0" strike="noStrike" spc="-1">
              <a:solidFill>
                <a:srgbClr val="000000"/>
              </a:solidFill>
              <a:latin typeface="Arial"/>
            </a:endParaRPr>
          </a:p>
        </p:txBody>
      </p:sp>
      <p:sp>
        <p:nvSpPr>
          <p:cNvPr id="7" name="PlaceHolder 4"/>
          <p:cNvSpPr>
            <a:spLocks noGrp="1"/>
          </p:cNvSpPr>
          <p:nvPr>
            <p:ph type="body"/>
          </p:nvPr>
        </p:nvSpPr>
        <p:spPr bwMode="auto">
          <a:xfrm>
            <a:off x="457200" y="3682080"/>
            <a:ext cx="4015800" cy="1896840"/>
          </a:xfrm>
          <a:prstGeom prst="rect">
            <a:avLst/>
          </a:prstGeom>
        </p:spPr>
        <p:txBody>
          <a:bodyPr lIns="0" tIns="0" rIns="0" bIns="0">
            <a:normAutofit/>
          </a:bodyPr>
          <a:lstStyle/>
          <a:p>
            <a:pPr>
              <a:defRPr/>
            </a:pPr>
            <a:endParaRPr lang="es-ES" sz="18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tx" preserve="1" userDrawn="1">
  <p:cSld name="Title Slide">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spAutoFit/>
          </a:bodyPr>
          <a:lstStyle/>
          <a:p>
            <a:pPr>
              <a:defRPr/>
            </a:pPr>
            <a:endParaRPr lang="es-ES" sz="1800" b="0" strike="noStrike" spc="-1">
              <a:solidFill>
                <a:srgbClr val="000000"/>
              </a:solidFill>
              <a:latin typeface="Arial"/>
            </a:endParaRPr>
          </a:p>
        </p:txBody>
      </p:sp>
      <p:sp>
        <p:nvSpPr>
          <p:cNvPr id="5" name="PlaceHolder 2"/>
          <p:cNvSpPr>
            <a:spLocks noGrp="1"/>
          </p:cNvSpPr>
          <p:nvPr>
            <p:ph type="subTitle"/>
          </p:nvPr>
        </p:nvSpPr>
        <p:spPr bwMode="auto">
          <a:xfrm>
            <a:off x="457200" y="1604520"/>
            <a:ext cx="8229240" cy="3977280"/>
          </a:xfrm>
          <a:prstGeom prst="rect">
            <a:avLst/>
          </a:prstGeom>
        </p:spPr>
        <p:txBody>
          <a:bodyPr lIns="0" tIns="0" rIns="0" bIns="0" anchor="ctr">
            <a:spAutoFit/>
          </a:bodyPr>
          <a:lstStyle/>
          <a:p>
            <a:pPr algn="ctr">
              <a:defRPr/>
            </a:pPr>
            <a:endParaRPr lang="es-E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type="objAndTwoObj" preserve="1" userDrawn="1">
  <p:cSld name="Title Content and 2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spAutoFit/>
          </a:bodyPr>
          <a:lstStyle/>
          <a:p>
            <a:pPr>
              <a:defRPr/>
            </a:pPr>
            <a:endParaRPr lang="es-ES" sz="1800" b="0" strike="noStrike" spc="-1">
              <a:solidFill>
                <a:srgbClr val="000000"/>
              </a:solidFill>
              <a:latin typeface="Arial"/>
            </a:endParaRPr>
          </a:p>
        </p:txBody>
      </p:sp>
      <p:sp>
        <p:nvSpPr>
          <p:cNvPr id="5" name="PlaceHolder 2"/>
          <p:cNvSpPr>
            <a:spLocks noGrp="1"/>
          </p:cNvSpPr>
          <p:nvPr>
            <p:ph type="body"/>
          </p:nvPr>
        </p:nvSpPr>
        <p:spPr bwMode="auto">
          <a:xfrm>
            <a:off x="457200" y="1604520"/>
            <a:ext cx="4015800" cy="3977280"/>
          </a:xfrm>
          <a:prstGeom prst="rect">
            <a:avLst/>
          </a:prstGeom>
        </p:spPr>
        <p:txBody>
          <a:bodyPr lIns="0" tIns="0" rIns="0" bIns="0">
            <a:normAutofit/>
          </a:bodyPr>
          <a:lstStyle/>
          <a:p>
            <a:pPr>
              <a:defRPr/>
            </a:pPr>
            <a:endParaRPr lang="es-ES" sz="1800" b="0" strike="noStrike" spc="-1">
              <a:solidFill>
                <a:srgbClr val="000000"/>
              </a:solidFill>
              <a:latin typeface="Arial"/>
            </a:endParaRPr>
          </a:p>
        </p:txBody>
      </p:sp>
      <p:sp>
        <p:nvSpPr>
          <p:cNvPr id="6" name="PlaceHolder 3"/>
          <p:cNvSpPr>
            <a:spLocks noGrp="1"/>
          </p:cNvSpPr>
          <p:nvPr>
            <p:ph type="body"/>
          </p:nvPr>
        </p:nvSpPr>
        <p:spPr bwMode="auto">
          <a:xfrm>
            <a:off x="4674240" y="1604520"/>
            <a:ext cx="4015800" cy="1896840"/>
          </a:xfrm>
          <a:prstGeom prst="rect">
            <a:avLst/>
          </a:prstGeom>
        </p:spPr>
        <p:txBody>
          <a:bodyPr lIns="0" tIns="0" rIns="0" bIns="0">
            <a:normAutofit/>
          </a:bodyPr>
          <a:lstStyle/>
          <a:p>
            <a:pPr>
              <a:defRPr/>
            </a:pPr>
            <a:endParaRPr lang="es-ES" sz="1800" b="0" strike="noStrike" spc="-1">
              <a:solidFill>
                <a:srgbClr val="000000"/>
              </a:solidFill>
              <a:latin typeface="Arial"/>
            </a:endParaRPr>
          </a:p>
        </p:txBody>
      </p:sp>
      <p:sp>
        <p:nvSpPr>
          <p:cNvPr id="7" name="PlaceHolder 4"/>
          <p:cNvSpPr>
            <a:spLocks noGrp="1"/>
          </p:cNvSpPr>
          <p:nvPr>
            <p:ph type="body"/>
          </p:nvPr>
        </p:nvSpPr>
        <p:spPr bwMode="auto">
          <a:xfrm>
            <a:off x="4674240" y="3682080"/>
            <a:ext cx="4015800" cy="1896840"/>
          </a:xfrm>
          <a:prstGeom prst="rect">
            <a:avLst/>
          </a:prstGeom>
        </p:spPr>
        <p:txBody>
          <a:bodyPr lIns="0" tIns="0" rIns="0" bIns="0">
            <a:normAutofit/>
          </a:bodyPr>
          <a:lstStyle/>
          <a:p>
            <a:pPr>
              <a:defRPr/>
            </a:pPr>
            <a:endParaRPr lang="es-ES" sz="1800" b="0" strike="noStrike" spc="-1">
              <a:solidFill>
                <a:srgbClr val="000000"/>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type="twoObjOverTx" preserve="1" userDrawn="1">
  <p:cSld name="Title, 2 Content over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spAutoFit/>
          </a:bodyPr>
          <a:lstStyle/>
          <a:p>
            <a:pPr>
              <a:defRPr/>
            </a:pPr>
            <a:endParaRPr lang="es-ES" sz="1800" b="0" strike="noStrike" spc="-1">
              <a:solidFill>
                <a:srgbClr val="000000"/>
              </a:solidFill>
              <a:latin typeface="Arial"/>
            </a:endParaRPr>
          </a:p>
        </p:txBody>
      </p:sp>
      <p:sp>
        <p:nvSpPr>
          <p:cNvPr id="5" name="PlaceHolder 2"/>
          <p:cNvSpPr>
            <a:spLocks noGrp="1"/>
          </p:cNvSpPr>
          <p:nvPr>
            <p:ph type="body"/>
          </p:nvPr>
        </p:nvSpPr>
        <p:spPr bwMode="auto">
          <a:xfrm>
            <a:off x="457200" y="1604520"/>
            <a:ext cx="4015800" cy="1896840"/>
          </a:xfrm>
          <a:prstGeom prst="rect">
            <a:avLst/>
          </a:prstGeom>
        </p:spPr>
        <p:txBody>
          <a:bodyPr lIns="0" tIns="0" rIns="0" bIns="0">
            <a:normAutofit/>
          </a:bodyPr>
          <a:lstStyle/>
          <a:p>
            <a:pPr>
              <a:defRPr/>
            </a:pPr>
            <a:endParaRPr lang="es-ES" sz="1800" b="0" strike="noStrike" spc="-1">
              <a:solidFill>
                <a:srgbClr val="000000"/>
              </a:solidFill>
              <a:latin typeface="Arial"/>
            </a:endParaRPr>
          </a:p>
        </p:txBody>
      </p:sp>
      <p:sp>
        <p:nvSpPr>
          <p:cNvPr id="6" name="PlaceHolder 3"/>
          <p:cNvSpPr>
            <a:spLocks noGrp="1"/>
          </p:cNvSpPr>
          <p:nvPr>
            <p:ph type="body"/>
          </p:nvPr>
        </p:nvSpPr>
        <p:spPr bwMode="auto">
          <a:xfrm>
            <a:off x="4674240" y="1604520"/>
            <a:ext cx="4015800" cy="1896840"/>
          </a:xfrm>
          <a:prstGeom prst="rect">
            <a:avLst/>
          </a:prstGeom>
        </p:spPr>
        <p:txBody>
          <a:bodyPr lIns="0" tIns="0" rIns="0" bIns="0">
            <a:normAutofit/>
          </a:bodyPr>
          <a:lstStyle/>
          <a:p>
            <a:pPr>
              <a:defRPr/>
            </a:pPr>
            <a:endParaRPr lang="es-ES" sz="1800" b="0" strike="noStrike" spc="-1">
              <a:solidFill>
                <a:srgbClr val="000000"/>
              </a:solidFill>
              <a:latin typeface="Arial"/>
            </a:endParaRPr>
          </a:p>
        </p:txBody>
      </p:sp>
      <p:sp>
        <p:nvSpPr>
          <p:cNvPr id="7" name="PlaceHolder 4"/>
          <p:cNvSpPr>
            <a:spLocks noGrp="1"/>
          </p:cNvSpPr>
          <p:nvPr>
            <p:ph type="body"/>
          </p:nvPr>
        </p:nvSpPr>
        <p:spPr bwMode="auto">
          <a:xfrm>
            <a:off x="457200" y="3682080"/>
            <a:ext cx="8229240" cy="1896840"/>
          </a:xfrm>
          <a:prstGeom prst="rect">
            <a:avLst/>
          </a:prstGeom>
        </p:spPr>
        <p:txBody>
          <a:bodyPr lIns="0" tIns="0" rIns="0" bIns="0">
            <a:normAutofit/>
          </a:bodyPr>
          <a:lstStyle/>
          <a:p>
            <a:pPr>
              <a:defRPr/>
            </a:pPr>
            <a:endParaRPr lang="es-ES" sz="1800" b="0"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type="objOverTx" preserve="1" userDrawn="1">
  <p:cSld name="Title, Content over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spAutoFit/>
          </a:bodyPr>
          <a:lstStyle/>
          <a:p>
            <a:pPr>
              <a:defRPr/>
            </a:pPr>
            <a:endParaRPr lang="es-ES" sz="1800" b="0" strike="noStrike" spc="-1">
              <a:solidFill>
                <a:srgbClr val="000000"/>
              </a:solidFill>
              <a:latin typeface="Arial"/>
            </a:endParaRPr>
          </a:p>
        </p:txBody>
      </p:sp>
      <p:sp>
        <p:nvSpPr>
          <p:cNvPr id="5" name="PlaceHolder 2"/>
          <p:cNvSpPr>
            <a:spLocks noGrp="1"/>
          </p:cNvSpPr>
          <p:nvPr>
            <p:ph type="body"/>
          </p:nvPr>
        </p:nvSpPr>
        <p:spPr bwMode="auto">
          <a:xfrm>
            <a:off x="457200" y="1604520"/>
            <a:ext cx="8229240" cy="1896840"/>
          </a:xfrm>
          <a:prstGeom prst="rect">
            <a:avLst/>
          </a:prstGeom>
        </p:spPr>
        <p:txBody>
          <a:bodyPr lIns="0" tIns="0" rIns="0" bIns="0">
            <a:normAutofit/>
          </a:bodyPr>
          <a:lstStyle/>
          <a:p>
            <a:pPr>
              <a:defRPr/>
            </a:pPr>
            <a:endParaRPr lang="es-ES" sz="1800" b="0" strike="noStrike" spc="-1">
              <a:solidFill>
                <a:srgbClr val="000000"/>
              </a:solidFill>
              <a:latin typeface="Arial"/>
            </a:endParaRPr>
          </a:p>
        </p:txBody>
      </p:sp>
      <p:sp>
        <p:nvSpPr>
          <p:cNvPr id="6" name="PlaceHolder 3"/>
          <p:cNvSpPr>
            <a:spLocks noGrp="1"/>
          </p:cNvSpPr>
          <p:nvPr>
            <p:ph type="body"/>
          </p:nvPr>
        </p:nvSpPr>
        <p:spPr bwMode="auto">
          <a:xfrm>
            <a:off x="457200" y="3682080"/>
            <a:ext cx="8229240" cy="1896840"/>
          </a:xfrm>
          <a:prstGeom prst="rect">
            <a:avLst/>
          </a:prstGeom>
        </p:spPr>
        <p:txBody>
          <a:bodyPr lIns="0" tIns="0" rIns="0" bIns="0">
            <a:normAutofit/>
          </a:bodyPr>
          <a:lstStyle/>
          <a:p>
            <a:pPr>
              <a:defRPr/>
            </a:pPr>
            <a:endParaRPr lang="es-ES" sz="1800" b="0"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type="fourObj" preserve="1" userDrawn="1">
  <p:cSld name="Title, 4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spAutoFit/>
          </a:bodyPr>
          <a:lstStyle/>
          <a:p>
            <a:pPr>
              <a:defRPr/>
            </a:pPr>
            <a:endParaRPr lang="es-ES" sz="1800" b="0" strike="noStrike" spc="-1">
              <a:solidFill>
                <a:srgbClr val="000000"/>
              </a:solidFill>
              <a:latin typeface="Arial"/>
            </a:endParaRPr>
          </a:p>
        </p:txBody>
      </p:sp>
      <p:sp>
        <p:nvSpPr>
          <p:cNvPr id="5" name="PlaceHolder 2"/>
          <p:cNvSpPr>
            <a:spLocks noGrp="1"/>
          </p:cNvSpPr>
          <p:nvPr>
            <p:ph type="body"/>
          </p:nvPr>
        </p:nvSpPr>
        <p:spPr bwMode="auto">
          <a:xfrm>
            <a:off x="457200" y="1604520"/>
            <a:ext cx="4015800" cy="1896840"/>
          </a:xfrm>
          <a:prstGeom prst="rect">
            <a:avLst/>
          </a:prstGeom>
        </p:spPr>
        <p:txBody>
          <a:bodyPr lIns="0" tIns="0" rIns="0" bIns="0">
            <a:normAutofit/>
          </a:bodyPr>
          <a:lstStyle/>
          <a:p>
            <a:pPr>
              <a:defRPr/>
            </a:pPr>
            <a:endParaRPr lang="es-ES" sz="1800" b="0" strike="noStrike" spc="-1">
              <a:solidFill>
                <a:srgbClr val="000000"/>
              </a:solidFill>
              <a:latin typeface="Arial"/>
            </a:endParaRPr>
          </a:p>
        </p:txBody>
      </p:sp>
      <p:sp>
        <p:nvSpPr>
          <p:cNvPr id="6" name="PlaceHolder 3"/>
          <p:cNvSpPr>
            <a:spLocks noGrp="1"/>
          </p:cNvSpPr>
          <p:nvPr>
            <p:ph type="body"/>
          </p:nvPr>
        </p:nvSpPr>
        <p:spPr bwMode="auto">
          <a:xfrm>
            <a:off x="4674240" y="1604520"/>
            <a:ext cx="4015800" cy="1896840"/>
          </a:xfrm>
          <a:prstGeom prst="rect">
            <a:avLst/>
          </a:prstGeom>
        </p:spPr>
        <p:txBody>
          <a:bodyPr lIns="0" tIns="0" rIns="0" bIns="0">
            <a:normAutofit/>
          </a:bodyPr>
          <a:lstStyle/>
          <a:p>
            <a:pPr>
              <a:defRPr/>
            </a:pPr>
            <a:endParaRPr lang="es-ES" sz="1800" b="0" strike="noStrike" spc="-1">
              <a:solidFill>
                <a:srgbClr val="000000"/>
              </a:solidFill>
              <a:latin typeface="Arial"/>
            </a:endParaRPr>
          </a:p>
        </p:txBody>
      </p:sp>
      <p:sp>
        <p:nvSpPr>
          <p:cNvPr id="7" name="PlaceHolder 4"/>
          <p:cNvSpPr>
            <a:spLocks noGrp="1"/>
          </p:cNvSpPr>
          <p:nvPr>
            <p:ph type="body"/>
          </p:nvPr>
        </p:nvSpPr>
        <p:spPr bwMode="auto">
          <a:xfrm>
            <a:off x="457200" y="3682080"/>
            <a:ext cx="4015800" cy="1896840"/>
          </a:xfrm>
          <a:prstGeom prst="rect">
            <a:avLst/>
          </a:prstGeom>
        </p:spPr>
        <p:txBody>
          <a:bodyPr lIns="0" tIns="0" rIns="0" bIns="0">
            <a:normAutofit/>
          </a:bodyPr>
          <a:lstStyle/>
          <a:p>
            <a:pPr>
              <a:defRPr/>
            </a:pPr>
            <a:endParaRPr lang="es-ES" sz="1800" b="0" strike="noStrike" spc="-1">
              <a:solidFill>
                <a:srgbClr val="000000"/>
              </a:solidFill>
              <a:latin typeface="Arial"/>
            </a:endParaRPr>
          </a:p>
        </p:txBody>
      </p:sp>
      <p:sp>
        <p:nvSpPr>
          <p:cNvPr id="8" name="PlaceHolder 5"/>
          <p:cNvSpPr>
            <a:spLocks noGrp="1"/>
          </p:cNvSpPr>
          <p:nvPr>
            <p:ph type="body"/>
          </p:nvPr>
        </p:nvSpPr>
        <p:spPr bwMode="auto">
          <a:xfrm>
            <a:off x="4674240" y="3682080"/>
            <a:ext cx="4015800" cy="1896840"/>
          </a:xfrm>
          <a:prstGeom prst="rect">
            <a:avLst/>
          </a:prstGeom>
        </p:spPr>
        <p:txBody>
          <a:bodyPr lIns="0" tIns="0" rIns="0" bIns="0">
            <a:normAutofit/>
          </a:bodyPr>
          <a:lstStyle/>
          <a:p>
            <a:pPr>
              <a:defRPr/>
            </a:pPr>
            <a:endParaRPr lang="es-ES" sz="1800" b="0" strike="noStrike" spc="-1">
              <a:solidFill>
                <a:srgbClr val="00000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PhAnim="0" type="blank" preserve="1" userDrawn="1">
  <p:cSld name="Title, 6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spAutoFit/>
          </a:bodyPr>
          <a:lstStyle/>
          <a:p>
            <a:pPr>
              <a:defRPr/>
            </a:pPr>
            <a:endParaRPr lang="es-ES" sz="1800" b="0" strike="noStrike" spc="-1">
              <a:solidFill>
                <a:srgbClr val="000000"/>
              </a:solidFill>
              <a:latin typeface="Arial"/>
            </a:endParaRPr>
          </a:p>
        </p:txBody>
      </p:sp>
      <p:sp>
        <p:nvSpPr>
          <p:cNvPr id="5" name="PlaceHolder 2"/>
          <p:cNvSpPr>
            <a:spLocks noGrp="1"/>
          </p:cNvSpPr>
          <p:nvPr>
            <p:ph type="body"/>
          </p:nvPr>
        </p:nvSpPr>
        <p:spPr bwMode="auto">
          <a:xfrm>
            <a:off x="457200" y="1604520"/>
            <a:ext cx="2649600" cy="1896840"/>
          </a:xfrm>
          <a:prstGeom prst="rect">
            <a:avLst/>
          </a:prstGeom>
        </p:spPr>
        <p:txBody>
          <a:bodyPr lIns="0" tIns="0" rIns="0" bIns="0">
            <a:normAutofit/>
          </a:bodyPr>
          <a:lstStyle/>
          <a:p>
            <a:pPr>
              <a:defRPr/>
            </a:pPr>
            <a:endParaRPr lang="es-ES" sz="1800" b="0" strike="noStrike" spc="-1">
              <a:solidFill>
                <a:srgbClr val="000000"/>
              </a:solidFill>
              <a:latin typeface="Arial"/>
            </a:endParaRPr>
          </a:p>
        </p:txBody>
      </p:sp>
      <p:sp>
        <p:nvSpPr>
          <p:cNvPr id="6" name="PlaceHolder 3"/>
          <p:cNvSpPr>
            <a:spLocks noGrp="1"/>
          </p:cNvSpPr>
          <p:nvPr>
            <p:ph type="body"/>
          </p:nvPr>
        </p:nvSpPr>
        <p:spPr bwMode="auto">
          <a:xfrm>
            <a:off x="3239640" y="1604520"/>
            <a:ext cx="2649600" cy="1896840"/>
          </a:xfrm>
          <a:prstGeom prst="rect">
            <a:avLst/>
          </a:prstGeom>
        </p:spPr>
        <p:txBody>
          <a:bodyPr lIns="0" tIns="0" rIns="0" bIns="0">
            <a:normAutofit/>
          </a:bodyPr>
          <a:lstStyle/>
          <a:p>
            <a:pPr>
              <a:defRPr/>
            </a:pPr>
            <a:endParaRPr lang="es-ES" sz="1800" b="0" strike="noStrike" spc="-1">
              <a:solidFill>
                <a:srgbClr val="000000"/>
              </a:solidFill>
              <a:latin typeface="Arial"/>
            </a:endParaRPr>
          </a:p>
        </p:txBody>
      </p:sp>
      <p:sp>
        <p:nvSpPr>
          <p:cNvPr id="7" name="PlaceHolder 4"/>
          <p:cNvSpPr>
            <a:spLocks noGrp="1"/>
          </p:cNvSpPr>
          <p:nvPr>
            <p:ph type="body"/>
          </p:nvPr>
        </p:nvSpPr>
        <p:spPr bwMode="auto">
          <a:xfrm>
            <a:off x="6022080" y="1604520"/>
            <a:ext cx="2649600" cy="1896840"/>
          </a:xfrm>
          <a:prstGeom prst="rect">
            <a:avLst/>
          </a:prstGeom>
        </p:spPr>
        <p:txBody>
          <a:bodyPr lIns="0" tIns="0" rIns="0" bIns="0">
            <a:normAutofit/>
          </a:bodyPr>
          <a:lstStyle/>
          <a:p>
            <a:pPr>
              <a:defRPr/>
            </a:pPr>
            <a:endParaRPr lang="es-ES" sz="1800" b="0" strike="noStrike" spc="-1">
              <a:solidFill>
                <a:srgbClr val="000000"/>
              </a:solidFill>
              <a:latin typeface="Arial"/>
            </a:endParaRPr>
          </a:p>
        </p:txBody>
      </p:sp>
      <p:sp>
        <p:nvSpPr>
          <p:cNvPr id="8" name="PlaceHolder 5"/>
          <p:cNvSpPr>
            <a:spLocks noGrp="1"/>
          </p:cNvSpPr>
          <p:nvPr>
            <p:ph type="body"/>
          </p:nvPr>
        </p:nvSpPr>
        <p:spPr bwMode="auto">
          <a:xfrm>
            <a:off x="457200" y="3682080"/>
            <a:ext cx="2649600" cy="1896840"/>
          </a:xfrm>
          <a:prstGeom prst="rect">
            <a:avLst/>
          </a:prstGeom>
        </p:spPr>
        <p:txBody>
          <a:bodyPr lIns="0" tIns="0" rIns="0" bIns="0">
            <a:normAutofit/>
          </a:bodyPr>
          <a:lstStyle/>
          <a:p>
            <a:pPr>
              <a:defRPr/>
            </a:pPr>
            <a:endParaRPr lang="es-ES" sz="1800" b="0" strike="noStrike" spc="-1">
              <a:solidFill>
                <a:srgbClr val="000000"/>
              </a:solidFill>
              <a:latin typeface="Arial"/>
            </a:endParaRPr>
          </a:p>
        </p:txBody>
      </p:sp>
      <p:sp>
        <p:nvSpPr>
          <p:cNvPr id="9" name="PlaceHolder 6"/>
          <p:cNvSpPr>
            <a:spLocks noGrp="1"/>
          </p:cNvSpPr>
          <p:nvPr>
            <p:ph type="body"/>
          </p:nvPr>
        </p:nvSpPr>
        <p:spPr bwMode="auto">
          <a:xfrm>
            <a:off x="3239640" y="3682080"/>
            <a:ext cx="2649600" cy="1896840"/>
          </a:xfrm>
          <a:prstGeom prst="rect">
            <a:avLst/>
          </a:prstGeom>
        </p:spPr>
        <p:txBody>
          <a:bodyPr lIns="0" tIns="0" rIns="0" bIns="0">
            <a:normAutofit/>
          </a:bodyPr>
          <a:lstStyle/>
          <a:p>
            <a:pPr>
              <a:defRPr/>
            </a:pPr>
            <a:endParaRPr lang="es-ES" sz="1800" b="0" strike="noStrike" spc="-1">
              <a:solidFill>
                <a:srgbClr val="000000"/>
              </a:solidFill>
              <a:latin typeface="Arial"/>
            </a:endParaRPr>
          </a:p>
        </p:txBody>
      </p:sp>
      <p:sp>
        <p:nvSpPr>
          <p:cNvPr id="10" name="PlaceHolder 7"/>
          <p:cNvSpPr>
            <a:spLocks noGrp="1"/>
          </p:cNvSpPr>
          <p:nvPr>
            <p:ph type="body"/>
          </p:nvPr>
        </p:nvSpPr>
        <p:spPr bwMode="auto">
          <a:xfrm>
            <a:off x="6022080" y="3682080"/>
            <a:ext cx="2649600" cy="1896840"/>
          </a:xfrm>
          <a:prstGeom prst="rect">
            <a:avLst/>
          </a:prstGeom>
        </p:spPr>
        <p:txBody>
          <a:bodyPr lIns="0" tIns="0" rIns="0" bIns="0">
            <a:normAutofit/>
          </a:bodyPr>
          <a:lstStyle/>
          <a:p>
            <a:pPr>
              <a:defRPr/>
            </a:pPr>
            <a:endParaRPr lang="es-ES" sz="18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obj" preserve="1" userDrawn="1">
  <p:cSld name="Title,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spAutoFit/>
          </a:bodyPr>
          <a:lstStyle/>
          <a:p>
            <a:pPr>
              <a:defRPr/>
            </a:pPr>
            <a:endParaRPr lang="es-ES" sz="1800" b="0" strike="noStrike" spc="-1">
              <a:solidFill>
                <a:srgbClr val="000000"/>
              </a:solidFill>
              <a:latin typeface="Arial"/>
            </a:endParaRPr>
          </a:p>
        </p:txBody>
      </p:sp>
      <p:sp>
        <p:nvSpPr>
          <p:cNvPr id="5" name="PlaceHolder 2"/>
          <p:cNvSpPr>
            <a:spLocks noGrp="1"/>
          </p:cNvSpPr>
          <p:nvPr>
            <p:ph type="body"/>
          </p:nvPr>
        </p:nvSpPr>
        <p:spPr bwMode="auto">
          <a:xfrm>
            <a:off x="457200" y="1604520"/>
            <a:ext cx="8229240" cy="3977280"/>
          </a:xfrm>
          <a:prstGeom prst="rect">
            <a:avLst/>
          </a:prstGeom>
        </p:spPr>
        <p:txBody>
          <a:bodyPr lIns="0" tIns="0" rIns="0" bIns="0">
            <a:normAutofit/>
          </a:bodyPr>
          <a:lstStyle/>
          <a:p>
            <a:pPr>
              <a:defRPr/>
            </a:pPr>
            <a:endParaRPr lang="es-ES" sz="18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Title, 2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spAutoFit/>
          </a:bodyPr>
          <a:lstStyle/>
          <a:p>
            <a:pPr>
              <a:defRPr/>
            </a:pPr>
            <a:endParaRPr lang="es-ES" sz="1800" b="0" strike="noStrike" spc="-1">
              <a:solidFill>
                <a:srgbClr val="000000"/>
              </a:solidFill>
              <a:latin typeface="Arial"/>
            </a:endParaRPr>
          </a:p>
        </p:txBody>
      </p:sp>
      <p:sp>
        <p:nvSpPr>
          <p:cNvPr id="5" name="PlaceHolder 2"/>
          <p:cNvSpPr>
            <a:spLocks noGrp="1"/>
          </p:cNvSpPr>
          <p:nvPr>
            <p:ph type="body"/>
          </p:nvPr>
        </p:nvSpPr>
        <p:spPr bwMode="auto">
          <a:xfrm>
            <a:off x="457200" y="1604520"/>
            <a:ext cx="4015800" cy="3977280"/>
          </a:xfrm>
          <a:prstGeom prst="rect">
            <a:avLst/>
          </a:prstGeom>
        </p:spPr>
        <p:txBody>
          <a:bodyPr lIns="0" tIns="0" rIns="0" bIns="0">
            <a:normAutofit/>
          </a:bodyPr>
          <a:lstStyle/>
          <a:p>
            <a:pPr>
              <a:defRPr/>
            </a:pPr>
            <a:endParaRPr lang="es-ES" sz="1800" b="0" strike="noStrike" spc="-1">
              <a:solidFill>
                <a:srgbClr val="000000"/>
              </a:solidFill>
              <a:latin typeface="Arial"/>
            </a:endParaRPr>
          </a:p>
        </p:txBody>
      </p:sp>
      <p:sp>
        <p:nvSpPr>
          <p:cNvPr id="6" name="PlaceHolder 3"/>
          <p:cNvSpPr>
            <a:spLocks noGrp="1"/>
          </p:cNvSpPr>
          <p:nvPr>
            <p:ph type="body"/>
          </p:nvPr>
        </p:nvSpPr>
        <p:spPr bwMode="auto">
          <a:xfrm>
            <a:off x="4674240" y="1604520"/>
            <a:ext cx="4015800" cy="3977280"/>
          </a:xfrm>
          <a:prstGeom prst="rect">
            <a:avLst/>
          </a:prstGeom>
        </p:spPr>
        <p:txBody>
          <a:bodyPr lIns="0" tIns="0" rIns="0" bIns="0">
            <a:normAutofit/>
          </a:bodyPr>
          <a:lstStyle/>
          <a:p>
            <a:pPr>
              <a:defRPr/>
            </a:pPr>
            <a:endParaRPr lang="es-ES" sz="1800" b="0" strike="noStrike" spc="-1">
              <a:solidFill>
                <a:srgbClr val="00000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le Only">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spAutoFit/>
          </a:bodyPr>
          <a:lstStyle/>
          <a:p>
            <a:pPr>
              <a:defRPr/>
            </a:pPr>
            <a:endParaRPr lang="es-ES" sz="18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objOnly" preserve="1" userDrawn="1">
  <p:cSld name="Centered Text">
    <p:spTree>
      <p:nvGrpSpPr>
        <p:cNvPr id="1" name=""/>
        <p:cNvGrpSpPr/>
        <p:nvPr/>
      </p:nvGrpSpPr>
      <p:grpSpPr bwMode="auto">
        <a:xfrm>
          <a:off x="0" y="0"/>
          <a:ext cx="0" cy="0"/>
          <a:chOff x="0" y="0"/>
          <a:chExt cx="0" cy="0"/>
        </a:xfrm>
      </p:grpSpPr>
      <p:sp>
        <p:nvSpPr>
          <p:cNvPr id="4" name="PlaceHolder 1"/>
          <p:cNvSpPr>
            <a:spLocks noGrp="1"/>
          </p:cNvSpPr>
          <p:nvPr>
            <p:ph type="subTitle"/>
          </p:nvPr>
        </p:nvSpPr>
        <p:spPr bwMode="auto">
          <a:xfrm>
            <a:off x="457200" y="273600"/>
            <a:ext cx="8229240" cy="5307840"/>
          </a:xfrm>
          <a:prstGeom prst="rect">
            <a:avLst/>
          </a:prstGeom>
        </p:spPr>
        <p:txBody>
          <a:bodyPr lIns="0" tIns="0" rIns="0" bIns="0" anchor="ctr">
            <a:spAutoFit/>
          </a:bodyPr>
          <a:lstStyle/>
          <a:p>
            <a:pPr algn="ctr">
              <a:defRPr/>
            </a:pPr>
            <a:endParaRPr lang="es-E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twoObjAndObj" preserve="1" userDrawn="1">
  <p:cSld name="Title, 2 Content and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spAutoFit/>
          </a:bodyPr>
          <a:lstStyle/>
          <a:p>
            <a:pPr>
              <a:defRPr/>
            </a:pPr>
            <a:endParaRPr lang="es-ES" sz="1800" b="0" strike="noStrike" spc="-1">
              <a:solidFill>
                <a:srgbClr val="000000"/>
              </a:solidFill>
              <a:latin typeface="Arial"/>
            </a:endParaRPr>
          </a:p>
        </p:txBody>
      </p:sp>
      <p:sp>
        <p:nvSpPr>
          <p:cNvPr id="5" name="PlaceHolder 2"/>
          <p:cNvSpPr>
            <a:spLocks noGrp="1"/>
          </p:cNvSpPr>
          <p:nvPr>
            <p:ph type="body"/>
          </p:nvPr>
        </p:nvSpPr>
        <p:spPr bwMode="auto">
          <a:xfrm>
            <a:off x="457200" y="1604520"/>
            <a:ext cx="4015800" cy="1896840"/>
          </a:xfrm>
          <a:prstGeom prst="rect">
            <a:avLst/>
          </a:prstGeom>
        </p:spPr>
        <p:txBody>
          <a:bodyPr lIns="0" tIns="0" rIns="0" bIns="0">
            <a:normAutofit/>
          </a:bodyPr>
          <a:lstStyle/>
          <a:p>
            <a:pPr>
              <a:defRPr/>
            </a:pPr>
            <a:endParaRPr lang="es-ES" sz="1800" b="0" strike="noStrike" spc="-1">
              <a:solidFill>
                <a:srgbClr val="000000"/>
              </a:solidFill>
              <a:latin typeface="Arial"/>
            </a:endParaRPr>
          </a:p>
        </p:txBody>
      </p:sp>
      <p:sp>
        <p:nvSpPr>
          <p:cNvPr id="6" name="PlaceHolder 3"/>
          <p:cNvSpPr>
            <a:spLocks noGrp="1"/>
          </p:cNvSpPr>
          <p:nvPr>
            <p:ph type="body"/>
          </p:nvPr>
        </p:nvSpPr>
        <p:spPr bwMode="auto">
          <a:xfrm>
            <a:off x="4674240" y="1604520"/>
            <a:ext cx="4015800" cy="3977280"/>
          </a:xfrm>
          <a:prstGeom prst="rect">
            <a:avLst/>
          </a:prstGeom>
        </p:spPr>
        <p:txBody>
          <a:bodyPr lIns="0" tIns="0" rIns="0" bIns="0">
            <a:normAutofit/>
          </a:bodyPr>
          <a:lstStyle/>
          <a:p>
            <a:pPr>
              <a:defRPr/>
            </a:pPr>
            <a:endParaRPr lang="es-ES" sz="1800" b="0" strike="noStrike" spc="-1">
              <a:solidFill>
                <a:srgbClr val="000000"/>
              </a:solidFill>
              <a:latin typeface="Arial"/>
            </a:endParaRPr>
          </a:p>
        </p:txBody>
      </p:sp>
      <p:sp>
        <p:nvSpPr>
          <p:cNvPr id="7" name="PlaceHolder 4"/>
          <p:cNvSpPr>
            <a:spLocks noGrp="1"/>
          </p:cNvSpPr>
          <p:nvPr>
            <p:ph type="body"/>
          </p:nvPr>
        </p:nvSpPr>
        <p:spPr bwMode="auto">
          <a:xfrm>
            <a:off x="457200" y="3682080"/>
            <a:ext cx="4015800" cy="1896840"/>
          </a:xfrm>
          <a:prstGeom prst="rect">
            <a:avLst/>
          </a:prstGeom>
        </p:spPr>
        <p:txBody>
          <a:bodyPr lIns="0" tIns="0" rIns="0" bIns="0">
            <a:normAutofit/>
          </a:bodyPr>
          <a:lstStyle/>
          <a:p>
            <a:pPr>
              <a:defRPr/>
            </a:pPr>
            <a:endParaRPr lang="es-ES" sz="18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AndTwoObj" preserve="1" userDrawn="1">
  <p:cSld name="Title Content and 2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spAutoFit/>
          </a:bodyPr>
          <a:lstStyle/>
          <a:p>
            <a:pPr>
              <a:defRPr/>
            </a:pPr>
            <a:endParaRPr lang="es-ES" sz="1800" b="0" strike="noStrike" spc="-1">
              <a:solidFill>
                <a:srgbClr val="000000"/>
              </a:solidFill>
              <a:latin typeface="Arial"/>
            </a:endParaRPr>
          </a:p>
        </p:txBody>
      </p:sp>
      <p:sp>
        <p:nvSpPr>
          <p:cNvPr id="5" name="PlaceHolder 2"/>
          <p:cNvSpPr>
            <a:spLocks noGrp="1"/>
          </p:cNvSpPr>
          <p:nvPr>
            <p:ph type="body"/>
          </p:nvPr>
        </p:nvSpPr>
        <p:spPr bwMode="auto">
          <a:xfrm>
            <a:off x="457200" y="1604520"/>
            <a:ext cx="4015800" cy="3977280"/>
          </a:xfrm>
          <a:prstGeom prst="rect">
            <a:avLst/>
          </a:prstGeom>
        </p:spPr>
        <p:txBody>
          <a:bodyPr lIns="0" tIns="0" rIns="0" bIns="0">
            <a:normAutofit/>
          </a:bodyPr>
          <a:lstStyle/>
          <a:p>
            <a:pPr>
              <a:defRPr/>
            </a:pPr>
            <a:endParaRPr lang="es-ES" sz="1800" b="0" strike="noStrike" spc="-1">
              <a:solidFill>
                <a:srgbClr val="000000"/>
              </a:solidFill>
              <a:latin typeface="Arial"/>
            </a:endParaRPr>
          </a:p>
        </p:txBody>
      </p:sp>
      <p:sp>
        <p:nvSpPr>
          <p:cNvPr id="6" name="PlaceHolder 3"/>
          <p:cNvSpPr>
            <a:spLocks noGrp="1"/>
          </p:cNvSpPr>
          <p:nvPr>
            <p:ph type="body"/>
          </p:nvPr>
        </p:nvSpPr>
        <p:spPr bwMode="auto">
          <a:xfrm>
            <a:off x="4674240" y="1604520"/>
            <a:ext cx="4015800" cy="1896840"/>
          </a:xfrm>
          <a:prstGeom prst="rect">
            <a:avLst/>
          </a:prstGeom>
        </p:spPr>
        <p:txBody>
          <a:bodyPr lIns="0" tIns="0" rIns="0" bIns="0">
            <a:normAutofit/>
          </a:bodyPr>
          <a:lstStyle/>
          <a:p>
            <a:pPr>
              <a:defRPr/>
            </a:pPr>
            <a:endParaRPr lang="es-ES" sz="1800" b="0" strike="noStrike" spc="-1">
              <a:solidFill>
                <a:srgbClr val="000000"/>
              </a:solidFill>
              <a:latin typeface="Arial"/>
            </a:endParaRPr>
          </a:p>
        </p:txBody>
      </p:sp>
      <p:sp>
        <p:nvSpPr>
          <p:cNvPr id="7" name="PlaceHolder 4"/>
          <p:cNvSpPr>
            <a:spLocks noGrp="1"/>
          </p:cNvSpPr>
          <p:nvPr>
            <p:ph type="body"/>
          </p:nvPr>
        </p:nvSpPr>
        <p:spPr bwMode="auto">
          <a:xfrm>
            <a:off x="4674240" y="3682080"/>
            <a:ext cx="4015800" cy="1896840"/>
          </a:xfrm>
          <a:prstGeom prst="rect">
            <a:avLst/>
          </a:prstGeom>
        </p:spPr>
        <p:txBody>
          <a:bodyPr lIns="0" tIns="0" rIns="0" bIns="0">
            <a:normAutofit/>
          </a:bodyPr>
          <a:lstStyle/>
          <a:p>
            <a:pPr>
              <a:defRPr/>
            </a:pPr>
            <a:endParaRPr lang="es-ES" sz="18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twoObjOverTx" preserve="1" userDrawn="1">
  <p:cSld name="Title, 2 Content over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457200" y="273600"/>
            <a:ext cx="8229240" cy="1144800"/>
          </a:xfrm>
          <a:prstGeom prst="rect">
            <a:avLst/>
          </a:prstGeom>
        </p:spPr>
        <p:txBody>
          <a:bodyPr lIns="0" tIns="0" rIns="0" bIns="0" anchor="ctr">
            <a:spAutoFit/>
          </a:bodyPr>
          <a:lstStyle/>
          <a:p>
            <a:pPr>
              <a:defRPr/>
            </a:pPr>
            <a:endParaRPr lang="es-ES" sz="1800" b="0" strike="noStrike" spc="-1">
              <a:solidFill>
                <a:srgbClr val="000000"/>
              </a:solidFill>
              <a:latin typeface="Arial"/>
            </a:endParaRPr>
          </a:p>
        </p:txBody>
      </p:sp>
      <p:sp>
        <p:nvSpPr>
          <p:cNvPr id="5" name="PlaceHolder 2"/>
          <p:cNvSpPr>
            <a:spLocks noGrp="1"/>
          </p:cNvSpPr>
          <p:nvPr>
            <p:ph type="body"/>
          </p:nvPr>
        </p:nvSpPr>
        <p:spPr bwMode="auto">
          <a:xfrm>
            <a:off x="457200" y="1604520"/>
            <a:ext cx="4015800" cy="1896840"/>
          </a:xfrm>
          <a:prstGeom prst="rect">
            <a:avLst/>
          </a:prstGeom>
        </p:spPr>
        <p:txBody>
          <a:bodyPr lIns="0" tIns="0" rIns="0" bIns="0">
            <a:normAutofit/>
          </a:bodyPr>
          <a:lstStyle/>
          <a:p>
            <a:pPr>
              <a:defRPr/>
            </a:pPr>
            <a:endParaRPr lang="es-ES" sz="1800" b="0" strike="noStrike" spc="-1">
              <a:solidFill>
                <a:srgbClr val="000000"/>
              </a:solidFill>
              <a:latin typeface="Arial"/>
            </a:endParaRPr>
          </a:p>
        </p:txBody>
      </p:sp>
      <p:sp>
        <p:nvSpPr>
          <p:cNvPr id="6" name="PlaceHolder 3"/>
          <p:cNvSpPr>
            <a:spLocks noGrp="1"/>
          </p:cNvSpPr>
          <p:nvPr>
            <p:ph type="body"/>
          </p:nvPr>
        </p:nvSpPr>
        <p:spPr bwMode="auto">
          <a:xfrm>
            <a:off x="4674240" y="1604520"/>
            <a:ext cx="4015800" cy="1896840"/>
          </a:xfrm>
          <a:prstGeom prst="rect">
            <a:avLst/>
          </a:prstGeom>
        </p:spPr>
        <p:txBody>
          <a:bodyPr lIns="0" tIns="0" rIns="0" bIns="0">
            <a:normAutofit/>
          </a:bodyPr>
          <a:lstStyle/>
          <a:p>
            <a:pPr>
              <a:defRPr/>
            </a:pPr>
            <a:endParaRPr lang="es-ES" sz="1800" b="0" strike="noStrike" spc="-1">
              <a:solidFill>
                <a:srgbClr val="000000"/>
              </a:solidFill>
              <a:latin typeface="Arial"/>
            </a:endParaRPr>
          </a:p>
        </p:txBody>
      </p:sp>
      <p:sp>
        <p:nvSpPr>
          <p:cNvPr id="7" name="PlaceHolder 4"/>
          <p:cNvSpPr>
            <a:spLocks noGrp="1"/>
          </p:cNvSpPr>
          <p:nvPr>
            <p:ph type="body"/>
          </p:nvPr>
        </p:nvSpPr>
        <p:spPr bwMode="auto">
          <a:xfrm>
            <a:off x="457200" y="3682080"/>
            <a:ext cx="8229240" cy="1896840"/>
          </a:xfrm>
          <a:prstGeom prst="rect">
            <a:avLst/>
          </a:prstGeom>
        </p:spPr>
        <p:txBody>
          <a:bodyPr lIns="0" tIns="0" rIns="0" bIns="0">
            <a:normAutofit/>
          </a:bodyPr>
          <a:lstStyle/>
          <a:p>
            <a:pPr>
              <a:defRPr/>
            </a:pPr>
            <a:endParaRPr lang="es-ES" sz="18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4.jp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bwMode="auto">
        <a:xfrm>
          <a:off x="0" y="0"/>
          <a:ext cx="0" cy="0"/>
          <a:chOff x="0" y="0"/>
          <a:chExt cx="0" cy="0"/>
        </a:xfrm>
      </p:grpSpPr>
      <p:sp>
        <p:nvSpPr>
          <p:cNvPr id="4" name="CustomShape 1"/>
          <p:cNvSpPr/>
          <p:nvPr/>
        </p:nvSpPr>
        <p:spPr bwMode="auto">
          <a:xfrm>
            <a:off x="4861080" y="0"/>
            <a:ext cx="4174560" cy="6857640"/>
          </a:xfrm>
          <a:prstGeom prst="rect">
            <a:avLst/>
          </a:prstGeom>
          <a:solidFill>
            <a:srgbClr val="1E7B9B"/>
          </a:solidFill>
          <a:ln w="9360">
            <a:solidFill>
              <a:srgbClr val="4A7EBB"/>
            </a:solidFill>
            <a:miter/>
          </a:ln>
          <a:effectLst>
            <a:outerShdw dist="23040" dir="5400000">
              <a:srgbClr val="808080">
                <a:alpha val="35000"/>
              </a:srgbClr>
            </a:outerShdw>
          </a:effectLst>
        </p:spPr>
        <p:style>
          <a:lnRef idx="0">
            <a:srgbClr val="000000"/>
          </a:lnRef>
          <a:fillRef idx="0">
            <a:srgbClr val="000000"/>
          </a:fillRef>
          <a:effectRef idx="0">
            <a:srgbClr val="000000"/>
          </a:effectRef>
          <a:fontRef idx="minor"/>
        </p:style>
      </p:sp>
      <p:pic>
        <p:nvPicPr>
          <p:cNvPr id="5" name="121 Imagen"/>
          <p:cNvPicPr/>
          <p:nvPr/>
        </p:nvPicPr>
        <p:blipFill>
          <a:blip r:embed="rId14"/>
          <a:stretch/>
        </p:blipFill>
        <p:spPr bwMode="auto">
          <a:xfrm>
            <a:off x="1071720" y="1214280"/>
            <a:ext cx="2218680" cy="2357280"/>
          </a:xfrm>
          <a:prstGeom prst="rect">
            <a:avLst/>
          </a:prstGeom>
          <a:ln>
            <a:noFill/>
          </a:ln>
        </p:spPr>
      </p:pic>
      <p:pic>
        <p:nvPicPr>
          <p:cNvPr id="6" name="122 Imagen"/>
          <p:cNvPicPr/>
          <p:nvPr/>
        </p:nvPicPr>
        <p:blipFill>
          <a:blip r:embed="rId15"/>
          <a:stretch/>
        </p:blipFill>
        <p:spPr bwMode="auto">
          <a:xfrm>
            <a:off x="285840" y="6072120"/>
            <a:ext cx="4117680" cy="582480"/>
          </a:xfrm>
          <a:prstGeom prst="rect">
            <a:avLst/>
          </a:prstGeom>
          <a:ln>
            <a:noFill/>
          </a:ln>
        </p:spPr>
      </p:pic>
      <p:sp>
        <p:nvSpPr>
          <p:cNvPr id="7" name="CustomShape 2"/>
          <p:cNvSpPr/>
          <p:nvPr/>
        </p:nvSpPr>
        <p:spPr bwMode="auto">
          <a:xfrm>
            <a:off x="457200" y="6356520"/>
            <a:ext cx="2133360" cy="3646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style>
          <a:lnRef idx="0">
            <a:srgbClr val="000000"/>
          </a:lnRef>
          <a:fillRef idx="0">
            <a:srgbClr val="000000"/>
          </a:fillRef>
          <a:effectRef idx="0">
            <a:srgbClr val="000000"/>
          </a:effectRef>
          <a:fontRef idx="minor"/>
        </p:style>
      </p:sp>
      <p:sp>
        <p:nvSpPr>
          <p:cNvPr id="8" name="CustomShape 3"/>
          <p:cNvSpPr/>
          <p:nvPr/>
        </p:nvSpPr>
        <p:spPr bwMode="auto">
          <a:xfrm>
            <a:off x="3124080" y="6356520"/>
            <a:ext cx="2895480" cy="3646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style>
          <a:lnRef idx="0">
            <a:srgbClr val="000000"/>
          </a:lnRef>
          <a:fillRef idx="0">
            <a:srgbClr val="000000"/>
          </a:fillRef>
          <a:effectRef idx="0">
            <a:srgbClr val="000000"/>
          </a:effectRef>
          <a:fontRef idx="minor"/>
        </p:style>
      </p:sp>
      <p:sp>
        <p:nvSpPr>
          <p:cNvPr id="9" name="PlaceHolder 4"/>
          <p:cNvSpPr>
            <a:spLocks noGrp="1"/>
          </p:cNvSpPr>
          <p:nvPr>
            <p:ph type="title"/>
          </p:nvPr>
        </p:nvSpPr>
        <p:spPr bwMode="auto">
          <a:xfrm>
            <a:off x="457200" y="273600"/>
            <a:ext cx="8229240" cy="1144800"/>
          </a:xfrm>
          <a:prstGeom prst="rect">
            <a:avLst/>
          </a:prstGeom>
        </p:spPr>
        <p:txBody>
          <a:bodyPr lIns="0" tIns="0" rIns="0" bIns="0" anchor="ctr">
            <a:noAutofit/>
          </a:bodyPr>
          <a:lstStyle/>
          <a:p>
            <a:pPr>
              <a:defRPr/>
            </a:pPr>
            <a:r>
              <a:rPr lang="es-ES" sz="1800" b="0" strike="noStrike" spc="-1">
                <a:solidFill>
                  <a:srgbClr val="000000"/>
                </a:solidFill>
                <a:latin typeface="Arial"/>
              </a:rPr>
              <a:t>Click to edit the title text format</a:t>
            </a:r>
            <a:endParaRPr/>
          </a:p>
        </p:txBody>
      </p:sp>
      <p:sp>
        <p:nvSpPr>
          <p:cNvPr id="10" name="PlaceHolder 5"/>
          <p:cNvSpPr>
            <a:spLocks noGrp="1"/>
          </p:cNvSpPr>
          <p:nvPr>
            <p:ph type="body"/>
          </p:nvPr>
        </p:nvSpPr>
        <p:spPr bwMode="auto">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a:buChar char=""/>
              <a:defRPr/>
            </a:pPr>
            <a:r>
              <a:rPr lang="es-ES" sz="1800" b="0" strike="noStrike" spc="-1">
                <a:solidFill>
                  <a:srgbClr val="000000"/>
                </a:solidFill>
                <a:latin typeface="Arial"/>
              </a:rPr>
              <a:t>Click to edit the outline text format</a:t>
            </a:r>
            <a:endParaRPr/>
          </a:p>
          <a:p>
            <a:pPr marL="864000" lvl="1" indent="-324000">
              <a:spcBef>
                <a:spcPts val="1134"/>
              </a:spcBef>
              <a:buClr>
                <a:srgbClr val="000000"/>
              </a:buClr>
              <a:buSzPct val="75000"/>
              <a:buFont typeface="Symbol"/>
              <a:buChar char=""/>
              <a:defRPr/>
            </a:pPr>
            <a:r>
              <a:rPr lang="es-ES" sz="1800" b="0" strike="noStrike" spc="-1">
                <a:solidFill>
                  <a:srgbClr val="000000"/>
                </a:solidFill>
                <a:latin typeface="Arial"/>
              </a:rPr>
              <a:t>Second Outline Level</a:t>
            </a:r>
            <a:endParaRPr/>
          </a:p>
          <a:p>
            <a:pPr marL="1296000" lvl="2" indent="-288000">
              <a:spcBef>
                <a:spcPts val="850"/>
              </a:spcBef>
              <a:buClr>
                <a:srgbClr val="000000"/>
              </a:buClr>
              <a:buSzPct val="45000"/>
              <a:buFont typeface="Wingdings"/>
              <a:buChar char=""/>
              <a:defRPr/>
            </a:pPr>
            <a:r>
              <a:rPr lang="es-ES" sz="1800" b="0" strike="noStrike" spc="-1">
                <a:solidFill>
                  <a:srgbClr val="000000"/>
                </a:solidFill>
                <a:latin typeface="Arial"/>
              </a:rPr>
              <a:t>Third Outline Level</a:t>
            </a:r>
            <a:endParaRPr/>
          </a:p>
          <a:p>
            <a:pPr marL="1728000" lvl="3" indent="-216000">
              <a:spcBef>
                <a:spcPts val="567"/>
              </a:spcBef>
              <a:buClr>
                <a:srgbClr val="000000"/>
              </a:buClr>
              <a:buSzPct val="75000"/>
              <a:buFont typeface="Symbol"/>
              <a:buChar char=""/>
              <a:defRPr/>
            </a:pPr>
            <a:r>
              <a:rPr lang="es-ES" sz="1800" b="0" strike="noStrike" spc="-1">
                <a:solidFill>
                  <a:srgbClr val="000000"/>
                </a:solidFill>
                <a:latin typeface="Arial"/>
              </a:rPr>
              <a:t>Fourth Outline Level</a:t>
            </a:r>
            <a:endParaRPr/>
          </a:p>
          <a:p>
            <a:pPr marL="2160000" lvl="4" indent="-216000">
              <a:spcBef>
                <a:spcPts val="283"/>
              </a:spcBef>
              <a:buClr>
                <a:srgbClr val="000000"/>
              </a:buClr>
              <a:buSzPct val="45000"/>
              <a:buFont typeface="Wingdings"/>
              <a:buChar char=""/>
              <a:defRPr/>
            </a:pPr>
            <a:r>
              <a:rPr lang="es-ES" sz="2000" b="0" strike="noStrike" spc="-1">
                <a:solidFill>
                  <a:srgbClr val="000000"/>
                </a:solidFill>
                <a:latin typeface="Arial"/>
              </a:rPr>
              <a:t>Fifth Outline Level</a:t>
            </a:r>
            <a:endParaRPr/>
          </a:p>
          <a:p>
            <a:pPr marL="2592000" lvl="5" indent="-216000">
              <a:spcBef>
                <a:spcPts val="283"/>
              </a:spcBef>
              <a:buClr>
                <a:srgbClr val="000000"/>
              </a:buClr>
              <a:buSzPct val="45000"/>
              <a:buFont typeface="Wingdings"/>
              <a:buChar char=""/>
              <a:defRPr/>
            </a:pPr>
            <a:r>
              <a:rPr lang="es-ES" sz="2000" b="0" strike="noStrike" spc="-1">
                <a:solidFill>
                  <a:srgbClr val="000000"/>
                </a:solidFill>
                <a:latin typeface="Arial"/>
              </a:rPr>
              <a:t>Sixth Outline Level</a:t>
            </a:r>
            <a:endParaRPr/>
          </a:p>
          <a:p>
            <a:pPr marL="3024000" lvl="6" indent="-216000">
              <a:spcBef>
                <a:spcPts val="283"/>
              </a:spcBef>
              <a:buClr>
                <a:srgbClr val="000000"/>
              </a:buClr>
              <a:buSzPct val="45000"/>
              <a:buFont typeface="Wingdings"/>
              <a:buChar char=""/>
              <a:defRPr/>
            </a:pPr>
            <a:r>
              <a:rPr lang="es-ES" sz="2000" b="0" strike="noStrike" spc="-1">
                <a:solidFill>
                  <a:srgbClr val="000000"/>
                </a:solidFill>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bwMode="auto">
        <a:xfrm>
          <a:off x="0" y="0"/>
          <a:ext cx="0" cy="0"/>
          <a:chOff x="0" y="0"/>
          <a:chExt cx="0" cy="0"/>
        </a:xfrm>
      </p:grpSpPr>
      <p:pic>
        <p:nvPicPr>
          <p:cNvPr id="4" name="79 Imagen"/>
          <p:cNvPicPr/>
          <p:nvPr/>
        </p:nvPicPr>
        <p:blipFill>
          <a:blip r:embed="rId14"/>
          <a:srcRect b="8581"/>
          <a:stretch/>
        </p:blipFill>
        <p:spPr bwMode="auto">
          <a:xfrm>
            <a:off x="-1440" y="6338880"/>
            <a:ext cx="8245080" cy="518760"/>
          </a:xfrm>
          <a:prstGeom prst="rect">
            <a:avLst/>
          </a:prstGeom>
          <a:ln>
            <a:noFill/>
          </a:ln>
        </p:spPr>
      </p:pic>
      <p:sp>
        <p:nvSpPr>
          <p:cNvPr id="5" name="CustomShape 1"/>
          <p:cNvSpPr/>
          <p:nvPr/>
        </p:nvSpPr>
        <p:spPr bwMode="auto">
          <a:xfrm>
            <a:off x="5435640" y="333360"/>
            <a:ext cx="3385800" cy="261719"/>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style>
          <a:lnRef idx="0">
            <a:srgbClr val="000000"/>
          </a:lnRef>
          <a:fillRef idx="0">
            <a:srgbClr val="000000"/>
          </a:fillRef>
          <a:effectRef idx="0">
            <a:srgbClr val="000000"/>
          </a:effectRef>
          <a:fontRef idx="minor"/>
        </p:style>
        <p:txBody>
          <a:bodyPr lIns="90000" tIns="46800" rIns="90000" bIns="46800">
            <a:noAutofit/>
          </a:bodyPr>
          <a:lstStyle/>
          <a:p>
            <a:pPr algn="r">
              <a:lnSpc>
                <a:spcPct val="100000"/>
              </a:lnSpc>
              <a:spcAft>
                <a:spcPts val="998"/>
              </a:spcAft>
              <a:defRPr/>
            </a:pPr>
            <a:r>
              <a:rPr lang="es-ES" sz="1400" b="0" strike="noStrike" spc="-1">
                <a:solidFill>
                  <a:srgbClr val="269CC4"/>
                </a:solidFill>
                <a:latin typeface="Calibri"/>
                <a:ea typeface="DejaVu Sans"/>
              </a:rPr>
              <a:t>Izenburua, gaia, idatzi hemen</a:t>
            </a:r>
            <a:endParaRPr lang="es-ES" sz="1400" b="0" strike="noStrike" spc="-1">
              <a:latin typeface="Arial"/>
            </a:endParaRPr>
          </a:p>
        </p:txBody>
      </p:sp>
      <p:pic>
        <p:nvPicPr>
          <p:cNvPr id="6" name="81 Imagen"/>
          <p:cNvPicPr/>
          <p:nvPr/>
        </p:nvPicPr>
        <p:blipFill>
          <a:blip r:embed="rId15"/>
          <a:stretch/>
        </p:blipFill>
        <p:spPr bwMode="auto">
          <a:xfrm>
            <a:off x="357120" y="142920"/>
            <a:ext cx="2714400" cy="937800"/>
          </a:xfrm>
          <a:prstGeom prst="rect">
            <a:avLst/>
          </a:prstGeom>
          <a:ln>
            <a:noFill/>
          </a:ln>
        </p:spPr>
      </p:pic>
      <p:sp>
        <p:nvSpPr>
          <p:cNvPr id="7" name="PlaceHolder 2"/>
          <p:cNvSpPr>
            <a:spLocks noGrp="1"/>
          </p:cNvSpPr>
          <p:nvPr>
            <p:ph type="title"/>
          </p:nvPr>
        </p:nvSpPr>
        <p:spPr bwMode="auto">
          <a:xfrm>
            <a:off x="457200" y="273600"/>
            <a:ext cx="8229240" cy="1144800"/>
          </a:xfrm>
          <a:prstGeom prst="rect">
            <a:avLst/>
          </a:prstGeom>
        </p:spPr>
        <p:txBody>
          <a:bodyPr lIns="0" tIns="0" rIns="0" bIns="0" anchor="ctr">
            <a:noAutofit/>
          </a:bodyPr>
          <a:lstStyle/>
          <a:p>
            <a:pPr>
              <a:defRPr/>
            </a:pPr>
            <a:r>
              <a:rPr lang="es-ES" sz="1800" b="0" strike="noStrike" spc="-1">
                <a:solidFill>
                  <a:srgbClr val="000000"/>
                </a:solidFill>
                <a:latin typeface="Arial"/>
              </a:rPr>
              <a:t>Click to edit the title text format</a:t>
            </a:r>
            <a:endParaRPr/>
          </a:p>
        </p:txBody>
      </p:sp>
      <p:sp>
        <p:nvSpPr>
          <p:cNvPr id="8" name="PlaceHolder 3"/>
          <p:cNvSpPr>
            <a:spLocks noGrp="1"/>
          </p:cNvSpPr>
          <p:nvPr>
            <p:ph type="body"/>
          </p:nvPr>
        </p:nvSpPr>
        <p:spPr bwMode="auto">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a:buChar char=""/>
              <a:defRPr/>
            </a:pPr>
            <a:r>
              <a:rPr lang="es-ES" sz="1800" b="0" strike="noStrike" spc="-1">
                <a:solidFill>
                  <a:srgbClr val="000000"/>
                </a:solidFill>
                <a:latin typeface="Arial"/>
              </a:rPr>
              <a:t>Click to edit the outline text format</a:t>
            </a:r>
            <a:endParaRPr/>
          </a:p>
          <a:p>
            <a:pPr marL="864000" lvl="1" indent="-324000">
              <a:spcBef>
                <a:spcPts val="1134"/>
              </a:spcBef>
              <a:buClr>
                <a:srgbClr val="000000"/>
              </a:buClr>
              <a:buSzPct val="75000"/>
              <a:buFont typeface="Symbol"/>
              <a:buChar char=""/>
              <a:defRPr/>
            </a:pPr>
            <a:r>
              <a:rPr lang="es-ES" sz="1800" b="0" strike="noStrike" spc="-1">
                <a:solidFill>
                  <a:srgbClr val="000000"/>
                </a:solidFill>
                <a:latin typeface="Arial"/>
              </a:rPr>
              <a:t>Second Outline Level</a:t>
            </a:r>
            <a:endParaRPr/>
          </a:p>
          <a:p>
            <a:pPr marL="1296000" lvl="2" indent="-288000">
              <a:spcBef>
                <a:spcPts val="850"/>
              </a:spcBef>
              <a:buClr>
                <a:srgbClr val="000000"/>
              </a:buClr>
              <a:buSzPct val="45000"/>
              <a:buFont typeface="Wingdings"/>
              <a:buChar char=""/>
              <a:defRPr/>
            </a:pPr>
            <a:r>
              <a:rPr lang="es-ES" sz="1800" b="0" strike="noStrike" spc="-1">
                <a:solidFill>
                  <a:srgbClr val="000000"/>
                </a:solidFill>
                <a:latin typeface="Arial"/>
              </a:rPr>
              <a:t>Third Outline Level</a:t>
            </a:r>
            <a:endParaRPr/>
          </a:p>
          <a:p>
            <a:pPr marL="1728000" lvl="3" indent="-216000">
              <a:spcBef>
                <a:spcPts val="567"/>
              </a:spcBef>
              <a:buClr>
                <a:srgbClr val="000000"/>
              </a:buClr>
              <a:buSzPct val="75000"/>
              <a:buFont typeface="Symbol"/>
              <a:buChar char=""/>
              <a:defRPr/>
            </a:pPr>
            <a:r>
              <a:rPr lang="es-ES" sz="1800" b="0" strike="noStrike" spc="-1">
                <a:solidFill>
                  <a:srgbClr val="000000"/>
                </a:solidFill>
                <a:latin typeface="Arial"/>
              </a:rPr>
              <a:t>Fourth Outline Level</a:t>
            </a:r>
            <a:endParaRPr/>
          </a:p>
          <a:p>
            <a:pPr marL="2160000" lvl="4" indent="-216000">
              <a:spcBef>
                <a:spcPts val="283"/>
              </a:spcBef>
              <a:buClr>
                <a:srgbClr val="000000"/>
              </a:buClr>
              <a:buSzPct val="45000"/>
              <a:buFont typeface="Wingdings"/>
              <a:buChar char=""/>
              <a:defRPr/>
            </a:pPr>
            <a:r>
              <a:rPr lang="es-ES" sz="2000" b="0" strike="noStrike" spc="-1">
                <a:solidFill>
                  <a:srgbClr val="000000"/>
                </a:solidFill>
                <a:latin typeface="Arial"/>
              </a:rPr>
              <a:t>Fifth Outline Level</a:t>
            </a:r>
            <a:endParaRPr/>
          </a:p>
          <a:p>
            <a:pPr marL="2592000" lvl="5" indent="-216000">
              <a:spcBef>
                <a:spcPts val="283"/>
              </a:spcBef>
              <a:buClr>
                <a:srgbClr val="000000"/>
              </a:buClr>
              <a:buSzPct val="45000"/>
              <a:buFont typeface="Wingdings"/>
              <a:buChar char=""/>
              <a:defRPr/>
            </a:pPr>
            <a:r>
              <a:rPr lang="es-ES" sz="2000" b="0" strike="noStrike" spc="-1">
                <a:solidFill>
                  <a:srgbClr val="000000"/>
                </a:solidFill>
                <a:latin typeface="Arial"/>
              </a:rPr>
              <a:t>Sixth Outline Level</a:t>
            </a:r>
            <a:endParaRPr/>
          </a:p>
          <a:p>
            <a:pPr marL="3024000" lvl="6" indent="-216000">
              <a:spcBef>
                <a:spcPts val="283"/>
              </a:spcBef>
              <a:buClr>
                <a:srgbClr val="000000"/>
              </a:buClr>
              <a:buSzPct val="45000"/>
              <a:buFont typeface="Wingdings"/>
              <a:buChar char=""/>
              <a:defRPr/>
            </a:pPr>
            <a:r>
              <a:rPr lang="es-ES" sz="2000" b="0" strike="noStrike" spc="-1">
                <a:solidFill>
                  <a:srgbClr val="000000"/>
                </a:solidFill>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hyperlink" Target="https://www.youtube.com/watch?v=y7vfeJsDrXU"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computerhoy.com/reportajes/industria/cuando-tecnologia-empleo-estan-renidos-efecto-robots-puestos-trabajo-569567" TargetMode="Externa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hyperlink" Target="https://www.berria.eus/bizigiro/agur-robot-kaixo-kobot_1230984_102.html"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XH6MLNL6z-M&amp;ab_channel=SembrandoCiencia" TargetMode="External"/><Relationship Id="rId2" Type="http://schemas.openxmlformats.org/officeDocument/2006/relationships/hyperlink" Target="https://www.youtube.com/watch?v=KUg6tDGpZfc"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5yncaU5jg6s&amp;ab_channel=PodcastIndustria4.0"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rgbClr val="FFFFFF"/>
        </a:solidFill>
        <a:effectLst/>
      </p:bgPr>
    </p:bg>
    <p:spTree>
      <p:nvGrpSpPr>
        <p:cNvPr id="1" name=""/>
        <p:cNvGrpSpPr/>
        <p:nvPr/>
      </p:nvGrpSpPr>
      <p:grpSpPr bwMode="auto">
        <a:xfrm>
          <a:off x="0" y="0"/>
          <a:ext cx="0" cy="0"/>
          <a:chOff x="0" y="0"/>
          <a:chExt cx="0" cy="0"/>
        </a:xfrm>
      </p:grpSpPr>
      <p:sp>
        <p:nvSpPr>
          <p:cNvPr id="4" name="CustomShape 1"/>
          <p:cNvSpPr/>
          <p:nvPr/>
        </p:nvSpPr>
        <p:spPr bwMode="auto">
          <a:xfrm>
            <a:off x="5076720" y="1052640"/>
            <a:ext cx="3958920" cy="3672504"/>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style>
          <a:lnRef idx="0">
            <a:srgbClr val="000000"/>
          </a:lnRef>
          <a:fillRef idx="0">
            <a:srgbClr val="000000"/>
          </a:fillRef>
          <a:effectRef idx="0">
            <a:srgbClr val="000000"/>
          </a:effectRef>
          <a:fontRef idx="minor"/>
        </p:style>
        <p:txBody>
          <a:bodyPr lIns="90000" tIns="46800" rIns="90000" bIns="46800">
            <a:noAutofit/>
          </a:bodyPr>
          <a:lstStyle/>
          <a:p>
            <a:r>
              <a:rPr lang="en-US" sz="3200" dirty="0">
                <a:solidFill>
                  <a:schemeClr val="bg1"/>
                </a:solidFill>
              </a:rPr>
              <a:t>INTRODUCTION OF THE PROGRAMMING OF UR COBOTS</a:t>
            </a:r>
            <a:endParaRPr lang="eu-ES" sz="3200" dirty="0">
              <a:solidFill>
                <a:schemeClr val="bg1"/>
              </a:solidFill>
            </a:endParaRPr>
          </a:p>
        </p:txBody>
      </p:sp>
      <p:sp>
        <p:nvSpPr>
          <p:cNvPr id="5" name="CustomShape 2"/>
          <p:cNvSpPr/>
          <p:nvPr/>
        </p:nvSpPr>
        <p:spPr bwMode="auto">
          <a:xfrm>
            <a:off x="5364000" y="4365720"/>
            <a:ext cx="3600360" cy="114264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style>
          <a:lnRef idx="0">
            <a:srgbClr val="000000"/>
          </a:lnRef>
          <a:fillRef idx="0">
            <a:srgbClr val="000000"/>
          </a:fillRef>
          <a:effectRef idx="0">
            <a:srgbClr val="000000"/>
          </a:effectRef>
          <a:fontRef idx="minor"/>
        </p:style>
      </p:sp>
      <p:sp>
        <p:nvSpPr>
          <p:cNvPr id="7" name="Laukizuzena 6"/>
          <p:cNvSpPr/>
          <p:nvPr/>
        </p:nvSpPr>
        <p:spPr bwMode="auto">
          <a:xfrm>
            <a:off x="195382" y="5870509"/>
            <a:ext cx="4412601" cy="991377"/>
          </a:xfrm>
          <a:prstGeom prst="rect">
            <a:avLst/>
          </a:prstGeom>
          <a:solidFill>
            <a:schemeClr val="bg1"/>
          </a:solidFill>
          <a:ln w="25400" cap="flat" cmpd="sng"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sp>
      <p:sp>
        <p:nvSpPr>
          <p:cNvPr id="8" name=" 7"/>
          <p:cNvSpPr/>
          <p:nvPr/>
        </p:nvSpPr>
        <p:spPr bwMode="auto">
          <a:xfrm>
            <a:off x="5487547" y="8132095"/>
            <a:ext cx="254916" cy="365795"/>
          </a:xfrm>
        </p:spPr>
        <p:txBody>
          <a:bodyPr rot="0" spcFirstLastPara="0" vertOverflow="overflow" horzOverflow="clip" vert="horz" wrap="square" lIns="91440" tIns="45720" rIns="91440" bIns="45720" numCol="1" spcCol="0" rtlCol="0" fromWordArt="0" anchor="t" anchorCtr="0" forceAA="0" compatLnSpc="1">
            <a:prstTxWarp prst="textNoShape">
              <a:avLst/>
            </a:prstTxWarp>
            <a:spAutoFit/>
          </a:bodyPr>
          <a:lstStyle/>
          <a:p>
            <a:pPr>
              <a:defRPr/>
            </a:pPr>
            <a:endParaRPr/>
          </a:p>
        </p:txBody>
      </p:sp>
      <p:pic>
        <p:nvPicPr>
          <p:cNvPr id="9" name="Irudia 8"/>
          <p:cNvPicPr>
            <a:picLocks noChangeAspect="1"/>
          </p:cNvPicPr>
          <p:nvPr/>
        </p:nvPicPr>
        <p:blipFill>
          <a:blip r:embed="rId2"/>
          <a:stretch/>
        </p:blipFill>
        <p:spPr bwMode="auto">
          <a:xfrm>
            <a:off x="1042987" y="4840255"/>
            <a:ext cx="2085975" cy="18954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solidFill>
          <a:srgbClr val="FFFFFF"/>
        </a:solidFill>
        <a:effectLst/>
      </p:bgPr>
    </p:bg>
    <p:spTree>
      <p:nvGrpSpPr>
        <p:cNvPr id="1" name=""/>
        <p:cNvGrpSpPr/>
        <p:nvPr/>
      </p:nvGrpSpPr>
      <p:grpSpPr bwMode="auto">
        <a:xfrm>
          <a:off x="0" y="0"/>
          <a:ext cx="0" cy="0"/>
          <a:chOff x="0" y="0"/>
          <a:chExt cx="0" cy="0"/>
        </a:xfrm>
      </p:grpSpPr>
      <p:sp>
        <p:nvSpPr>
          <p:cNvPr id="6" name="Laukizuzena 5"/>
          <p:cNvSpPr/>
          <p:nvPr/>
        </p:nvSpPr>
        <p:spPr bwMode="auto">
          <a:xfrm>
            <a:off x="6385804" y="282520"/>
            <a:ext cx="2348996" cy="365795"/>
          </a:xfrm>
          <a:prstGeom prst="rect">
            <a:avLst/>
          </a:prstGeom>
          <a:solidFill>
            <a:schemeClr val="bg1"/>
          </a:solidFill>
        </p:spPr>
        <p:txBody>
          <a:bodyPr vertOverflow="overflow" horzOverflow="clip" vert="horz" wrap="square" lIns="91440" tIns="45720" rIns="91440" bIns="45720" numCol="1" spcCol="0" rtlCol="0" fromWordArt="0" anchor="t" anchorCtr="0" forceAA="0" compatLnSpc="0">
            <a:spAutoFit/>
          </a:bodyPr>
          <a:lstStyle/>
          <a:p>
            <a:pPr>
              <a:defRPr/>
            </a:pPr>
            <a:endParaRPr/>
          </a:p>
        </p:txBody>
      </p:sp>
      <p:sp>
        <p:nvSpPr>
          <p:cNvPr id="7" name="CustomShape 2"/>
          <p:cNvSpPr/>
          <p:nvPr/>
        </p:nvSpPr>
        <p:spPr bwMode="auto">
          <a:xfrm>
            <a:off x="457200" y="1401326"/>
            <a:ext cx="8229240" cy="45651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style>
          <a:lnRef idx="0">
            <a:srgbClr val="000000"/>
          </a:lnRef>
          <a:fillRef idx="0">
            <a:srgbClr val="000000"/>
          </a:fillRef>
          <a:effectRef idx="0">
            <a:srgbClr val="000000"/>
          </a:effectRef>
          <a:fontRef idx="minor"/>
        </p:style>
        <p:txBody>
          <a:bodyPr lIns="90000" tIns="46800" rIns="90000" bIns="46800">
            <a:noAutofit/>
          </a:bodyPr>
          <a:lstStyle/>
          <a:p>
            <a:r>
              <a:rPr lang="en-US" b="1" dirty="0"/>
              <a:t>Characteristics of a collaborative robot</a:t>
            </a:r>
          </a:p>
          <a:p>
            <a:endParaRPr lang="en-US" dirty="0"/>
          </a:p>
          <a:p>
            <a:pPr algn="just">
              <a:lnSpc>
                <a:spcPct val="200000"/>
              </a:lnSpc>
            </a:pPr>
            <a:r>
              <a:rPr lang="en-US" dirty="0"/>
              <a:t>A </a:t>
            </a:r>
            <a:r>
              <a:rPr lang="en-US" dirty="0" err="1" smtClean="0"/>
              <a:t>Cobot</a:t>
            </a:r>
            <a:r>
              <a:rPr lang="en-US" dirty="0" smtClean="0"/>
              <a:t> </a:t>
            </a:r>
            <a:r>
              <a:rPr lang="en-US" dirty="0"/>
              <a:t>differs from traditional robots or autonomous robots by certain characteristics</a:t>
            </a:r>
            <a:r>
              <a:rPr lang="en-US" dirty="0" smtClean="0"/>
              <a:t>:</a:t>
            </a:r>
            <a:endParaRPr lang="en-US" dirty="0"/>
          </a:p>
          <a:p>
            <a:pPr marL="285750" indent="-285750" algn="just">
              <a:lnSpc>
                <a:spcPct val="200000"/>
              </a:lnSpc>
              <a:buFont typeface="Arial" panose="020B0604020202020204" pitchFamily="34" charset="0"/>
              <a:buChar char="•"/>
            </a:pPr>
            <a:r>
              <a:rPr lang="en-US" b="1" dirty="0"/>
              <a:t>Compact</a:t>
            </a:r>
            <a:r>
              <a:rPr lang="en-US" dirty="0"/>
              <a:t>: They usually have small dimensions.</a:t>
            </a:r>
          </a:p>
          <a:p>
            <a:pPr algn="just">
              <a:lnSpc>
                <a:spcPct val="200000"/>
              </a:lnSpc>
            </a:pPr>
            <a:r>
              <a:rPr lang="en-US" dirty="0"/>
              <a:t>Therefore, they can be used in almost any production process</a:t>
            </a:r>
            <a:r>
              <a:rPr lang="en-US" dirty="0" smtClean="0"/>
              <a:t>.</a:t>
            </a:r>
            <a:endParaRPr lang="en-US" dirty="0"/>
          </a:p>
          <a:p>
            <a:pPr marL="285750" indent="-285750" algn="just">
              <a:lnSpc>
                <a:spcPct val="200000"/>
              </a:lnSpc>
              <a:buFont typeface="Arial" panose="020B0604020202020204" pitchFamily="34" charset="0"/>
              <a:buChar char="•"/>
            </a:pPr>
            <a:r>
              <a:rPr lang="en-US" b="1" dirty="0"/>
              <a:t>Mobile</a:t>
            </a:r>
            <a:r>
              <a:rPr lang="en-US" dirty="0"/>
              <a:t>: Against industrial robots.</a:t>
            </a:r>
          </a:p>
          <a:p>
            <a:pPr algn="just">
              <a:lnSpc>
                <a:spcPct val="200000"/>
              </a:lnSpc>
            </a:pPr>
            <a:r>
              <a:rPr lang="en-US" dirty="0" err="1"/>
              <a:t>Cobots</a:t>
            </a:r>
            <a:r>
              <a:rPr lang="en-US" dirty="0"/>
              <a:t> are easy to </a:t>
            </a:r>
            <a:r>
              <a:rPr lang="en-US" dirty="0" smtClean="0"/>
              <a:t>move. They </a:t>
            </a:r>
            <a:r>
              <a:rPr lang="en-US" dirty="0"/>
              <a:t>can perform new tasks in different locations of a company.</a:t>
            </a:r>
          </a:p>
          <a:p>
            <a:endParaRPr lang="es-ES" b="1" strike="noStrike" spc="-1" dirty="0"/>
          </a:p>
        </p:txBody>
      </p:sp>
    </p:spTree>
    <p:extLst>
      <p:ext uri="{BB962C8B-B14F-4D97-AF65-F5344CB8AC3E}">
        <p14:creationId xmlns:p14="http://schemas.microsoft.com/office/powerpoint/2010/main" val="699658789"/>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solidFill>
          <a:srgbClr val="FFFFFF"/>
        </a:solidFill>
        <a:effectLst/>
      </p:bgPr>
    </p:bg>
    <p:spTree>
      <p:nvGrpSpPr>
        <p:cNvPr id="1" name=""/>
        <p:cNvGrpSpPr/>
        <p:nvPr/>
      </p:nvGrpSpPr>
      <p:grpSpPr bwMode="auto">
        <a:xfrm>
          <a:off x="0" y="0"/>
          <a:ext cx="0" cy="0"/>
          <a:chOff x="0" y="0"/>
          <a:chExt cx="0" cy="0"/>
        </a:xfrm>
      </p:grpSpPr>
      <p:sp>
        <p:nvSpPr>
          <p:cNvPr id="6" name="Laukizuzena 5"/>
          <p:cNvSpPr/>
          <p:nvPr/>
        </p:nvSpPr>
        <p:spPr bwMode="auto">
          <a:xfrm>
            <a:off x="6385804" y="282520"/>
            <a:ext cx="2348996" cy="365795"/>
          </a:xfrm>
          <a:prstGeom prst="rect">
            <a:avLst/>
          </a:prstGeom>
          <a:solidFill>
            <a:schemeClr val="bg1"/>
          </a:solidFill>
        </p:spPr>
        <p:txBody>
          <a:bodyPr vertOverflow="overflow" horzOverflow="clip" vert="horz" wrap="square" lIns="91440" tIns="45720" rIns="91440" bIns="45720" numCol="1" spcCol="0" rtlCol="0" fromWordArt="0" anchor="t" anchorCtr="0" forceAA="0" compatLnSpc="0">
            <a:spAutoFit/>
          </a:bodyPr>
          <a:lstStyle/>
          <a:p>
            <a:pPr>
              <a:defRPr/>
            </a:pPr>
            <a:endParaRPr/>
          </a:p>
        </p:txBody>
      </p:sp>
      <p:sp>
        <p:nvSpPr>
          <p:cNvPr id="7" name="CustomShape 2"/>
          <p:cNvSpPr/>
          <p:nvPr/>
        </p:nvSpPr>
        <p:spPr bwMode="auto">
          <a:xfrm>
            <a:off x="457200" y="1401326"/>
            <a:ext cx="8229240" cy="45651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style>
          <a:lnRef idx="0">
            <a:srgbClr val="000000"/>
          </a:lnRef>
          <a:fillRef idx="0">
            <a:srgbClr val="000000"/>
          </a:fillRef>
          <a:effectRef idx="0">
            <a:srgbClr val="000000"/>
          </a:effectRef>
          <a:fontRef idx="minor"/>
        </p:style>
        <p:txBody>
          <a:bodyPr lIns="90000" tIns="46800" rIns="90000" bIns="46800">
            <a:noAutofit/>
          </a:bodyPr>
          <a:lstStyle/>
          <a:p>
            <a:pPr algn="just">
              <a:lnSpc>
                <a:spcPct val="200000"/>
              </a:lnSpc>
            </a:pPr>
            <a:r>
              <a:rPr lang="en-US" b="1" dirty="0"/>
              <a:t>Characteristics of a collaborative robot</a:t>
            </a:r>
          </a:p>
          <a:p>
            <a:pPr marL="285750" indent="-285750" algn="just">
              <a:lnSpc>
                <a:spcPct val="200000"/>
              </a:lnSpc>
              <a:buFont typeface="Arial" panose="020B0604020202020204" pitchFamily="34" charset="0"/>
              <a:buChar char="•"/>
            </a:pPr>
            <a:r>
              <a:rPr lang="en-US" b="1" dirty="0" smtClean="0"/>
              <a:t>Easy </a:t>
            </a:r>
            <a:r>
              <a:rPr lang="en-US" b="1" dirty="0"/>
              <a:t>installation and programming</a:t>
            </a:r>
            <a:r>
              <a:rPr lang="en-US" dirty="0"/>
              <a:t>: With mobile apps and desktop </a:t>
            </a:r>
            <a:r>
              <a:rPr lang="en-US" dirty="0" smtClean="0"/>
              <a:t>software. </a:t>
            </a:r>
            <a:r>
              <a:rPr lang="en-US" dirty="0" err="1" smtClean="0"/>
              <a:t>Cobots</a:t>
            </a:r>
            <a:r>
              <a:rPr lang="en-US" dirty="0" smtClean="0"/>
              <a:t> </a:t>
            </a:r>
            <a:r>
              <a:rPr lang="en-US" dirty="0"/>
              <a:t>can be operational in a very short time.</a:t>
            </a:r>
          </a:p>
          <a:p>
            <a:pPr marL="285750" indent="-285750" algn="just">
              <a:lnSpc>
                <a:spcPct val="200000"/>
              </a:lnSpc>
              <a:buFont typeface="Arial" panose="020B0604020202020204" pitchFamily="34" charset="0"/>
              <a:buChar char="•"/>
            </a:pPr>
            <a:r>
              <a:rPr lang="en-US" b="1" dirty="0" smtClean="0"/>
              <a:t>Flexible</a:t>
            </a:r>
            <a:r>
              <a:rPr lang="en-US" dirty="0"/>
              <a:t>: They can easily learn new operations, which means that they can be used at different stages of a production </a:t>
            </a:r>
            <a:r>
              <a:rPr lang="en-US" dirty="0" smtClean="0"/>
              <a:t>process. Given </a:t>
            </a:r>
            <a:r>
              <a:rPr lang="en-US" dirty="0"/>
              <a:t>all these characteristics, it is important to highlight that </a:t>
            </a:r>
            <a:r>
              <a:rPr lang="en-US" dirty="0" err="1"/>
              <a:t>kobots</a:t>
            </a:r>
            <a:r>
              <a:rPr lang="en-US" dirty="0"/>
              <a:t> are a very important tool for SMEs.</a:t>
            </a:r>
          </a:p>
          <a:p>
            <a:endParaRPr lang="es-ES" b="1" strike="noStrike" spc="-1" dirty="0"/>
          </a:p>
        </p:txBody>
      </p:sp>
      <p:pic>
        <p:nvPicPr>
          <p:cNvPr id="3" name="Irudia 2"/>
          <p:cNvPicPr>
            <a:picLocks noChangeAspect="1"/>
          </p:cNvPicPr>
          <p:nvPr/>
        </p:nvPicPr>
        <p:blipFill>
          <a:blip r:embed="rId2"/>
          <a:stretch>
            <a:fillRect/>
          </a:stretch>
        </p:blipFill>
        <p:spPr>
          <a:xfrm>
            <a:off x="2915816" y="4797152"/>
            <a:ext cx="2088232" cy="1452683"/>
          </a:xfrm>
          <a:prstGeom prst="rect">
            <a:avLst/>
          </a:prstGeom>
        </p:spPr>
      </p:pic>
    </p:spTree>
    <p:extLst>
      <p:ext uri="{BB962C8B-B14F-4D97-AF65-F5344CB8AC3E}">
        <p14:creationId xmlns:p14="http://schemas.microsoft.com/office/powerpoint/2010/main" val="3917120144"/>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solidFill>
          <a:srgbClr val="FFFFFF"/>
        </a:solidFill>
        <a:effectLst/>
      </p:bgPr>
    </p:bg>
    <p:spTree>
      <p:nvGrpSpPr>
        <p:cNvPr id="1" name=""/>
        <p:cNvGrpSpPr/>
        <p:nvPr/>
      </p:nvGrpSpPr>
      <p:grpSpPr bwMode="auto">
        <a:xfrm>
          <a:off x="0" y="0"/>
          <a:ext cx="0" cy="0"/>
          <a:chOff x="0" y="0"/>
          <a:chExt cx="0" cy="0"/>
        </a:xfrm>
      </p:grpSpPr>
      <p:sp>
        <p:nvSpPr>
          <p:cNvPr id="6" name="Laukizuzena 5"/>
          <p:cNvSpPr/>
          <p:nvPr/>
        </p:nvSpPr>
        <p:spPr bwMode="auto">
          <a:xfrm>
            <a:off x="6385804" y="282520"/>
            <a:ext cx="2348996" cy="365795"/>
          </a:xfrm>
          <a:prstGeom prst="rect">
            <a:avLst/>
          </a:prstGeom>
          <a:solidFill>
            <a:schemeClr val="bg1"/>
          </a:solidFill>
        </p:spPr>
        <p:txBody>
          <a:bodyPr vertOverflow="overflow" horzOverflow="clip" vert="horz" wrap="square" lIns="91440" tIns="45720" rIns="91440" bIns="45720" numCol="1" spcCol="0" rtlCol="0" fromWordArt="0" anchor="t" anchorCtr="0" forceAA="0" compatLnSpc="0">
            <a:spAutoFit/>
          </a:bodyPr>
          <a:lstStyle/>
          <a:p>
            <a:pPr>
              <a:defRPr/>
            </a:pPr>
            <a:endParaRPr/>
          </a:p>
        </p:txBody>
      </p:sp>
      <p:sp>
        <p:nvSpPr>
          <p:cNvPr id="7" name="CustomShape 2"/>
          <p:cNvSpPr/>
          <p:nvPr/>
        </p:nvSpPr>
        <p:spPr bwMode="auto">
          <a:xfrm>
            <a:off x="457200" y="1401326"/>
            <a:ext cx="8229240" cy="45651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style>
          <a:lnRef idx="0">
            <a:srgbClr val="000000"/>
          </a:lnRef>
          <a:fillRef idx="0">
            <a:srgbClr val="000000"/>
          </a:fillRef>
          <a:effectRef idx="0">
            <a:srgbClr val="000000"/>
          </a:effectRef>
          <a:fontRef idx="minor"/>
        </p:style>
        <p:txBody>
          <a:bodyPr lIns="90000" tIns="46800" rIns="90000" bIns="46800">
            <a:noAutofit/>
          </a:bodyPr>
          <a:lstStyle/>
          <a:p>
            <a:pPr algn="just">
              <a:lnSpc>
                <a:spcPct val="200000"/>
              </a:lnSpc>
            </a:pPr>
            <a:r>
              <a:rPr lang="en-US" b="1" dirty="0"/>
              <a:t>Types of collaborative operations:</a:t>
            </a:r>
          </a:p>
          <a:p>
            <a:pPr algn="just">
              <a:lnSpc>
                <a:spcPct val="200000"/>
              </a:lnSpc>
            </a:pPr>
            <a:r>
              <a:rPr lang="en-US" dirty="0" smtClean="0"/>
              <a:t>According </a:t>
            </a:r>
            <a:r>
              <a:rPr lang="en-US" dirty="0"/>
              <a:t>to </a:t>
            </a:r>
            <a:r>
              <a:rPr lang="en-US" b="1" dirty="0"/>
              <a:t>ISO 10218</a:t>
            </a:r>
            <a:r>
              <a:rPr lang="en-US" dirty="0"/>
              <a:t>, four types of collaborative operations are specified. </a:t>
            </a:r>
            <a:r>
              <a:rPr lang="en-US" dirty="0" smtClean="0"/>
              <a:t>A robot </a:t>
            </a:r>
            <a:r>
              <a:rPr lang="en-US" dirty="0"/>
              <a:t>and an operator that can interact with each other by securely sharing the workspace. These are the following:</a:t>
            </a:r>
          </a:p>
          <a:p>
            <a:pPr marL="285750" indent="-285750" algn="just">
              <a:lnSpc>
                <a:spcPct val="200000"/>
              </a:lnSpc>
              <a:buFont typeface="Arial" panose="020B0604020202020204" pitchFamily="34" charset="0"/>
              <a:buChar char="•"/>
            </a:pPr>
            <a:r>
              <a:rPr lang="en-US" b="1" dirty="0" smtClean="0"/>
              <a:t>Controlled </a:t>
            </a:r>
            <a:r>
              <a:rPr lang="en-US" b="1" dirty="0"/>
              <a:t>security </a:t>
            </a:r>
            <a:r>
              <a:rPr lang="en-US" b="1" dirty="0" smtClean="0"/>
              <a:t>shutdown</a:t>
            </a:r>
            <a:r>
              <a:rPr lang="en-US" dirty="0" smtClean="0"/>
              <a:t>. A </a:t>
            </a:r>
            <a:r>
              <a:rPr lang="en-US" dirty="0"/>
              <a:t>controlled safety shutdown occurs when, when the robot is in motion, it detects the entry of a human being into a predetermined restricted </a:t>
            </a:r>
            <a:r>
              <a:rPr lang="en-US" dirty="0" smtClean="0"/>
              <a:t>area </a:t>
            </a:r>
            <a:r>
              <a:rPr lang="en-US" dirty="0"/>
              <a:t>as the safety </a:t>
            </a:r>
            <a:r>
              <a:rPr lang="en-US" dirty="0" smtClean="0"/>
              <a:t>area. It </a:t>
            </a:r>
            <a:r>
              <a:rPr lang="en-US" dirty="0"/>
              <a:t>should be noted that the robot does not turn off (off state), but remains on (on state), but braked.</a:t>
            </a:r>
          </a:p>
        </p:txBody>
      </p:sp>
    </p:spTree>
    <p:extLst>
      <p:ext uri="{BB962C8B-B14F-4D97-AF65-F5344CB8AC3E}">
        <p14:creationId xmlns:p14="http://schemas.microsoft.com/office/powerpoint/2010/main" val="3162027687"/>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solidFill>
          <a:srgbClr val="FFFFFF"/>
        </a:solidFill>
        <a:effectLst/>
      </p:bgPr>
    </p:bg>
    <p:spTree>
      <p:nvGrpSpPr>
        <p:cNvPr id="1" name=""/>
        <p:cNvGrpSpPr/>
        <p:nvPr/>
      </p:nvGrpSpPr>
      <p:grpSpPr bwMode="auto">
        <a:xfrm>
          <a:off x="0" y="0"/>
          <a:ext cx="0" cy="0"/>
          <a:chOff x="0" y="0"/>
          <a:chExt cx="0" cy="0"/>
        </a:xfrm>
      </p:grpSpPr>
      <p:sp>
        <p:nvSpPr>
          <p:cNvPr id="6" name="Laukizuzena 5"/>
          <p:cNvSpPr/>
          <p:nvPr/>
        </p:nvSpPr>
        <p:spPr bwMode="auto">
          <a:xfrm>
            <a:off x="6385804" y="282520"/>
            <a:ext cx="2348996" cy="365795"/>
          </a:xfrm>
          <a:prstGeom prst="rect">
            <a:avLst/>
          </a:prstGeom>
          <a:solidFill>
            <a:schemeClr val="bg1"/>
          </a:solidFill>
        </p:spPr>
        <p:txBody>
          <a:bodyPr vertOverflow="overflow" horzOverflow="clip" vert="horz" wrap="square" lIns="91440" tIns="45720" rIns="91440" bIns="45720" numCol="1" spcCol="0" rtlCol="0" fromWordArt="0" anchor="t" anchorCtr="0" forceAA="0" compatLnSpc="0">
            <a:spAutoFit/>
          </a:bodyPr>
          <a:lstStyle/>
          <a:p>
            <a:pPr>
              <a:defRPr/>
            </a:pPr>
            <a:endParaRPr/>
          </a:p>
        </p:txBody>
      </p:sp>
      <p:sp>
        <p:nvSpPr>
          <p:cNvPr id="7" name="CustomShape 2"/>
          <p:cNvSpPr/>
          <p:nvPr/>
        </p:nvSpPr>
        <p:spPr bwMode="auto">
          <a:xfrm>
            <a:off x="457200" y="1401326"/>
            <a:ext cx="8229240" cy="45651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style>
          <a:lnRef idx="0">
            <a:srgbClr val="000000"/>
          </a:lnRef>
          <a:fillRef idx="0">
            <a:srgbClr val="000000"/>
          </a:fillRef>
          <a:effectRef idx="0">
            <a:srgbClr val="000000"/>
          </a:effectRef>
          <a:fontRef idx="minor"/>
        </p:style>
        <p:txBody>
          <a:bodyPr lIns="90000" tIns="46800" rIns="90000" bIns="46800">
            <a:noAutofit/>
          </a:bodyPr>
          <a:lstStyle/>
          <a:p>
            <a:pPr marL="285750" indent="-285750">
              <a:buFont typeface="Arial" panose="020B0604020202020204" pitchFamily="34" charset="0"/>
              <a:buChar char="•"/>
            </a:pPr>
            <a:r>
              <a:rPr lang="en-US" b="1" dirty="0" smtClean="0"/>
              <a:t>Controlled </a:t>
            </a:r>
            <a:r>
              <a:rPr lang="en-US" b="1" dirty="0"/>
              <a:t>security </a:t>
            </a:r>
            <a:r>
              <a:rPr lang="en-US" b="1" dirty="0" smtClean="0"/>
              <a:t>shutdown</a:t>
            </a:r>
          </a:p>
          <a:p>
            <a:pPr algn="just">
              <a:lnSpc>
                <a:spcPct val="200000"/>
              </a:lnSpc>
            </a:pPr>
            <a:r>
              <a:rPr lang="en-US" dirty="0" smtClean="0"/>
              <a:t>When </a:t>
            </a:r>
            <a:r>
              <a:rPr lang="en-US" dirty="0"/>
              <a:t>the operator leaves the safety zone, the robot resumes without external intervention, i.e. performs an automatic </a:t>
            </a:r>
            <a:r>
              <a:rPr lang="en-US" dirty="0" smtClean="0"/>
              <a:t>restart. It </a:t>
            </a:r>
            <a:r>
              <a:rPr lang="en-US" dirty="0"/>
              <a:t>is clear that a plant operating with this type of operation must have security devices for detection (presence sensors...) </a:t>
            </a:r>
            <a:r>
              <a:rPr lang="en-US" dirty="0" smtClean="0"/>
              <a:t>when </a:t>
            </a:r>
            <a:r>
              <a:rPr lang="en-US" dirty="0"/>
              <a:t>the operator is in its </a:t>
            </a:r>
            <a:r>
              <a:rPr lang="en-US" dirty="0" smtClean="0"/>
              <a:t>vicinity.</a:t>
            </a:r>
          </a:p>
          <a:p>
            <a:pPr algn="just">
              <a:lnSpc>
                <a:spcPct val="200000"/>
              </a:lnSpc>
            </a:pPr>
            <a:r>
              <a:rPr lang="en-US" dirty="0" smtClean="0"/>
              <a:t>This </a:t>
            </a:r>
            <a:r>
              <a:rPr lang="en-US" dirty="0"/>
              <a:t>type of collaborative operation can be used if a robot works mostly on its own, but occasionally a human enters its working </a:t>
            </a:r>
            <a:r>
              <a:rPr lang="en-US" dirty="0" err="1"/>
              <a:t>área</a:t>
            </a:r>
            <a:r>
              <a:rPr lang="en-US" dirty="0"/>
              <a:t>, for example, to load or unload </a:t>
            </a:r>
            <a:r>
              <a:rPr lang="en-US" dirty="0" smtClean="0"/>
              <a:t>material or </a:t>
            </a:r>
            <a:r>
              <a:rPr lang="en-US" dirty="0"/>
              <a:t>even for short inspections during the working process. If interactions occur frequently, a lot of time will be </a:t>
            </a:r>
            <a:r>
              <a:rPr lang="en-US" dirty="0" smtClean="0"/>
              <a:t>wasted.</a:t>
            </a:r>
            <a:endParaRPr lang="en-US" dirty="0"/>
          </a:p>
        </p:txBody>
      </p:sp>
    </p:spTree>
    <p:extLst>
      <p:ext uri="{BB962C8B-B14F-4D97-AF65-F5344CB8AC3E}">
        <p14:creationId xmlns:p14="http://schemas.microsoft.com/office/powerpoint/2010/main" val="2611887955"/>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solidFill>
          <a:srgbClr val="FFFFFF"/>
        </a:solidFill>
        <a:effectLst/>
      </p:bgPr>
    </p:bg>
    <p:spTree>
      <p:nvGrpSpPr>
        <p:cNvPr id="1" name=""/>
        <p:cNvGrpSpPr/>
        <p:nvPr/>
      </p:nvGrpSpPr>
      <p:grpSpPr bwMode="auto">
        <a:xfrm>
          <a:off x="0" y="0"/>
          <a:ext cx="0" cy="0"/>
          <a:chOff x="0" y="0"/>
          <a:chExt cx="0" cy="0"/>
        </a:xfrm>
      </p:grpSpPr>
      <p:sp>
        <p:nvSpPr>
          <p:cNvPr id="6" name="Laukizuzena 5"/>
          <p:cNvSpPr/>
          <p:nvPr/>
        </p:nvSpPr>
        <p:spPr bwMode="auto">
          <a:xfrm>
            <a:off x="6385804" y="282520"/>
            <a:ext cx="2348996" cy="365795"/>
          </a:xfrm>
          <a:prstGeom prst="rect">
            <a:avLst/>
          </a:prstGeom>
          <a:solidFill>
            <a:schemeClr val="bg1"/>
          </a:solidFill>
        </p:spPr>
        <p:txBody>
          <a:bodyPr vertOverflow="overflow" horzOverflow="clip" vert="horz" wrap="square" lIns="91440" tIns="45720" rIns="91440" bIns="45720" numCol="1" spcCol="0" rtlCol="0" fromWordArt="0" anchor="t" anchorCtr="0" forceAA="0" compatLnSpc="0">
            <a:spAutoFit/>
          </a:bodyPr>
          <a:lstStyle/>
          <a:p>
            <a:pPr>
              <a:defRPr/>
            </a:pPr>
            <a:endParaRPr/>
          </a:p>
        </p:txBody>
      </p:sp>
      <p:sp>
        <p:nvSpPr>
          <p:cNvPr id="7" name="CustomShape 2"/>
          <p:cNvSpPr/>
          <p:nvPr/>
        </p:nvSpPr>
        <p:spPr bwMode="auto">
          <a:xfrm>
            <a:off x="457200" y="1401326"/>
            <a:ext cx="8229240" cy="45651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style>
          <a:lnRef idx="0">
            <a:srgbClr val="000000"/>
          </a:lnRef>
          <a:fillRef idx="0">
            <a:srgbClr val="000000"/>
          </a:fillRef>
          <a:effectRef idx="0">
            <a:srgbClr val="000000"/>
          </a:effectRef>
          <a:fontRef idx="minor"/>
        </p:style>
        <p:txBody>
          <a:bodyPr lIns="90000" tIns="46800" rIns="90000" bIns="46800">
            <a:noAutofit/>
          </a:bodyPr>
          <a:lstStyle/>
          <a:p>
            <a:pPr marL="285750" indent="-285750">
              <a:buFont typeface="Arial" panose="020B0604020202020204" pitchFamily="34" charset="0"/>
              <a:buChar char="•"/>
            </a:pPr>
            <a:endParaRPr lang="eu-ES" b="1" strike="noStrike" spc="-1" dirty="0"/>
          </a:p>
          <a:p>
            <a:pPr marL="285750" indent="-285750">
              <a:buFont typeface="Arial" panose="020B0604020202020204" pitchFamily="34" charset="0"/>
              <a:buChar char="•"/>
            </a:pPr>
            <a:r>
              <a:rPr lang="en-US" b="1" dirty="0"/>
              <a:t>Controlled security shutdown</a:t>
            </a:r>
          </a:p>
          <a:p>
            <a:pPr lvl="1"/>
            <a:endParaRPr lang="es-ES" dirty="0" smtClean="0"/>
          </a:p>
        </p:txBody>
      </p:sp>
      <p:pic>
        <p:nvPicPr>
          <p:cNvPr id="2" name="Irudia 1"/>
          <p:cNvPicPr>
            <a:picLocks noChangeAspect="1"/>
          </p:cNvPicPr>
          <p:nvPr/>
        </p:nvPicPr>
        <p:blipFill>
          <a:blip r:embed="rId2"/>
          <a:stretch>
            <a:fillRect/>
          </a:stretch>
        </p:blipFill>
        <p:spPr>
          <a:xfrm>
            <a:off x="2542712" y="2996952"/>
            <a:ext cx="4058216" cy="1952898"/>
          </a:xfrm>
          <a:prstGeom prst="rect">
            <a:avLst/>
          </a:prstGeom>
        </p:spPr>
      </p:pic>
    </p:spTree>
    <p:extLst>
      <p:ext uri="{BB962C8B-B14F-4D97-AF65-F5344CB8AC3E}">
        <p14:creationId xmlns:p14="http://schemas.microsoft.com/office/powerpoint/2010/main" val="3392086896"/>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solidFill>
          <a:srgbClr val="FFFFFF"/>
        </a:solidFill>
        <a:effectLst/>
      </p:bgPr>
    </p:bg>
    <p:spTree>
      <p:nvGrpSpPr>
        <p:cNvPr id="1" name=""/>
        <p:cNvGrpSpPr/>
        <p:nvPr/>
      </p:nvGrpSpPr>
      <p:grpSpPr bwMode="auto">
        <a:xfrm>
          <a:off x="0" y="0"/>
          <a:ext cx="0" cy="0"/>
          <a:chOff x="0" y="0"/>
          <a:chExt cx="0" cy="0"/>
        </a:xfrm>
      </p:grpSpPr>
      <p:sp>
        <p:nvSpPr>
          <p:cNvPr id="6" name="Laukizuzena 5"/>
          <p:cNvSpPr/>
          <p:nvPr/>
        </p:nvSpPr>
        <p:spPr bwMode="auto">
          <a:xfrm>
            <a:off x="6385804" y="282520"/>
            <a:ext cx="2348996" cy="365795"/>
          </a:xfrm>
          <a:prstGeom prst="rect">
            <a:avLst/>
          </a:prstGeom>
          <a:solidFill>
            <a:schemeClr val="bg1"/>
          </a:solidFill>
        </p:spPr>
        <p:txBody>
          <a:bodyPr vertOverflow="overflow" horzOverflow="clip" vert="horz" wrap="square" lIns="91440" tIns="45720" rIns="91440" bIns="45720" numCol="1" spcCol="0" rtlCol="0" fromWordArt="0" anchor="t" anchorCtr="0" forceAA="0" compatLnSpc="0">
            <a:spAutoFit/>
          </a:bodyPr>
          <a:lstStyle/>
          <a:p>
            <a:pPr>
              <a:defRPr/>
            </a:pPr>
            <a:endParaRPr/>
          </a:p>
        </p:txBody>
      </p:sp>
      <p:sp>
        <p:nvSpPr>
          <p:cNvPr id="7" name="CustomShape 2"/>
          <p:cNvSpPr/>
          <p:nvPr/>
        </p:nvSpPr>
        <p:spPr bwMode="auto">
          <a:xfrm>
            <a:off x="457200" y="1401326"/>
            <a:ext cx="8229240" cy="45651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style>
          <a:lnRef idx="0">
            <a:srgbClr val="000000"/>
          </a:lnRef>
          <a:fillRef idx="0">
            <a:srgbClr val="000000"/>
          </a:fillRef>
          <a:effectRef idx="0">
            <a:srgbClr val="000000"/>
          </a:effectRef>
          <a:fontRef idx="minor"/>
        </p:style>
        <p:txBody>
          <a:bodyPr lIns="90000" tIns="46800" rIns="90000" bIns="46800">
            <a:noAutofit/>
          </a:bodyPr>
          <a:lstStyle/>
          <a:p>
            <a:pPr marL="285750" indent="-285750">
              <a:buFont typeface="Arial" panose="020B0604020202020204" pitchFamily="34" charset="0"/>
              <a:buChar char="•"/>
            </a:pPr>
            <a:endParaRPr lang="eu-ES" b="1" strike="noStrike" spc="-1" dirty="0"/>
          </a:p>
          <a:p>
            <a:pPr marL="285750" indent="-285750">
              <a:buFont typeface="Arial" panose="020B0604020202020204" pitchFamily="34" charset="0"/>
              <a:buChar char="•"/>
            </a:pPr>
            <a:r>
              <a:rPr lang="en-US" b="1" dirty="0"/>
              <a:t>Separation of speed and distance</a:t>
            </a:r>
          </a:p>
          <a:p>
            <a:pPr algn="just">
              <a:lnSpc>
                <a:spcPct val="200000"/>
              </a:lnSpc>
            </a:pPr>
            <a:r>
              <a:rPr lang="en-US" dirty="0" smtClean="0"/>
              <a:t>In </a:t>
            </a:r>
            <a:r>
              <a:rPr lang="en-US" dirty="0"/>
              <a:t>this case, the speed of the robot is reduced depending on the proximity of the </a:t>
            </a:r>
            <a:r>
              <a:rPr lang="en-US" dirty="0" smtClean="0"/>
              <a:t>person.</a:t>
            </a:r>
          </a:p>
          <a:p>
            <a:pPr algn="just">
              <a:lnSpc>
                <a:spcPct val="200000"/>
              </a:lnSpc>
            </a:pPr>
            <a:r>
              <a:rPr lang="en-US" dirty="0" smtClean="0"/>
              <a:t>Various </a:t>
            </a:r>
            <a:r>
              <a:rPr lang="en-US" dirty="0"/>
              <a:t>safety zones around the robot are determined and monitored by means of a sensor (laser, vision</a:t>
            </a:r>
            <a:r>
              <a:rPr lang="en-US" dirty="0" smtClean="0"/>
              <a:t>...).</a:t>
            </a:r>
          </a:p>
          <a:p>
            <a:pPr algn="just">
              <a:lnSpc>
                <a:spcPct val="200000"/>
              </a:lnSpc>
            </a:pPr>
            <a:r>
              <a:rPr lang="en-US" dirty="0" smtClean="0"/>
              <a:t>When </a:t>
            </a:r>
            <a:r>
              <a:rPr lang="en-US" dirty="0"/>
              <a:t>the operator enters one of these areas, the speed of the robot changes to that which is designated for that </a:t>
            </a:r>
            <a:r>
              <a:rPr lang="en-US" dirty="0" err="1"/>
              <a:t>área</a:t>
            </a:r>
            <a:r>
              <a:rPr lang="en-US" dirty="0"/>
              <a:t>, being smaller the closer it is to the robot.</a:t>
            </a:r>
          </a:p>
        </p:txBody>
      </p:sp>
    </p:spTree>
    <p:extLst>
      <p:ext uri="{BB962C8B-B14F-4D97-AF65-F5344CB8AC3E}">
        <p14:creationId xmlns:p14="http://schemas.microsoft.com/office/powerpoint/2010/main" val="557560137"/>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solidFill>
          <a:srgbClr val="FFFFFF"/>
        </a:solidFill>
        <a:effectLst/>
      </p:bgPr>
    </p:bg>
    <p:spTree>
      <p:nvGrpSpPr>
        <p:cNvPr id="1" name=""/>
        <p:cNvGrpSpPr/>
        <p:nvPr/>
      </p:nvGrpSpPr>
      <p:grpSpPr bwMode="auto">
        <a:xfrm>
          <a:off x="0" y="0"/>
          <a:ext cx="0" cy="0"/>
          <a:chOff x="0" y="0"/>
          <a:chExt cx="0" cy="0"/>
        </a:xfrm>
      </p:grpSpPr>
      <p:sp>
        <p:nvSpPr>
          <p:cNvPr id="6" name="Laukizuzena 5"/>
          <p:cNvSpPr/>
          <p:nvPr/>
        </p:nvSpPr>
        <p:spPr bwMode="auto">
          <a:xfrm>
            <a:off x="6385804" y="282520"/>
            <a:ext cx="2348996" cy="365795"/>
          </a:xfrm>
          <a:prstGeom prst="rect">
            <a:avLst/>
          </a:prstGeom>
          <a:solidFill>
            <a:schemeClr val="bg1"/>
          </a:solidFill>
        </p:spPr>
        <p:txBody>
          <a:bodyPr vertOverflow="overflow" horzOverflow="clip" vert="horz" wrap="square" lIns="91440" tIns="45720" rIns="91440" bIns="45720" numCol="1" spcCol="0" rtlCol="0" fromWordArt="0" anchor="t" anchorCtr="0" forceAA="0" compatLnSpc="0">
            <a:spAutoFit/>
          </a:bodyPr>
          <a:lstStyle/>
          <a:p>
            <a:pPr>
              <a:defRPr/>
            </a:pPr>
            <a:endParaRPr/>
          </a:p>
        </p:txBody>
      </p:sp>
      <p:sp>
        <p:nvSpPr>
          <p:cNvPr id="7" name="CustomShape 2"/>
          <p:cNvSpPr/>
          <p:nvPr/>
        </p:nvSpPr>
        <p:spPr bwMode="auto">
          <a:xfrm>
            <a:off x="457200" y="1401326"/>
            <a:ext cx="8229240" cy="45651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style>
          <a:lnRef idx="0">
            <a:srgbClr val="000000"/>
          </a:lnRef>
          <a:fillRef idx="0">
            <a:srgbClr val="000000"/>
          </a:fillRef>
          <a:effectRef idx="0">
            <a:srgbClr val="000000"/>
          </a:effectRef>
          <a:fontRef idx="minor"/>
        </p:style>
        <p:txBody>
          <a:bodyPr lIns="90000" tIns="46800" rIns="90000" bIns="46800">
            <a:noAutofit/>
          </a:bodyPr>
          <a:lstStyle/>
          <a:p>
            <a:pPr marL="285750" indent="-285750">
              <a:buFont typeface="Arial" panose="020B0604020202020204" pitchFamily="34" charset="0"/>
              <a:buChar char="•"/>
            </a:pPr>
            <a:endParaRPr lang="eu-ES" b="1" strike="noStrike" spc="-1" dirty="0"/>
          </a:p>
          <a:p>
            <a:pPr marL="285750" indent="-285750">
              <a:buFont typeface="Arial" panose="020B0604020202020204" pitchFamily="34" charset="0"/>
              <a:buChar char="•"/>
            </a:pPr>
            <a:r>
              <a:rPr lang="en-US" b="1" dirty="0"/>
              <a:t>Separation of speed and distance</a:t>
            </a:r>
          </a:p>
          <a:p>
            <a:pPr lvl="1"/>
            <a:endParaRPr lang="es-ES" b="1" dirty="0" smtClean="0"/>
          </a:p>
          <a:p>
            <a:r>
              <a:rPr lang="en-US" dirty="0"/>
              <a:t>A controlled stop is made in the </a:t>
            </a:r>
            <a:r>
              <a:rPr lang="en-US" dirty="0" err="1"/>
              <a:t>área</a:t>
            </a:r>
            <a:r>
              <a:rPr lang="en-US" dirty="0"/>
              <a:t> closest to the robot.</a:t>
            </a:r>
          </a:p>
        </p:txBody>
      </p:sp>
      <p:pic>
        <p:nvPicPr>
          <p:cNvPr id="2" name="Irudia 1"/>
          <p:cNvPicPr>
            <a:picLocks noChangeAspect="1"/>
          </p:cNvPicPr>
          <p:nvPr/>
        </p:nvPicPr>
        <p:blipFill>
          <a:blip r:embed="rId2"/>
          <a:stretch>
            <a:fillRect/>
          </a:stretch>
        </p:blipFill>
        <p:spPr>
          <a:xfrm>
            <a:off x="1763688" y="2996952"/>
            <a:ext cx="5106113" cy="2829320"/>
          </a:xfrm>
          <a:prstGeom prst="rect">
            <a:avLst/>
          </a:prstGeom>
        </p:spPr>
      </p:pic>
    </p:spTree>
    <p:extLst>
      <p:ext uri="{BB962C8B-B14F-4D97-AF65-F5344CB8AC3E}">
        <p14:creationId xmlns:p14="http://schemas.microsoft.com/office/powerpoint/2010/main" val="670802427"/>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bg>
      <p:bgPr>
        <a:solidFill>
          <a:srgbClr val="FFFFFF"/>
        </a:solidFill>
        <a:effectLst/>
      </p:bgPr>
    </p:bg>
    <p:spTree>
      <p:nvGrpSpPr>
        <p:cNvPr id="1" name=""/>
        <p:cNvGrpSpPr/>
        <p:nvPr/>
      </p:nvGrpSpPr>
      <p:grpSpPr bwMode="auto">
        <a:xfrm>
          <a:off x="0" y="0"/>
          <a:ext cx="0" cy="0"/>
          <a:chOff x="0" y="0"/>
          <a:chExt cx="0" cy="0"/>
        </a:xfrm>
      </p:grpSpPr>
      <p:sp>
        <p:nvSpPr>
          <p:cNvPr id="6" name="Laukizuzena 5"/>
          <p:cNvSpPr/>
          <p:nvPr/>
        </p:nvSpPr>
        <p:spPr bwMode="auto">
          <a:xfrm>
            <a:off x="6385804" y="282520"/>
            <a:ext cx="2348996" cy="365795"/>
          </a:xfrm>
          <a:prstGeom prst="rect">
            <a:avLst/>
          </a:prstGeom>
          <a:solidFill>
            <a:schemeClr val="bg1"/>
          </a:solidFill>
        </p:spPr>
        <p:txBody>
          <a:bodyPr vertOverflow="overflow" horzOverflow="clip" vert="horz" wrap="square" lIns="91440" tIns="45720" rIns="91440" bIns="45720" numCol="1" spcCol="0" rtlCol="0" fromWordArt="0" anchor="t" anchorCtr="0" forceAA="0" compatLnSpc="0">
            <a:spAutoFit/>
          </a:bodyPr>
          <a:lstStyle/>
          <a:p>
            <a:pPr>
              <a:defRPr/>
            </a:pPr>
            <a:endParaRPr/>
          </a:p>
        </p:txBody>
      </p:sp>
      <p:sp>
        <p:nvSpPr>
          <p:cNvPr id="7" name="CustomShape 2"/>
          <p:cNvSpPr/>
          <p:nvPr/>
        </p:nvSpPr>
        <p:spPr bwMode="auto">
          <a:xfrm>
            <a:off x="457200" y="1401326"/>
            <a:ext cx="8229240" cy="45651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style>
          <a:lnRef idx="0">
            <a:srgbClr val="000000"/>
          </a:lnRef>
          <a:fillRef idx="0">
            <a:srgbClr val="000000"/>
          </a:fillRef>
          <a:effectRef idx="0">
            <a:srgbClr val="000000"/>
          </a:effectRef>
          <a:fontRef idx="minor"/>
        </p:style>
        <p:txBody>
          <a:bodyPr lIns="90000" tIns="46800" rIns="90000" bIns="46800">
            <a:noAutofit/>
          </a:bodyPr>
          <a:lstStyle/>
          <a:p>
            <a:pPr marL="285750" indent="-285750">
              <a:buFont typeface="Arial" panose="020B0604020202020204" pitchFamily="34" charset="0"/>
              <a:buChar char="•"/>
            </a:pPr>
            <a:endParaRPr lang="eu-ES" b="1" strike="noStrike" spc="-1" dirty="0"/>
          </a:p>
          <a:p>
            <a:pPr marL="285750" indent="-285750">
              <a:buFont typeface="Arial" panose="020B0604020202020204" pitchFamily="34" charset="0"/>
              <a:buChar char="•"/>
            </a:pPr>
            <a:r>
              <a:rPr lang="eu-ES" b="1" dirty="0" err="1"/>
              <a:t>Guided</a:t>
            </a:r>
            <a:r>
              <a:rPr lang="eu-ES" b="1" dirty="0"/>
              <a:t> </a:t>
            </a:r>
            <a:r>
              <a:rPr lang="eu-ES" b="1" dirty="0" err="1"/>
              <a:t>by</a:t>
            </a:r>
            <a:r>
              <a:rPr lang="eu-ES" b="1" dirty="0"/>
              <a:t> </a:t>
            </a:r>
            <a:r>
              <a:rPr lang="eu-ES" b="1" dirty="0" err="1" smtClean="0"/>
              <a:t>hand</a:t>
            </a:r>
            <a:endParaRPr lang="es-ES" dirty="0"/>
          </a:p>
          <a:p>
            <a:pPr marL="285750" indent="-285750">
              <a:buFont typeface="Arial" panose="020B0604020202020204" pitchFamily="34" charset="0"/>
              <a:buChar char="•"/>
            </a:pPr>
            <a:endParaRPr lang="es-ES" b="1" dirty="0" smtClean="0"/>
          </a:p>
          <a:p>
            <a:pPr algn="just">
              <a:lnSpc>
                <a:spcPct val="200000"/>
              </a:lnSpc>
            </a:pPr>
            <a:r>
              <a:rPr lang="en-US" dirty="0"/>
              <a:t>In this type of cooperation operation, the movement of a robot is manually guided by the operator after a controlled safety </a:t>
            </a:r>
            <a:r>
              <a:rPr lang="en-US" dirty="0" smtClean="0"/>
              <a:t>stop.</a:t>
            </a:r>
          </a:p>
          <a:p>
            <a:pPr algn="just">
              <a:lnSpc>
                <a:spcPct val="200000"/>
              </a:lnSpc>
            </a:pPr>
            <a:r>
              <a:rPr lang="en-US" dirty="0" smtClean="0"/>
              <a:t>Thus</a:t>
            </a:r>
            <a:r>
              <a:rPr lang="en-US" dirty="0"/>
              <a:t>, for example, it can be used to quickly "teach" paths in welding </a:t>
            </a:r>
            <a:r>
              <a:rPr lang="en-US" dirty="0" smtClean="0"/>
              <a:t>applications.</a:t>
            </a:r>
          </a:p>
          <a:p>
            <a:pPr algn="just">
              <a:lnSpc>
                <a:spcPct val="200000"/>
              </a:lnSpc>
            </a:pPr>
            <a:r>
              <a:rPr lang="en-US" dirty="0" smtClean="0"/>
              <a:t>The </a:t>
            </a:r>
            <a:r>
              <a:rPr lang="en-US" dirty="0"/>
              <a:t>operator must activate the manual guidance function in order to carry out this operation.</a:t>
            </a:r>
          </a:p>
          <a:p>
            <a:endParaRPr lang="eu-ES" b="1" dirty="0"/>
          </a:p>
        </p:txBody>
      </p:sp>
    </p:spTree>
    <p:extLst>
      <p:ext uri="{BB962C8B-B14F-4D97-AF65-F5344CB8AC3E}">
        <p14:creationId xmlns:p14="http://schemas.microsoft.com/office/powerpoint/2010/main" val="1498629395"/>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solidFill>
          <a:srgbClr val="FFFFFF"/>
        </a:solidFill>
        <a:effectLst/>
      </p:bgPr>
    </p:bg>
    <p:spTree>
      <p:nvGrpSpPr>
        <p:cNvPr id="1" name=""/>
        <p:cNvGrpSpPr/>
        <p:nvPr/>
      </p:nvGrpSpPr>
      <p:grpSpPr bwMode="auto">
        <a:xfrm>
          <a:off x="0" y="0"/>
          <a:ext cx="0" cy="0"/>
          <a:chOff x="0" y="0"/>
          <a:chExt cx="0" cy="0"/>
        </a:xfrm>
      </p:grpSpPr>
      <p:sp>
        <p:nvSpPr>
          <p:cNvPr id="6" name="Laukizuzena 5"/>
          <p:cNvSpPr/>
          <p:nvPr/>
        </p:nvSpPr>
        <p:spPr bwMode="auto">
          <a:xfrm>
            <a:off x="6385804" y="282520"/>
            <a:ext cx="2348996" cy="365795"/>
          </a:xfrm>
          <a:prstGeom prst="rect">
            <a:avLst/>
          </a:prstGeom>
          <a:solidFill>
            <a:schemeClr val="bg1"/>
          </a:solidFill>
        </p:spPr>
        <p:txBody>
          <a:bodyPr vertOverflow="overflow" horzOverflow="clip" vert="horz" wrap="square" lIns="91440" tIns="45720" rIns="91440" bIns="45720" numCol="1" spcCol="0" rtlCol="0" fromWordArt="0" anchor="t" anchorCtr="0" forceAA="0" compatLnSpc="0">
            <a:spAutoFit/>
          </a:bodyPr>
          <a:lstStyle/>
          <a:p>
            <a:pPr>
              <a:defRPr/>
            </a:pPr>
            <a:endParaRPr/>
          </a:p>
        </p:txBody>
      </p:sp>
      <p:sp>
        <p:nvSpPr>
          <p:cNvPr id="7" name="CustomShape 2"/>
          <p:cNvSpPr/>
          <p:nvPr/>
        </p:nvSpPr>
        <p:spPr bwMode="auto">
          <a:xfrm>
            <a:off x="457200" y="1401326"/>
            <a:ext cx="8229240" cy="45651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style>
          <a:lnRef idx="0">
            <a:srgbClr val="000000"/>
          </a:lnRef>
          <a:fillRef idx="0">
            <a:srgbClr val="000000"/>
          </a:fillRef>
          <a:effectRef idx="0">
            <a:srgbClr val="000000"/>
          </a:effectRef>
          <a:fontRef idx="minor"/>
        </p:style>
        <p:txBody>
          <a:bodyPr lIns="90000" tIns="46800" rIns="90000" bIns="46800">
            <a:noAutofit/>
          </a:bodyPr>
          <a:lstStyle/>
          <a:p>
            <a:pPr marL="285750" indent="-285750">
              <a:buFont typeface="Arial" panose="020B0604020202020204" pitchFamily="34" charset="0"/>
              <a:buChar char="•"/>
            </a:pPr>
            <a:endParaRPr lang="eu-ES" b="1" strike="noStrike" spc="-1" dirty="0"/>
          </a:p>
          <a:p>
            <a:pPr marL="285750" indent="-285750">
              <a:buFont typeface="Arial" panose="020B0604020202020204" pitchFamily="34" charset="0"/>
              <a:buChar char="•"/>
            </a:pPr>
            <a:r>
              <a:rPr lang="eu-ES" b="1" dirty="0" err="1"/>
              <a:t>Guided</a:t>
            </a:r>
            <a:r>
              <a:rPr lang="eu-ES" b="1" dirty="0"/>
              <a:t> </a:t>
            </a:r>
            <a:r>
              <a:rPr lang="eu-ES" b="1" dirty="0" err="1"/>
              <a:t>by</a:t>
            </a:r>
            <a:r>
              <a:rPr lang="eu-ES" b="1" dirty="0"/>
              <a:t> </a:t>
            </a:r>
            <a:r>
              <a:rPr lang="eu-ES" b="1" dirty="0" err="1" smtClean="0"/>
              <a:t>hand</a:t>
            </a:r>
            <a:endParaRPr lang="es-ES" dirty="0"/>
          </a:p>
          <a:p>
            <a:pPr marL="285750" indent="-285750">
              <a:buFont typeface="Arial" panose="020B0604020202020204" pitchFamily="34" charset="0"/>
              <a:buChar char="•"/>
            </a:pPr>
            <a:endParaRPr lang="en-US" dirty="0" smtClean="0"/>
          </a:p>
          <a:p>
            <a:pPr algn="just">
              <a:lnSpc>
                <a:spcPct val="200000"/>
              </a:lnSpc>
            </a:pPr>
            <a:r>
              <a:rPr lang="en-US" dirty="0" smtClean="0"/>
              <a:t>The </a:t>
            </a:r>
            <a:r>
              <a:rPr lang="en-US" dirty="0"/>
              <a:t>robot will resume its normal operation if the operator has left the safety zone and will preferably activate a reset button as an additional check.</a:t>
            </a:r>
          </a:p>
          <a:p>
            <a:pPr marL="285750" indent="-285750">
              <a:buFont typeface="Arial" panose="020B0604020202020204" pitchFamily="34" charset="0"/>
              <a:buChar char="•"/>
            </a:pPr>
            <a:endParaRPr lang="es-ES" dirty="0"/>
          </a:p>
        </p:txBody>
      </p:sp>
      <p:pic>
        <p:nvPicPr>
          <p:cNvPr id="2" name="Irudia 1"/>
          <p:cNvPicPr>
            <a:picLocks noChangeAspect="1"/>
          </p:cNvPicPr>
          <p:nvPr/>
        </p:nvPicPr>
        <p:blipFill>
          <a:blip r:embed="rId2"/>
          <a:stretch>
            <a:fillRect/>
          </a:stretch>
        </p:blipFill>
        <p:spPr>
          <a:xfrm>
            <a:off x="2576054" y="3573016"/>
            <a:ext cx="3991532" cy="2314898"/>
          </a:xfrm>
          <a:prstGeom prst="rect">
            <a:avLst/>
          </a:prstGeom>
        </p:spPr>
      </p:pic>
    </p:spTree>
    <p:extLst>
      <p:ext uri="{BB962C8B-B14F-4D97-AF65-F5344CB8AC3E}">
        <p14:creationId xmlns:p14="http://schemas.microsoft.com/office/powerpoint/2010/main" val="3179106067"/>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bg>
      <p:bgPr>
        <a:solidFill>
          <a:srgbClr val="FFFFFF"/>
        </a:solidFill>
        <a:effectLst/>
      </p:bgPr>
    </p:bg>
    <p:spTree>
      <p:nvGrpSpPr>
        <p:cNvPr id="1" name=""/>
        <p:cNvGrpSpPr/>
        <p:nvPr/>
      </p:nvGrpSpPr>
      <p:grpSpPr bwMode="auto">
        <a:xfrm>
          <a:off x="0" y="0"/>
          <a:ext cx="0" cy="0"/>
          <a:chOff x="0" y="0"/>
          <a:chExt cx="0" cy="0"/>
        </a:xfrm>
      </p:grpSpPr>
      <p:sp>
        <p:nvSpPr>
          <p:cNvPr id="6" name="Laukizuzena 5"/>
          <p:cNvSpPr/>
          <p:nvPr/>
        </p:nvSpPr>
        <p:spPr bwMode="auto">
          <a:xfrm>
            <a:off x="6385804" y="282520"/>
            <a:ext cx="2348996" cy="365795"/>
          </a:xfrm>
          <a:prstGeom prst="rect">
            <a:avLst/>
          </a:prstGeom>
          <a:solidFill>
            <a:schemeClr val="bg1"/>
          </a:solidFill>
        </p:spPr>
        <p:txBody>
          <a:bodyPr vertOverflow="overflow" horzOverflow="clip" vert="horz" wrap="square" lIns="91440" tIns="45720" rIns="91440" bIns="45720" numCol="1" spcCol="0" rtlCol="0" fromWordArt="0" anchor="t" anchorCtr="0" forceAA="0" compatLnSpc="0">
            <a:spAutoFit/>
          </a:bodyPr>
          <a:lstStyle/>
          <a:p>
            <a:pPr>
              <a:defRPr/>
            </a:pPr>
            <a:endParaRPr/>
          </a:p>
        </p:txBody>
      </p:sp>
      <p:sp>
        <p:nvSpPr>
          <p:cNvPr id="7" name="CustomShape 2"/>
          <p:cNvSpPr/>
          <p:nvPr/>
        </p:nvSpPr>
        <p:spPr bwMode="auto">
          <a:xfrm>
            <a:off x="457200" y="1401326"/>
            <a:ext cx="8229240" cy="45651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style>
          <a:lnRef idx="0">
            <a:srgbClr val="000000"/>
          </a:lnRef>
          <a:fillRef idx="0">
            <a:srgbClr val="000000"/>
          </a:fillRef>
          <a:effectRef idx="0">
            <a:srgbClr val="000000"/>
          </a:effectRef>
          <a:fontRef idx="minor"/>
        </p:style>
        <p:txBody>
          <a:bodyPr lIns="90000" tIns="46800" rIns="90000" bIns="46800">
            <a:noAutofit/>
          </a:bodyPr>
          <a:lstStyle/>
          <a:p>
            <a:pPr marL="285750" indent="-285750">
              <a:buFont typeface="Arial" panose="020B0604020202020204" pitchFamily="34" charset="0"/>
              <a:buChar char="•"/>
            </a:pPr>
            <a:endParaRPr lang="eu-ES" b="1" strike="noStrike" spc="-1" dirty="0"/>
          </a:p>
          <a:p>
            <a:pPr marL="285750" indent="-285750">
              <a:buFont typeface="Arial" panose="020B0604020202020204" pitchFamily="34" charset="0"/>
              <a:buChar char="•"/>
            </a:pPr>
            <a:r>
              <a:rPr lang="en-US" b="1" dirty="0"/>
              <a:t>Limitation of Strength and </a:t>
            </a:r>
            <a:r>
              <a:rPr lang="en-US" b="1" dirty="0" smtClean="0"/>
              <a:t>Power</a:t>
            </a:r>
            <a:endParaRPr lang="es-ES" dirty="0"/>
          </a:p>
          <a:p>
            <a:pPr algn="just">
              <a:lnSpc>
                <a:spcPct val="200000"/>
              </a:lnSpc>
            </a:pPr>
            <a:r>
              <a:rPr lang="en-US" dirty="0" smtClean="0"/>
              <a:t>In </a:t>
            </a:r>
            <a:r>
              <a:rPr lang="en-US" dirty="0"/>
              <a:t>this type of operation, since the system is inherently safe, even if an operator has direct contact with the robot, the terminals or the load, it will not cause any damage</a:t>
            </a:r>
            <a:r>
              <a:rPr lang="en-US" dirty="0" smtClean="0"/>
              <a:t>.</a:t>
            </a:r>
            <a:endParaRPr lang="en-US" dirty="0"/>
          </a:p>
          <a:p>
            <a:pPr algn="just">
              <a:lnSpc>
                <a:spcPct val="200000"/>
              </a:lnSpc>
            </a:pPr>
            <a:r>
              <a:rPr lang="en-US" dirty="0"/>
              <a:t>Everyone calls them collaborative robots (or </a:t>
            </a:r>
            <a:r>
              <a:rPr lang="en-US" dirty="0" err="1"/>
              <a:t>Kobots</a:t>
            </a:r>
            <a:r>
              <a:rPr lang="en-US" dirty="0"/>
              <a:t>) because they can collaborate with humans without using additional security devices (fencing, panels...)</a:t>
            </a:r>
          </a:p>
          <a:p>
            <a:pPr marL="285750" indent="-285750">
              <a:buFont typeface="Arial" panose="020B0604020202020204" pitchFamily="34" charset="0"/>
              <a:buChar char="•"/>
            </a:pPr>
            <a:endParaRPr lang="en-US" b="1" dirty="0"/>
          </a:p>
        </p:txBody>
      </p:sp>
      <p:pic>
        <p:nvPicPr>
          <p:cNvPr id="3" name="Irudia 2"/>
          <p:cNvPicPr>
            <a:picLocks noChangeAspect="1"/>
          </p:cNvPicPr>
          <p:nvPr/>
        </p:nvPicPr>
        <p:blipFill>
          <a:blip r:embed="rId2"/>
          <a:stretch>
            <a:fillRect/>
          </a:stretch>
        </p:blipFill>
        <p:spPr>
          <a:xfrm>
            <a:off x="3376315" y="4793008"/>
            <a:ext cx="2131789" cy="1516312"/>
          </a:xfrm>
          <a:prstGeom prst="rect">
            <a:avLst/>
          </a:prstGeom>
        </p:spPr>
      </p:pic>
    </p:spTree>
    <p:extLst>
      <p:ext uri="{BB962C8B-B14F-4D97-AF65-F5344CB8AC3E}">
        <p14:creationId xmlns:p14="http://schemas.microsoft.com/office/powerpoint/2010/main" val="1876307859"/>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solidFill>
          <a:srgbClr val="FFFFFF"/>
        </a:solidFill>
        <a:effectLst/>
      </p:bgPr>
    </p:bg>
    <p:spTree>
      <p:nvGrpSpPr>
        <p:cNvPr id="1" name=""/>
        <p:cNvGrpSpPr/>
        <p:nvPr/>
      </p:nvGrpSpPr>
      <p:grpSpPr bwMode="auto">
        <a:xfrm>
          <a:off x="0" y="0"/>
          <a:ext cx="0" cy="0"/>
          <a:chOff x="0" y="0"/>
          <a:chExt cx="0" cy="0"/>
        </a:xfrm>
      </p:grpSpPr>
      <p:sp>
        <p:nvSpPr>
          <p:cNvPr id="4" name="CustomShape 1"/>
          <p:cNvSpPr/>
          <p:nvPr/>
        </p:nvSpPr>
        <p:spPr bwMode="auto">
          <a:xfrm>
            <a:off x="457200" y="274680"/>
            <a:ext cx="8229240" cy="2290224"/>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style>
          <a:lnRef idx="0">
            <a:srgbClr val="000000"/>
          </a:lnRef>
          <a:fillRef idx="0">
            <a:srgbClr val="000000"/>
          </a:fillRef>
          <a:effectRef idx="0">
            <a:srgbClr val="000000"/>
          </a:effectRef>
          <a:fontRef idx="minor"/>
        </p:style>
        <p:txBody>
          <a:bodyPr lIns="90000" tIns="46800" rIns="90000" bIns="46800">
            <a:noAutofit/>
          </a:bodyPr>
          <a:lstStyle/>
          <a:p>
            <a:pPr algn="ctr">
              <a:lnSpc>
                <a:spcPct val="100000"/>
              </a:lnSpc>
              <a:defRPr/>
            </a:pPr>
            <a:endParaRPr lang="es-ES" b="1" u="sng" dirty="0" smtClean="0">
              <a:latin typeface="Calibri" panose="020F0502020204030204" pitchFamily="34" charset="0"/>
              <a:cs typeface="Calibri" panose="020F0502020204030204" pitchFamily="34" charset="0"/>
            </a:endParaRPr>
          </a:p>
          <a:p>
            <a:pPr algn="ctr">
              <a:lnSpc>
                <a:spcPct val="100000"/>
              </a:lnSpc>
              <a:defRPr/>
            </a:pPr>
            <a:endParaRPr lang="es-ES" b="1" u="sng" dirty="0">
              <a:latin typeface="Calibri" panose="020F0502020204030204" pitchFamily="34" charset="0"/>
              <a:cs typeface="Calibri" panose="020F0502020204030204" pitchFamily="34" charset="0"/>
            </a:endParaRPr>
          </a:p>
          <a:p>
            <a:pPr algn="ctr">
              <a:lnSpc>
                <a:spcPct val="100000"/>
              </a:lnSpc>
              <a:defRPr/>
            </a:pPr>
            <a:endParaRPr lang="es-ES" sz="4000" b="1" u="sng" dirty="0" smtClean="0">
              <a:latin typeface="Calibri" panose="020F0502020204030204" pitchFamily="34" charset="0"/>
              <a:cs typeface="Calibri" panose="020F0502020204030204" pitchFamily="34" charset="0"/>
            </a:endParaRPr>
          </a:p>
          <a:p>
            <a:pPr algn="ctr">
              <a:lnSpc>
                <a:spcPct val="100000"/>
              </a:lnSpc>
              <a:defRPr/>
            </a:pPr>
            <a:r>
              <a:rPr lang="en" sz="2800" b="1" u="sng" dirty="0">
                <a:latin typeface="Calibri" panose="020F0502020204030204" pitchFamily="34" charset="0"/>
                <a:cs typeface="Calibri" panose="020F0502020204030204" pitchFamily="34" charset="0"/>
              </a:rPr>
              <a:t>ROBOTS AND COLLABORATIVE ROBOTS (COBOTS)</a:t>
            </a:r>
            <a:endParaRPr lang="es-ES" sz="2800" spc="-1" dirty="0">
              <a:latin typeface="Calibri" panose="020F0502020204030204" pitchFamily="34" charset="0"/>
              <a:cs typeface="Calibri" panose="020F0502020204030204" pitchFamily="34" charset="0"/>
            </a:endParaRPr>
          </a:p>
        </p:txBody>
      </p:sp>
      <p:sp>
        <p:nvSpPr>
          <p:cNvPr id="6" name="Laukizuzena 5"/>
          <p:cNvSpPr/>
          <p:nvPr/>
        </p:nvSpPr>
        <p:spPr bwMode="auto">
          <a:xfrm>
            <a:off x="6385804" y="282520"/>
            <a:ext cx="2348996" cy="365795"/>
          </a:xfrm>
          <a:prstGeom prst="rect">
            <a:avLst/>
          </a:prstGeom>
          <a:solidFill>
            <a:schemeClr val="bg1"/>
          </a:solidFill>
        </p:spPr>
        <p:txBody>
          <a:bodyPr vertOverflow="overflow" horzOverflow="clip" vert="horz" wrap="square" lIns="91440" tIns="45720" rIns="91440" bIns="45720" numCol="1" spcCol="0" rtlCol="0" fromWordArt="0" anchor="t" anchorCtr="0" forceAA="0" compatLnSpc="0">
            <a:spAutoFit/>
          </a:bodyPr>
          <a:lstStyle/>
          <a:p>
            <a:pPr>
              <a:defRPr/>
            </a:pPr>
            <a:endParaRPr/>
          </a:p>
        </p:txBody>
      </p:sp>
      <p:sp>
        <p:nvSpPr>
          <p:cNvPr id="7" name="CustomShape 2"/>
          <p:cNvSpPr/>
          <p:nvPr/>
        </p:nvSpPr>
        <p:spPr bwMode="auto">
          <a:xfrm>
            <a:off x="457200" y="1401326"/>
            <a:ext cx="8229240" cy="45651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style>
          <a:lnRef idx="0">
            <a:srgbClr val="000000"/>
          </a:lnRef>
          <a:fillRef idx="0">
            <a:srgbClr val="000000"/>
          </a:fillRef>
          <a:effectRef idx="0">
            <a:srgbClr val="000000"/>
          </a:effectRef>
          <a:fontRef idx="minor"/>
        </p:style>
        <p:txBody>
          <a:bodyPr lIns="90000" tIns="46800" rIns="90000" bIns="46800">
            <a:noAutofit/>
          </a:bodyPr>
          <a:lstStyle/>
          <a:p>
            <a:pPr>
              <a:lnSpc>
                <a:spcPct val="90000"/>
              </a:lnSpc>
              <a:spcBef>
                <a:spcPts val="697"/>
              </a:spcBef>
              <a:defRPr/>
            </a:pPr>
            <a:endParaRPr lang="es-ES" sz="1100" b="1" spc="-1" dirty="0">
              <a:solidFill>
                <a:srgbClr val="000000"/>
              </a:solidFill>
              <a:latin typeface="Calibri"/>
            </a:endParaRPr>
          </a:p>
          <a:p>
            <a:pPr algn="just">
              <a:lnSpc>
                <a:spcPct val="90000"/>
              </a:lnSpc>
              <a:spcBef>
                <a:spcPts val="697"/>
              </a:spcBef>
              <a:defRPr/>
            </a:pPr>
            <a:endParaRPr lang="eu-ES" sz="1100" b="1" spc="-1" dirty="0">
              <a:solidFill>
                <a:srgbClr val="000000"/>
              </a:solidFill>
              <a:latin typeface="Calibri"/>
            </a:endParaRPr>
          </a:p>
          <a:p>
            <a:pPr algn="just">
              <a:lnSpc>
                <a:spcPct val="90000"/>
              </a:lnSpc>
              <a:spcBef>
                <a:spcPts val="697"/>
              </a:spcBef>
              <a:defRPr/>
            </a:pPr>
            <a:endParaRPr lang="eu-ES" sz="1100" b="1" spc="-1" dirty="0">
              <a:solidFill>
                <a:srgbClr val="000000"/>
              </a:solidFill>
              <a:latin typeface="Calibri"/>
            </a:endParaRPr>
          </a:p>
          <a:p>
            <a:pPr algn="just">
              <a:lnSpc>
                <a:spcPct val="90000"/>
              </a:lnSpc>
              <a:spcBef>
                <a:spcPts val="697"/>
              </a:spcBef>
              <a:defRPr/>
            </a:pPr>
            <a:endParaRPr lang="eu-ES" sz="1100" b="1" spc="-1" dirty="0">
              <a:solidFill>
                <a:srgbClr val="000000"/>
              </a:solidFill>
              <a:latin typeface="Calibri"/>
            </a:endParaRPr>
          </a:p>
          <a:p>
            <a:pPr algn="just">
              <a:lnSpc>
                <a:spcPct val="90000"/>
              </a:lnSpc>
              <a:spcBef>
                <a:spcPts val="697"/>
              </a:spcBef>
              <a:defRPr/>
            </a:pPr>
            <a:r>
              <a:rPr lang="en" sz="2400" b="1" spc="-1" dirty="0">
                <a:solidFill>
                  <a:srgbClr val="000000"/>
                </a:solidFill>
                <a:latin typeface="Calibri"/>
              </a:rPr>
              <a:t>Cobots</a:t>
            </a:r>
            <a:endParaRPr lang="eu-ES" b="1" spc="-1" dirty="0">
              <a:solidFill>
                <a:srgbClr val="000000"/>
              </a:solidFill>
              <a:latin typeface="Calibri"/>
            </a:endParaRPr>
          </a:p>
          <a:p>
            <a:pPr marL="342900" indent="-342900" algn="just">
              <a:lnSpc>
                <a:spcPct val="200000"/>
              </a:lnSpc>
              <a:spcBef>
                <a:spcPts val="697"/>
              </a:spcBef>
              <a:buFont typeface="Arial" panose="020B0604020202020204" pitchFamily="34" charset="0"/>
              <a:buChar char="•"/>
              <a:defRPr/>
            </a:pPr>
            <a:r>
              <a:rPr lang="en" dirty="0"/>
              <a:t>Cobot or collaborative robot is a type of robot, which works together with humans safely doing several in tasks and processes.</a:t>
            </a:r>
            <a:endParaRPr lang="es-ES" dirty="0"/>
          </a:p>
          <a:p>
            <a:pPr marL="342900" indent="-342900" algn="just">
              <a:lnSpc>
                <a:spcPct val="200000"/>
              </a:lnSpc>
              <a:spcBef>
                <a:spcPts val="697"/>
              </a:spcBef>
              <a:buFont typeface="Arial" panose="020B0604020202020204" pitchFamily="34" charset="0"/>
              <a:buChar char="•"/>
              <a:defRPr/>
            </a:pPr>
            <a:r>
              <a:rPr lang="en" dirty="0"/>
              <a:t>Cobots are build to work with humans sharing space and interact </a:t>
            </a:r>
            <a:r>
              <a:rPr lang="en" dirty="0" smtClean="0"/>
              <a:t>effectively.</a:t>
            </a:r>
            <a:endParaRPr lang="es-ES" sz="2400" spc="-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solidFill>
          <a:srgbClr val="FFFFFF"/>
        </a:solidFill>
        <a:effectLst/>
      </p:bgPr>
    </p:bg>
    <p:spTree>
      <p:nvGrpSpPr>
        <p:cNvPr id="1" name=""/>
        <p:cNvGrpSpPr/>
        <p:nvPr/>
      </p:nvGrpSpPr>
      <p:grpSpPr bwMode="auto">
        <a:xfrm>
          <a:off x="0" y="0"/>
          <a:ext cx="0" cy="0"/>
          <a:chOff x="0" y="0"/>
          <a:chExt cx="0" cy="0"/>
        </a:xfrm>
      </p:grpSpPr>
      <p:sp>
        <p:nvSpPr>
          <p:cNvPr id="6" name="Laukizuzena 5"/>
          <p:cNvSpPr/>
          <p:nvPr/>
        </p:nvSpPr>
        <p:spPr bwMode="auto">
          <a:xfrm>
            <a:off x="6385804" y="282520"/>
            <a:ext cx="2348996" cy="365795"/>
          </a:xfrm>
          <a:prstGeom prst="rect">
            <a:avLst/>
          </a:prstGeom>
          <a:solidFill>
            <a:schemeClr val="bg1"/>
          </a:solidFill>
        </p:spPr>
        <p:txBody>
          <a:bodyPr vertOverflow="overflow" horzOverflow="clip" vert="horz" wrap="square" lIns="91440" tIns="45720" rIns="91440" bIns="45720" numCol="1" spcCol="0" rtlCol="0" fromWordArt="0" anchor="t" anchorCtr="0" forceAA="0" compatLnSpc="0">
            <a:spAutoFit/>
          </a:bodyPr>
          <a:lstStyle/>
          <a:p>
            <a:pPr>
              <a:defRPr/>
            </a:pPr>
            <a:endParaRPr/>
          </a:p>
        </p:txBody>
      </p:sp>
      <p:sp>
        <p:nvSpPr>
          <p:cNvPr id="7" name="CustomShape 2"/>
          <p:cNvSpPr/>
          <p:nvPr/>
        </p:nvSpPr>
        <p:spPr bwMode="auto">
          <a:xfrm>
            <a:off x="457200" y="1401326"/>
            <a:ext cx="8229240" cy="45651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style>
          <a:lnRef idx="0">
            <a:srgbClr val="000000"/>
          </a:lnRef>
          <a:fillRef idx="0">
            <a:srgbClr val="000000"/>
          </a:fillRef>
          <a:effectRef idx="0">
            <a:srgbClr val="000000"/>
          </a:effectRef>
          <a:fontRef idx="minor"/>
        </p:style>
        <p:txBody>
          <a:bodyPr lIns="90000" tIns="46800" rIns="90000" bIns="46800">
            <a:noAutofit/>
          </a:bodyPr>
          <a:lstStyle/>
          <a:p>
            <a:r>
              <a:rPr lang="en-US" b="1" dirty="0"/>
              <a:t>Elements of </a:t>
            </a:r>
            <a:r>
              <a:rPr lang="en-US" b="1" dirty="0" smtClean="0"/>
              <a:t>security:</a:t>
            </a:r>
          </a:p>
          <a:p>
            <a:pPr algn="just">
              <a:lnSpc>
                <a:spcPct val="200000"/>
              </a:lnSpc>
            </a:pPr>
            <a:r>
              <a:rPr lang="en-US" dirty="0" smtClean="0"/>
              <a:t>The </a:t>
            </a:r>
            <a:r>
              <a:rPr lang="en-US" dirty="0"/>
              <a:t>safety elements of the robot can be:</a:t>
            </a:r>
          </a:p>
          <a:p>
            <a:pPr marL="285750" indent="-285750" algn="just">
              <a:lnSpc>
                <a:spcPct val="200000"/>
              </a:lnSpc>
              <a:buFont typeface="Arial" panose="020B0604020202020204" pitchFamily="34" charset="0"/>
              <a:buChar char="•"/>
            </a:pPr>
            <a:r>
              <a:rPr lang="en-US" dirty="0" smtClean="0"/>
              <a:t>The </a:t>
            </a:r>
            <a:r>
              <a:rPr lang="en-US" dirty="0"/>
              <a:t>liabilities </a:t>
            </a:r>
            <a:r>
              <a:rPr lang="en-US" dirty="0" smtClean="0"/>
              <a:t>are: Physical </a:t>
            </a:r>
            <a:r>
              <a:rPr lang="en-US" dirty="0"/>
              <a:t>design with rounded contours (without edges) and no trapping points, minimal openings, soft covers, lightweight materials, reduced maximum speed to generate impacts with low inertia...</a:t>
            </a:r>
          </a:p>
          <a:p>
            <a:pPr marL="285750" indent="-285750" algn="just">
              <a:lnSpc>
                <a:spcPct val="200000"/>
              </a:lnSpc>
              <a:buFont typeface="Arial" panose="020B0604020202020204" pitchFamily="34" charset="0"/>
              <a:buChar char="•"/>
            </a:pPr>
            <a:r>
              <a:rPr lang="en-US" dirty="0" smtClean="0"/>
              <a:t>The </a:t>
            </a:r>
            <a:r>
              <a:rPr lang="en-US" dirty="0"/>
              <a:t>assets </a:t>
            </a:r>
            <a:r>
              <a:rPr lang="en-US" dirty="0" smtClean="0"/>
              <a:t>are: The </a:t>
            </a:r>
            <a:r>
              <a:rPr lang="en-US" dirty="0"/>
              <a:t>force sensor or impact detector must immediately stop the movement if contact with an unexpected external element is </a:t>
            </a:r>
            <a:r>
              <a:rPr lang="en-US" dirty="0" smtClean="0"/>
              <a:t>detected. Thanks </a:t>
            </a:r>
            <a:r>
              <a:rPr lang="en-US" dirty="0"/>
              <a:t>to capacitive sensors that detect the presence, we can anticipate </a:t>
            </a:r>
            <a:r>
              <a:rPr lang="en-US" dirty="0" smtClean="0"/>
              <a:t>collisions.</a:t>
            </a:r>
            <a:endParaRPr lang="en-US" dirty="0"/>
          </a:p>
        </p:txBody>
      </p:sp>
    </p:spTree>
    <p:extLst>
      <p:ext uri="{BB962C8B-B14F-4D97-AF65-F5344CB8AC3E}">
        <p14:creationId xmlns:p14="http://schemas.microsoft.com/office/powerpoint/2010/main" val="1292976428"/>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bg>
      <p:bgPr>
        <a:solidFill>
          <a:srgbClr val="FFFFFF"/>
        </a:solidFill>
        <a:effectLst/>
      </p:bgPr>
    </p:bg>
    <p:spTree>
      <p:nvGrpSpPr>
        <p:cNvPr id="1" name=""/>
        <p:cNvGrpSpPr/>
        <p:nvPr/>
      </p:nvGrpSpPr>
      <p:grpSpPr bwMode="auto">
        <a:xfrm>
          <a:off x="0" y="0"/>
          <a:ext cx="0" cy="0"/>
          <a:chOff x="0" y="0"/>
          <a:chExt cx="0" cy="0"/>
        </a:xfrm>
      </p:grpSpPr>
      <p:sp>
        <p:nvSpPr>
          <p:cNvPr id="6" name="Laukizuzena 5"/>
          <p:cNvSpPr/>
          <p:nvPr/>
        </p:nvSpPr>
        <p:spPr bwMode="auto">
          <a:xfrm>
            <a:off x="6385804" y="282520"/>
            <a:ext cx="2348996" cy="365795"/>
          </a:xfrm>
          <a:prstGeom prst="rect">
            <a:avLst/>
          </a:prstGeom>
          <a:solidFill>
            <a:schemeClr val="bg1"/>
          </a:solidFill>
        </p:spPr>
        <p:txBody>
          <a:bodyPr vertOverflow="overflow" horzOverflow="clip" vert="horz" wrap="square" lIns="91440" tIns="45720" rIns="91440" bIns="45720" numCol="1" spcCol="0" rtlCol="0" fromWordArt="0" anchor="t" anchorCtr="0" forceAA="0" compatLnSpc="0">
            <a:spAutoFit/>
          </a:bodyPr>
          <a:lstStyle/>
          <a:p>
            <a:pPr>
              <a:defRPr/>
            </a:pPr>
            <a:endParaRPr/>
          </a:p>
        </p:txBody>
      </p:sp>
      <p:sp>
        <p:nvSpPr>
          <p:cNvPr id="7" name="CustomShape 2"/>
          <p:cNvSpPr/>
          <p:nvPr/>
        </p:nvSpPr>
        <p:spPr bwMode="auto">
          <a:xfrm>
            <a:off x="457200" y="1401326"/>
            <a:ext cx="8229240" cy="45651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style>
          <a:lnRef idx="0">
            <a:srgbClr val="000000"/>
          </a:lnRef>
          <a:fillRef idx="0">
            <a:srgbClr val="000000"/>
          </a:fillRef>
          <a:effectRef idx="0">
            <a:srgbClr val="000000"/>
          </a:effectRef>
          <a:fontRef idx="minor"/>
        </p:style>
        <p:txBody>
          <a:bodyPr lIns="90000" tIns="46800" rIns="90000" bIns="46800">
            <a:noAutofit/>
          </a:bodyPr>
          <a:lstStyle/>
          <a:p>
            <a:r>
              <a:rPr lang="en-US" b="1" dirty="0" err="1"/>
              <a:t>Cobots</a:t>
            </a:r>
            <a:r>
              <a:rPr lang="en-US" b="1" dirty="0"/>
              <a:t> vs Industrial </a:t>
            </a:r>
            <a:r>
              <a:rPr lang="en-US" b="1" dirty="0" smtClean="0"/>
              <a:t>Robots</a:t>
            </a:r>
          </a:p>
          <a:p>
            <a:pPr algn="just">
              <a:lnSpc>
                <a:spcPct val="200000"/>
              </a:lnSpc>
            </a:pPr>
            <a:r>
              <a:rPr lang="en-US" dirty="0" smtClean="0"/>
              <a:t>Collaborative </a:t>
            </a:r>
            <a:r>
              <a:rPr lang="en-US" dirty="0"/>
              <a:t>robots may have some similarities with traditional </a:t>
            </a:r>
            <a:r>
              <a:rPr lang="en-US" dirty="0" smtClean="0"/>
              <a:t>robots.</a:t>
            </a:r>
          </a:p>
          <a:p>
            <a:pPr algn="just">
              <a:lnSpc>
                <a:spcPct val="200000"/>
              </a:lnSpc>
            </a:pPr>
            <a:r>
              <a:rPr lang="en-US" dirty="0" smtClean="0"/>
              <a:t>However</a:t>
            </a:r>
            <a:r>
              <a:rPr lang="en-US" dirty="0"/>
              <a:t>, there are more differences and advantages of implementing </a:t>
            </a:r>
            <a:r>
              <a:rPr lang="en-US" dirty="0" err="1"/>
              <a:t>cobots</a:t>
            </a:r>
            <a:r>
              <a:rPr lang="en-US" dirty="0"/>
              <a:t> in </a:t>
            </a:r>
            <a:r>
              <a:rPr lang="en-US" dirty="0" smtClean="0"/>
              <a:t>companies:</a:t>
            </a:r>
          </a:p>
          <a:p>
            <a:pPr algn="just">
              <a:lnSpc>
                <a:spcPct val="200000"/>
              </a:lnSpc>
            </a:pPr>
            <a:r>
              <a:rPr lang="en-US" b="1" dirty="0" smtClean="0"/>
              <a:t>Make </a:t>
            </a:r>
            <a:r>
              <a:rPr lang="en-US" b="1" dirty="0"/>
              <a:t>a table </a:t>
            </a:r>
            <a:r>
              <a:rPr lang="en-US" dirty="0"/>
              <a:t>of the </a:t>
            </a:r>
            <a:r>
              <a:rPr lang="en-US" b="1" dirty="0"/>
              <a:t>advantages</a:t>
            </a:r>
            <a:r>
              <a:rPr lang="en-US" dirty="0"/>
              <a:t> and </a:t>
            </a:r>
            <a:r>
              <a:rPr lang="en-US" b="1" dirty="0"/>
              <a:t>differences</a:t>
            </a:r>
            <a:r>
              <a:rPr lang="en-US" dirty="0"/>
              <a:t> between </a:t>
            </a:r>
            <a:r>
              <a:rPr lang="en-US" b="1" dirty="0"/>
              <a:t>Robots</a:t>
            </a:r>
            <a:r>
              <a:rPr lang="en-US" dirty="0"/>
              <a:t> and </a:t>
            </a:r>
            <a:r>
              <a:rPr lang="en-US" b="1" dirty="0" err="1" smtClean="0"/>
              <a:t>Cobots</a:t>
            </a:r>
            <a:r>
              <a:rPr lang="en-US" dirty="0" smtClean="0"/>
              <a:t>.</a:t>
            </a:r>
            <a:endParaRPr lang="en-US" dirty="0"/>
          </a:p>
        </p:txBody>
      </p:sp>
    </p:spTree>
    <p:extLst>
      <p:ext uri="{BB962C8B-B14F-4D97-AF65-F5344CB8AC3E}">
        <p14:creationId xmlns:p14="http://schemas.microsoft.com/office/powerpoint/2010/main" val="2194741906"/>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bg>
      <p:bgPr>
        <a:solidFill>
          <a:srgbClr val="FFFFFF"/>
        </a:solidFill>
        <a:effectLst/>
      </p:bgPr>
    </p:bg>
    <p:spTree>
      <p:nvGrpSpPr>
        <p:cNvPr id="1" name=""/>
        <p:cNvGrpSpPr/>
        <p:nvPr/>
      </p:nvGrpSpPr>
      <p:grpSpPr bwMode="auto">
        <a:xfrm>
          <a:off x="0" y="0"/>
          <a:ext cx="0" cy="0"/>
          <a:chOff x="0" y="0"/>
          <a:chExt cx="0" cy="0"/>
        </a:xfrm>
      </p:grpSpPr>
      <p:sp>
        <p:nvSpPr>
          <p:cNvPr id="6" name="Laukizuzena 5"/>
          <p:cNvSpPr/>
          <p:nvPr/>
        </p:nvSpPr>
        <p:spPr bwMode="auto">
          <a:xfrm>
            <a:off x="6385804" y="282520"/>
            <a:ext cx="2348996" cy="365795"/>
          </a:xfrm>
          <a:prstGeom prst="rect">
            <a:avLst/>
          </a:prstGeom>
          <a:solidFill>
            <a:schemeClr val="bg1"/>
          </a:solidFill>
        </p:spPr>
        <p:txBody>
          <a:bodyPr vertOverflow="overflow" horzOverflow="clip" vert="horz" wrap="square" lIns="91440" tIns="45720" rIns="91440" bIns="45720" numCol="1" spcCol="0" rtlCol="0" fromWordArt="0" anchor="t" anchorCtr="0" forceAA="0" compatLnSpc="0">
            <a:spAutoFit/>
          </a:bodyPr>
          <a:lstStyle/>
          <a:p>
            <a:pPr>
              <a:defRPr/>
            </a:pPr>
            <a:endParaRPr/>
          </a:p>
        </p:txBody>
      </p:sp>
      <p:sp>
        <p:nvSpPr>
          <p:cNvPr id="7" name="CustomShape 2"/>
          <p:cNvSpPr/>
          <p:nvPr/>
        </p:nvSpPr>
        <p:spPr bwMode="auto">
          <a:xfrm>
            <a:off x="457200" y="1401326"/>
            <a:ext cx="8229240" cy="45651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style>
          <a:lnRef idx="0">
            <a:srgbClr val="000000"/>
          </a:lnRef>
          <a:fillRef idx="0">
            <a:srgbClr val="000000"/>
          </a:fillRef>
          <a:effectRef idx="0">
            <a:srgbClr val="000000"/>
          </a:effectRef>
          <a:fontRef idx="minor"/>
        </p:style>
        <p:txBody>
          <a:bodyPr lIns="90000" tIns="46800" rIns="90000" bIns="46800">
            <a:noAutofit/>
          </a:bodyPr>
          <a:lstStyle/>
          <a:p>
            <a:r>
              <a:rPr lang="es-ES" b="1" dirty="0" err="1" smtClean="0">
                <a:latin typeface="+mj-lt"/>
              </a:rPr>
              <a:t>Cobots</a:t>
            </a:r>
            <a:r>
              <a:rPr lang="es-ES" b="1" dirty="0" smtClean="0">
                <a:latin typeface="+mj-lt"/>
              </a:rPr>
              <a:t> </a:t>
            </a:r>
            <a:r>
              <a:rPr lang="es-ES" b="1" dirty="0">
                <a:latin typeface="+mj-lt"/>
              </a:rPr>
              <a:t>vs </a:t>
            </a:r>
            <a:r>
              <a:rPr lang="es-ES" b="1" dirty="0" smtClean="0">
                <a:latin typeface="+mj-lt"/>
              </a:rPr>
              <a:t>Industrial Robots</a:t>
            </a:r>
          </a:p>
          <a:p>
            <a:endParaRPr lang="es-ES" dirty="0" smtClean="0"/>
          </a:p>
          <a:p>
            <a:endParaRPr lang="es-ES" b="1" dirty="0" smtClean="0"/>
          </a:p>
        </p:txBody>
      </p:sp>
      <p:graphicFrame>
        <p:nvGraphicFramePr>
          <p:cNvPr id="2" name="Taula 1"/>
          <p:cNvGraphicFramePr>
            <a:graphicFrameLocks noGrp="1"/>
          </p:cNvGraphicFramePr>
          <p:nvPr>
            <p:extLst>
              <p:ext uri="{D42A27DB-BD31-4B8C-83A1-F6EECF244321}">
                <p14:modId xmlns:p14="http://schemas.microsoft.com/office/powerpoint/2010/main" val="1091022535"/>
              </p:ext>
            </p:extLst>
          </p:nvPr>
        </p:nvGraphicFramePr>
        <p:xfrm>
          <a:off x="457200" y="1916832"/>
          <a:ext cx="7571184" cy="3438306"/>
        </p:xfrm>
        <a:graphic>
          <a:graphicData uri="http://schemas.openxmlformats.org/drawingml/2006/table">
            <a:tbl>
              <a:tblPr firstRow="1" bandRow="1">
                <a:tableStyleId>{5C22544A-7EE6-4342-B048-85BDC9FD1C3A}</a:tableStyleId>
              </a:tblPr>
              <a:tblGrid>
                <a:gridCol w="3785592">
                  <a:extLst>
                    <a:ext uri="{9D8B030D-6E8A-4147-A177-3AD203B41FA5}">
                      <a16:colId xmlns:a16="http://schemas.microsoft.com/office/drawing/2014/main" val="2037488040"/>
                    </a:ext>
                  </a:extLst>
                </a:gridCol>
                <a:gridCol w="3785592">
                  <a:extLst>
                    <a:ext uri="{9D8B030D-6E8A-4147-A177-3AD203B41FA5}">
                      <a16:colId xmlns:a16="http://schemas.microsoft.com/office/drawing/2014/main" val="2519807504"/>
                    </a:ext>
                  </a:extLst>
                </a:gridCol>
              </a:tblGrid>
              <a:tr h="673860">
                <a:tc>
                  <a:txBody>
                    <a:bodyPr/>
                    <a:lstStyle/>
                    <a:p>
                      <a:r>
                        <a:rPr lang="es-ES" dirty="0" smtClean="0"/>
                        <a:t>INDUSTRIAL</a:t>
                      </a:r>
                      <a:r>
                        <a:rPr lang="es-ES" baseline="0" dirty="0" smtClean="0"/>
                        <a:t> ROBOTS</a:t>
                      </a:r>
                      <a:endParaRPr lang="es-ES" dirty="0"/>
                    </a:p>
                  </a:txBody>
                  <a:tcPr/>
                </a:tc>
                <a:tc>
                  <a:txBody>
                    <a:bodyPr/>
                    <a:lstStyle/>
                    <a:p>
                      <a:r>
                        <a:rPr lang="es-ES" dirty="0" smtClean="0"/>
                        <a:t>COBOTS</a:t>
                      </a:r>
                      <a:endParaRPr lang="es-ES" dirty="0"/>
                    </a:p>
                  </a:txBody>
                  <a:tcPr/>
                </a:tc>
                <a:extLst>
                  <a:ext uri="{0D108BD9-81ED-4DB2-BD59-A6C34878D82A}">
                    <a16:rowId xmlns:a16="http://schemas.microsoft.com/office/drawing/2014/main" val="1773039658"/>
                  </a:ext>
                </a:extLst>
              </a:tr>
              <a:tr h="935646">
                <a:tc>
                  <a:txBody>
                    <a:bodyPr/>
                    <a:lstStyle/>
                    <a:p>
                      <a:pPr algn="just"/>
                      <a:r>
                        <a:rPr lang="en-US" dirty="0" smtClean="0"/>
                        <a:t>They are ideal for large companies with large production processes.</a:t>
                      </a:r>
                      <a:endParaRPr lang="en-US" dirty="0"/>
                    </a:p>
                  </a:txBody>
                  <a:tcPr/>
                </a:tc>
                <a:tc>
                  <a:txBody>
                    <a:bodyPr/>
                    <a:lstStyle/>
                    <a:p>
                      <a:pPr algn="just"/>
                      <a:r>
                        <a:rPr lang="en-US" dirty="0" smtClean="0"/>
                        <a:t>They are designed to maximize the production of any type of company.</a:t>
                      </a:r>
                      <a:endParaRPr lang="en-US" dirty="0"/>
                    </a:p>
                  </a:txBody>
                  <a:tcPr/>
                </a:tc>
                <a:extLst>
                  <a:ext uri="{0D108BD9-81ED-4DB2-BD59-A6C34878D82A}">
                    <a16:rowId xmlns:a16="http://schemas.microsoft.com/office/drawing/2014/main" val="4199234895"/>
                  </a:ext>
                </a:extLst>
              </a:tr>
              <a:tr h="390411">
                <a:tc>
                  <a:txBody>
                    <a:bodyPr/>
                    <a:lstStyle/>
                    <a:p>
                      <a:pPr algn="just"/>
                      <a:r>
                        <a:rPr lang="en-US" dirty="0" smtClean="0"/>
                        <a:t>It requires an extensive programming process that can take days or weeks of configuration.</a:t>
                      </a:r>
                      <a:endParaRPr lang="en-US" dirty="0"/>
                    </a:p>
                  </a:txBody>
                  <a:tcPr/>
                </a:tc>
                <a:tc>
                  <a:txBody>
                    <a:bodyPr/>
                    <a:lstStyle/>
                    <a:p>
                      <a:pPr algn="just"/>
                      <a:r>
                        <a:rPr lang="en-US" dirty="0" smtClean="0"/>
                        <a:t>It’s easy to program, even for users who haven’t had any engineering experience.</a:t>
                      </a:r>
                      <a:endParaRPr lang="en-US" dirty="0"/>
                    </a:p>
                  </a:txBody>
                  <a:tcPr/>
                </a:tc>
                <a:extLst>
                  <a:ext uri="{0D108BD9-81ED-4DB2-BD59-A6C34878D82A}">
                    <a16:rowId xmlns:a16="http://schemas.microsoft.com/office/drawing/2014/main" val="2951111899"/>
                  </a:ext>
                </a:extLst>
              </a:tr>
              <a:tr h="390411">
                <a:tc>
                  <a:txBody>
                    <a:bodyPr/>
                    <a:lstStyle/>
                    <a:p>
                      <a:pPr algn="just"/>
                      <a:r>
                        <a:rPr lang="en-US" dirty="0" smtClean="0"/>
                        <a:t>They must be installed in a safe environment and with different protective measures for the worker.</a:t>
                      </a:r>
                      <a:endParaRPr lang="en-US" dirty="0"/>
                    </a:p>
                  </a:txBody>
                  <a:tcPr/>
                </a:tc>
                <a:tc>
                  <a:txBody>
                    <a:bodyPr/>
                    <a:lstStyle/>
                    <a:p>
                      <a:pPr algn="just"/>
                      <a:r>
                        <a:rPr lang="en-US" dirty="0" smtClean="0"/>
                        <a:t>They are designed to work safely together with humans in various processes.</a:t>
                      </a:r>
                      <a:endParaRPr lang="en-US" dirty="0"/>
                    </a:p>
                  </a:txBody>
                  <a:tcPr/>
                </a:tc>
                <a:extLst>
                  <a:ext uri="{0D108BD9-81ED-4DB2-BD59-A6C34878D82A}">
                    <a16:rowId xmlns:a16="http://schemas.microsoft.com/office/drawing/2014/main" val="1791103709"/>
                  </a:ext>
                </a:extLst>
              </a:tr>
            </a:tbl>
          </a:graphicData>
        </a:graphic>
      </p:graphicFrame>
    </p:spTree>
    <p:extLst>
      <p:ext uri="{BB962C8B-B14F-4D97-AF65-F5344CB8AC3E}">
        <p14:creationId xmlns:p14="http://schemas.microsoft.com/office/powerpoint/2010/main" val="425473028"/>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bg>
      <p:bgPr>
        <a:solidFill>
          <a:srgbClr val="FFFFFF"/>
        </a:solidFill>
        <a:effectLst/>
      </p:bgPr>
    </p:bg>
    <p:spTree>
      <p:nvGrpSpPr>
        <p:cNvPr id="1" name=""/>
        <p:cNvGrpSpPr/>
        <p:nvPr/>
      </p:nvGrpSpPr>
      <p:grpSpPr bwMode="auto">
        <a:xfrm>
          <a:off x="0" y="0"/>
          <a:ext cx="0" cy="0"/>
          <a:chOff x="0" y="0"/>
          <a:chExt cx="0" cy="0"/>
        </a:xfrm>
      </p:grpSpPr>
      <p:sp>
        <p:nvSpPr>
          <p:cNvPr id="6" name="Laukizuzena 5"/>
          <p:cNvSpPr/>
          <p:nvPr/>
        </p:nvSpPr>
        <p:spPr bwMode="auto">
          <a:xfrm>
            <a:off x="6385804" y="282520"/>
            <a:ext cx="2348996" cy="365795"/>
          </a:xfrm>
          <a:prstGeom prst="rect">
            <a:avLst/>
          </a:prstGeom>
          <a:solidFill>
            <a:schemeClr val="bg1"/>
          </a:solidFill>
        </p:spPr>
        <p:txBody>
          <a:bodyPr vertOverflow="overflow" horzOverflow="clip" vert="horz" wrap="square" lIns="91440" tIns="45720" rIns="91440" bIns="45720" numCol="1" spcCol="0" rtlCol="0" fromWordArt="0" anchor="t" anchorCtr="0" forceAA="0" compatLnSpc="0">
            <a:spAutoFit/>
          </a:bodyPr>
          <a:lstStyle/>
          <a:p>
            <a:pPr>
              <a:defRPr/>
            </a:pPr>
            <a:endParaRPr/>
          </a:p>
        </p:txBody>
      </p:sp>
      <p:sp>
        <p:nvSpPr>
          <p:cNvPr id="7" name="CustomShape 2"/>
          <p:cNvSpPr/>
          <p:nvPr/>
        </p:nvSpPr>
        <p:spPr bwMode="auto">
          <a:xfrm>
            <a:off x="457200" y="1401326"/>
            <a:ext cx="8229240" cy="45651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style>
          <a:lnRef idx="0">
            <a:srgbClr val="000000"/>
          </a:lnRef>
          <a:fillRef idx="0">
            <a:srgbClr val="000000"/>
          </a:fillRef>
          <a:effectRef idx="0">
            <a:srgbClr val="000000"/>
          </a:effectRef>
          <a:fontRef idx="minor"/>
        </p:style>
        <p:txBody>
          <a:bodyPr lIns="90000" tIns="46800" rIns="90000" bIns="46800">
            <a:noAutofit/>
          </a:bodyPr>
          <a:lstStyle/>
          <a:p>
            <a:r>
              <a:rPr lang="es-ES" b="1" dirty="0" err="1"/>
              <a:t>Cobots</a:t>
            </a:r>
            <a:r>
              <a:rPr lang="es-ES" b="1" dirty="0"/>
              <a:t> vs Industrial Robots</a:t>
            </a:r>
          </a:p>
          <a:p>
            <a:endParaRPr lang="es-ES" dirty="0" smtClean="0"/>
          </a:p>
          <a:p>
            <a:endParaRPr lang="es-ES" b="1" dirty="0" smtClean="0"/>
          </a:p>
        </p:txBody>
      </p:sp>
      <p:graphicFrame>
        <p:nvGraphicFramePr>
          <p:cNvPr id="2" name="Taula 1"/>
          <p:cNvGraphicFramePr>
            <a:graphicFrameLocks noGrp="1"/>
          </p:cNvGraphicFramePr>
          <p:nvPr>
            <p:extLst>
              <p:ext uri="{D42A27DB-BD31-4B8C-83A1-F6EECF244321}">
                <p14:modId xmlns:p14="http://schemas.microsoft.com/office/powerpoint/2010/main" val="2200839443"/>
              </p:ext>
            </p:extLst>
          </p:nvPr>
        </p:nvGraphicFramePr>
        <p:xfrm>
          <a:off x="457200" y="1916832"/>
          <a:ext cx="7571184" cy="3325620"/>
        </p:xfrm>
        <a:graphic>
          <a:graphicData uri="http://schemas.openxmlformats.org/drawingml/2006/table">
            <a:tbl>
              <a:tblPr firstRow="1" bandRow="1">
                <a:tableStyleId>{5C22544A-7EE6-4342-B048-85BDC9FD1C3A}</a:tableStyleId>
              </a:tblPr>
              <a:tblGrid>
                <a:gridCol w="3785592">
                  <a:extLst>
                    <a:ext uri="{9D8B030D-6E8A-4147-A177-3AD203B41FA5}">
                      <a16:colId xmlns:a16="http://schemas.microsoft.com/office/drawing/2014/main" val="2037488040"/>
                    </a:ext>
                  </a:extLst>
                </a:gridCol>
                <a:gridCol w="3785592">
                  <a:extLst>
                    <a:ext uri="{9D8B030D-6E8A-4147-A177-3AD203B41FA5}">
                      <a16:colId xmlns:a16="http://schemas.microsoft.com/office/drawing/2014/main" val="2519807504"/>
                    </a:ext>
                  </a:extLst>
                </a:gridCol>
              </a:tblGrid>
              <a:tr h="673860">
                <a:tc>
                  <a:txBody>
                    <a:bodyPr/>
                    <a:lstStyle/>
                    <a:p>
                      <a:pPr algn="just"/>
                      <a:r>
                        <a:rPr lang="es-ES" dirty="0" smtClean="0"/>
                        <a:t>INDUSTRIAL</a:t>
                      </a:r>
                      <a:r>
                        <a:rPr lang="es-ES" baseline="0" dirty="0" smtClean="0"/>
                        <a:t> ROBOTS</a:t>
                      </a:r>
                      <a:endParaRPr lang="es-ES" dirty="0"/>
                    </a:p>
                  </a:txBody>
                  <a:tcPr/>
                </a:tc>
                <a:tc>
                  <a:txBody>
                    <a:bodyPr/>
                    <a:lstStyle/>
                    <a:p>
                      <a:pPr algn="just"/>
                      <a:r>
                        <a:rPr lang="es-ES" dirty="0" smtClean="0"/>
                        <a:t>COBOTS</a:t>
                      </a:r>
                      <a:endParaRPr lang="es-ES" dirty="0"/>
                    </a:p>
                  </a:txBody>
                  <a:tcPr/>
                </a:tc>
                <a:extLst>
                  <a:ext uri="{0D108BD9-81ED-4DB2-BD59-A6C34878D82A}">
                    <a16:rowId xmlns:a16="http://schemas.microsoft.com/office/drawing/2014/main" val="1773039658"/>
                  </a:ext>
                </a:extLst>
              </a:tr>
              <a:tr h="935646">
                <a:tc>
                  <a:txBody>
                    <a:bodyPr/>
                    <a:lstStyle/>
                    <a:p>
                      <a:pPr algn="just"/>
                      <a:r>
                        <a:rPr lang="en-US" dirty="0" smtClean="0"/>
                        <a:t>They always perform the same action, since they are usually configured to perform a single process.</a:t>
                      </a:r>
                      <a:endParaRPr lang="en-US" dirty="0"/>
                    </a:p>
                  </a:txBody>
                  <a:tcPr/>
                </a:tc>
                <a:tc>
                  <a:txBody>
                    <a:bodyPr/>
                    <a:lstStyle/>
                    <a:p>
                      <a:pPr algn="just"/>
                      <a:r>
                        <a:rPr lang="en-US" dirty="0" err="1" smtClean="0"/>
                        <a:t>Cobots</a:t>
                      </a:r>
                      <a:r>
                        <a:rPr lang="en-US" dirty="0" smtClean="0"/>
                        <a:t> have the ability to program to perform various different tasks, in different places.</a:t>
                      </a:r>
                      <a:endParaRPr lang="en-US" dirty="0"/>
                    </a:p>
                  </a:txBody>
                  <a:tcPr/>
                </a:tc>
                <a:extLst>
                  <a:ext uri="{0D108BD9-81ED-4DB2-BD59-A6C34878D82A}">
                    <a16:rowId xmlns:a16="http://schemas.microsoft.com/office/drawing/2014/main" val="4199234895"/>
                  </a:ext>
                </a:extLst>
              </a:tr>
              <a:tr h="390411">
                <a:tc>
                  <a:txBody>
                    <a:bodyPr/>
                    <a:lstStyle/>
                    <a:p>
                      <a:pPr algn="just"/>
                      <a:r>
                        <a:rPr lang="en-US" dirty="0" smtClean="0"/>
                        <a:t>Companies have to invest a very large budget in order to obtain this type of machines. It will be several years before the investment is amortized.</a:t>
                      </a:r>
                      <a:endParaRPr lang="en-US" dirty="0"/>
                    </a:p>
                  </a:txBody>
                  <a:tcPr/>
                </a:tc>
                <a:tc>
                  <a:txBody>
                    <a:bodyPr/>
                    <a:lstStyle/>
                    <a:p>
                      <a:pPr algn="just"/>
                      <a:r>
                        <a:rPr lang="en-US" dirty="0" smtClean="0"/>
                        <a:t>Collaborative robots are cheaper and easier to use in the installation and programming process. This also allows for a faster return on investment.</a:t>
                      </a:r>
                      <a:endParaRPr lang="en-US" dirty="0"/>
                    </a:p>
                  </a:txBody>
                  <a:tcPr/>
                </a:tc>
                <a:extLst>
                  <a:ext uri="{0D108BD9-81ED-4DB2-BD59-A6C34878D82A}">
                    <a16:rowId xmlns:a16="http://schemas.microsoft.com/office/drawing/2014/main" val="2951111899"/>
                  </a:ext>
                </a:extLst>
              </a:tr>
            </a:tbl>
          </a:graphicData>
        </a:graphic>
      </p:graphicFrame>
    </p:spTree>
    <p:extLst>
      <p:ext uri="{BB962C8B-B14F-4D97-AF65-F5344CB8AC3E}">
        <p14:creationId xmlns:p14="http://schemas.microsoft.com/office/powerpoint/2010/main" val="2984438980"/>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solidFill>
          <a:srgbClr val="FFFFFF"/>
        </a:solidFill>
        <a:effectLst/>
      </p:bgPr>
    </p:bg>
    <p:spTree>
      <p:nvGrpSpPr>
        <p:cNvPr id="1" name=""/>
        <p:cNvGrpSpPr/>
        <p:nvPr/>
      </p:nvGrpSpPr>
      <p:grpSpPr bwMode="auto">
        <a:xfrm>
          <a:off x="0" y="0"/>
          <a:ext cx="0" cy="0"/>
          <a:chOff x="0" y="0"/>
          <a:chExt cx="0" cy="0"/>
        </a:xfrm>
      </p:grpSpPr>
      <p:sp>
        <p:nvSpPr>
          <p:cNvPr id="6" name="Laukizuzena 5"/>
          <p:cNvSpPr/>
          <p:nvPr/>
        </p:nvSpPr>
        <p:spPr bwMode="auto">
          <a:xfrm>
            <a:off x="6385804" y="282520"/>
            <a:ext cx="2348996" cy="365795"/>
          </a:xfrm>
          <a:prstGeom prst="rect">
            <a:avLst/>
          </a:prstGeom>
          <a:solidFill>
            <a:schemeClr val="bg1"/>
          </a:solidFill>
        </p:spPr>
        <p:txBody>
          <a:bodyPr vertOverflow="overflow" horzOverflow="clip" vert="horz" wrap="square" lIns="91440" tIns="45720" rIns="91440" bIns="45720" numCol="1" spcCol="0" rtlCol="0" fromWordArt="0" anchor="t" anchorCtr="0" forceAA="0" compatLnSpc="0">
            <a:spAutoFit/>
          </a:bodyPr>
          <a:lstStyle/>
          <a:p>
            <a:pPr>
              <a:defRPr/>
            </a:pPr>
            <a:endParaRPr/>
          </a:p>
        </p:txBody>
      </p:sp>
      <p:sp>
        <p:nvSpPr>
          <p:cNvPr id="7" name="CustomShape 2"/>
          <p:cNvSpPr/>
          <p:nvPr/>
        </p:nvSpPr>
        <p:spPr bwMode="auto">
          <a:xfrm>
            <a:off x="457200" y="1401326"/>
            <a:ext cx="8229240" cy="4565160"/>
          </a:xfrm>
          <a:custGeom>
            <a:avLst/>
            <a:gdLst/>
            <a:ahLst/>
            <a:cxnLst/>
            <a:rect l="l" t="t" r="r" b="b"/>
            <a:pathLst>
              <a:path w="21600" h="21600" extrusionOk="0">
                <a:moveTo>
                  <a:pt x="0" y="0"/>
                </a:moveTo>
                <a:lnTo>
                  <a:pt x="21600" y="0"/>
                </a:lnTo>
                <a:lnTo>
                  <a:pt x="21600" y="21600"/>
                </a:lnTo>
                <a:lnTo>
                  <a:pt x="0" y="21600"/>
                </a:lnTo>
                <a:lnTo>
                  <a:pt x="0" y="0"/>
                </a:lnTo>
                <a:close/>
              </a:path>
            </a:pathLst>
          </a:custGeom>
          <a:ln/>
        </p:spPr>
        <p:style>
          <a:lnRef idx="3">
            <a:schemeClr val="lt1"/>
          </a:lnRef>
          <a:fillRef idx="1">
            <a:schemeClr val="accent2"/>
          </a:fillRef>
          <a:effectRef idx="1">
            <a:schemeClr val="accent2"/>
          </a:effectRef>
          <a:fontRef idx="minor">
            <a:schemeClr val="lt1"/>
          </a:fontRef>
        </p:style>
        <p:txBody>
          <a:bodyPr lIns="90000" tIns="46800" rIns="90000" bIns="46800">
            <a:noAutofit/>
          </a:bodyPr>
          <a:lstStyle/>
          <a:p>
            <a:r>
              <a:rPr lang="es-ES" b="1" dirty="0" err="1"/>
              <a:t>Cobots</a:t>
            </a:r>
            <a:r>
              <a:rPr lang="es-ES" b="1" dirty="0"/>
              <a:t> vs Industrial Robots</a:t>
            </a:r>
          </a:p>
          <a:p>
            <a:endParaRPr lang="es-ES" dirty="0" smtClean="0"/>
          </a:p>
          <a:p>
            <a:endParaRPr lang="es-ES" b="1" dirty="0" smtClean="0"/>
          </a:p>
        </p:txBody>
      </p:sp>
      <p:pic>
        <p:nvPicPr>
          <p:cNvPr id="3" name="Irudia 2"/>
          <p:cNvPicPr>
            <a:picLocks noChangeAspect="1"/>
          </p:cNvPicPr>
          <p:nvPr/>
        </p:nvPicPr>
        <p:blipFill>
          <a:blip r:embed="rId2"/>
          <a:stretch>
            <a:fillRect/>
          </a:stretch>
        </p:blipFill>
        <p:spPr>
          <a:xfrm>
            <a:off x="1187624" y="1916832"/>
            <a:ext cx="5668166" cy="4267796"/>
          </a:xfrm>
          <a:prstGeom prst="rect">
            <a:avLst/>
          </a:prstGeom>
        </p:spPr>
      </p:pic>
    </p:spTree>
    <p:extLst>
      <p:ext uri="{BB962C8B-B14F-4D97-AF65-F5344CB8AC3E}">
        <p14:creationId xmlns:p14="http://schemas.microsoft.com/office/powerpoint/2010/main" val="2458118020"/>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bg>
      <p:bgPr>
        <a:solidFill>
          <a:srgbClr val="FFFFFF"/>
        </a:solidFill>
        <a:effectLst/>
      </p:bgPr>
    </p:bg>
    <p:spTree>
      <p:nvGrpSpPr>
        <p:cNvPr id="1" name=""/>
        <p:cNvGrpSpPr/>
        <p:nvPr/>
      </p:nvGrpSpPr>
      <p:grpSpPr bwMode="auto">
        <a:xfrm>
          <a:off x="0" y="0"/>
          <a:ext cx="0" cy="0"/>
          <a:chOff x="0" y="0"/>
          <a:chExt cx="0" cy="0"/>
        </a:xfrm>
      </p:grpSpPr>
      <p:sp>
        <p:nvSpPr>
          <p:cNvPr id="6" name="Laukizuzena 5"/>
          <p:cNvSpPr/>
          <p:nvPr/>
        </p:nvSpPr>
        <p:spPr bwMode="auto">
          <a:xfrm>
            <a:off x="6385804" y="282520"/>
            <a:ext cx="2348996" cy="365795"/>
          </a:xfrm>
          <a:prstGeom prst="rect">
            <a:avLst/>
          </a:prstGeom>
          <a:solidFill>
            <a:schemeClr val="bg1"/>
          </a:solidFill>
        </p:spPr>
        <p:txBody>
          <a:bodyPr vertOverflow="overflow" horzOverflow="clip" vert="horz" wrap="square" lIns="91440" tIns="45720" rIns="91440" bIns="45720" numCol="1" spcCol="0" rtlCol="0" fromWordArt="0" anchor="t" anchorCtr="0" forceAA="0" compatLnSpc="0">
            <a:spAutoFit/>
          </a:bodyPr>
          <a:lstStyle/>
          <a:p>
            <a:pPr>
              <a:defRPr/>
            </a:pPr>
            <a:endParaRPr/>
          </a:p>
        </p:txBody>
      </p:sp>
      <p:sp>
        <p:nvSpPr>
          <p:cNvPr id="7" name="CustomShape 2"/>
          <p:cNvSpPr/>
          <p:nvPr/>
        </p:nvSpPr>
        <p:spPr bwMode="auto">
          <a:xfrm>
            <a:off x="457200" y="1401326"/>
            <a:ext cx="8229240" cy="45651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style>
          <a:lnRef idx="0">
            <a:srgbClr val="000000"/>
          </a:lnRef>
          <a:fillRef idx="0">
            <a:srgbClr val="000000"/>
          </a:fillRef>
          <a:effectRef idx="0">
            <a:srgbClr val="000000"/>
          </a:effectRef>
          <a:fontRef idx="minor"/>
        </p:style>
        <p:txBody>
          <a:bodyPr lIns="90000" tIns="46800" rIns="90000" bIns="46800">
            <a:noAutofit/>
          </a:bodyPr>
          <a:lstStyle/>
          <a:p>
            <a:r>
              <a:rPr lang="eu-ES" b="1" dirty="0" err="1"/>
              <a:t>Benefits</a:t>
            </a:r>
            <a:r>
              <a:rPr lang="eu-ES" b="1" dirty="0"/>
              <a:t> </a:t>
            </a:r>
            <a:r>
              <a:rPr lang="eu-ES" b="1" dirty="0" err="1"/>
              <a:t>of</a:t>
            </a:r>
            <a:r>
              <a:rPr lang="eu-ES" b="1" dirty="0"/>
              <a:t> </a:t>
            </a:r>
            <a:r>
              <a:rPr lang="eu-ES" b="1" dirty="0" err="1" smtClean="0"/>
              <a:t>Cobots</a:t>
            </a:r>
            <a:endParaRPr lang="eu-ES" b="1" dirty="0"/>
          </a:p>
          <a:p>
            <a:pPr algn="just">
              <a:lnSpc>
                <a:spcPct val="200000"/>
              </a:lnSpc>
            </a:pPr>
            <a:r>
              <a:rPr lang="en-US" dirty="0" smtClean="0"/>
              <a:t>In </a:t>
            </a:r>
            <a:r>
              <a:rPr lang="en-US" dirty="0"/>
              <a:t>addition to the benefits mentioned above, there is a very important one that has to do with the positive impact on </a:t>
            </a:r>
            <a:r>
              <a:rPr lang="en-US" dirty="0" smtClean="0"/>
              <a:t>employees.</a:t>
            </a:r>
          </a:p>
          <a:p>
            <a:pPr marL="285750" indent="-285750" algn="just">
              <a:lnSpc>
                <a:spcPct val="200000"/>
              </a:lnSpc>
              <a:buFont typeface="Arial" panose="020B0604020202020204" pitchFamily="34" charset="0"/>
              <a:buChar char="•"/>
            </a:pPr>
            <a:r>
              <a:rPr lang="en-US" dirty="0" err="1" smtClean="0"/>
              <a:t>Cobots</a:t>
            </a:r>
            <a:r>
              <a:rPr lang="en-US" dirty="0" smtClean="0"/>
              <a:t> </a:t>
            </a:r>
            <a:r>
              <a:rPr lang="en-US" dirty="0"/>
              <a:t>are also known as people-based robots, as they help facilitate and improve the work they do.</a:t>
            </a:r>
          </a:p>
          <a:p>
            <a:pPr marL="285750" indent="-285750" algn="just">
              <a:lnSpc>
                <a:spcPct val="200000"/>
              </a:lnSpc>
              <a:buFont typeface="Arial" panose="020B0604020202020204" pitchFamily="34" charset="0"/>
              <a:buChar char="•"/>
            </a:pPr>
            <a:r>
              <a:rPr lang="en-US" dirty="0" smtClean="0"/>
              <a:t>It </a:t>
            </a:r>
            <a:r>
              <a:rPr lang="en-US" dirty="0"/>
              <a:t>frees them from unsafe, boring, dirty or repetitive tasks and allows them to focus on more human tasks.</a:t>
            </a:r>
          </a:p>
          <a:p>
            <a:pPr marL="285750" indent="-285750">
              <a:buFont typeface="Arial" panose="020B0604020202020204" pitchFamily="34" charset="0"/>
              <a:buChar char="•"/>
            </a:pPr>
            <a:endParaRPr lang="es-ES" b="1" dirty="0" smtClean="0"/>
          </a:p>
        </p:txBody>
      </p:sp>
      <p:pic>
        <p:nvPicPr>
          <p:cNvPr id="2" name="Irudia 1"/>
          <p:cNvPicPr>
            <a:picLocks noChangeAspect="1"/>
          </p:cNvPicPr>
          <p:nvPr/>
        </p:nvPicPr>
        <p:blipFill>
          <a:blip r:embed="rId2"/>
          <a:stretch>
            <a:fillRect/>
          </a:stretch>
        </p:blipFill>
        <p:spPr>
          <a:xfrm>
            <a:off x="3311171" y="5006075"/>
            <a:ext cx="2521297" cy="1375253"/>
          </a:xfrm>
          <a:prstGeom prst="rect">
            <a:avLst/>
          </a:prstGeom>
        </p:spPr>
      </p:pic>
    </p:spTree>
    <p:extLst>
      <p:ext uri="{BB962C8B-B14F-4D97-AF65-F5344CB8AC3E}">
        <p14:creationId xmlns:p14="http://schemas.microsoft.com/office/powerpoint/2010/main" val="3139516200"/>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bg>
      <p:bgPr>
        <a:solidFill>
          <a:srgbClr val="FFFFFF"/>
        </a:solidFill>
        <a:effectLst/>
      </p:bgPr>
    </p:bg>
    <p:spTree>
      <p:nvGrpSpPr>
        <p:cNvPr id="1" name=""/>
        <p:cNvGrpSpPr/>
        <p:nvPr/>
      </p:nvGrpSpPr>
      <p:grpSpPr bwMode="auto">
        <a:xfrm>
          <a:off x="0" y="0"/>
          <a:ext cx="0" cy="0"/>
          <a:chOff x="0" y="0"/>
          <a:chExt cx="0" cy="0"/>
        </a:xfrm>
      </p:grpSpPr>
      <p:sp>
        <p:nvSpPr>
          <p:cNvPr id="6" name="Laukizuzena 5"/>
          <p:cNvSpPr/>
          <p:nvPr/>
        </p:nvSpPr>
        <p:spPr bwMode="auto">
          <a:xfrm>
            <a:off x="6385804" y="282520"/>
            <a:ext cx="2348996" cy="365795"/>
          </a:xfrm>
          <a:prstGeom prst="rect">
            <a:avLst/>
          </a:prstGeom>
          <a:solidFill>
            <a:schemeClr val="bg1"/>
          </a:solidFill>
        </p:spPr>
        <p:txBody>
          <a:bodyPr vertOverflow="overflow" horzOverflow="clip" vert="horz" wrap="square" lIns="91440" tIns="45720" rIns="91440" bIns="45720" numCol="1" spcCol="0" rtlCol="0" fromWordArt="0" anchor="t" anchorCtr="0" forceAA="0" compatLnSpc="0">
            <a:spAutoFit/>
          </a:bodyPr>
          <a:lstStyle/>
          <a:p>
            <a:pPr>
              <a:defRPr/>
            </a:pPr>
            <a:endParaRPr/>
          </a:p>
        </p:txBody>
      </p:sp>
      <p:sp>
        <p:nvSpPr>
          <p:cNvPr id="7" name="CustomShape 2"/>
          <p:cNvSpPr/>
          <p:nvPr/>
        </p:nvSpPr>
        <p:spPr bwMode="auto">
          <a:xfrm>
            <a:off x="457200" y="1401326"/>
            <a:ext cx="8229240" cy="45651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style>
          <a:lnRef idx="0">
            <a:srgbClr val="000000"/>
          </a:lnRef>
          <a:fillRef idx="0">
            <a:srgbClr val="000000"/>
          </a:fillRef>
          <a:effectRef idx="0">
            <a:srgbClr val="000000"/>
          </a:effectRef>
          <a:fontRef idx="minor"/>
        </p:style>
        <p:txBody>
          <a:bodyPr lIns="90000" tIns="46800" rIns="90000" bIns="46800">
            <a:noAutofit/>
          </a:bodyPr>
          <a:lstStyle/>
          <a:p>
            <a:r>
              <a:rPr lang="eu-ES" b="1" dirty="0" err="1"/>
              <a:t>Benefits</a:t>
            </a:r>
            <a:r>
              <a:rPr lang="eu-ES" b="1" dirty="0"/>
              <a:t> </a:t>
            </a:r>
            <a:r>
              <a:rPr lang="eu-ES" b="1" dirty="0" err="1"/>
              <a:t>of</a:t>
            </a:r>
            <a:r>
              <a:rPr lang="eu-ES" b="1" dirty="0"/>
              <a:t> </a:t>
            </a:r>
            <a:r>
              <a:rPr lang="eu-ES" b="1" dirty="0" err="1"/>
              <a:t>Cobots</a:t>
            </a:r>
            <a:endParaRPr lang="eu-ES" b="1" dirty="0"/>
          </a:p>
          <a:p>
            <a:endParaRPr lang="eu-ES" b="1" dirty="0" smtClean="0"/>
          </a:p>
          <a:p>
            <a:pPr marL="285750" indent="-285750" algn="just">
              <a:lnSpc>
                <a:spcPct val="200000"/>
              </a:lnSpc>
              <a:buFont typeface="Arial" panose="020B0604020202020204" pitchFamily="34" charset="0"/>
              <a:buChar char="•"/>
            </a:pPr>
            <a:r>
              <a:rPr lang="en-US" dirty="0"/>
              <a:t>This also affects the motivation and happiness of the employee, allowing them to have a place for creativity and thought, focused on the search for improvements and solutions for the </a:t>
            </a:r>
            <a:r>
              <a:rPr lang="en-US" dirty="0" smtClean="0"/>
              <a:t>company.</a:t>
            </a:r>
          </a:p>
          <a:p>
            <a:pPr marL="285750" indent="-285750" algn="just">
              <a:lnSpc>
                <a:spcPct val="200000"/>
              </a:lnSpc>
              <a:buFont typeface="Arial" panose="020B0604020202020204" pitchFamily="34" charset="0"/>
              <a:buChar char="•"/>
            </a:pPr>
            <a:r>
              <a:rPr lang="en-US" dirty="0" smtClean="0"/>
              <a:t>In </a:t>
            </a:r>
            <a:r>
              <a:rPr lang="en-US" dirty="0"/>
              <a:t>addition, </a:t>
            </a:r>
            <a:r>
              <a:rPr lang="en-US" dirty="0" err="1"/>
              <a:t>Kobots</a:t>
            </a:r>
            <a:r>
              <a:rPr lang="en-US" dirty="0"/>
              <a:t> help to meet the maximum targets with minimal costs due to the reduction of errors.</a:t>
            </a:r>
          </a:p>
        </p:txBody>
      </p:sp>
    </p:spTree>
    <p:extLst>
      <p:ext uri="{BB962C8B-B14F-4D97-AF65-F5344CB8AC3E}">
        <p14:creationId xmlns:p14="http://schemas.microsoft.com/office/powerpoint/2010/main" val="972217870"/>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bg>
      <p:bgPr>
        <a:solidFill>
          <a:srgbClr val="FFFFFF"/>
        </a:solidFill>
        <a:effectLst/>
      </p:bgPr>
    </p:bg>
    <p:spTree>
      <p:nvGrpSpPr>
        <p:cNvPr id="1" name=""/>
        <p:cNvGrpSpPr/>
        <p:nvPr/>
      </p:nvGrpSpPr>
      <p:grpSpPr bwMode="auto">
        <a:xfrm>
          <a:off x="0" y="0"/>
          <a:ext cx="0" cy="0"/>
          <a:chOff x="0" y="0"/>
          <a:chExt cx="0" cy="0"/>
        </a:xfrm>
      </p:grpSpPr>
      <p:sp>
        <p:nvSpPr>
          <p:cNvPr id="6" name="Laukizuzena 5"/>
          <p:cNvSpPr/>
          <p:nvPr/>
        </p:nvSpPr>
        <p:spPr bwMode="auto">
          <a:xfrm>
            <a:off x="6385804" y="282520"/>
            <a:ext cx="2348996" cy="365795"/>
          </a:xfrm>
          <a:prstGeom prst="rect">
            <a:avLst/>
          </a:prstGeom>
          <a:solidFill>
            <a:schemeClr val="bg1"/>
          </a:solidFill>
        </p:spPr>
        <p:txBody>
          <a:bodyPr vertOverflow="overflow" horzOverflow="clip" vert="horz" wrap="square" lIns="91440" tIns="45720" rIns="91440" bIns="45720" numCol="1" spcCol="0" rtlCol="0" fromWordArt="0" anchor="t" anchorCtr="0" forceAA="0" compatLnSpc="0">
            <a:spAutoFit/>
          </a:bodyPr>
          <a:lstStyle/>
          <a:p>
            <a:pPr>
              <a:defRPr/>
            </a:pPr>
            <a:endParaRPr/>
          </a:p>
        </p:txBody>
      </p:sp>
      <p:sp>
        <p:nvSpPr>
          <p:cNvPr id="7" name="CustomShape 2"/>
          <p:cNvSpPr/>
          <p:nvPr/>
        </p:nvSpPr>
        <p:spPr bwMode="auto">
          <a:xfrm>
            <a:off x="457200" y="1401326"/>
            <a:ext cx="8229240" cy="45651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style>
          <a:lnRef idx="0">
            <a:srgbClr val="000000"/>
          </a:lnRef>
          <a:fillRef idx="0">
            <a:srgbClr val="000000"/>
          </a:fillRef>
          <a:effectRef idx="0">
            <a:srgbClr val="000000"/>
          </a:effectRef>
          <a:fontRef idx="minor"/>
        </p:style>
        <p:txBody>
          <a:bodyPr lIns="90000" tIns="46800" rIns="90000" bIns="46800">
            <a:noAutofit/>
          </a:bodyPr>
          <a:lstStyle/>
          <a:p>
            <a:r>
              <a:rPr lang="en-US" b="1" dirty="0"/>
              <a:t>In which industry can a collaborative robot be </a:t>
            </a:r>
            <a:r>
              <a:rPr lang="en-US" b="1" dirty="0" smtClean="0"/>
              <a:t>used?</a:t>
            </a:r>
          </a:p>
          <a:p>
            <a:pPr marL="285750" indent="-285750" algn="just">
              <a:lnSpc>
                <a:spcPct val="200000"/>
              </a:lnSpc>
              <a:buFont typeface="Arial" panose="020B0604020202020204" pitchFamily="34" charset="0"/>
              <a:buChar char="•"/>
            </a:pPr>
            <a:r>
              <a:rPr lang="en-US" dirty="0" smtClean="0"/>
              <a:t>Since </a:t>
            </a:r>
            <a:r>
              <a:rPr lang="en-US" dirty="0"/>
              <a:t>anything can be taught to a </a:t>
            </a:r>
            <a:r>
              <a:rPr lang="en-US" dirty="0" err="1"/>
              <a:t>Kobot</a:t>
            </a:r>
            <a:r>
              <a:rPr lang="en-US" dirty="0"/>
              <a:t>, it can be used in any industry and </a:t>
            </a:r>
            <a:r>
              <a:rPr lang="en-US" dirty="0" smtClean="0"/>
              <a:t>place.</a:t>
            </a:r>
          </a:p>
          <a:p>
            <a:pPr marL="285750" indent="-285750" algn="just">
              <a:lnSpc>
                <a:spcPct val="200000"/>
              </a:lnSpc>
              <a:buFont typeface="Arial" panose="020B0604020202020204" pitchFamily="34" charset="0"/>
              <a:buChar char="•"/>
            </a:pPr>
            <a:r>
              <a:rPr lang="en-US" dirty="0" smtClean="0"/>
              <a:t>However</a:t>
            </a:r>
            <a:r>
              <a:rPr lang="en-US" dirty="0"/>
              <a:t>, there are some who can get more benefits and are already successfully integrating </a:t>
            </a:r>
            <a:r>
              <a:rPr lang="en-US" dirty="0" err="1" smtClean="0"/>
              <a:t>cobots</a:t>
            </a:r>
            <a:r>
              <a:rPr lang="en-US" dirty="0" smtClean="0"/>
              <a:t>.</a:t>
            </a:r>
          </a:p>
          <a:p>
            <a:pPr marL="742950" lvl="1" indent="-285750" algn="just">
              <a:lnSpc>
                <a:spcPct val="200000"/>
              </a:lnSpc>
              <a:buFont typeface="Arial" panose="020B0604020202020204" pitchFamily="34" charset="0"/>
              <a:buChar char="•"/>
            </a:pPr>
            <a:r>
              <a:rPr lang="en-US" dirty="0" smtClean="0"/>
              <a:t>The </a:t>
            </a:r>
            <a:r>
              <a:rPr lang="en-US" dirty="0"/>
              <a:t>food </a:t>
            </a:r>
            <a:r>
              <a:rPr lang="en-US" dirty="0" smtClean="0"/>
              <a:t>industry</a:t>
            </a:r>
          </a:p>
          <a:p>
            <a:pPr marL="742950" lvl="1" indent="-285750" algn="just">
              <a:lnSpc>
                <a:spcPct val="200000"/>
              </a:lnSpc>
              <a:buFont typeface="Arial" panose="020B0604020202020204" pitchFamily="34" charset="0"/>
              <a:buChar char="•"/>
            </a:pPr>
            <a:r>
              <a:rPr lang="en-US" dirty="0" smtClean="0"/>
              <a:t>The Medicine</a:t>
            </a:r>
          </a:p>
          <a:p>
            <a:pPr marL="742950" lvl="1" indent="-285750" algn="just">
              <a:lnSpc>
                <a:spcPct val="200000"/>
              </a:lnSpc>
              <a:buFont typeface="Arial" panose="020B0604020202020204" pitchFamily="34" charset="0"/>
              <a:buChar char="•"/>
            </a:pPr>
            <a:r>
              <a:rPr lang="en-US" dirty="0" smtClean="0"/>
              <a:t>Logistics </a:t>
            </a:r>
            <a:r>
              <a:rPr lang="en-US" dirty="0"/>
              <a:t>and packaging </a:t>
            </a:r>
            <a:r>
              <a:rPr lang="en-US" dirty="0" smtClean="0"/>
              <a:t>companies</a:t>
            </a:r>
          </a:p>
          <a:p>
            <a:pPr marL="742950" lvl="1" indent="-285750" algn="just">
              <a:lnSpc>
                <a:spcPct val="200000"/>
              </a:lnSpc>
              <a:buFont typeface="Arial" panose="020B0604020202020204" pitchFamily="34" charset="0"/>
              <a:buChar char="•"/>
            </a:pPr>
            <a:r>
              <a:rPr lang="en-US" dirty="0" smtClean="0"/>
              <a:t>The </a:t>
            </a:r>
            <a:r>
              <a:rPr lang="en-US" dirty="0"/>
              <a:t>pharmaceutical </a:t>
            </a:r>
            <a:r>
              <a:rPr lang="en-US" dirty="0" smtClean="0"/>
              <a:t>industry</a:t>
            </a: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1225464384"/>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bg>
      <p:bgPr>
        <a:solidFill>
          <a:srgbClr val="FFFFFF"/>
        </a:solidFill>
        <a:effectLst/>
      </p:bgPr>
    </p:bg>
    <p:spTree>
      <p:nvGrpSpPr>
        <p:cNvPr id="1" name=""/>
        <p:cNvGrpSpPr/>
        <p:nvPr/>
      </p:nvGrpSpPr>
      <p:grpSpPr bwMode="auto">
        <a:xfrm>
          <a:off x="0" y="0"/>
          <a:ext cx="0" cy="0"/>
          <a:chOff x="0" y="0"/>
          <a:chExt cx="0" cy="0"/>
        </a:xfrm>
      </p:grpSpPr>
      <p:sp>
        <p:nvSpPr>
          <p:cNvPr id="6" name="Laukizuzena 5"/>
          <p:cNvSpPr/>
          <p:nvPr/>
        </p:nvSpPr>
        <p:spPr bwMode="auto">
          <a:xfrm>
            <a:off x="6385804" y="282520"/>
            <a:ext cx="2348996" cy="365795"/>
          </a:xfrm>
          <a:prstGeom prst="rect">
            <a:avLst/>
          </a:prstGeom>
          <a:solidFill>
            <a:schemeClr val="bg1"/>
          </a:solidFill>
        </p:spPr>
        <p:txBody>
          <a:bodyPr vertOverflow="overflow" horzOverflow="clip" vert="horz" wrap="square" lIns="91440" tIns="45720" rIns="91440" bIns="45720" numCol="1" spcCol="0" rtlCol="0" fromWordArt="0" anchor="t" anchorCtr="0" forceAA="0" compatLnSpc="0">
            <a:spAutoFit/>
          </a:bodyPr>
          <a:lstStyle/>
          <a:p>
            <a:pPr>
              <a:defRPr/>
            </a:pPr>
            <a:endParaRPr/>
          </a:p>
        </p:txBody>
      </p:sp>
      <p:sp>
        <p:nvSpPr>
          <p:cNvPr id="7" name="CustomShape 2"/>
          <p:cNvSpPr/>
          <p:nvPr/>
        </p:nvSpPr>
        <p:spPr bwMode="auto">
          <a:xfrm>
            <a:off x="457200" y="1401326"/>
            <a:ext cx="8229240" cy="45651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style>
          <a:lnRef idx="0">
            <a:srgbClr val="000000"/>
          </a:lnRef>
          <a:fillRef idx="0">
            <a:srgbClr val="000000"/>
          </a:fillRef>
          <a:effectRef idx="0">
            <a:srgbClr val="000000"/>
          </a:effectRef>
          <a:fontRef idx="minor"/>
        </p:style>
        <p:txBody>
          <a:bodyPr lIns="90000" tIns="46800" rIns="90000" bIns="46800">
            <a:noAutofit/>
          </a:bodyPr>
          <a:lstStyle/>
          <a:p>
            <a:r>
              <a:rPr lang="en-US" b="1" dirty="0"/>
              <a:t>In which industry can a collaborative robot be used?</a:t>
            </a:r>
          </a:p>
          <a:p>
            <a:endParaRPr lang="eu-ES" b="1" dirty="0" smtClean="0"/>
          </a:p>
        </p:txBody>
      </p:sp>
      <p:pic>
        <p:nvPicPr>
          <p:cNvPr id="2" name="Irudia 1"/>
          <p:cNvPicPr>
            <a:picLocks noChangeAspect="1"/>
          </p:cNvPicPr>
          <p:nvPr/>
        </p:nvPicPr>
        <p:blipFill>
          <a:blip r:embed="rId2"/>
          <a:stretch>
            <a:fillRect/>
          </a:stretch>
        </p:blipFill>
        <p:spPr>
          <a:xfrm>
            <a:off x="2081103" y="2049897"/>
            <a:ext cx="4981434" cy="3916589"/>
          </a:xfrm>
          <a:prstGeom prst="rect">
            <a:avLst/>
          </a:prstGeom>
        </p:spPr>
      </p:pic>
    </p:spTree>
    <p:extLst>
      <p:ext uri="{BB962C8B-B14F-4D97-AF65-F5344CB8AC3E}">
        <p14:creationId xmlns:p14="http://schemas.microsoft.com/office/powerpoint/2010/main" val="317053542"/>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bg>
      <p:bgPr>
        <a:solidFill>
          <a:srgbClr val="FFFFFF"/>
        </a:solidFill>
        <a:effectLst/>
      </p:bgPr>
    </p:bg>
    <p:spTree>
      <p:nvGrpSpPr>
        <p:cNvPr id="1" name=""/>
        <p:cNvGrpSpPr/>
        <p:nvPr/>
      </p:nvGrpSpPr>
      <p:grpSpPr bwMode="auto">
        <a:xfrm>
          <a:off x="0" y="0"/>
          <a:ext cx="0" cy="0"/>
          <a:chOff x="0" y="0"/>
          <a:chExt cx="0" cy="0"/>
        </a:xfrm>
      </p:grpSpPr>
      <p:sp>
        <p:nvSpPr>
          <p:cNvPr id="6" name="Laukizuzena 5"/>
          <p:cNvSpPr/>
          <p:nvPr/>
        </p:nvSpPr>
        <p:spPr bwMode="auto">
          <a:xfrm>
            <a:off x="6385804" y="282520"/>
            <a:ext cx="2348996" cy="365795"/>
          </a:xfrm>
          <a:prstGeom prst="rect">
            <a:avLst/>
          </a:prstGeom>
          <a:solidFill>
            <a:schemeClr val="bg1"/>
          </a:solidFill>
        </p:spPr>
        <p:txBody>
          <a:bodyPr vertOverflow="overflow" horzOverflow="clip" vert="horz" wrap="square" lIns="91440" tIns="45720" rIns="91440" bIns="45720" numCol="1" spcCol="0" rtlCol="0" fromWordArt="0" anchor="t" anchorCtr="0" forceAA="0" compatLnSpc="0">
            <a:spAutoFit/>
          </a:bodyPr>
          <a:lstStyle/>
          <a:p>
            <a:pPr>
              <a:defRPr/>
            </a:pPr>
            <a:endParaRPr/>
          </a:p>
        </p:txBody>
      </p:sp>
      <p:sp>
        <p:nvSpPr>
          <p:cNvPr id="7" name="CustomShape 2"/>
          <p:cNvSpPr/>
          <p:nvPr/>
        </p:nvSpPr>
        <p:spPr bwMode="auto">
          <a:xfrm>
            <a:off x="457200" y="1401326"/>
            <a:ext cx="8229240" cy="45651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style>
          <a:lnRef idx="0">
            <a:srgbClr val="000000"/>
          </a:lnRef>
          <a:fillRef idx="0">
            <a:srgbClr val="000000"/>
          </a:fillRef>
          <a:effectRef idx="0">
            <a:srgbClr val="000000"/>
          </a:effectRef>
          <a:fontRef idx="minor"/>
        </p:style>
        <p:txBody>
          <a:bodyPr lIns="90000" tIns="46800" rIns="90000" bIns="46800">
            <a:noAutofit/>
          </a:bodyPr>
          <a:lstStyle/>
          <a:p>
            <a:r>
              <a:rPr lang="en-US" b="1" dirty="0"/>
              <a:t>In which industry can a collaborative robot be used?</a:t>
            </a:r>
          </a:p>
          <a:p>
            <a:endParaRPr lang="eu-ES" b="1" dirty="0">
              <a:latin typeface="+mj-lt"/>
            </a:endParaRPr>
          </a:p>
          <a:p>
            <a:endParaRPr lang="eu-ES" b="1" dirty="0" smtClean="0">
              <a:latin typeface="+mj-lt"/>
            </a:endParaRPr>
          </a:p>
          <a:p>
            <a:endParaRPr lang="eu-ES" b="1" dirty="0">
              <a:latin typeface="+mj-lt"/>
            </a:endParaRPr>
          </a:p>
          <a:p>
            <a:r>
              <a:rPr lang="es-ES" dirty="0">
                <a:hlinkClick r:id="rId2"/>
              </a:rPr>
              <a:t>Aplicaciones </a:t>
            </a:r>
            <a:r>
              <a:rPr lang="es-ES" dirty="0" err="1">
                <a:hlinkClick r:id="rId2"/>
              </a:rPr>
              <a:t>Robotica</a:t>
            </a:r>
            <a:r>
              <a:rPr lang="es-ES" dirty="0">
                <a:hlinkClick r:id="rId2"/>
              </a:rPr>
              <a:t> Colaborativa INDUSTRIA 4.0 ALBACETE (youtube.com)</a:t>
            </a:r>
            <a:endParaRPr lang="es-ES" b="1" dirty="0" smtClean="0">
              <a:latin typeface="+mj-lt"/>
            </a:endParaRPr>
          </a:p>
          <a:p>
            <a:endParaRPr lang="eu-ES" b="1" dirty="0" smtClean="0"/>
          </a:p>
        </p:txBody>
      </p:sp>
    </p:spTree>
    <p:extLst>
      <p:ext uri="{BB962C8B-B14F-4D97-AF65-F5344CB8AC3E}">
        <p14:creationId xmlns:p14="http://schemas.microsoft.com/office/powerpoint/2010/main" val="1262727533"/>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solidFill>
          <a:srgbClr val="FFFFFF"/>
        </a:solidFill>
        <a:effectLst/>
      </p:bgPr>
    </p:bg>
    <p:spTree>
      <p:nvGrpSpPr>
        <p:cNvPr id="1" name=""/>
        <p:cNvGrpSpPr/>
        <p:nvPr/>
      </p:nvGrpSpPr>
      <p:grpSpPr bwMode="auto">
        <a:xfrm>
          <a:off x="0" y="0"/>
          <a:ext cx="0" cy="0"/>
          <a:chOff x="0" y="0"/>
          <a:chExt cx="0" cy="0"/>
        </a:xfrm>
      </p:grpSpPr>
      <p:sp>
        <p:nvSpPr>
          <p:cNvPr id="6" name="Laukizuzena 5"/>
          <p:cNvSpPr/>
          <p:nvPr/>
        </p:nvSpPr>
        <p:spPr bwMode="auto">
          <a:xfrm>
            <a:off x="6385804" y="282520"/>
            <a:ext cx="2348996" cy="365795"/>
          </a:xfrm>
          <a:prstGeom prst="rect">
            <a:avLst/>
          </a:prstGeom>
          <a:solidFill>
            <a:schemeClr val="bg1"/>
          </a:solidFill>
        </p:spPr>
        <p:txBody>
          <a:bodyPr vertOverflow="overflow" horzOverflow="clip" vert="horz" wrap="square" lIns="91440" tIns="45720" rIns="91440" bIns="45720" numCol="1" spcCol="0" rtlCol="0" fromWordArt="0" anchor="t" anchorCtr="0" forceAA="0" compatLnSpc="0">
            <a:spAutoFit/>
          </a:bodyPr>
          <a:lstStyle/>
          <a:p>
            <a:pPr>
              <a:defRPr/>
            </a:pPr>
            <a:endParaRPr/>
          </a:p>
        </p:txBody>
      </p:sp>
      <p:sp>
        <p:nvSpPr>
          <p:cNvPr id="7" name="CustomShape 2"/>
          <p:cNvSpPr/>
          <p:nvPr/>
        </p:nvSpPr>
        <p:spPr bwMode="auto">
          <a:xfrm>
            <a:off x="457200" y="1401326"/>
            <a:ext cx="8229240" cy="45651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style>
          <a:lnRef idx="0">
            <a:srgbClr val="000000"/>
          </a:lnRef>
          <a:fillRef idx="0">
            <a:srgbClr val="000000"/>
          </a:fillRef>
          <a:effectRef idx="0">
            <a:srgbClr val="000000"/>
          </a:effectRef>
          <a:fontRef idx="minor"/>
        </p:style>
        <p:txBody>
          <a:bodyPr lIns="90000" tIns="46800" rIns="90000" bIns="46800">
            <a:noAutofit/>
          </a:bodyPr>
          <a:lstStyle/>
          <a:p>
            <a:pPr>
              <a:lnSpc>
                <a:spcPct val="90000"/>
              </a:lnSpc>
              <a:spcBef>
                <a:spcPts val="697"/>
              </a:spcBef>
              <a:defRPr/>
            </a:pPr>
            <a:r>
              <a:rPr lang="en" sz="2400" b="1" spc="-1" dirty="0" smtClean="0">
                <a:solidFill>
                  <a:srgbClr val="000000"/>
                </a:solidFill>
                <a:latin typeface="Calibri"/>
              </a:rPr>
              <a:t>Cobots</a:t>
            </a:r>
            <a:endParaRPr lang="eu-ES" sz="2400" b="1" spc="-1" dirty="0" smtClean="0">
              <a:solidFill>
                <a:srgbClr val="000000"/>
              </a:solidFill>
              <a:latin typeface="Calibri"/>
              <a:ea typeface="DejaVu Sans"/>
            </a:endParaRPr>
          </a:p>
          <a:p>
            <a:pPr marL="342900" indent="-342900" algn="just">
              <a:lnSpc>
                <a:spcPct val="200000"/>
              </a:lnSpc>
              <a:spcBef>
                <a:spcPts val="697"/>
              </a:spcBef>
              <a:buFont typeface="Arial" panose="020B0604020202020204" pitchFamily="34" charset="0"/>
              <a:buChar char="•"/>
              <a:defRPr/>
            </a:pPr>
            <a:r>
              <a:rPr lang="en-US" dirty="0"/>
              <a:t>Collaborative robots designed to perform any type of manual and/or repetitive tasks, as well as tasks that may be dangerous for workers, such as the use of heavy clothing or a cutter.</a:t>
            </a:r>
            <a:r>
              <a:rPr lang="en" dirty="0"/>
              <a:t>​</a:t>
            </a:r>
            <a:endParaRPr lang="es-ES" dirty="0"/>
          </a:p>
          <a:p>
            <a:pPr marL="342900" indent="-342900" algn="just">
              <a:lnSpc>
                <a:spcPct val="200000"/>
              </a:lnSpc>
              <a:spcBef>
                <a:spcPts val="697"/>
              </a:spcBef>
              <a:buFont typeface="Arial" panose="020B0604020202020204" pitchFamily="34" charset="0"/>
              <a:buChar char="•"/>
              <a:defRPr/>
            </a:pPr>
            <a:r>
              <a:rPr lang="en-US" dirty="0"/>
              <a:t>This is very useful because the possibility of occupational accidents is reduced.</a:t>
            </a:r>
            <a:r>
              <a:rPr lang="es-ES" dirty="0"/>
              <a:t/>
            </a:r>
            <a:br>
              <a:rPr lang="es-ES" dirty="0"/>
            </a:br>
            <a:endParaRPr lang="es-ES" sz="2400" b="0" strike="noStrike" spc="-1" dirty="0">
              <a:latin typeface="Arial"/>
            </a:endParaRPr>
          </a:p>
        </p:txBody>
      </p:sp>
    </p:spTree>
    <p:extLst>
      <p:ext uri="{BB962C8B-B14F-4D97-AF65-F5344CB8AC3E}">
        <p14:creationId xmlns:p14="http://schemas.microsoft.com/office/powerpoint/2010/main" val="4064640635"/>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bg>
      <p:bgPr>
        <a:solidFill>
          <a:srgbClr val="FFFFFF"/>
        </a:solidFill>
        <a:effectLst/>
      </p:bgPr>
    </p:bg>
    <p:spTree>
      <p:nvGrpSpPr>
        <p:cNvPr id="1" name=""/>
        <p:cNvGrpSpPr/>
        <p:nvPr/>
      </p:nvGrpSpPr>
      <p:grpSpPr bwMode="auto">
        <a:xfrm>
          <a:off x="0" y="0"/>
          <a:ext cx="0" cy="0"/>
          <a:chOff x="0" y="0"/>
          <a:chExt cx="0" cy="0"/>
        </a:xfrm>
      </p:grpSpPr>
      <p:sp>
        <p:nvSpPr>
          <p:cNvPr id="6" name="Laukizuzena 5"/>
          <p:cNvSpPr/>
          <p:nvPr/>
        </p:nvSpPr>
        <p:spPr bwMode="auto">
          <a:xfrm>
            <a:off x="6385804" y="282520"/>
            <a:ext cx="2348996" cy="365795"/>
          </a:xfrm>
          <a:prstGeom prst="rect">
            <a:avLst/>
          </a:prstGeom>
          <a:solidFill>
            <a:schemeClr val="bg1"/>
          </a:solidFill>
        </p:spPr>
        <p:txBody>
          <a:bodyPr vertOverflow="overflow" horzOverflow="clip" vert="horz" wrap="square" lIns="91440" tIns="45720" rIns="91440" bIns="45720" numCol="1" spcCol="0" rtlCol="0" fromWordArt="0" anchor="t" anchorCtr="0" forceAA="0" compatLnSpc="0">
            <a:spAutoFit/>
          </a:bodyPr>
          <a:lstStyle/>
          <a:p>
            <a:pPr>
              <a:defRPr/>
            </a:pPr>
            <a:endParaRPr/>
          </a:p>
        </p:txBody>
      </p:sp>
      <p:sp>
        <p:nvSpPr>
          <p:cNvPr id="7" name="CustomShape 2"/>
          <p:cNvSpPr/>
          <p:nvPr/>
        </p:nvSpPr>
        <p:spPr bwMode="auto">
          <a:xfrm>
            <a:off x="457200" y="1401326"/>
            <a:ext cx="8229240" cy="45651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style>
          <a:lnRef idx="0">
            <a:srgbClr val="000000"/>
          </a:lnRef>
          <a:fillRef idx="0">
            <a:srgbClr val="000000"/>
          </a:fillRef>
          <a:effectRef idx="0">
            <a:srgbClr val="000000"/>
          </a:effectRef>
          <a:fontRef idx="minor"/>
        </p:style>
        <p:txBody>
          <a:bodyPr lIns="90000" tIns="46800" rIns="90000" bIns="46800">
            <a:noAutofit/>
          </a:bodyPr>
          <a:lstStyle/>
          <a:p>
            <a:r>
              <a:rPr lang="eu-ES" b="1" dirty="0" err="1" smtClean="0">
                <a:latin typeface="+mj-lt"/>
              </a:rPr>
              <a:t>Exercise</a:t>
            </a:r>
            <a:endParaRPr lang="es-ES" b="1" dirty="0" smtClean="0">
              <a:latin typeface="+mj-lt"/>
            </a:endParaRPr>
          </a:p>
          <a:p>
            <a:endParaRPr lang="eu-ES" b="1" dirty="0">
              <a:latin typeface="+mj-lt"/>
            </a:endParaRPr>
          </a:p>
          <a:p>
            <a:r>
              <a:rPr lang="en-US" dirty="0"/>
              <a:t>Put, to each of </a:t>
            </a:r>
            <a:r>
              <a:rPr lang="en-US" dirty="0" err="1" smtClean="0"/>
              <a:t>Cobot’s</a:t>
            </a:r>
            <a:r>
              <a:rPr lang="en-US" dirty="0" smtClean="0"/>
              <a:t> </a:t>
            </a:r>
            <a:r>
              <a:rPr lang="en-US" dirty="0"/>
              <a:t>photographs what works they are doing and in which industries they are </a:t>
            </a:r>
            <a:r>
              <a:rPr lang="en-US" dirty="0" smtClean="0"/>
              <a:t>used.</a:t>
            </a:r>
            <a:endParaRPr lang="en-US" dirty="0"/>
          </a:p>
          <a:p>
            <a:endParaRPr lang="eu-ES" b="1" dirty="0" smtClean="0"/>
          </a:p>
        </p:txBody>
      </p:sp>
      <p:pic>
        <p:nvPicPr>
          <p:cNvPr id="2" name="Irudia 1"/>
          <p:cNvPicPr>
            <a:picLocks noChangeAspect="1"/>
          </p:cNvPicPr>
          <p:nvPr/>
        </p:nvPicPr>
        <p:blipFill>
          <a:blip r:embed="rId2"/>
          <a:stretch>
            <a:fillRect/>
          </a:stretch>
        </p:blipFill>
        <p:spPr>
          <a:xfrm>
            <a:off x="1259632" y="2708920"/>
            <a:ext cx="5864573" cy="3576462"/>
          </a:xfrm>
          <a:prstGeom prst="rect">
            <a:avLst/>
          </a:prstGeom>
        </p:spPr>
      </p:pic>
    </p:spTree>
    <p:extLst>
      <p:ext uri="{BB962C8B-B14F-4D97-AF65-F5344CB8AC3E}">
        <p14:creationId xmlns:p14="http://schemas.microsoft.com/office/powerpoint/2010/main" val="1787853336"/>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bg>
      <p:bgPr>
        <a:solidFill>
          <a:srgbClr val="FFFFFF"/>
        </a:solidFill>
        <a:effectLst/>
      </p:bgPr>
    </p:bg>
    <p:spTree>
      <p:nvGrpSpPr>
        <p:cNvPr id="1" name=""/>
        <p:cNvGrpSpPr/>
        <p:nvPr/>
      </p:nvGrpSpPr>
      <p:grpSpPr bwMode="auto">
        <a:xfrm>
          <a:off x="0" y="0"/>
          <a:ext cx="0" cy="0"/>
          <a:chOff x="0" y="0"/>
          <a:chExt cx="0" cy="0"/>
        </a:xfrm>
      </p:grpSpPr>
      <p:sp>
        <p:nvSpPr>
          <p:cNvPr id="6" name="Laukizuzena 5"/>
          <p:cNvSpPr/>
          <p:nvPr/>
        </p:nvSpPr>
        <p:spPr bwMode="auto">
          <a:xfrm>
            <a:off x="6385804" y="282520"/>
            <a:ext cx="2348996" cy="365795"/>
          </a:xfrm>
          <a:prstGeom prst="rect">
            <a:avLst/>
          </a:prstGeom>
          <a:solidFill>
            <a:schemeClr val="bg1"/>
          </a:solidFill>
        </p:spPr>
        <p:txBody>
          <a:bodyPr vertOverflow="overflow" horzOverflow="clip" vert="horz" wrap="square" lIns="91440" tIns="45720" rIns="91440" bIns="45720" numCol="1" spcCol="0" rtlCol="0" fromWordArt="0" anchor="t" anchorCtr="0" forceAA="0" compatLnSpc="0">
            <a:spAutoFit/>
          </a:bodyPr>
          <a:lstStyle/>
          <a:p>
            <a:pPr>
              <a:defRPr/>
            </a:pPr>
            <a:endParaRPr/>
          </a:p>
        </p:txBody>
      </p:sp>
      <p:sp>
        <p:nvSpPr>
          <p:cNvPr id="7" name="CustomShape 2"/>
          <p:cNvSpPr/>
          <p:nvPr/>
        </p:nvSpPr>
        <p:spPr bwMode="auto">
          <a:xfrm>
            <a:off x="457200" y="1401326"/>
            <a:ext cx="8229240" cy="45651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style>
          <a:lnRef idx="0">
            <a:srgbClr val="000000"/>
          </a:lnRef>
          <a:fillRef idx="0">
            <a:srgbClr val="000000"/>
          </a:fillRef>
          <a:effectRef idx="0">
            <a:srgbClr val="000000"/>
          </a:effectRef>
          <a:fontRef idx="minor"/>
        </p:style>
        <p:txBody>
          <a:bodyPr lIns="90000" tIns="46800" rIns="90000" bIns="46800">
            <a:noAutofit/>
          </a:bodyPr>
          <a:lstStyle/>
          <a:p>
            <a:r>
              <a:rPr lang="eu-ES" b="1" dirty="0" err="1"/>
              <a:t>Exercise</a:t>
            </a:r>
            <a:endParaRPr lang="es-ES" b="1" dirty="0"/>
          </a:p>
          <a:p>
            <a:endParaRPr lang="eu-ES" b="1" dirty="0"/>
          </a:p>
          <a:p>
            <a:r>
              <a:rPr lang="en-US" dirty="0"/>
              <a:t>Put, to each of </a:t>
            </a:r>
            <a:r>
              <a:rPr lang="en-US" dirty="0" err="1"/>
              <a:t>Cobot’s</a:t>
            </a:r>
            <a:r>
              <a:rPr lang="en-US" dirty="0"/>
              <a:t> photographs what works they are doing and in which industries they are </a:t>
            </a:r>
            <a:r>
              <a:rPr lang="en-US" dirty="0" smtClean="0"/>
              <a:t>used.</a:t>
            </a:r>
            <a:endParaRPr lang="en-US" dirty="0"/>
          </a:p>
          <a:p>
            <a:endParaRPr lang="eu-ES" b="1" dirty="0" smtClean="0"/>
          </a:p>
        </p:txBody>
      </p:sp>
      <p:pic>
        <p:nvPicPr>
          <p:cNvPr id="3" name="Irudia 2"/>
          <p:cNvPicPr>
            <a:picLocks noChangeAspect="1"/>
          </p:cNvPicPr>
          <p:nvPr/>
        </p:nvPicPr>
        <p:blipFill>
          <a:blip r:embed="rId2"/>
          <a:stretch>
            <a:fillRect/>
          </a:stretch>
        </p:blipFill>
        <p:spPr>
          <a:xfrm>
            <a:off x="2019063" y="2636912"/>
            <a:ext cx="5105513" cy="3556751"/>
          </a:xfrm>
          <a:prstGeom prst="rect">
            <a:avLst/>
          </a:prstGeom>
        </p:spPr>
      </p:pic>
    </p:spTree>
    <p:extLst>
      <p:ext uri="{BB962C8B-B14F-4D97-AF65-F5344CB8AC3E}">
        <p14:creationId xmlns:p14="http://schemas.microsoft.com/office/powerpoint/2010/main" val="3617903317"/>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bg>
      <p:bgPr>
        <a:solidFill>
          <a:srgbClr val="FFFFFF"/>
        </a:solidFill>
        <a:effectLst/>
      </p:bgPr>
    </p:bg>
    <p:spTree>
      <p:nvGrpSpPr>
        <p:cNvPr id="1" name=""/>
        <p:cNvGrpSpPr/>
        <p:nvPr/>
      </p:nvGrpSpPr>
      <p:grpSpPr bwMode="auto">
        <a:xfrm>
          <a:off x="0" y="0"/>
          <a:ext cx="0" cy="0"/>
          <a:chOff x="0" y="0"/>
          <a:chExt cx="0" cy="0"/>
        </a:xfrm>
      </p:grpSpPr>
      <p:sp>
        <p:nvSpPr>
          <p:cNvPr id="6" name="Laukizuzena 5"/>
          <p:cNvSpPr/>
          <p:nvPr/>
        </p:nvSpPr>
        <p:spPr bwMode="auto">
          <a:xfrm>
            <a:off x="6385804" y="282520"/>
            <a:ext cx="2348996" cy="365795"/>
          </a:xfrm>
          <a:prstGeom prst="rect">
            <a:avLst/>
          </a:prstGeom>
          <a:solidFill>
            <a:schemeClr val="bg1"/>
          </a:solidFill>
        </p:spPr>
        <p:txBody>
          <a:bodyPr vertOverflow="overflow" horzOverflow="clip" vert="horz" wrap="square" lIns="91440" tIns="45720" rIns="91440" bIns="45720" numCol="1" spcCol="0" rtlCol="0" fromWordArt="0" anchor="t" anchorCtr="0" forceAA="0" compatLnSpc="0">
            <a:spAutoFit/>
          </a:bodyPr>
          <a:lstStyle/>
          <a:p>
            <a:pPr>
              <a:defRPr/>
            </a:pPr>
            <a:endParaRPr/>
          </a:p>
        </p:txBody>
      </p:sp>
      <p:sp>
        <p:nvSpPr>
          <p:cNvPr id="7" name="CustomShape 2"/>
          <p:cNvSpPr/>
          <p:nvPr/>
        </p:nvSpPr>
        <p:spPr bwMode="auto">
          <a:xfrm>
            <a:off x="457200" y="1401326"/>
            <a:ext cx="8229240" cy="45651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style>
          <a:lnRef idx="0">
            <a:srgbClr val="000000"/>
          </a:lnRef>
          <a:fillRef idx="0">
            <a:srgbClr val="000000"/>
          </a:fillRef>
          <a:effectRef idx="0">
            <a:srgbClr val="000000"/>
          </a:effectRef>
          <a:fontRef idx="minor"/>
        </p:style>
        <p:txBody>
          <a:bodyPr lIns="90000" tIns="46800" rIns="90000" bIns="46800">
            <a:noAutofit/>
          </a:bodyPr>
          <a:lstStyle/>
          <a:p>
            <a:pPr algn="just">
              <a:lnSpc>
                <a:spcPct val="200000"/>
              </a:lnSpc>
            </a:pPr>
            <a:r>
              <a:rPr lang="en-US" b="1" dirty="0"/>
              <a:t>When to include a </a:t>
            </a:r>
            <a:r>
              <a:rPr lang="en-US" b="1" dirty="0" err="1"/>
              <a:t>cobot</a:t>
            </a:r>
            <a:r>
              <a:rPr lang="en-US" b="1" dirty="0"/>
              <a:t> or collaborative robot in a </a:t>
            </a:r>
            <a:r>
              <a:rPr lang="en-US" b="1" dirty="0" smtClean="0"/>
              <a:t>company?</a:t>
            </a:r>
          </a:p>
          <a:p>
            <a:pPr marL="285750" indent="-285750" algn="just">
              <a:lnSpc>
                <a:spcPct val="200000"/>
              </a:lnSpc>
              <a:buFont typeface="Arial" panose="020B0604020202020204" pitchFamily="34" charset="0"/>
              <a:buChar char="•"/>
            </a:pPr>
            <a:r>
              <a:rPr lang="en-US" dirty="0" smtClean="0"/>
              <a:t>A </a:t>
            </a:r>
            <a:r>
              <a:rPr lang="en-US" dirty="0"/>
              <a:t>relatively high percentage of tasks in an industry when they are repetitive tasks or add little value to the </a:t>
            </a:r>
            <a:r>
              <a:rPr lang="en-US" dirty="0" smtClean="0"/>
              <a:t>product.</a:t>
            </a:r>
          </a:p>
          <a:p>
            <a:pPr marL="285750" indent="-285750" algn="just">
              <a:lnSpc>
                <a:spcPct val="200000"/>
              </a:lnSpc>
              <a:buFont typeface="Arial" panose="020B0604020202020204" pitchFamily="34" charset="0"/>
              <a:buChar char="•"/>
            </a:pPr>
            <a:r>
              <a:rPr lang="en-US" dirty="0" smtClean="0"/>
              <a:t>When </a:t>
            </a:r>
            <a:r>
              <a:rPr lang="en-US" dirty="0"/>
              <a:t>the process involves a physical or psychological risk to the worker: postural risks, performing the same tasks for a long time...</a:t>
            </a:r>
          </a:p>
        </p:txBody>
      </p:sp>
    </p:spTree>
    <p:extLst>
      <p:ext uri="{BB962C8B-B14F-4D97-AF65-F5344CB8AC3E}">
        <p14:creationId xmlns:p14="http://schemas.microsoft.com/office/powerpoint/2010/main" val="2582987782"/>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solidFill>
          <a:srgbClr val="FFFFFF"/>
        </a:solidFill>
        <a:effectLst/>
      </p:bgPr>
    </p:bg>
    <p:spTree>
      <p:nvGrpSpPr>
        <p:cNvPr id="1" name=""/>
        <p:cNvGrpSpPr/>
        <p:nvPr/>
      </p:nvGrpSpPr>
      <p:grpSpPr bwMode="auto">
        <a:xfrm>
          <a:off x="0" y="0"/>
          <a:ext cx="0" cy="0"/>
          <a:chOff x="0" y="0"/>
          <a:chExt cx="0" cy="0"/>
        </a:xfrm>
      </p:grpSpPr>
      <p:sp>
        <p:nvSpPr>
          <p:cNvPr id="6" name="Laukizuzena 5"/>
          <p:cNvSpPr/>
          <p:nvPr/>
        </p:nvSpPr>
        <p:spPr bwMode="auto">
          <a:xfrm>
            <a:off x="6385804" y="282520"/>
            <a:ext cx="2348996" cy="365795"/>
          </a:xfrm>
          <a:prstGeom prst="rect">
            <a:avLst/>
          </a:prstGeom>
          <a:solidFill>
            <a:schemeClr val="bg1"/>
          </a:solidFill>
        </p:spPr>
        <p:txBody>
          <a:bodyPr vertOverflow="overflow" horzOverflow="clip" vert="horz" wrap="square" lIns="91440" tIns="45720" rIns="91440" bIns="45720" numCol="1" spcCol="0" rtlCol="0" fromWordArt="0" anchor="t" anchorCtr="0" forceAA="0" compatLnSpc="0">
            <a:spAutoFit/>
          </a:bodyPr>
          <a:lstStyle/>
          <a:p>
            <a:pPr>
              <a:defRPr/>
            </a:pPr>
            <a:endParaRPr/>
          </a:p>
        </p:txBody>
      </p:sp>
      <p:sp>
        <p:nvSpPr>
          <p:cNvPr id="7" name="CustomShape 2"/>
          <p:cNvSpPr/>
          <p:nvPr/>
        </p:nvSpPr>
        <p:spPr bwMode="auto">
          <a:xfrm>
            <a:off x="457200" y="1401326"/>
            <a:ext cx="8229240" cy="45651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style>
          <a:lnRef idx="0">
            <a:srgbClr val="000000"/>
          </a:lnRef>
          <a:fillRef idx="0">
            <a:srgbClr val="000000"/>
          </a:fillRef>
          <a:effectRef idx="0">
            <a:srgbClr val="000000"/>
          </a:effectRef>
          <a:fontRef idx="minor"/>
        </p:style>
        <p:txBody>
          <a:bodyPr lIns="90000" tIns="46800" rIns="90000" bIns="46800">
            <a:noAutofit/>
          </a:bodyPr>
          <a:lstStyle/>
          <a:p>
            <a:pPr>
              <a:lnSpc>
                <a:spcPct val="200000"/>
              </a:lnSpc>
            </a:pPr>
            <a:r>
              <a:rPr lang="en-US" b="1" dirty="0"/>
              <a:t>Identify the processes of </a:t>
            </a:r>
            <a:r>
              <a:rPr lang="en-US" b="1" dirty="0" err="1" smtClean="0"/>
              <a:t>robotization</a:t>
            </a:r>
            <a:endParaRPr lang="es-ES" dirty="0" smtClean="0"/>
          </a:p>
          <a:p>
            <a:pPr marL="285750" indent="-285750" algn="just">
              <a:lnSpc>
                <a:spcPct val="200000"/>
              </a:lnSpc>
              <a:buFont typeface="Arial" panose="020B0604020202020204" pitchFamily="34" charset="0"/>
              <a:buChar char="•"/>
            </a:pPr>
            <a:r>
              <a:rPr lang="en-US" dirty="0"/>
              <a:t>The current technology allows to robotize many processes, although it may not be the most appropriate. First, we need to identify which process is convenient or interesting for us to robotize.</a:t>
            </a:r>
          </a:p>
          <a:p>
            <a:pPr marL="285750" indent="-285750">
              <a:buFont typeface="Arial" panose="020B0604020202020204" pitchFamily="34" charset="0"/>
              <a:buChar char="•"/>
            </a:pPr>
            <a:endParaRPr lang="eu-ES" b="1" dirty="0"/>
          </a:p>
          <a:p>
            <a:pPr marL="285750" indent="-285750">
              <a:buFont typeface="Arial" panose="020B0604020202020204" pitchFamily="34" charset="0"/>
              <a:buChar char="•"/>
            </a:pPr>
            <a:endParaRPr lang="eu-ES" b="1" dirty="0" smtClean="0"/>
          </a:p>
          <a:p>
            <a:pPr marL="285750" indent="-285750">
              <a:buFont typeface="Arial" panose="020B0604020202020204" pitchFamily="34" charset="0"/>
              <a:buChar char="•"/>
            </a:pPr>
            <a:endParaRPr lang="eu-ES" b="1" dirty="0"/>
          </a:p>
          <a:p>
            <a:pPr marL="285750" indent="-285750">
              <a:buFont typeface="Arial" panose="020B0604020202020204" pitchFamily="34" charset="0"/>
              <a:buChar char="•"/>
            </a:pPr>
            <a:endParaRPr lang="eu-ES" b="1" dirty="0" smtClean="0"/>
          </a:p>
          <a:p>
            <a:pPr marL="285750" indent="-285750">
              <a:buFont typeface="Arial" panose="020B0604020202020204" pitchFamily="34" charset="0"/>
              <a:buChar char="•"/>
            </a:pPr>
            <a:endParaRPr lang="eu-ES" b="1" dirty="0"/>
          </a:p>
          <a:p>
            <a:pPr marL="285750" indent="-285750">
              <a:buFont typeface="Arial" panose="020B0604020202020204" pitchFamily="34" charset="0"/>
              <a:buChar char="•"/>
            </a:pPr>
            <a:endParaRPr lang="eu-ES" b="1" dirty="0" smtClean="0"/>
          </a:p>
          <a:p>
            <a:pPr marL="285750" indent="-285750">
              <a:buFont typeface="Arial" panose="020B0604020202020204" pitchFamily="34" charset="0"/>
              <a:buChar char="•"/>
            </a:pPr>
            <a:endParaRPr lang="eu-ES" b="1" dirty="0"/>
          </a:p>
        </p:txBody>
      </p:sp>
      <p:pic>
        <p:nvPicPr>
          <p:cNvPr id="2" name="Irudia 1"/>
          <p:cNvPicPr>
            <a:picLocks noChangeAspect="1"/>
          </p:cNvPicPr>
          <p:nvPr/>
        </p:nvPicPr>
        <p:blipFill>
          <a:blip r:embed="rId2"/>
          <a:stretch>
            <a:fillRect/>
          </a:stretch>
        </p:blipFill>
        <p:spPr>
          <a:xfrm>
            <a:off x="3014265" y="3712553"/>
            <a:ext cx="3115110" cy="1876687"/>
          </a:xfrm>
          <a:prstGeom prst="rect">
            <a:avLst/>
          </a:prstGeom>
        </p:spPr>
      </p:pic>
    </p:spTree>
    <p:extLst>
      <p:ext uri="{BB962C8B-B14F-4D97-AF65-F5344CB8AC3E}">
        <p14:creationId xmlns:p14="http://schemas.microsoft.com/office/powerpoint/2010/main" val="2977672416"/>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solidFill>
          <a:srgbClr val="FFFFFF"/>
        </a:solidFill>
        <a:effectLst/>
      </p:bgPr>
    </p:bg>
    <p:spTree>
      <p:nvGrpSpPr>
        <p:cNvPr id="1" name=""/>
        <p:cNvGrpSpPr/>
        <p:nvPr/>
      </p:nvGrpSpPr>
      <p:grpSpPr bwMode="auto">
        <a:xfrm>
          <a:off x="0" y="0"/>
          <a:ext cx="0" cy="0"/>
          <a:chOff x="0" y="0"/>
          <a:chExt cx="0" cy="0"/>
        </a:xfrm>
      </p:grpSpPr>
      <p:sp>
        <p:nvSpPr>
          <p:cNvPr id="6" name="Laukizuzena 5"/>
          <p:cNvSpPr/>
          <p:nvPr/>
        </p:nvSpPr>
        <p:spPr bwMode="auto">
          <a:xfrm>
            <a:off x="6385804" y="282520"/>
            <a:ext cx="2348996" cy="365795"/>
          </a:xfrm>
          <a:prstGeom prst="rect">
            <a:avLst/>
          </a:prstGeom>
          <a:solidFill>
            <a:schemeClr val="bg1"/>
          </a:solidFill>
        </p:spPr>
        <p:txBody>
          <a:bodyPr vertOverflow="overflow" horzOverflow="clip" vert="horz" wrap="square" lIns="91440" tIns="45720" rIns="91440" bIns="45720" numCol="1" spcCol="0" rtlCol="0" fromWordArt="0" anchor="t" anchorCtr="0" forceAA="0" compatLnSpc="0">
            <a:spAutoFit/>
          </a:bodyPr>
          <a:lstStyle/>
          <a:p>
            <a:pPr>
              <a:defRPr/>
            </a:pPr>
            <a:endParaRPr/>
          </a:p>
        </p:txBody>
      </p:sp>
      <p:sp>
        <p:nvSpPr>
          <p:cNvPr id="7" name="CustomShape 2"/>
          <p:cNvSpPr/>
          <p:nvPr/>
        </p:nvSpPr>
        <p:spPr bwMode="auto">
          <a:xfrm>
            <a:off x="457200" y="1401326"/>
            <a:ext cx="8229240" cy="45651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style>
          <a:lnRef idx="0">
            <a:srgbClr val="000000"/>
          </a:lnRef>
          <a:fillRef idx="0">
            <a:srgbClr val="000000"/>
          </a:fillRef>
          <a:effectRef idx="0">
            <a:srgbClr val="000000"/>
          </a:effectRef>
          <a:fontRef idx="minor"/>
        </p:style>
        <p:txBody>
          <a:bodyPr lIns="90000" tIns="46800" rIns="90000" bIns="46800">
            <a:noAutofit/>
          </a:bodyPr>
          <a:lstStyle/>
          <a:p>
            <a:pPr>
              <a:lnSpc>
                <a:spcPct val="200000"/>
              </a:lnSpc>
            </a:pPr>
            <a:r>
              <a:rPr lang="en-US" b="1" dirty="0"/>
              <a:t>Identify the processes of </a:t>
            </a:r>
            <a:r>
              <a:rPr lang="en-US" b="1" dirty="0" err="1" smtClean="0"/>
              <a:t>robotization</a:t>
            </a:r>
            <a:endParaRPr lang="eu-ES" b="1" dirty="0" smtClean="0"/>
          </a:p>
          <a:p>
            <a:pPr algn="just">
              <a:lnSpc>
                <a:spcPct val="200000"/>
              </a:lnSpc>
            </a:pPr>
            <a:r>
              <a:rPr lang="en-US" dirty="0"/>
              <a:t>There may be several reasons why it may be interesting to robotize an application</a:t>
            </a:r>
            <a:r>
              <a:rPr lang="en-US" dirty="0" smtClean="0"/>
              <a:t>:</a:t>
            </a:r>
            <a:endParaRPr lang="eu-ES" b="1" dirty="0"/>
          </a:p>
          <a:p>
            <a:pPr marL="342900" indent="-342900" algn="just">
              <a:lnSpc>
                <a:spcPct val="200000"/>
              </a:lnSpc>
              <a:buFont typeface="+mj-lt"/>
              <a:buAutoNum type="arabicPeriod"/>
            </a:pPr>
            <a:r>
              <a:rPr lang="en-US" dirty="0"/>
              <a:t>It may be advisable for an employee to stop performing an </a:t>
            </a:r>
            <a:r>
              <a:rPr lang="en-US" dirty="0" smtClean="0"/>
              <a:t>activity.</a:t>
            </a:r>
          </a:p>
          <a:p>
            <a:pPr marL="342900" indent="-342900" algn="just">
              <a:lnSpc>
                <a:spcPct val="200000"/>
              </a:lnSpc>
              <a:buFont typeface="+mj-lt"/>
              <a:buAutoNum type="arabicPeriod"/>
            </a:pPr>
            <a:r>
              <a:rPr lang="en-US" dirty="0" smtClean="0"/>
              <a:t>You </a:t>
            </a:r>
            <a:r>
              <a:rPr lang="en-US" dirty="0"/>
              <a:t>can look for a reduction in </a:t>
            </a:r>
            <a:r>
              <a:rPr lang="en-US" dirty="0" smtClean="0"/>
              <a:t>costs.</a:t>
            </a:r>
          </a:p>
          <a:p>
            <a:pPr marL="342900" indent="-342900" algn="just">
              <a:lnSpc>
                <a:spcPct val="200000"/>
              </a:lnSpc>
              <a:buFont typeface="+mj-lt"/>
              <a:buAutoNum type="arabicPeriod"/>
            </a:pPr>
            <a:r>
              <a:rPr lang="en-US" dirty="0" smtClean="0"/>
              <a:t>In </a:t>
            </a:r>
            <a:r>
              <a:rPr lang="en-US" dirty="0"/>
              <a:t>certain embodiments, an improvement may be desired.</a:t>
            </a:r>
          </a:p>
        </p:txBody>
      </p:sp>
    </p:spTree>
    <p:extLst>
      <p:ext uri="{BB962C8B-B14F-4D97-AF65-F5344CB8AC3E}">
        <p14:creationId xmlns:p14="http://schemas.microsoft.com/office/powerpoint/2010/main" val="3076725921"/>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bg>
      <p:bgPr>
        <a:solidFill>
          <a:srgbClr val="FFFFFF"/>
        </a:solidFill>
        <a:effectLst/>
      </p:bgPr>
    </p:bg>
    <p:spTree>
      <p:nvGrpSpPr>
        <p:cNvPr id="1" name=""/>
        <p:cNvGrpSpPr/>
        <p:nvPr/>
      </p:nvGrpSpPr>
      <p:grpSpPr bwMode="auto">
        <a:xfrm>
          <a:off x="0" y="0"/>
          <a:ext cx="0" cy="0"/>
          <a:chOff x="0" y="0"/>
          <a:chExt cx="0" cy="0"/>
        </a:xfrm>
      </p:grpSpPr>
      <p:sp>
        <p:nvSpPr>
          <p:cNvPr id="6" name="Laukizuzena 5"/>
          <p:cNvSpPr/>
          <p:nvPr/>
        </p:nvSpPr>
        <p:spPr bwMode="auto">
          <a:xfrm>
            <a:off x="6385804" y="282520"/>
            <a:ext cx="2348996" cy="365795"/>
          </a:xfrm>
          <a:prstGeom prst="rect">
            <a:avLst/>
          </a:prstGeom>
          <a:solidFill>
            <a:schemeClr val="bg1"/>
          </a:solidFill>
        </p:spPr>
        <p:txBody>
          <a:bodyPr vertOverflow="overflow" horzOverflow="clip" vert="horz" wrap="square" lIns="91440" tIns="45720" rIns="91440" bIns="45720" numCol="1" spcCol="0" rtlCol="0" fromWordArt="0" anchor="t" anchorCtr="0" forceAA="0" compatLnSpc="0">
            <a:spAutoFit/>
          </a:bodyPr>
          <a:lstStyle/>
          <a:p>
            <a:pPr>
              <a:defRPr/>
            </a:pPr>
            <a:endParaRPr/>
          </a:p>
        </p:txBody>
      </p:sp>
      <p:sp>
        <p:nvSpPr>
          <p:cNvPr id="7" name="CustomShape 2"/>
          <p:cNvSpPr/>
          <p:nvPr/>
        </p:nvSpPr>
        <p:spPr bwMode="auto">
          <a:xfrm>
            <a:off x="457200" y="1401326"/>
            <a:ext cx="8229240" cy="45651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style>
          <a:lnRef idx="0">
            <a:srgbClr val="000000"/>
          </a:lnRef>
          <a:fillRef idx="0">
            <a:srgbClr val="000000"/>
          </a:fillRef>
          <a:effectRef idx="0">
            <a:srgbClr val="000000"/>
          </a:effectRef>
          <a:fontRef idx="minor"/>
        </p:style>
        <p:txBody>
          <a:bodyPr lIns="90000" tIns="46800" rIns="90000" bIns="46800">
            <a:noAutofit/>
          </a:bodyPr>
          <a:lstStyle/>
          <a:p>
            <a:pPr algn="just">
              <a:lnSpc>
                <a:spcPct val="200000"/>
              </a:lnSpc>
            </a:pPr>
            <a:r>
              <a:rPr lang="en-US" b="1" dirty="0"/>
              <a:t>Identify the processes of </a:t>
            </a:r>
            <a:r>
              <a:rPr lang="en-US" b="1" dirty="0" err="1" smtClean="0"/>
              <a:t>robotization</a:t>
            </a:r>
            <a:endParaRPr lang="eu-ES" b="1" dirty="0" smtClean="0"/>
          </a:p>
          <a:p>
            <a:pPr marL="342900" indent="-342900" algn="just">
              <a:lnSpc>
                <a:spcPct val="200000"/>
              </a:lnSpc>
              <a:buAutoNum type="arabicPeriod"/>
            </a:pPr>
            <a:r>
              <a:rPr lang="en-US" dirty="0" smtClean="0"/>
              <a:t>Activities </a:t>
            </a:r>
            <a:r>
              <a:rPr lang="en-US" dirty="0"/>
              <a:t>to </a:t>
            </a:r>
            <a:r>
              <a:rPr lang="en-US" dirty="0" smtClean="0"/>
              <a:t>delete:</a:t>
            </a:r>
          </a:p>
          <a:p>
            <a:pPr algn="just">
              <a:lnSpc>
                <a:spcPct val="200000"/>
              </a:lnSpc>
            </a:pPr>
            <a:r>
              <a:rPr lang="en-US" dirty="0" smtClean="0"/>
              <a:t>There </a:t>
            </a:r>
            <a:r>
              <a:rPr lang="en-US" dirty="0"/>
              <a:t>are several reasons that recommend eliminating the activity of an employee. Traditionally, they are grouped into "3 D": dangerous, dull, dirty </a:t>
            </a:r>
            <a:r>
              <a:rPr lang="en-US" dirty="0" smtClean="0"/>
              <a:t>–</a:t>
            </a:r>
          </a:p>
          <a:p>
            <a:pPr marL="285750" indent="-285750" algn="just">
              <a:lnSpc>
                <a:spcPct val="200000"/>
              </a:lnSpc>
              <a:buFont typeface="Arial" panose="020B0604020202020204" pitchFamily="34" charset="0"/>
              <a:buChar char="•"/>
            </a:pPr>
            <a:r>
              <a:rPr lang="en-US" dirty="0" smtClean="0"/>
              <a:t>Because </a:t>
            </a:r>
            <a:r>
              <a:rPr lang="en-US" dirty="0"/>
              <a:t>it's dangerous. Very repetitive or high-speed tasks often lead to injuries. Sometimes they can pose a risk to the life of the worker.</a:t>
            </a:r>
          </a:p>
          <a:p>
            <a:pPr marL="285750" indent="-285750" algn="just">
              <a:lnSpc>
                <a:spcPct val="200000"/>
              </a:lnSpc>
              <a:buFont typeface="Arial" panose="020B0604020202020204" pitchFamily="34" charset="0"/>
              <a:buChar char="•"/>
            </a:pPr>
            <a:r>
              <a:rPr lang="en-US" dirty="0" smtClean="0"/>
              <a:t>Because </a:t>
            </a:r>
            <a:r>
              <a:rPr lang="en-US" dirty="0"/>
              <a:t>they are very repetitive, they tend to be boring and unmotivated.</a:t>
            </a:r>
          </a:p>
          <a:p>
            <a:pPr algn="just">
              <a:lnSpc>
                <a:spcPct val="200000"/>
              </a:lnSpc>
            </a:pPr>
            <a:r>
              <a:rPr lang="en-US" dirty="0" smtClean="0"/>
              <a:t>Unpleasant </a:t>
            </a:r>
            <a:r>
              <a:rPr lang="en-US" dirty="0"/>
              <a:t>or exhausting during the execution (temperature, confinement...).</a:t>
            </a:r>
          </a:p>
        </p:txBody>
      </p:sp>
    </p:spTree>
    <p:extLst>
      <p:ext uri="{BB962C8B-B14F-4D97-AF65-F5344CB8AC3E}">
        <p14:creationId xmlns:p14="http://schemas.microsoft.com/office/powerpoint/2010/main" val="1320793524"/>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bg>
      <p:bgPr>
        <a:solidFill>
          <a:srgbClr val="FFFFFF"/>
        </a:solidFill>
        <a:effectLst/>
      </p:bgPr>
    </p:bg>
    <p:spTree>
      <p:nvGrpSpPr>
        <p:cNvPr id="1" name=""/>
        <p:cNvGrpSpPr/>
        <p:nvPr/>
      </p:nvGrpSpPr>
      <p:grpSpPr bwMode="auto">
        <a:xfrm>
          <a:off x="0" y="0"/>
          <a:ext cx="0" cy="0"/>
          <a:chOff x="0" y="0"/>
          <a:chExt cx="0" cy="0"/>
        </a:xfrm>
      </p:grpSpPr>
      <p:sp>
        <p:nvSpPr>
          <p:cNvPr id="6" name="Laukizuzena 5"/>
          <p:cNvSpPr/>
          <p:nvPr/>
        </p:nvSpPr>
        <p:spPr bwMode="auto">
          <a:xfrm>
            <a:off x="6385804" y="282520"/>
            <a:ext cx="2348996" cy="365795"/>
          </a:xfrm>
          <a:prstGeom prst="rect">
            <a:avLst/>
          </a:prstGeom>
          <a:solidFill>
            <a:schemeClr val="bg1"/>
          </a:solidFill>
        </p:spPr>
        <p:txBody>
          <a:bodyPr vertOverflow="overflow" horzOverflow="clip" vert="horz" wrap="square" lIns="91440" tIns="45720" rIns="91440" bIns="45720" numCol="1" spcCol="0" rtlCol="0" fromWordArt="0" anchor="t" anchorCtr="0" forceAA="0" compatLnSpc="0">
            <a:spAutoFit/>
          </a:bodyPr>
          <a:lstStyle/>
          <a:p>
            <a:pPr>
              <a:defRPr/>
            </a:pPr>
            <a:endParaRPr/>
          </a:p>
        </p:txBody>
      </p:sp>
      <p:sp>
        <p:nvSpPr>
          <p:cNvPr id="7" name="CustomShape 2"/>
          <p:cNvSpPr/>
          <p:nvPr/>
        </p:nvSpPr>
        <p:spPr bwMode="auto">
          <a:xfrm>
            <a:off x="457200" y="1401326"/>
            <a:ext cx="8229240" cy="45651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style>
          <a:lnRef idx="0">
            <a:srgbClr val="000000"/>
          </a:lnRef>
          <a:fillRef idx="0">
            <a:srgbClr val="000000"/>
          </a:fillRef>
          <a:effectRef idx="0">
            <a:srgbClr val="000000"/>
          </a:effectRef>
          <a:fontRef idx="minor"/>
        </p:style>
        <p:txBody>
          <a:bodyPr lIns="90000" tIns="46800" rIns="90000" bIns="46800">
            <a:noAutofit/>
          </a:bodyPr>
          <a:lstStyle/>
          <a:p>
            <a:pPr>
              <a:lnSpc>
                <a:spcPct val="150000"/>
              </a:lnSpc>
            </a:pPr>
            <a:r>
              <a:rPr lang="en-US" b="1" dirty="0"/>
              <a:t>Identify the processes of </a:t>
            </a:r>
            <a:r>
              <a:rPr lang="en-US" b="1" dirty="0" err="1"/>
              <a:t>robotization</a:t>
            </a:r>
            <a:endParaRPr lang="en-US" b="1" dirty="0"/>
          </a:p>
          <a:p>
            <a:pPr algn="just">
              <a:lnSpc>
                <a:spcPct val="150000"/>
              </a:lnSpc>
            </a:pPr>
            <a:r>
              <a:rPr lang="en-US" dirty="0" smtClean="0"/>
              <a:t>2</a:t>
            </a:r>
            <a:r>
              <a:rPr lang="en-US" dirty="0"/>
              <a:t>. Reduction of costs:</a:t>
            </a:r>
          </a:p>
          <a:p>
            <a:pPr algn="just">
              <a:lnSpc>
                <a:spcPct val="200000"/>
              </a:lnSpc>
            </a:pPr>
            <a:r>
              <a:rPr lang="en-US" dirty="0" smtClean="0"/>
              <a:t>Competitive </a:t>
            </a:r>
            <a:r>
              <a:rPr lang="en-US" dirty="0"/>
              <a:t>pressure constantly drives cost reductions. At the final cost of the product, due to the weight of the wage mass of the labor, this labor can be replaced by robots.</a:t>
            </a:r>
          </a:p>
          <a:p>
            <a:pPr marL="285750" indent="-285750" algn="just">
              <a:lnSpc>
                <a:spcPct val="200000"/>
              </a:lnSpc>
              <a:buFont typeface="Arial" panose="020B0604020202020204" pitchFamily="34" charset="0"/>
              <a:buChar char="•"/>
            </a:pPr>
            <a:r>
              <a:rPr lang="en-US" dirty="0" smtClean="0"/>
              <a:t>The </a:t>
            </a:r>
            <a:r>
              <a:rPr lang="en-US" dirty="0"/>
              <a:t>first activities of </a:t>
            </a:r>
            <a:r>
              <a:rPr lang="en-US" dirty="0" err="1"/>
              <a:t>robotization</a:t>
            </a:r>
            <a:r>
              <a:rPr lang="en-US" dirty="0"/>
              <a:t>, in whole or in part, can be: those that are most intensive for the workers.</a:t>
            </a:r>
          </a:p>
          <a:p>
            <a:pPr marL="285750" indent="-285750" algn="just">
              <a:lnSpc>
                <a:spcPct val="200000"/>
              </a:lnSpc>
              <a:buFont typeface="Arial" panose="020B0604020202020204" pitchFamily="34" charset="0"/>
              <a:buChar char="•"/>
            </a:pPr>
            <a:r>
              <a:rPr lang="en-US" dirty="0" smtClean="0"/>
              <a:t>It </a:t>
            </a:r>
            <a:r>
              <a:rPr lang="en-US" dirty="0"/>
              <a:t>must also be taken into account that an employee can have many waits and therefore not be productive.</a:t>
            </a:r>
          </a:p>
        </p:txBody>
      </p:sp>
      <p:pic>
        <p:nvPicPr>
          <p:cNvPr id="2" name="Irudia 1"/>
          <p:cNvPicPr>
            <a:picLocks noChangeAspect="1"/>
          </p:cNvPicPr>
          <p:nvPr/>
        </p:nvPicPr>
        <p:blipFill>
          <a:blip r:embed="rId2"/>
          <a:stretch>
            <a:fillRect/>
          </a:stretch>
        </p:blipFill>
        <p:spPr>
          <a:xfrm>
            <a:off x="4283968" y="5529637"/>
            <a:ext cx="1728192" cy="873697"/>
          </a:xfrm>
          <a:prstGeom prst="rect">
            <a:avLst/>
          </a:prstGeom>
        </p:spPr>
      </p:pic>
    </p:spTree>
    <p:extLst>
      <p:ext uri="{BB962C8B-B14F-4D97-AF65-F5344CB8AC3E}">
        <p14:creationId xmlns:p14="http://schemas.microsoft.com/office/powerpoint/2010/main" val="1958451621"/>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bg>
      <p:bgPr>
        <a:solidFill>
          <a:srgbClr val="FFFFFF"/>
        </a:solidFill>
        <a:effectLst/>
      </p:bgPr>
    </p:bg>
    <p:spTree>
      <p:nvGrpSpPr>
        <p:cNvPr id="1" name=""/>
        <p:cNvGrpSpPr/>
        <p:nvPr/>
      </p:nvGrpSpPr>
      <p:grpSpPr bwMode="auto">
        <a:xfrm>
          <a:off x="0" y="0"/>
          <a:ext cx="0" cy="0"/>
          <a:chOff x="0" y="0"/>
          <a:chExt cx="0" cy="0"/>
        </a:xfrm>
      </p:grpSpPr>
      <p:sp>
        <p:nvSpPr>
          <p:cNvPr id="6" name="Laukizuzena 5"/>
          <p:cNvSpPr/>
          <p:nvPr/>
        </p:nvSpPr>
        <p:spPr bwMode="auto">
          <a:xfrm>
            <a:off x="6385804" y="282520"/>
            <a:ext cx="2348996" cy="365795"/>
          </a:xfrm>
          <a:prstGeom prst="rect">
            <a:avLst/>
          </a:prstGeom>
          <a:solidFill>
            <a:schemeClr val="bg1"/>
          </a:solidFill>
        </p:spPr>
        <p:txBody>
          <a:bodyPr vertOverflow="overflow" horzOverflow="clip" vert="horz" wrap="square" lIns="91440" tIns="45720" rIns="91440" bIns="45720" numCol="1" spcCol="0" rtlCol="0" fromWordArt="0" anchor="t" anchorCtr="0" forceAA="0" compatLnSpc="0">
            <a:spAutoFit/>
          </a:bodyPr>
          <a:lstStyle/>
          <a:p>
            <a:pPr>
              <a:defRPr/>
            </a:pPr>
            <a:endParaRPr/>
          </a:p>
        </p:txBody>
      </p:sp>
      <p:sp>
        <p:nvSpPr>
          <p:cNvPr id="7" name="CustomShape 2"/>
          <p:cNvSpPr/>
          <p:nvPr/>
        </p:nvSpPr>
        <p:spPr bwMode="auto">
          <a:xfrm>
            <a:off x="457200" y="1401326"/>
            <a:ext cx="8229240" cy="45651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style>
          <a:lnRef idx="0">
            <a:srgbClr val="000000"/>
          </a:lnRef>
          <a:fillRef idx="0">
            <a:srgbClr val="000000"/>
          </a:fillRef>
          <a:effectRef idx="0">
            <a:srgbClr val="000000"/>
          </a:effectRef>
          <a:fontRef idx="minor"/>
        </p:style>
        <p:txBody>
          <a:bodyPr lIns="90000" tIns="46800" rIns="90000" bIns="46800">
            <a:noAutofit/>
          </a:bodyPr>
          <a:lstStyle/>
          <a:p>
            <a:pPr>
              <a:lnSpc>
                <a:spcPct val="150000"/>
              </a:lnSpc>
            </a:pPr>
            <a:r>
              <a:rPr lang="en-US" b="1" dirty="0"/>
              <a:t>Identify the processes of </a:t>
            </a:r>
            <a:r>
              <a:rPr lang="en-US" b="1" dirty="0" err="1"/>
              <a:t>robotization</a:t>
            </a:r>
            <a:endParaRPr lang="en-US" b="1" dirty="0"/>
          </a:p>
          <a:p>
            <a:pPr algn="just">
              <a:lnSpc>
                <a:spcPct val="200000"/>
              </a:lnSpc>
            </a:pPr>
            <a:r>
              <a:rPr lang="en-US" dirty="0"/>
              <a:t>3. Improvement of </a:t>
            </a:r>
            <a:r>
              <a:rPr lang="en-US" dirty="0" smtClean="0"/>
              <a:t>performance:</a:t>
            </a:r>
          </a:p>
          <a:p>
            <a:pPr algn="just">
              <a:lnSpc>
                <a:spcPct val="200000"/>
              </a:lnSpc>
            </a:pPr>
            <a:r>
              <a:rPr lang="en-US" dirty="0" smtClean="0"/>
              <a:t>Workers</a:t>
            </a:r>
            <a:r>
              <a:rPr lang="en-US" dirty="0"/>
              <a:t>’ performance certainly improves with training and practice, but human beings have limitations (strength, speed, dexterity, vision, ability to concentrate...) that prevent them from reaching any level of </a:t>
            </a:r>
            <a:r>
              <a:rPr lang="en-US" dirty="0" smtClean="0"/>
              <a:t>performance.</a:t>
            </a:r>
          </a:p>
          <a:p>
            <a:pPr algn="just">
              <a:lnSpc>
                <a:spcPct val="200000"/>
              </a:lnSpc>
            </a:pPr>
            <a:r>
              <a:rPr lang="en-US" dirty="0" smtClean="0"/>
              <a:t>In </a:t>
            </a:r>
            <a:r>
              <a:rPr lang="en-US" dirty="0"/>
              <a:t>some cases, the use of machines is essential to achieve</a:t>
            </a:r>
            <a:r>
              <a:rPr lang="en-US" dirty="0" smtClean="0"/>
              <a:t>:</a:t>
            </a:r>
          </a:p>
          <a:p>
            <a:pPr marL="285750" indent="-285750" algn="just">
              <a:lnSpc>
                <a:spcPct val="200000"/>
              </a:lnSpc>
              <a:buFont typeface="Arial" panose="020B0604020202020204" pitchFamily="34" charset="0"/>
              <a:buChar char="•"/>
            </a:pPr>
            <a:r>
              <a:rPr lang="en-US" dirty="0"/>
              <a:t>Improving the quality of finished </a:t>
            </a:r>
            <a:r>
              <a:rPr lang="en-US" dirty="0" smtClean="0"/>
              <a:t>parts</a:t>
            </a:r>
          </a:p>
          <a:p>
            <a:pPr marL="285750" indent="-285750" algn="just">
              <a:lnSpc>
                <a:spcPct val="200000"/>
              </a:lnSpc>
              <a:buFont typeface="Arial" panose="020B0604020202020204" pitchFamily="34" charset="0"/>
              <a:buChar char="•"/>
            </a:pPr>
            <a:r>
              <a:rPr lang="en-US" dirty="0" smtClean="0"/>
              <a:t>Greater </a:t>
            </a:r>
            <a:r>
              <a:rPr lang="en-US" dirty="0"/>
              <a:t>consistency/homogeneity in the quality of the </a:t>
            </a:r>
            <a:r>
              <a:rPr lang="en-US" dirty="0" smtClean="0"/>
              <a:t>parts</a:t>
            </a:r>
          </a:p>
          <a:p>
            <a:pPr marL="285750" indent="-285750" algn="just">
              <a:lnSpc>
                <a:spcPct val="200000"/>
              </a:lnSpc>
              <a:buFont typeface="Arial" panose="020B0604020202020204" pitchFamily="34" charset="0"/>
              <a:buChar char="•"/>
            </a:pPr>
            <a:r>
              <a:rPr lang="en-US" dirty="0" smtClean="0"/>
              <a:t>More </a:t>
            </a:r>
            <a:r>
              <a:rPr lang="en-US" dirty="0"/>
              <a:t>speed in the process</a:t>
            </a:r>
          </a:p>
          <a:p>
            <a:pPr marL="285750" indent="-285750" algn="just">
              <a:lnSpc>
                <a:spcPct val="200000"/>
              </a:lnSpc>
              <a:buFont typeface="Arial" panose="020B0604020202020204" pitchFamily="34" charset="0"/>
              <a:buChar char="•"/>
            </a:pPr>
            <a:endParaRPr lang="en-US" dirty="0"/>
          </a:p>
        </p:txBody>
      </p:sp>
    </p:spTree>
    <p:extLst>
      <p:ext uri="{BB962C8B-B14F-4D97-AF65-F5344CB8AC3E}">
        <p14:creationId xmlns:p14="http://schemas.microsoft.com/office/powerpoint/2010/main" val="885296350"/>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bg>
      <p:bgPr>
        <a:solidFill>
          <a:srgbClr val="FFFFFF"/>
        </a:solidFill>
        <a:effectLst/>
      </p:bgPr>
    </p:bg>
    <p:spTree>
      <p:nvGrpSpPr>
        <p:cNvPr id="1" name=""/>
        <p:cNvGrpSpPr/>
        <p:nvPr/>
      </p:nvGrpSpPr>
      <p:grpSpPr bwMode="auto">
        <a:xfrm>
          <a:off x="0" y="0"/>
          <a:ext cx="0" cy="0"/>
          <a:chOff x="0" y="0"/>
          <a:chExt cx="0" cy="0"/>
        </a:xfrm>
      </p:grpSpPr>
      <p:sp>
        <p:nvSpPr>
          <p:cNvPr id="6" name="Laukizuzena 5"/>
          <p:cNvSpPr/>
          <p:nvPr/>
        </p:nvSpPr>
        <p:spPr bwMode="auto">
          <a:xfrm>
            <a:off x="6385804" y="282520"/>
            <a:ext cx="2348996" cy="365795"/>
          </a:xfrm>
          <a:prstGeom prst="rect">
            <a:avLst/>
          </a:prstGeom>
          <a:solidFill>
            <a:schemeClr val="bg1"/>
          </a:solidFill>
        </p:spPr>
        <p:txBody>
          <a:bodyPr vertOverflow="overflow" horzOverflow="clip" vert="horz" wrap="square" lIns="91440" tIns="45720" rIns="91440" bIns="45720" numCol="1" spcCol="0" rtlCol="0" fromWordArt="0" anchor="t" anchorCtr="0" forceAA="0" compatLnSpc="0">
            <a:spAutoFit/>
          </a:bodyPr>
          <a:lstStyle/>
          <a:p>
            <a:pPr>
              <a:defRPr/>
            </a:pPr>
            <a:endParaRPr/>
          </a:p>
        </p:txBody>
      </p:sp>
      <p:sp>
        <p:nvSpPr>
          <p:cNvPr id="7" name="CustomShape 2"/>
          <p:cNvSpPr/>
          <p:nvPr/>
        </p:nvSpPr>
        <p:spPr bwMode="auto">
          <a:xfrm>
            <a:off x="457200" y="1401326"/>
            <a:ext cx="8229240" cy="45651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style>
          <a:lnRef idx="0">
            <a:srgbClr val="000000"/>
          </a:lnRef>
          <a:fillRef idx="0">
            <a:srgbClr val="000000"/>
          </a:fillRef>
          <a:effectRef idx="0">
            <a:srgbClr val="000000"/>
          </a:effectRef>
          <a:fontRef idx="minor"/>
        </p:style>
        <p:txBody>
          <a:bodyPr lIns="90000" tIns="46800" rIns="90000" bIns="46800">
            <a:noAutofit/>
          </a:bodyPr>
          <a:lstStyle/>
          <a:p>
            <a:pPr algn="just"/>
            <a:r>
              <a:rPr lang="en-US" b="1" dirty="0"/>
              <a:t>Impact on the </a:t>
            </a:r>
            <a:r>
              <a:rPr lang="en-US" b="1" dirty="0" err="1"/>
              <a:t>labour</a:t>
            </a:r>
            <a:r>
              <a:rPr lang="en-US" b="1" dirty="0"/>
              <a:t> force</a:t>
            </a:r>
          </a:p>
          <a:p>
            <a:pPr marL="285750" indent="-285750" algn="just">
              <a:lnSpc>
                <a:spcPct val="200000"/>
              </a:lnSpc>
              <a:buFont typeface="Arial" panose="020B0604020202020204" pitchFamily="34" charset="0"/>
              <a:buChar char="•"/>
            </a:pPr>
            <a:r>
              <a:rPr lang="en-US" dirty="0" smtClean="0"/>
              <a:t>In </a:t>
            </a:r>
            <a:r>
              <a:rPr lang="en-US" dirty="0"/>
              <a:t>production processes, as a result of the incorporation of more and more robots, workers will be freed from repetitive tasks and can perform tasks of greater value, complexity and professional satisfaction.</a:t>
            </a:r>
          </a:p>
          <a:p>
            <a:pPr marL="285750" indent="-285750" algn="just">
              <a:lnSpc>
                <a:spcPct val="200000"/>
              </a:lnSpc>
              <a:buFont typeface="Arial" panose="020B0604020202020204" pitchFamily="34" charset="0"/>
              <a:buChar char="•"/>
            </a:pPr>
            <a:r>
              <a:rPr lang="en-US" dirty="0" smtClean="0"/>
              <a:t>In </a:t>
            </a:r>
            <a:r>
              <a:rPr lang="en-US" dirty="0"/>
              <a:t>order to maintain jobs, there are other tasks of greater value.</a:t>
            </a:r>
          </a:p>
          <a:p>
            <a:pPr marL="285750" indent="-285750" algn="just">
              <a:lnSpc>
                <a:spcPct val="200000"/>
              </a:lnSpc>
              <a:buFont typeface="Arial" panose="020B0604020202020204" pitchFamily="34" charset="0"/>
              <a:buChar char="•"/>
            </a:pPr>
            <a:r>
              <a:rPr lang="en-US" dirty="0" smtClean="0"/>
              <a:t>This </a:t>
            </a:r>
            <a:r>
              <a:rPr lang="en-US" dirty="0"/>
              <a:t>raises controversy among displaced workers and there are defenders of all positions: those who believe that all workers can be relocated and on the other hand recognize that some low-level profiles are difficult to relocate individually.</a:t>
            </a:r>
          </a:p>
        </p:txBody>
      </p:sp>
    </p:spTree>
    <p:extLst>
      <p:ext uri="{BB962C8B-B14F-4D97-AF65-F5344CB8AC3E}">
        <p14:creationId xmlns:p14="http://schemas.microsoft.com/office/powerpoint/2010/main" val="674876633"/>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a:solidFill>
          <a:srgbClr val="FFFFFF"/>
        </a:solidFill>
        <a:effectLst/>
      </p:bgPr>
    </p:bg>
    <p:spTree>
      <p:nvGrpSpPr>
        <p:cNvPr id="1" name=""/>
        <p:cNvGrpSpPr/>
        <p:nvPr/>
      </p:nvGrpSpPr>
      <p:grpSpPr bwMode="auto">
        <a:xfrm>
          <a:off x="0" y="0"/>
          <a:ext cx="0" cy="0"/>
          <a:chOff x="0" y="0"/>
          <a:chExt cx="0" cy="0"/>
        </a:xfrm>
      </p:grpSpPr>
      <p:sp>
        <p:nvSpPr>
          <p:cNvPr id="6" name="Laukizuzena 5"/>
          <p:cNvSpPr/>
          <p:nvPr/>
        </p:nvSpPr>
        <p:spPr bwMode="auto">
          <a:xfrm>
            <a:off x="6385804" y="282520"/>
            <a:ext cx="2348996" cy="365795"/>
          </a:xfrm>
          <a:prstGeom prst="rect">
            <a:avLst/>
          </a:prstGeom>
          <a:solidFill>
            <a:schemeClr val="bg1"/>
          </a:solidFill>
        </p:spPr>
        <p:txBody>
          <a:bodyPr vertOverflow="overflow" horzOverflow="clip" vert="horz" wrap="square" lIns="91440" tIns="45720" rIns="91440" bIns="45720" numCol="1" spcCol="0" rtlCol="0" fromWordArt="0" anchor="t" anchorCtr="0" forceAA="0" compatLnSpc="0">
            <a:spAutoFit/>
          </a:bodyPr>
          <a:lstStyle/>
          <a:p>
            <a:pPr>
              <a:defRPr/>
            </a:pPr>
            <a:endParaRPr/>
          </a:p>
        </p:txBody>
      </p:sp>
      <p:sp>
        <p:nvSpPr>
          <p:cNvPr id="7" name="CustomShape 2"/>
          <p:cNvSpPr/>
          <p:nvPr/>
        </p:nvSpPr>
        <p:spPr bwMode="auto">
          <a:xfrm>
            <a:off x="457200" y="1401326"/>
            <a:ext cx="8229240" cy="45651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style>
          <a:lnRef idx="0">
            <a:srgbClr val="000000"/>
          </a:lnRef>
          <a:fillRef idx="0">
            <a:srgbClr val="000000"/>
          </a:fillRef>
          <a:effectRef idx="0">
            <a:srgbClr val="000000"/>
          </a:effectRef>
          <a:fontRef idx="minor"/>
        </p:style>
        <p:txBody>
          <a:bodyPr lIns="90000" tIns="46800" rIns="90000" bIns="46800">
            <a:noAutofit/>
          </a:bodyPr>
          <a:lstStyle/>
          <a:p>
            <a:r>
              <a:rPr lang="en-US" b="1" dirty="0"/>
              <a:t>Impact on the </a:t>
            </a:r>
            <a:r>
              <a:rPr lang="en-US" b="1" dirty="0" err="1"/>
              <a:t>labour</a:t>
            </a:r>
            <a:r>
              <a:rPr lang="en-US" b="1" dirty="0"/>
              <a:t> force</a:t>
            </a:r>
          </a:p>
          <a:p>
            <a:pPr marL="285750" indent="-285750" algn="just">
              <a:lnSpc>
                <a:spcPct val="200000"/>
              </a:lnSpc>
              <a:buFont typeface="Arial" panose="020B0604020202020204" pitchFamily="34" charset="0"/>
              <a:buChar char="•"/>
            </a:pPr>
            <a:r>
              <a:rPr lang="en-US" dirty="0" smtClean="0"/>
              <a:t>In general</a:t>
            </a:r>
            <a:r>
              <a:rPr lang="en-US" dirty="0"/>
              <a:t>, and after a while, most of those </a:t>
            </a:r>
            <a:r>
              <a:rPr lang="en-US" dirty="0" smtClean="0"/>
              <a:t>believe </a:t>
            </a:r>
            <a:r>
              <a:rPr lang="en-US" dirty="0"/>
              <a:t>that new jobs will appear.</a:t>
            </a:r>
          </a:p>
          <a:p>
            <a:pPr marL="285750" indent="-285750" algn="just">
              <a:lnSpc>
                <a:spcPct val="200000"/>
              </a:lnSpc>
              <a:buFont typeface="Arial" panose="020B0604020202020204" pitchFamily="34" charset="0"/>
              <a:buChar char="•"/>
            </a:pPr>
            <a:r>
              <a:rPr lang="en-US" dirty="0" smtClean="0"/>
              <a:t>Some </a:t>
            </a:r>
            <a:r>
              <a:rPr lang="en-US" dirty="0"/>
              <a:t>jobs will be lost at first, but when you look at the impact globally, the </a:t>
            </a:r>
            <a:r>
              <a:rPr lang="en-US" dirty="0" smtClean="0"/>
              <a:t>market will transform dramatically and new jobs will emerge over time.</a:t>
            </a:r>
          </a:p>
          <a:p>
            <a:pPr marL="285750" indent="-285750" algn="just">
              <a:lnSpc>
                <a:spcPct val="200000"/>
              </a:lnSpc>
              <a:buFont typeface="Arial" panose="020B0604020202020204" pitchFamily="34" charset="0"/>
              <a:buChar char="•"/>
            </a:pPr>
            <a:r>
              <a:rPr lang="en-US" dirty="0" smtClean="0"/>
              <a:t>As always, reality will be the one that gives and takes away the reasons, and since it is giving rapid development, we will not have to wait long.</a:t>
            </a:r>
          </a:p>
          <a:p>
            <a:pPr marL="285750" indent="-285750" algn="just">
              <a:lnSpc>
                <a:spcPct val="200000"/>
              </a:lnSpc>
              <a:buFont typeface="Arial" panose="020B0604020202020204" pitchFamily="34" charset="0"/>
              <a:buChar char="•"/>
            </a:pPr>
            <a:r>
              <a:rPr lang="en-US" dirty="0" smtClean="0"/>
              <a:t>In </a:t>
            </a:r>
            <a:r>
              <a:rPr lang="en-US" dirty="0"/>
              <a:t>any case, with the exception of a cataclysm of global dimensions (nuclear war, impact of a meteorite...), </a:t>
            </a:r>
            <a:r>
              <a:rPr lang="en-US" dirty="0" err="1"/>
              <a:t>robotization</a:t>
            </a:r>
            <a:r>
              <a:rPr lang="en-US" dirty="0"/>
              <a:t> is not an option, but an inevitable consequence of current technological progress.</a:t>
            </a:r>
          </a:p>
        </p:txBody>
      </p:sp>
    </p:spTree>
    <p:extLst>
      <p:ext uri="{BB962C8B-B14F-4D97-AF65-F5344CB8AC3E}">
        <p14:creationId xmlns:p14="http://schemas.microsoft.com/office/powerpoint/2010/main" val="168012644"/>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solidFill>
          <a:srgbClr val="FFFFFF"/>
        </a:solidFill>
        <a:effectLst/>
      </p:bgPr>
    </p:bg>
    <p:spTree>
      <p:nvGrpSpPr>
        <p:cNvPr id="1" name=""/>
        <p:cNvGrpSpPr/>
        <p:nvPr/>
      </p:nvGrpSpPr>
      <p:grpSpPr bwMode="auto">
        <a:xfrm>
          <a:off x="0" y="0"/>
          <a:ext cx="0" cy="0"/>
          <a:chOff x="0" y="0"/>
          <a:chExt cx="0" cy="0"/>
        </a:xfrm>
      </p:grpSpPr>
      <p:sp>
        <p:nvSpPr>
          <p:cNvPr id="6" name="Laukizuzena 5"/>
          <p:cNvSpPr/>
          <p:nvPr/>
        </p:nvSpPr>
        <p:spPr bwMode="auto">
          <a:xfrm>
            <a:off x="6385804" y="282520"/>
            <a:ext cx="2348996" cy="365795"/>
          </a:xfrm>
          <a:prstGeom prst="rect">
            <a:avLst/>
          </a:prstGeom>
          <a:solidFill>
            <a:schemeClr val="bg1"/>
          </a:solidFill>
        </p:spPr>
        <p:txBody>
          <a:bodyPr vertOverflow="overflow" horzOverflow="clip" vert="horz" wrap="square" lIns="91440" tIns="45720" rIns="91440" bIns="45720" numCol="1" spcCol="0" rtlCol="0" fromWordArt="0" anchor="t" anchorCtr="0" forceAA="0" compatLnSpc="0">
            <a:spAutoFit/>
          </a:bodyPr>
          <a:lstStyle/>
          <a:p>
            <a:pPr>
              <a:defRPr/>
            </a:pPr>
            <a:endParaRPr/>
          </a:p>
        </p:txBody>
      </p:sp>
      <p:sp>
        <p:nvSpPr>
          <p:cNvPr id="7" name="CustomShape 2"/>
          <p:cNvSpPr/>
          <p:nvPr/>
        </p:nvSpPr>
        <p:spPr bwMode="auto">
          <a:xfrm>
            <a:off x="457200" y="1401326"/>
            <a:ext cx="8229240" cy="45651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style>
          <a:lnRef idx="0">
            <a:srgbClr val="000000"/>
          </a:lnRef>
          <a:fillRef idx="0">
            <a:srgbClr val="000000"/>
          </a:fillRef>
          <a:effectRef idx="0">
            <a:srgbClr val="000000"/>
          </a:effectRef>
          <a:fontRef idx="minor"/>
        </p:style>
        <p:txBody>
          <a:bodyPr lIns="90000" tIns="46800" rIns="90000" bIns="46800">
            <a:noAutofit/>
          </a:bodyPr>
          <a:lstStyle/>
          <a:p>
            <a:pPr>
              <a:lnSpc>
                <a:spcPct val="90000"/>
              </a:lnSpc>
              <a:spcBef>
                <a:spcPts val="697"/>
              </a:spcBef>
              <a:defRPr/>
            </a:pPr>
            <a:r>
              <a:rPr lang="en" sz="3200" b="1" spc="-1" dirty="0">
                <a:solidFill>
                  <a:srgbClr val="000000"/>
                </a:solidFill>
                <a:latin typeface="Calibri"/>
              </a:rPr>
              <a:t>Cobots</a:t>
            </a:r>
            <a:endParaRPr lang="eu-ES" sz="3200" b="1" spc="-1" dirty="0">
              <a:solidFill>
                <a:srgbClr val="000000"/>
              </a:solidFill>
              <a:latin typeface="Calibri"/>
            </a:endParaRPr>
          </a:p>
          <a:p>
            <a:pPr marL="342900" indent="-342900" algn="just">
              <a:lnSpc>
                <a:spcPct val="200000"/>
              </a:lnSpc>
              <a:spcBef>
                <a:spcPts val="697"/>
              </a:spcBef>
              <a:buFont typeface="Arial" panose="020B0604020202020204" pitchFamily="34" charset="0"/>
              <a:buChar char="•"/>
              <a:defRPr/>
            </a:pPr>
            <a:r>
              <a:rPr lang="en-US" dirty="0"/>
              <a:t>They communicate with humans thanks to the establishment of artificial vision, among other things.</a:t>
            </a:r>
            <a:endParaRPr lang="en" dirty="0"/>
          </a:p>
          <a:p>
            <a:pPr marL="342900" indent="-342900" algn="just">
              <a:lnSpc>
                <a:spcPct val="200000"/>
              </a:lnSpc>
              <a:spcBef>
                <a:spcPts val="697"/>
              </a:spcBef>
              <a:buFont typeface="Arial" panose="020B0604020202020204" pitchFamily="34" charset="0"/>
              <a:buChar char="•"/>
              <a:defRPr/>
            </a:pPr>
            <a:r>
              <a:rPr lang="en-US" dirty="0"/>
              <a:t>It is essential to detect and interact with people, thanks also to the advances of the motion sensors in the devices.</a:t>
            </a:r>
            <a:r>
              <a:rPr lang="en" dirty="0"/>
              <a:t>.</a:t>
            </a:r>
          </a:p>
          <a:p>
            <a:pPr marL="342900" indent="-342900" algn="just">
              <a:lnSpc>
                <a:spcPct val="200000"/>
              </a:lnSpc>
              <a:spcBef>
                <a:spcPts val="697"/>
              </a:spcBef>
              <a:buFont typeface="Arial" panose="020B0604020202020204" pitchFamily="34" charset="0"/>
              <a:buChar char="•"/>
              <a:defRPr/>
            </a:pPr>
            <a:r>
              <a:rPr lang="en" dirty="0"/>
              <a:t>Robot his/her at work interrupt yes , we previously scheduled security as will be included , traditional robot with one will happen of what would be against​</a:t>
            </a:r>
            <a:endParaRPr lang="es-ES" sz="2400" spc="-1" dirty="0"/>
          </a:p>
        </p:txBody>
      </p:sp>
    </p:spTree>
    <p:extLst>
      <p:ext uri="{BB962C8B-B14F-4D97-AF65-F5344CB8AC3E}">
        <p14:creationId xmlns:p14="http://schemas.microsoft.com/office/powerpoint/2010/main" val="329444070"/>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solidFill>
          <a:srgbClr val="FFFFFF"/>
        </a:solidFill>
        <a:effectLst/>
      </p:bgPr>
    </p:bg>
    <p:spTree>
      <p:nvGrpSpPr>
        <p:cNvPr id="1" name=""/>
        <p:cNvGrpSpPr/>
        <p:nvPr/>
      </p:nvGrpSpPr>
      <p:grpSpPr bwMode="auto">
        <a:xfrm>
          <a:off x="0" y="0"/>
          <a:ext cx="0" cy="0"/>
          <a:chOff x="0" y="0"/>
          <a:chExt cx="0" cy="0"/>
        </a:xfrm>
      </p:grpSpPr>
      <p:sp>
        <p:nvSpPr>
          <p:cNvPr id="6" name="Laukizuzena 5"/>
          <p:cNvSpPr/>
          <p:nvPr/>
        </p:nvSpPr>
        <p:spPr bwMode="auto">
          <a:xfrm>
            <a:off x="6385804" y="282520"/>
            <a:ext cx="2348996" cy="365795"/>
          </a:xfrm>
          <a:prstGeom prst="rect">
            <a:avLst/>
          </a:prstGeom>
          <a:solidFill>
            <a:schemeClr val="bg1"/>
          </a:solidFill>
        </p:spPr>
        <p:txBody>
          <a:bodyPr vertOverflow="overflow" horzOverflow="clip" vert="horz" wrap="square" lIns="91440" tIns="45720" rIns="91440" bIns="45720" numCol="1" spcCol="0" rtlCol="0" fromWordArt="0" anchor="t" anchorCtr="0" forceAA="0" compatLnSpc="0">
            <a:spAutoFit/>
          </a:bodyPr>
          <a:lstStyle/>
          <a:p>
            <a:pPr>
              <a:defRPr/>
            </a:pPr>
            <a:endParaRPr/>
          </a:p>
        </p:txBody>
      </p:sp>
      <p:sp>
        <p:nvSpPr>
          <p:cNvPr id="7" name="CustomShape 2"/>
          <p:cNvSpPr/>
          <p:nvPr/>
        </p:nvSpPr>
        <p:spPr bwMode="auto">
          <a:xfrm>
            <a:off x="457200" y="1401326"/>
            <a:ext cx="8229240" cy="45651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style>
          <a:lnRef idx="0">
            <a:srgbClr val="000000"/>
          </a:lnRef>
          <a:fillRef idx="0">
            <a:srgbClr val="000000"/>
          </a:fillRef>
          <a:effectRef idx="0">
            <a:srgbClr val="000000"/>
          </a:effectRef>
          <a:fontRef idx="minor"/>
        </p:style>
        <p:txBody>
          <a:bodyPr lIns="90000" tIns="46800" rIns="90000" bIns="46800">
            <a:noAutofit/>
          </a:bodyPr>
          <a:lstStyle/>
          <a:p>
            <a:r>
              <a:rPr lang="en-US" b="1" dirty="0"/>
              <a:t>Impact on the </a:t>
            </a:r>
            <a:r>
              <a:rPr lang="en-US" b="1" dirty="0" err="1"/>
              <a:t>labour</a:t>
            </a:r>
            <a:r>
              <a:rPr lang="en-US" b="1" dirty="0"/>
              <a:t> force</a:t>
            </a:r>
          </a:p>
          <a:p>
            <a:pPr>
              <a:lnSpc>
                <a:spcPct val="200000"/>
              </a:lnSpc>
            </a:pPr>
            <a:r>
              <a:rPr lang="en-US" dirty="0" smtClean="0"/>
              <a:t>The inclusion </a:t>
            </a:r>
            <a:r>
              <a:rPr lang="en-US" dirty="0"/>
              <a:t>of a robot in a production line generates </a:t>
            </a:r>
            <a:r>
              <a:rPr lang="en-US" dirty="0" smtClean="0"/>
              <a:t>the </a:t>
            </a:r>
            <a:r>
              <a:rPr lang="en-US" dirty="0"/>
              <a:t>following: the initial creation of distrust among employees.</a:t>
            </a:r>
          </a:p>
          <a:p>
            <a:pPr>
              <a:lnSpc>
                <a:spcPct val="200000"/>
              </a:lnSpc>
            </a:pPr>
            <a:r>
              <a:rPr lang="en-US" dirty="0" smtClean="0"/>
              <a:t>If </a:t>
            </a:r>
            <a:r>
              <a:rPr lang="en-US" dirty="0"/>
              <a:t>you want to maintain a good working environment by introducing a robot and achieve success, you need to clearly explain </a:t>
            </a:r>
            <a:r>
              <a:rPr lang="en-US" dirty="0" smtClean="0"/>
              <a:t>what </a:t>
            </a:r>
            <a:r>
              <a:rPr lang="en-US" dirty="0"/>
              <a:t>the benefits are in terms of productivity and highlight the working conditions that improve them.</a:t>
            </a:r>
          </a:p>
          <a:p>
            <a:pPr>
              <a:lnSpc>
                <a:spcPct val="200000"/>
              </a:lnSpc>
            </a:pPr>
            <a:r>
              <a:rPr lang="en-US" dirty="0" smtClean="0"/>
              <a:t>What </a:t>
            </a:r>
            <a:r>
              <a:rPr lang="en-US" dirty="0"/>
              <a:t>do you think of this discussion? Make a </a:t>
            </a:r>
            <a:r>
              <a:rPr lang="en-US" b="1" dirty="0"/>
              <a:t>list of ideas </a:t>
            </a:r>
            <a:r>
              <a:rPr lang="en-US" dirty="0"/>
              <a:t>and discuss them in class.</a:t>
            </a:r>
          </a:p>
        </p:txBody>
      </p:sp>
      <p:pic>
        <p:nvPicPr>
          <p:cNvPr id="2" name="Irudia 1"/>
          <p:cNvPicPr>
            <a:picLocks noChangeAspect="1"/>
          </p:cNvPicPr>
          <p:nvPr/>
        </p:nvPicPr>
        <p:blipFill>
          <a:blip r:embed="rId2"/>
          <a:stretch>
            <a:fillRect/>
          </a:stretch>
        </p:blipFill>
        <p:spPr>
          <a:xfrm>
            <a:off x="3095656" y="4980479"/>
            <a:ext cx="2952328" cy="1400849"/>
          </a:xfrm>
          <a:prstGeom prst="rect">
            <a:avLst/>
          </a:prstGeom>
        </p:spPr>
      </p:pic>
    </p:spTree>
    <p:extLst>
      <p:ext uri="{BB962C8B-B14F-4D97-AF65-F5344CB8AC3E}">
        <p14:creationId xmlns:p14="http://schemas.microsoft.com/office/powerpoint/2010/main" val="4096706373"/>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solidFill>
          <a:srgbClr val="FFFFFF"/>
        </a:solidFill>
        <a:effectLst/>
      </p:bgPr>
    </p:bg>
    <p:spTree>
      <p:nvGrpSpPr>
        <p:cNvPr id="1" name=""/>
        <p:cNvGrpSpPr/>
        <p:nvPr/>
      </p:nvGrpSpPr>
      <p:grpSpPr bwMode="auto">
        <a:xfrm>
          <a:off x="0" y="0"/>
          <a:ext cx="0" cy="0"/>
          <a:chOff x="0" y="0"/>
          <a:chExt cx="0" cy="0"/>
        </a:xfrm>
      </p:grpSpPr>
      <p:sp>
        <p:nvSpPr>
          <p:cNvPr id="6" name="Laukizuzena 5"/>
          <p:cNvSpPr/>
          <p:nvPr/>
        </p:nvSpPr>
        <p:spPr bwMode="auto">
          <a:xfrm>
            <a:off x="6385804" y="282520"/>
            <a:ext cx="2348996" cy="365795"/>
          </a:xfrm>
          <a:prstGeom prst="rect">
            <a:avLst/>
          </a:prstGeom>
          <a:solidFill>
            <a:schemeClr val="bg1"/>
          </a:solidFill>
        </p:spPr>
        <p:txBody>
          <a:bodyPr vertOverflow="overflow" horzOverflow="clip" vert="horz" wrap="square" lIns="91440" tIns="45720" rIns="91440" bIns="45720" numCol="1" spcCol="0" rtlCol="0" fromWordArt="0" anchor="t" anchorCtr="0" forceAA="0" compatLnSpc="0">
            <a:spAutoFit/>
          </a:bodyPr>
          <a:lstStyle/>
          <a:p>
            <a:pPr>
              <a:defRPr/>
            </a:pPr>
            <a:endParaRPr/>
          </a:p>
        </p:txBody>
      </p:sp>
      <p:sp>
        <p:nvSpPr>
          <p:cNvPr id="7" name="CustomShape 2"/>
          <p:cNvSpPr/>
          <p:nvPr/>
        </p:nvSpPr>
        <p:spPr bwMode="auto">
          <a:xfrm>
            <a:off x="457200" y="1401326"/>
            <a:ext cx="8229240" cy="45651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style>
          <a:lnRef idx="0">
            <a:srgbClr val="000000"/>
          </a:lnRef>
          <a:fillRef idx="0">
            <a:srgbClr val="000000"/>
          </a:fillRef>
          <a:effectRef idx="0">
            <a:srgbClr val="000000"/>
          </a:effectRef>
          <a:fontRef idx="minor"/>
        </p:style>
        <p:txBody>
          <a:bodyPr lIns="90000" tIns="46800" rIns="90000" bIns="46800">
            <a:noAutofit/>
          </a:bodyPr>
          <a:lstStyle/>
          <a:p>
            <a:r>
              <a:rPr lang="en-US" b="1" dirty="0"/>
              <a:t>Impact on the </a:t>
            </a:r>
            <a:r>
              <a:rPr lang="en-US" b="1" dirty="0" err="1"/>
              <a:t>labour</a:t>
            </a:r>
            <a:r>
              <a:rPr lang="en-US" b="1" dirty="0"/>
              <a:t> force</a:t>
            </a:r>
          </a:p>
          <a:p>
            <a:endParaRPr lang="es-ES" b="1" dirty="0" smtClean="0">
              <a:latin typeface="+mj-lt"/>
            </a:endParaRPr>
          </a:p>
          <a:p>
            <a:r>
              <a:rPr lang="es-ES" dirty="0">
                <a:hlinkClick r:id="rId2"/>
              </a:rPr>
              <a:t>Cuando la tecnología y el empleo están reñidos: el efecto de los robots en los puestos de trabajo (computerhoy.com)</a:t>
            </a:r>
            <a:endParaRPr lang="es-ES" dirty="0" smtClean="0"/>
          </a:p>
        </p:txBody>
      </p:sp>
      <p:pic>
        <p:nvPicPr>
          <p:cNvPr id="2" name="Irudia 1"/>
          <p:cNvPicPr>
            <a:picLocks noChangeAspect="1"/>
          </p:cNvPicPr>
          <p:nvPr/>
        </p:nvPicPr>
        <p:blipFill>
          <a:blip r:embed="rId3"/>
          <a:stretch>
            <a:fillRect/>
          </a:stretch>
        </p:blipFill>
        <p:spPr>
          <a:xfrm>
            <a:off x="3095656" y="3212976"/>
            <a:ext cx="2952328" cy="1400849"/>
          </a:xfrm>
          <a:prstGeom prst="rect">
            <a:avLst/>
          </a:prstGeom>
        </p:spPr>
      </p:pic>
    </p:spTree>
    <p:extLst>
      <p:ext uri="{BB962C8B-B14F-4D97-AF65-F5344CB8AC3E}">
        <p14:creationId xmlns:p14="http://schemas.microsoft.com/office/powerpoint/2010/main" val="1137134587"/>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bg>
      <p:bgPr>
        <a:solidFill>
          <a:srgbClr val="FFFFFF"/>
        </a:solidFill>
        <a:effectLst/>
      </p:bgPr>
    </p:bg>
    <p:spTree>
      <p:nvGrpSpPr>
        <p:cNvPr id="1" name=""/>
        <p:cNvGrpSpPr/>
        <p:nvPr/>
      </p:nvGrpSpPr>
      <p:grpSpPr bwMode="auto">
        <a:xfrm>
          <a:off x="0" y="0"/>
          <a:ext cx="0" cy="0"/>
          <a:chOff x="0" y="0"/>
          <a:chExt cx="0" cy="0"/>
        </a:xfrm>
      </p:grpSpPr>
      <p:sp>
        <p:nvSpPr>
          <p:cNvPr id="6" name="Laukizuzena 5"/>
          <p:cNvSpPr/>
          <p:nvPr/>
        </p:nvSpPr>
        <p:spPr bwMode="auto">
          <a:xfrm>
            <a:off x="6385804" y="282520"/>
            <a:ext cx="2348996" cy="365795"/>
          </a:xfrm>
          <a:prstGeom prst="rect">
            <a:avLst/>
          </a:prstGeom>
          <a:solidFill>
            <a:schemeClr val="bg1"/>
          </a:solidFill>
        </p:spPr>
        <p:txBody>
          <a:bodyPr vertOverflow="overflow" horzOverflow="clip" vert="horz" wrap="square" lIns="91440" tIns="45720" rIns="91440" bIns="45720" numCol="1" spcCol="0" rtlCol="0" fromWordArt="0" anchor="t" anchorCtr="0" forceAA="0" compatLnSpc="0">
            <a:spAutoFit/>
          </a:bodyPr>
          <a:lstStyle/>
          <a:p>
            <a:pPr>
              <a:defRPr/>
            </a:pPr>
            <a:endParaRPr/>
          </a:p>
        </p:txBody>
      </p:sp>
      <p:sp>
        <p:nvSpPr>
          <p:cNvPr id="7" name="CustomShape 2"/>
          <p:cNvSpPr/>
          <p:nvPr/>
        </p:nvSpPr>
        <p:spPr bwMode="auto">
          <a:xfrm>
            <a:off x="457200" y="1401326"/>
            <a:ext cx="8229240" cy="45651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style>
          <a:lnRef idx="0">
            <a:srgbClr val="000000"/>
          </a:lnRef>
          <a:fillRef idx="0">
            <a:srgbClr val="000000"/>
          </a:fillRef>
          <a:effectRef idx="0">
            <a:srgbClr val="000000"/>
          </a:effectRef>
          <a:fontRef idx="minor"/>
        </p:style>
        <p:txBody>
          <a:bodyPr lIns="90000" tIns="46800" rIns="90000" bIns="46800">
            <a:noAutofit/>
          </a:bodyPr>
          <a:lstStyle/>
          <a:p>
            <a:r>
              <a:rPr lang="en-US" b="1" dirty="0" smtClean="0"/>
              <a:t>The </a:t>
            </a:r>
            <a:r>
              <a:rPr lang="en-US" b="1" dirty="0"/>
              <a:t>choice of the </a:t>
            </a:r>
            <a:r>
              <a:rPr lang="en-US" b="1" dirty="0" smtClean="0"/>
              <a:t>robot</a:t>
            </a:r>
            <a:endParaRPr lang="en-US" b="1" dirty="0"/>
          </a:p>
          <a:p>
            <a:pPr algn="just">
              <a:lnSpc>
                <a:spcPct val="200000"/>
              </a:lnSpc>
            </a:pPr>
            <a:r>
              <a:rPr lang="en-US" dirty="0"/>
              <a:t>Once the application for </a:t>
            </a:r>
            <a:r>
              <a:rPr lang="en-US" dirty="0" err="1"/>
              <a:t>robotization</a:t>
            </a:r>
            <a:r>
              <a:rPr lang="en-US" dirty="0"/>
              <a:t> has been identified, it is necessary to choose which robot will be </a:t>
            </a:r>
            <a:r>
              <a:rPr lang="en-US" dirty="0" smtClean="0"/>
              <a:t>integrated. The </a:t>
            </a:r>
            <a:r>
              <a:rPr lang="en-US" dirty="0"/>
              <a:t>assessment of whether a particular robot adapts to a process depends mainly on the following </a:t>
            </a:r>
            <a:r>
              <a:rPr lang="en-US" dirty="0" smtClean="0"/>
              <a:t>characteristics:</a:t>
            </a:r>
            <a:endParaRPr lang="en-US" dirty="0"/>
          </a:p>
          <a:p>
            <a:pPr marL="285750" indent="-285750" algn="just">
              <a:lnSpc>
                <a:spcPct val="200000"/>
              </a:lnSpc>
              <a:buFont typeface="Arial" panose="020B0604020202020204" pitchFamily="34" charset="0"/>
              <a:buChar char="•"/>
            </a:pPr>
            <a:r>
              <a:rPr lang="en-US" b="1" dirty="0" smtClean="0"/>
              <a:t>The </a:t>
            </a:r>
            <a:r>
              <a:rPr lang="en-US" b="1" dirty="0"/>
              <a:t>load</a:t>
            </a:r>
            <a:r>
              <a:rPr lang="en-US" dirty="0"/>
              <a:t>. </a:t>
            </a:r>
            <a:r>
              <a:rPr lang="en-US" dirty="0" smtClean="0"/>
              <a:t>The </a:t>
            </a:r>
            <a:r>
              <a:rPr lang="en-US" dirty="0"/>
              <a:t>maximum weight that the robot can handle, taking into account the terminal element</a:t>
            </a:r>
            <a:r>
              <a:rPr lang="en-US" dirty="0" smtClean="0"/>
              <a:t>.</a:t>
            </a:r>
            <a:endParaRPr lang="en-US" dirty="0"/>
          </a:p>
          <a:p>
            <a:pPr algn="just">
              <a:lnSpc>
                <a:spcPct val="200000"/>
              </a:lnSpc>
            </a:pPr>
            <a:r>
              <a:rPr lang="en-US" dirty="0"/>
              <a:t>This means that, </a:t>
            </a:r>
            <a:r>
              <a:rPr lang="en-US" dirty="0" smtClean="0"/>
              <a:t>the </a:t>
            </a:r>
            <a:r>
              <a:rPr lang="en-US" dirty="0"/>
              <a:t>terminal element can be very heavy and its payload can be significantly </a:t>
            </a:r>
            <a:r>
              <a:rPr lang="en-US" dirty="0" smtClean="0"/>
              <a:t>limited. In </a:t>
            </a:r>
            <a:r>
              <a:rPr lang="en-US" dirty="0"/>
              <a:t>general, the loads of collaborative robots are small and much smaller than those that a traditional robot can handle.</a:t>
            </a:r>
          </a:p>
        </p:txBody>
      </p:sp>
    </p:spTree>
    <p:extLst>
      <p:ext uri="{BB962C8B-B14F-4D97-AF65-F5344CB8AC3E}">
        <p14:creationId xmlns:p14="http://schemas.microsoft.com/office/powerpoint/2010/main" val="764852673"/>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solidFill>
          <a:srgbClr val="FFFFFF"/>
        </a:solidFill>
        <a:effectLst/>
      </p:bgPr>
    </p:bg>
    <p:spTree>
      <p:nvGrpSpPr>
        <p:cNvPr id="1" name=""/>
        <p:cNvGrpSpPr/>
        <p:nvPr/>
      </p:nvGrpSpPr>
      <p:grpSpPr bwMode="auto">
        <a:xfrm>
          <a:off x="0" y="0"/>
          <a:ext cx="0" cy="0"/>
          <a:chOff x="0" y="0"/>
          <a:chExt cx="0" cy="0"/>
        </a:xfrm>
      </p:grpSpPr>
      <p:sp>
        <p:nvSpPr>
          <p:cNvPr id="6" name="Laukizuzena 5"/>
          <p:cNvSpPr/>
          <p:nvPr/>
        </p:nvSpPr>
        <p:spPr bwMode="auto">
          <a:xfrm>
            <a:off x="6385804" y="282520"/>
            <a:ext cx="2348996" cy="365795"/>
          </a:xfrm>
          <a:prstGeom prst="rect">
            <a:avLst/>
          </a:prstGeom>
          <a:solidFill>
            <a:schemeClr val="bg1"/>
          </a:solidFill>
        </p:spPr>
        <p:txBody>
          <a:bodyPr vertOverflow="overflow" horzOverflow="clip" vert="horz" wrap="square" lIns="91440" tIns="45720" rIns="91440" bIns="45720" numCol="1" spcCol="0" rtlCol="0" fromWordArt="0" anchor="t" anchorCtr="0" forceAA="0" compatLnSpc="0">
            <a:spAutoFit/>
          </a:bodyPr>
          <a:lstStyle/>
          <a:p>
            <a:pPr>
              <a:defRPr/>
            </a:pPr>
            <a:endParaRPr/>
          </a:p>
        </p:txBody>
      </p:sp>
      <p:sp>
        <p:nvSpPr>
          <p:cNvPr id="7" name="CustomShape 2"/>
          <p:cNvSpPr/>
          <p:nvPr/>
        </p:nvSpPr>
        <p:spPr bwMode="auto">
          <a:xfrm>
            <a:off x="457200" y="1401326"/>
            <a:ext cx="8229240" cy="45651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style>
          <a:lnRef idx="0">
            <a:srgbClr val="000000"/>
          </a:lnRef>
          <a:fillRef idx="0">
            <a:srgbClr val="000000"/>
          </a:fillRef>
          <a:effectRef idx="0">
            <a:srgbClr val="000000"/>
          </a:effectRef>
          <a:fontRef idx="minor"/>
        </p:style>
        <p:txBody>
          <a:bodyPr lIns="90000" tIns="46800" rIns="90000" bIns="46800">
            <a:noAutofit/>
          </a:bodyPr>
          <a:lstStyle/>
          <a:p>
            <a:pPr>
              <a:lnSpc>
                <a:spcPct val="200000"/>
              </a:lnSpc>
            </a:pPr>
            <a:r>
              <a:rPr lang="en-US" b="1" dirty="0"/>
              <a:t>The choice of the robot</a:t>
            </a:r>
          </a:p>
          <a:p>
            <a:pPr marL="285750" indent="-285750" algn="just">
              <a:lnSpc>
                <a:spcPct val="200000"/>
              </a:lnSpc>
              <a:buFont typeface="Arial" panose="020B0604020202020204" pitchFamily="34" charset="0"/>
              <a:buChar char="•"/>
            </a:pPr>
            <a:r>
              <a:rPr lang="en-US" b="1" dirty="0" smtClean="0"/>
              <a:t>The </a:t>
            </a:r>
            <a:r>
              <a:rPr lang="en-US" b="1" dirty="0"/>
              <a:t>scope of it</a:t>
            </a:r>
            <a:r>
              <a:rPr lang="en-US" dirty="0"/>
              <a:t>. The range is the maximum distance that the terminal element of the robot can </a:t>
            </a:r>
            <a:r>
              <a:rPr lang="en-US" dirty="0" smtClean="0"/>
              <a:t>reach.</a:t>
            </a:r>
          </a:p>
          <a:p>
            <a:pPr algn="just">
              <a:lnSpc>
                <a:spcPct val="200000"/>
              </a:lnSpc>
            </a:pPr>
            <a:r>
              <a:rPr lang="en-US" dirty="0" smtClean="0"/>
              <a:t>As </a:t>
            </a:r>
            <a:r>
              <a:rPr lang="en-US" dirty="0"/>
              <a:t>in the case of charging, collaborative robots are relatively small.</a:t>
            </a:r>
          </a:p>
          <a:p>
            <a:pPr marL="285750" indent="-285750" algn="just">
              <a:lnSpc>
                <a:spcPct val="200000"/>
              </a:lnSpc>
              <a:buFont typeface="Arial" panose="020B0604020202020204" pitchFamily="34" charset="0"/>
              <a:buChar char="•"/>
            </a:pPr>
            <a:r>
              <a:rPr lang="en-US" b="1" dirty="0" smtClean="0"/>
              <a:t>The </a:t>
            </a:r>
            <a:r>
              <a:rPr lang="en-US" b="1" dirty="0"/>
              <a:t>speed of it</a:t>
            </a:r>
            <a:r>
              <a:rPr lang="en-US" dirty="0"/>
              <a:t>. In general, collaborative robots are slow devices.</a:t>
            </a:r>
          </a:p>
          <a:p>
            <a:pPr algn="just">
              <a:lnSpc>
                <a:spcPct val="200000"/>
              </a:lnSpc>
            </a:pPr>
            <a:r>
              <a:rPr lang="en-US" dirty="0" smtClean="0"/>
              <a:t>In </a:t>
            </a:r>
            <a:r>
              <a:rPr lang="en-US" dirty="0"/>
              <a:t>any case, the most important thing is not the speed, but whether that speed is sufficient to respect the process times.</a:t>
            </a:r>
          </a:p>
        </p:txBody>
      </p:sp>
    </p:spTree>
    <p:extLst>
      <p:ext uri="{BB962C8B-B14F-4D97-AF65-F5344CB8AC3E}">
        <p14:creationId xmlns:p14="http://schemas.microsoft.com/office/powerpoint/2010/main" val="2008607282"/>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solidFill>
          <a:srgbClr val="FFFFFF"/>
        </a:solidFill>
        <a:effectLst/>
      </p:bgPr>
    </p:bg>
    <p:spTree>
      <p:nvGrpSpPr>
        <p:cNvPr id="1" name=""/>
        <p:cNvGrpSpPr/>
        <p:nvPr/>
      </p:nvGrpSpPr>
      <p:grpSpPr bwMode="auto">
        <a:xfrm>
          <a:off x="0" y="0"/>
          <a:ext cx="0" cy="0"/>
          <a:chOff x="0" y="0"/>
          <a:chExt cx="0" cy="0"/>
        </a:xfrm>
      </p:grpSpPr>
      <p:sp>
        <p:nvSpPr>
          <p:cNvPr id="6" name="Laukizuzena 5"/>
          <p:cNvSpPr/>
          <p:nvPr/>
        </p:nvSpPr>
        <p:spPr bwMode="auto">
          <a:xfrm>
            <a:off x="6385804" y="282520"/>
            <a:ext cx="2348996" cy="365795"/>
          </a:xfrm>
          <a:prstGeom prst="rect">
            <a:avLst/>
          </a:prstGeom>
          <a:solidFill>
            <a:schemeClr val="bg1"/>
          </a:solidFill>
        </p:spPr>
        <p:txBody>
          <a:bodyPr vertOverflow="overflow" horzOverflow="clip" vert="horz" wrap="square" lIns="91440" tIns="45720" rIns="91440" bIns="45720" numCol="1" spcCol="0" rtlCol="0" fromWordArt="0" anchor="t" anchorCtr="0" forceAA="0" compatLnSpc="0">
            <a:spAutoFit/>
          </a:bodyPr>
          <a:lstStyle/>
          <a:p>
            <a:pPr>
              <a:defRPr/>
            </a:pPr>
            <a:endParaRPr/>
          </a:p>
        </p:txBody>
      </p:sp>
      <p:sp>
        <p:nvSpPr>
          <p:cNvPr id="7" name="CustomShape 2"/>
          <p:cNvSpPr/>
          <p:nvPr/>
        </p:nvSpPr>
        <p:spPr bwMode="auto">
          <a:xfrm>
            <a:off x="457200" y="1401326"/>
            <a:ext cx="8229240" cy="45651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style>
          <a:lnRef idx="0">
            <a:srgbClr val="000000"/>
          </a:lnRef>
          <a:fillRef idx="0">
            <a:srgbClr val="000000"/>
          </a:fillRef>
          <a:effectRef idx="0">
            <a:srgbClr val="000000"/>
          </a:effectRef>
          <a:fontRef idx="minor"/>
        </p:style>
        <p:txBody>
          <a:bodyPr lIns="90000" tIns="46800" rIns="90000" bIns="46800">
            <a:noAutofit/>
          </a:bodyPr>
          <a:lstStyle/>
          <a:p>
            <a:pPr>
              <a:lnSpc>
                <a:spcPct val="200000"/>
              </a:lnSpc>
            </a:pPr>
            <a:r>
              <a:rPr lang="en-US" b="1" dirty="0"/>
              <a:t>The choice of the robot</a:t>
            </a:r>
          </a:p>
          <a:p>
            <a:pPr marL="285750" indent="-285750" algn="just">
              <a:lnSpc>
                <a:spcPct val="200000"/>
              </a:lnSpc>
              <a:buFont typeface="Arial" panose="020B0604020202020204" pitchFamily="34" charset="0"/>
              <a:buChar char="•"/>
            </a:pPr>
            <a:r>
              <a:rPr lang="en-US" b="1" dirty="0" smtClean="0"/>
              <a:t>Ease </a:t>
            </a:r>
            <a:r>
              <a:rPr lang="en-US" b="1" dirty="0"/>
              <a:t>of programming</a:t>
            </a:r>
            <a:r>
              <a:rPr lang="en-US" dirty="0"/>
              <a:t>. Although it is not a specification in itself, it is undoubtedly a feature that must be known before buying a collaborative robot.</a:t>
            </a:r>
          </a:p>
          <a:p>
            <a:pPr algn="just">
              <a:lnSpc>
                <a:spcPct val="200000"/>
              </a:lnSpc>
            </a:pPr>
            <a:r>
              <a:rPr lang="en-US" dirty="0" smtClean="0"/>
              <a:t>Without </a:t>
            </a:r>
            <a:r>
              <a:rPr lang="en-US" dirty="0"/>
              <a:t>being mandatory, it is very convenient to know the type of programming of the robot that you want to include in the production line.</a:t>
            </a:r>
          </a:p>
        </p:txBody>
      </p:sp>
      <p:pic>
        <p:nvPicPr>
          <p:cNvPr id="2" name="Irudia 1"/>
          <p:cNvPicPr>
            <a:picLocks noChangeAspect="1"/>
          </p:cNvPicPr>
          <p:nvPr/>
        </p:nvPicPr>
        <p:blipFill>
          <a:blip r:embed="rId2"/>
          <a:stretch>
            <a:fillRect/>
          </a:stretch>
        </p:blipFill>
        <p:spPr>
          <a:xfrm>
            <a:off x="3287902" y="4673033"/>
            <a:ext cx="2567836" cy="1636287"/>
          </a:xfrm>
          <a:prstGeom prst="rect">
            <a:avLst/>
          </a:prstGeom>
        </p:spPr>
      </p:pic>
    </p:spTree>
    <p:extLst>
      <p:ext uri="{BB962C8B-B14F-4D97-AF65-F5344CB8AC3E}">
        <p14:creationId xmlns:p14="http://schemas.microsoft.com/office/powerpoint/2010/main" val="2608082221"/>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solidFill>
          <a:srgbClr val="FFFFFF"/>
        </a:solidFill>
        <a:effectLst/>
      </p:bgPr>
    </p:bg>
    <p:spTree>
      <p:nvGrpSpPr>
        <p:cNvPr id="1" name=""/>
        <p:cNvGrpSpPr/>
        <p:nvPr/>
      </p:nvGrpSpPr>
      <p:grpSpPr bwMode="auto">
        <a:xfrm>
          <a:off x="0" y="0"/>
          <a:ext cx="0" cy="0"/>
          <a:chOff x="0" y="0"/>
          <a:chExt cx="0" cy="0"/>
        </a:xfrm>
      </p:grpSpPr>
      <p:sp>
        <p:nvSpPr>
          <p:cNvPr id="6" name="Laukizuzena 5"/>
          <p:cNvSpPr/>
          <p:nvPr/>
        </p:nvSpPr>
        <p:spPr bwMode="auto">
          <a:xfrm>
            <a:off x="6385804" y="282520"/>
            <a:ext cx="2348996" cy="365795"/>
          </a:xfrm>
          <a:prstGeom prst="rect">
            <a:avLst/>
          </a:prstGeom>
          <a:solidFill>
            <a:schemeClr val="bg1"/>
          </a:solidFill>
        </p:spPr>
        <p:txBody>
          <a:bodyPr vertOverflow="overflow" horzOverflow="clip" vert="horz" wrap="square" lIns="91440" tIns="45720" rIns="91440" bIns="45720" numCol="1" spcCol="0" rtlCol="0" fromWordArt="0" anchor="t" anchorCtr="0" forceAA="0" compatLnSpc="0">
            <a:spAutoFit/>
          </a:bodyPr>
          <a:lstStyle/>
          <a:p>
            <a:pPr>
              <a:defRPr/>
            </a:pPr>
            <a:endParaRPr/>
          </a:p>
        </p:txBody>
      </p:sp>
      <p:sp>
        <p:nvSpPr>
          <p:cNvPr id="7" name="CustomShape 2"/>
          <p:cNvSpPr/>
          <p:nvPr/>
        </p:nvSpPr>
        <p:spPr bwMode="auto">
          <a:xfrm>
            <a:off x="457200" y="1401326"/>
            <a:ext cx="8229240" cy="45651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style>
          <a:lnRef idx="0">
            <a:srgbClr val="000000"/>
          </a:lnRef>
          <a:fillRef idx="0">
            <a:srgbClr val="000000"/>
          </a:fillRef>
          <a:effectRef idx="0">
            <a:srgbClr val="000000"/>
          </a:effectRef>
          <a:fontRef idx="minor"/>
        </p:style>
        <p:txBody>
          <a:bodyPr lIns="90000" tIns="46800" rIns="90000" bIns="46800">
            <a:noAutofit/>
          </a:bodyPr>
          <a:lstStyle/>
          <a:p>
            <a:r>
              <a:rPr lang="en-US" b="1" dirty="0" smtClean="0"/>
              <a:t>The </a:t>
            </a:r>
            <a:r>
              <a:rPr lang="en-US" b="1" dirty="0"/>
              <a:t>choice of the robot</a:t>
            </a:r>
          </a:p>
          <a:p>
            <a:pPr algn="just">
              <a:lnSpc>
                <a:spcPct val="200000"/>
              </a:lnSpc>
            </a:pPr>
            <a:r>
              <a:rPr lang="en-US" dirty="0" smtClean="0"/>
              <a:t>Other </a:t>
            </a:r>
            <a:r>
              <a:rPr lang="en-US" dirty="0"/>
              <a:t>features that can be explored include:</a:t>
            </a:r>
          </a:p>
          <a:p>
            <a:pPr marL="285750" indent="-285750" algn="just">
              <a:lnSpc>
                <a:spcPct val="200000"/>
              </a:lnSpc>
              <a:buFont typeface="Arial" panose="020B0604020202020204" pitchFamily="34" charset="0"/>
              <a:buChar char="•"/>
            </a:pPr>
            <a:r>
              <a:rPr lang="en-US" b="1" dirty="0" smtClean="0"/>
              <a:t>The </a:t>
            </a:r>
            <a:r>
              <a:rPr lang="en-US" b="1" dirty="0"/>
              <a:t>repeatability</a:t>
            </a:r>
            <a:r>
              <a:rPr lang="en-US" dirty="0"/>
              <a:t>. The standard repeatability of collaborative robots is sufficient for most common applications, but if high accuracy is required in any task, this may be a limitation.</a:t>
            </a:r>
          </a:p>
          <a:p>
            <a:pPr marL="285750" indent="-285750" algn="just">
              <a:lnSpc>
                <a:spcPct val="200000"/>
              </a:lnSpc>
              <a:buFont typeface="Arial" panose="020B0604020202020204" pitchFamily="34" charset="0"/>
              <a:buChar char="•"/>
            </a:pPr>
            <a:r>
              <a:rPr lang="en-US" b="1" dirty="0"/>
              <a:t>The weight</a:t>
            </a:r>
            <a:r>
              <a:rPr lang="en-US" dirty="0" smtClean="0"/>
              <a:t>. </a:t>
            </a:r>
            <a:r>
              <a:rPr lang="en-US" dirty="0"/>
              <a:t>The weight of the robot can be critical when it is placed on the table or glued to another surface or to another machine.</a:t>
            </a:r>
          </a:p>
          <a:p>
            <a:pPr algn="just">
              <a:lnSpc>
                <a:spcPct val="200000"/>
              </a:lnSpc>
            </a:pPr>
            <a:r>
              <a:rPr lang="en-US" dirty="0" smtClean="0"/>
              <a:t>It </a:t>
            </a:r>
            <a:r>
              <a:rPr lang="en-US" dirty="0"/>
              <a:t>is also important if the robot moves in the production plant (even if it is mounted on a movable structure).</a:t>
            </a:r>
          </a:p>
        </p:txBody>
      </p:sp>
    </p:spTree>
    <p:extLst>
      <p:ext uri="{BB962C8B-B14F-4D97-AF65-F5344CB8AC3E}">
        <p14:creationId xmlns:p14="http://schemas.microsoft.com/office/powerpoint/2010/main" val="342715033"/>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solidFill>
          <a:srgbClr val="FFFFFF"/>
        </a:solidFill>
        <a:effectLst/>
      </p:bgPr>
    </p:bg>
    <p:spTree>
      <p:nvGrpSpPr>
        <p:cNvPr id="1" name=""/>
        <p:cNvGrpSpPr/>
        <p:nvPr/>
      </p:nvGrpSpPr>
      <p:grpSpPr bwMode="auto">
        <a:xfrm>
          <a:off x="0" y="0"/>
          <a:ext cx="0" cy="0"/>
          <a:chOff x="0" y="0"/>
          <a:chExt cx="0" cy="0"/>
        </a:xfrm>
      </p:grpSpPr>
      <p:sp>
        <p:nvSpPr>
          <p:cNvPr id="6" name="Laukizuzena 5"/>
          <p:cNvSpPr/>
          <p:nvPr/>
        </p:nvSpPr>
        <p:spPr bwMode="auto">
          <a:xfrm>
            <a:off x="6385804" y="282520"/>
            <a:ext cx="2348996" cy="365795"/>
          </a:xfrm>
          <a:prstGeom prst="rect">
            <a:avLst/>
          </a:prstGeom>
          <a:solidFill>
            <a:schemeClr val="bg1"/>
          </a:solidFill>
        </p:spPr>
        <p:txBody>
          <a:bodyPr vertOverflow="overflow" horzOverflow="clip" vert="horz" wrap="square" lIns="91440" tIns="45720" rIns="91440" bIns="45720" numCol="1" spcCol="0" rtlCol="0" fromWordArt="0" anchor="t" anchorCtr="0" forceAA="0" compatLnSpc="0">
            <a:spAutoFit/>
          </a:bodyPr>
          <a:lstStyle/>
          <a:p>
            <a:pPr>
              <a:defRPr/>
            </a:pPr>
            <a:endParaRPr/>
          </a:p>
        </p:txBody>
      </p:sp>
      <p:sp>
        <p:nvSpPr>
          <p:cNvPr id="7" name="CustomShape 2"/>
          <p:cNvSpPr/>
          <p:nvPr/>
        </p:nvSpPr>
        <p:spPr bwMode="auto">
          <a:xfrm>
            <a:off x="457200" y="1401326"/>
            <a:ext cx="8229240" cy="45651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style>
          <a:lnRef idx="0">
            <a:srgbClr val="000000"/>
          </a:lnRef>
          <a:fillRef idx="0">
            <a:srgbClr val="000000"/>
          </a:fillRef>
          <a:effectRef idx="0">
            <a:srgbClr val="000000"/>
          </a:effectRef>
          <a:fontRef idx="minor"/>
        </p:style>
        <p:txBody>
          <a:bodyPr lIns="90000" tIns="46800" rIns="90000" bIns="46800">
            <a:noAutofit/>
          </a:bodyPr>
          <a:lstStyle/>
          <a:p>
            <a:r>
              <a:rPr lang="en-US" b="1" dirty="0" smtClean="0"/>
              <a:t>The </a:t>
            </a:r>
            <a:r>
              <a:rPr lang="en-US" b="1" dirty="0"/>
              <a:t>choice of the robot</a:t>
            </a:r>
          </a:p>
          <a:p>
            <a:pPr marL="285750" indent="-285750" algn="just">
              <a:lnSpc>
                <a:spcPct val="200000"/>
              </a:lnSpc>
              <a:buFont typeface="Arial" panose="020B0604020202020204" pitchFamily="34" charset="0"/>
              <a:buChar char="•"/>
            </a:pPr>
            <a:r>
              <a:rPr lang="en-US" b="1" dirty="0" smtClean="0"/>
              <a:t>Level </a:t>
            </a:r>
            <a:r>
              <a:rPr lang="en-US" b="1" dirty="0"/>
              <a:t>of IP protection</a:t>
            </a:r>
            <a:r>
              <a:rPr lang="en-US" dirty="0"/>
              <a:t>. The robot must be resistant to water and dust if it is going to be subjected to harsh environmental conditions, </a:t>
            </a:r>
            <a:r>
              <a:rPr lang="en-US" dirty="0" smtClean="0"/>
              <a:t>the </a:t>
            </a:r>
            <a:r>
              <a:rPr lang="en-US" dirty="0"/>
              <a:t>level of IP protection must be taken into account (Ingress Protection, IEC 60529 standard</a:t>
            </a:r>
            <a:r>
              <a:rPr lang="en-US" dirty="0" smtClean="0"/>
              <a:t>). In </a:t>
            </a:r>
            <a:r>
              <a:rPr lang="en-US" dirty="0"/>
              <a:t>some cases an additional protective cover may also be added.</a:t>
            </a:r>
          </a:p>
          <a:p>
            <a:pPr marL="285750" indent="-285750" algn="just">
              <a:lnSpc>
                <a:spcPct val="200000"/>
              </a:lnSpc>
              <a:buFont typeface="Arial" panose="020B0604020202020204" pitchFamily="34" charset="0"/>
              <a:buChar char="•"/>
            </a:pPr>
            <a:r>
              <a:rPr lang="en-US" b="1" dirty="0" smtClean="0"/>
              <a:t>The </a:t>
            </a:r>
            <a:r>
              <a:rPr lang="en-US" b="1" dirty="0"/>
              <a:t>footprint</a:t>
            </a:r>
            <a:r>
              <a:rPr lang="en-US" dirty="0"/>
              <a:t>. What is known as footprint is the space that the robot occupies in operation.</a:t>
            </a:r>
          </a:p>
          <a:p>
            <a:pPr algn="just">
              <a:lnSpc>
                <a:spcPct val="200000"/>
              </a:lnSpc>
            </a:pPr>
            <a:r>
              <a:rPr lang="en-US" dirty="0" smtClean="0"/>
              <a:t>When </a:t>
            </a:r>
            <a:r>
              <a:rPr lang="en-US" dirty="0"/>
              <a:t>a robot is to be included in an ongoing process, the available space may be a limit if it is small and cannot be increased.</a:t>
            </a:r>
          </a:p>
        </p:txBody>
      </p:sp>
    </p:spTree>
    <p:extLst>
      <p:ext uri="{BB962C8B-B14F-4D97-AF65-F5344CB8AC3E}">
        <p14:creationId xmlns:p14="http://schemas.microsoft.com/office/powerpoint/2010/main" val="894694260"/>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bg>
      <p:bgPr>
        <a:solidFill>
          <a:srgbClr val="FFFFFF"/>
        </a:solidFill>
        <a:effectLst/>
      </p:bgPr>
    </p:bg>
    <p:spTree>
      <p:nvGrpSpPr>
        <p:cNvPr id="1" name=""/>
        <p:cNvGrpSpPr/>
        <p:nvPr/>
      </p:nvGrpSpPr>
      <p:grpSpPr bwMode="auto">
        <a:xfrm>
          <a:off x="0" y="0"/>
          <a:ext cx="0" cy="0"/>
          <a:chOff x="0" y="0"/>
          <a:chExt cx="0" cy="0"/>
        </a:xfrm>
      </p:grpSpPr>
      <p:sp>
        <p:nvSpPr>
          <p:cNvPr id="6" name="Laukizuzena 5"/>
          <p:cNvSpPr/>
          <p:nvPr/>
        </p:nvSpPr>
        <p:spPr bwMode="auto">
          <a:xfrm>
            <a:off x="6385804" y="282520"/>
            <a:ext cx="2348996" cy="365795"/>
          </a:xfrm>
          <a:prstGeom prst="rect">
            <a:avLst/>
          </a:prstGeom>
          <a:solidFill>
            <a:schemeClr val="bg1"/>
          </a:solidFill>
        </p:spPr>
        <p:txBody>
          <a:bodyPr vertOverflow="overflow" horzOverflow="clip" vert="horz" wrap="square" lIns="91440" tIns="45720" rIns="91440" bIns="45720" numCol="1" spcCol="0" rtlCol="0" fromWordArt="0" anchor="t" anchorCtr="0" forceAA="0" compatLnSpc="0">
            <a:spAutoFit/>
          </a:bodyPr>
          <a:lstStyle/>
          <a:p>
            <a:pPr>
              <a:defRPr/>
            </a:pPr>
            <a:endParaRPr/>
          </a:p>
        </p:txBody>
      </p:sp>
      <p:sp>
        <p:nvSpPr>
          <p:cNvPr id="7" name="CustomShape 2"/>
          <p:cNvSpPr/>
          <p:nvPr/>
        </p:nvSpPr>
        <p:spPr bwMode="auto">
          <a:xfrm>
            <a:off x="457200" y="1401326"/>
            <a:ext cx="8229240" cy="45651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style>
          <a:lnRef idx="0">
            <a:srgbClr val="000000"/>
          </a:lnRef>
          <a:fillRef idx="0">
            <a:srgbClr val="000000"/>
          </a:fillRef>
          <a:effectRef idx="0">
            <a:srgbClr val="000000"/>
          </a:effectRef>
          <a:fontRef idx="minor"/>
        </p:style>
        <p:txBody>
          <a:bodyPr lIns="90000" tIns="46800" rIns="90000" bIns="46800">
            <a:noAutofit/>
          </a:bodyPr>
          <a:lstStyle/>
          <a:p>
            <a:r>
              <a:rPr lang="en-US" b="1" dirty="0"/>
              <a:t>The choice of the robot</a:t>
            </a:r>
          </a:p>
          <a:p>
            <a:pPr>
              <a:lnSpc>
                <a:spcPct val="200000"/>
              </a:lnSpc>
            </a:pPr>
            <a:r>
              <a:rPr lang="en-US" dirty="0" smtClean="0"/>
              <a:t>Finally</a:t>
            </a:r>
            <a:r>
              <a:rPr lang="en-US" dirty="0"/>
              <a:t>, the characteristics of the terminal element may also be of interest:</a:t>
            </a:r>
          </a:p>
          <a:p>
            <a:pPr marL="285750" indent="-285750">
              <a:lnSpc>
                <a:spcPct val="200000"/>
              </a:lnSpc>
              <a:buFont typeface="Arial" panose="020B0604020202020204" pitchFamily="34" charset="0"/>
              <a:buChar char="•"/>
            </a:pPr>
            <a:r>
              <a:rPr lang="en-US" b="1" dirty="0" smtClean="0"/>
              <a:t>The </a:t>
            </a:r>
            <a:r>
              <a:rPr lang="en-US" b="1" dirty="0"/>
              <a:t>load</a:t>
            </a:r>
            <a:r>
              <a:rPr lang="en-US" dirty="0"/>
              <a:t>. The load of the clamp is a parameter independent of the load of the robot.</a:t>
            </a:r>
          </a:p>
          <a:p>
            <a:pPr marL="285750" indent="-285750">
              <a:lnSpc>
                <a:spcPct val="200000"/>
              </a:lnSpc>
              <a:buFont typeface="Arial" panose="020B0604020202020204" pitchFamily="34" charset="0"/>
              <a:buChar char="•"/>
            </a:pPr>
            <a:r>
              <a:rPr lang="en-US" b="1" dirty="0" smtClean="0"/>
              <a:t>Open </a:t>
            </a:r>
            <a:r>
              <a:rPr lang="en-US" b="1" dirty="0"/>
              <a:t>the clamp</a:t>
            </a:r>
            <a:r>
              <a:rPr lang="en-US" dirty="0"/>
              <a:t>. Once opened to the maximum, the fingers of the clamp limit the size of the parts that can be grasped.</a:t>
            </a:r>
          </a:p>
          <a:p>
            <a:pPr marL="285750" indent="-285750">
              <a:lnSpc>
                <a:spcPct val="200000"/>
              </a:lnSpc>
              <a:buFont typeface="Arial" panose="020B0604020202020204" pitchFamily="34" charset="0"/>
              <a:buChar char="•"/>
            </a:pPr>
            <a:r>
              <a:rPr lang="en-US" b="1" dirty="0" smtClean="0"/>
              <a:t>Ease </a:t>
            </a:r>
            <a:r>
              <a:rPr lang="en-US" b="1" dirty="0"/>
              <a:t>of integration</a:t>
            </a:r>
            <a:r>
              <a:rPr lang="en-US" dirty="0"/>
              <a:t>. The easier it is to install and program the terminal element on a robot, the better</a:t>
            </a:r>
            <a:r>
              <a:rPr lang="en-US" dirty="0" smtClean="0"/>
              <a:t>..</a:t>
            </a:r>
            <a:endParaRPr lang="en-US" dirty="0"/>
          </a:p>
        </p:txBody>
      </p:sp>
    </p:spTree>
    <p:extLst>
      <p:ext uri="{BB962C8B-B14F-4D97-AF65-F5344CB8AC3E}">
        <p14:creationId xmlns:p14="http://schemas.microsoft.com/office/powerpoint/2010/main" val="3510942401"/>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bg>
      <p:bgPr>
        <a:solidFill>
          <a:srgbClr val="FFFFFF"/>
        </a:solidFill>
        <a:effectLst/>
      </p:bgPr>
    </p:bg>
    <p:spTree>
      <p:nvGrpSpPr>
        <p:cNvPr id="1" name=""/>
        <p:cNvGrpSpPr/>
        <p:nvPr/>
      </p:nvGrpSpPr>
      <p:grpSpPr bwMode="auto">
        <a:xfrm>
          <a:off x="0" y="0"/>
          <a:ext cx="0" cy="0"/>
          <a:chOff x="0" y="0"/>
          <a:chExt cx="0" cy="0"/>
        </a:xfrm>
      </p:grpSpPr>
      <p:sp>
        <p:nvSpPr>
          <p:cNvPr id="6" name="Laukizuzena 5"/>
          <p:cNvSpPr/>
          <p:nvPr/>
        </p:nvSpPr>
        <p:spPr bwMode="auto">
          <a:xfrm>
            <a:off x="6385804" y="282520"/>
            <a:ext cx="2348996" cy="365795"/>
          </a:xfrm>
          <a:prstGeom prst="rect">
            <a:avLst/>
          </a:prstGeom>
          <a:solidFill>
            <a:schemeClr val="bg1"/>
          </a:solidFill>
        </p:spPr>
        <p:txBody>
          <a:bodyPr vertOverflow="overflow" horzOverflow="clip" vert="horz" wrap="square" lIns="91440" tIns="45720" rIns="91440" bIns="45720" numCol="1" spcCol="0" rtlCol="0" fromWordArt="0" anchor="t" anchorCtr="0" forceAA="0" compatLnSpc="0">
            <a:spAutoFit/>
          </a:bodyPr>
          <a:lstStyle/>
          <a:p>
            <a:pPr>
              <a:defRPr/>
            </a:pPr>
            <a:endParaRPr/>
          </a:p>
        </p:txBody>
      </p:sp>
      <p:sp>
        <p:nvSpPr>
          <p:cNvPr id="7" name="CustomShape 2"/>
          <p:cNvSpPr/>
          <p:nvPr/>
        </p:nvSpPr>
        <p:spPr bwMode="auto">
          <a:xfrm>
            <a:off x="457200" y="1401326"/>
            <a:ext cx="8229240" cy="45651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style>
          <a:lnRef idx="0">
            <a:srgbClr val="000000"/>
          </a:lnRef>
          <a:fillRef idx="0">
            <a:srgbClr val="000000"/>
          </a:fillRef>
          <a:effectRef idx="0">
            <a:srgbClr val="000000"/>
          </a:effectRef>
          <a:fontRef idx="minor"/>
        </p:style>
        <p:txBody>
          <a:bodyPr lIns="90000" tIns="46800" rIns="90000" bIns="46800">
            <a:noAutofit/>
          </a:bodyPr>
          <a:lstStyle/>
          <a:p>
            <a:pPr algn="just">
              <a:lnSpc>
                <a:spcPct val="200000"/>
              </a:lnSpc>
            </a:pPr>
            <a:r>
              <a:rPr lang="en-US" b="1" dirty="0"/>
              <a:t>The choice of the robot</a:t>
            </a:r>
          </a:p>
          <a:p>
            <a:pPr algn="just">
              <a:lnSpc>
                <a:spcPct val="200000"/>
              </a:lnSpc>
            </a:pPr>
            <a:r>
              <a:rPr lang="en-US" dirty="0" smtClean="0"/>
              <a:t>According </a:t>
            </a:r>
            <a:r>
              <a:rPr lang="en-US" dirty="0"/>
              <a:t>to a study by MIT, the Massachusetts Institute of Technology, which analyzes what a </a:t>
            </a:r>
            <a:r>
              <a:rPr lang="en-US" dirty="0" err="1"/>
              <a:t>Kobot</a:t>
            </a:r>
            <a:r>
              <a:rPr lang="en-US" dirty="0"/>
              <a:t> is and what its possibilities are, both people and robots increase productivity by up to 85% when they work together than when they work independently.</a:t>
            </a:r>
          </a:p>
          <a:p>
            <a:endParaRPr lang="eu-ES" b="1" dirty="0">
              <a:latin typeface="+mj-lt"/>
            </a:endParaRPr>
          </a:p>
          <a:p>
            <a:r>
              <a:rPr lang="es-ES" dirty="0">
                <a:hlinkClick r:id="rId2"/>
              </a:rPr>
              <a:t>Agur, robot; </a:t>
            </a:r>
            <a:r>
              <a:rPr lang="es-ES" dirty="0" err="1">
                <a:hlinkClick r:id="rId2"/>
              </a:rPr>
              <a:t>kaixo</a:t>
            </a:r>
            <a:r>
              <a:rPr lang="es-ES" dirty="0">
                <a:hlinkClick r:id="rId2"/>
              </a:rPr>
              <a:t>, </a:t>
            </a:r>
            <a:r>
              <a:rPr lang="es-ES" dirty="0" err="1">
                <a:hlinkClick r:id="rId2"/>
              </a:rPr>
              <a:t>kobot</a:t>
            </a:r>
            <a:r>
              <a:rPr lang="es-ES" dirty="0">
                <a:hlinkClick r:id="rId2"/>
              </a:rPr>
              <a:t> (</a:t>
            </a:r>
            <a:r>
              <a:rPr lang="es-ES" dirty="0" err="1">
                <a:hlinkClick r:id="rId2"/>
              </a:rPr>
              <a:t>berria.eus</a:t>
            </a:r>
            <a:r>
              <a:rPr lang="es-ES" dirty="0">
                <a:hlinkClick r:id="rId2"/>
              </a:rPr>
              <a:t>)</a:t>
            </a:r>
            <a:endParaRPr lang="es-ES" b="1" dirty="0" smtClean="0">
              <a:latin typeface="+mj-lt"/>
            </a:endParaRPr>
          </a:p>
        </p:txBody>
      </p:sp>
    </p:spTree>
    <p:extLst>
      <p:ext uri="{BB962C8B-B14F-4D97-AF65-F5344CB8AC3E}">
        <p14:creationId xmlns:p14="http://schemas.microsoft.com/office/powerpoint/2010/main" val="4197284077"/>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solidFill>
          <a:srgbClr val="FFFFFF"/>
        </a:solidFill>
        <a:effectLst/>
      </p:bgPr>
    </p:bg>
    <p:spTree>
      <p:nvGrpSpPr>
        <p:cNvPr id="1" name=""/>
        <p:cNvGrpSpPr/>
        <p:nvPr/>
      </p:nvGrpSpPr>
      <p:grpSpPr bwMode="auto">
        <a:xfrm>
          <a:off x="0" y="0"/>
          <a:ext cx="0" cy="0"/>
          <a:chOff x="0" y="0"/>
          <a:chExt cx="0" cy="0"/>
        </a:xfrm>
      </p:grpSpPr>
      <p:sp>
        <p:nvSpPr>
          <p:cNvPr id="6" name="Laukizuzena 5"/>
          <p:cNvSpPr/>
          <p:nvPr/>
        </p:nvSpPr>
        <p:spPr bwMode="auto">
          <a:xfrm>
            <a:off x="6385804" y="282520"/>
            <a:ext cx="2348996" cy="365795"/>
          </a:xfrm>
          <a:prstGeom prst="rect">
            <a:avLst/>
          </a:prstGeom>
          <a:solidFill>
            <a:schemeClr val="bg1"/>
          </a:solidFill>
        </p:spPr>
        <p:txBody>
          <a:bodyPr vertOverflow="overflow" horzOverflow="clip" vert="horz" wrap="square" lIns="91440" tIns="45720" rIns="91440" bIns="45720" numCol="1" spcCol="0" rtlCol="0" fromWordArt="0" anchor="t" anchorCtr="0" forceAA="0" compatLnSpc="0">
            <a:spAutoFit/>
          </a:bodyPr>
          <a:lstStyle/>
          <a:p>
            <a:pPr>
              <a:defRPr/>
            </a:pPr>
            <a:endParaRPr/>
          </a:p>
        </p:txBody>
      </p:sp>
      <p:sp>
        <p:nvSpPr>
          <p:cNvPr id="7" name="CustomShape 2"/>
          <p:cNvSpPr/>
          <p:nvPr/>
        </p:nvSpPr>
        <p:spPr bwMode="auto">
          <a:xfrm>
            <a:off x="457200" y="1401326"/>
            <a:ext cx="8229240" cy="45651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style>
          <a:lnRef idx="0">
            <a:srgbClr val="000000"/>
          </a:lnRef>
          <a:fillRef idx="0">
            <a:srgbClr val="000000"/>
          </a:fillRef>
          <a:effectRef idx="0">
            <a:srgbClr val="000000"/>
          </a:effectRef>
          <a:fontRef idx="minor"/>
        </p:style>
        <p:txBody>
          <a:bodyPr lIns="90000" tIns="46800" rIns="90000" bIns="46800">
            <a:noAutofit/>
          </a:bodyPr>
          <a:lstStyle/>
          <a:p>
            <a:pPr>
              <a:lnSpc>
                <a:spcPct val="90000"/>
              </a:lnSpc>
              <a:spcBef>
                <a:spcPts val="697"/>
              </a:spcBef>
              <a:defRPr/>
            </a:pPr>
            <a:r>
              <a:rPr lang="en" sz="2400" b="1" spc="-1" dirty="0">
                <a:solidFill>
                  <a:srgbClr val="000000"/>
                </a:solidFill>
                <a:latin typeface="Calibri"/>
              </a:rPr>
              <a:t>Cobots</a:t>
            </a:r>
            <a:endParaRPr lang="eu-ES" sz="2400" b="1" spc="-1" dirty="0">
              <a:solidFill>
                <a:srgbClr val="000000"/>
              </a:solidFill>
              <a:latin typeface="Calibri"/>
            </a:endParaRPr>
          </a:p>
          <a:p>
            <a:pPr marL="342900" indent="-342900">
              <a:lnSpc>
                <a:spcPct val="200000"/>
              </a:lnSpc>
              <a:spcBef>
                <a:spcPts val="697"/>
              </a:spcBef>
              <a:buFont typeface="Arial" panose="020B0604020202020204" pitchFamily="34" charset="0"/>
              <a:buChar char="•"/>
              <a:defRPr/>
            </a:pPr>
            <a:r>
              <a:rPr lang="es-ES" dirty="0" smtClean="0">
                <a:hlinkClick r:id="rId2"/>
              </a:rPr>
              <a:t>https</a:t>
            </a:r>
            <a:r>
              <a:rPr lang="es-ES" dirty="0">
                <a:hlinkClick r:id="rId2"/>
              </a:rPr>
              <a:t>://</a:t>
            </a:r>
            <a:r>
              <a:rPr lang="es-ES" dirty="0" smtClean="0">
                <a:hlinkClick r:id="rId2"/>
              </a:rPr>
              <a:t>www.youtube.com/watch?v=KUg6tDGpZfc</a:t>
            </a:r>
            <a:endParaRPr lang="es-ES" dirty="0" smtClean="0"/>
          </a:p>
          <a:p>
            <a:pPr marL="342900" indent="-342900">
              <a:lnSpc>
                <a:spcPct val="200000"/>
              </a:lnSpc>
              <a:spcBef>
                <a:spcPts val="697"/>
              </a:spcBef>
              <a:buFont typeface="Arial" panose="020B0604020202020204" pitchFamily="34" charset="0"/>
              <a:buChar char="•"/>
              <a:defRPr/>
            </a:pPr>
            <a:r>
              <a:rPr lang="es-ES" u="sng" dirty="0">
                <a:hlinkClick r:id="rId3"/>
              </a:rPr>
              <a:t>https://www.youtube.com/watch?v=XH6MLNL6z-M&amp;ab_channel=SembrandoCiencia</a:t>
            </a:r>
            <a:endParaRPr lang="es-ES" dirty="0"/>
          </a:p>
          <a:p>
            <a:pPr marL="342900" indent="-342900">
              <a:lnSpc>
                <a:spcPct val="200000"/>
              </a:lnSpc>
              <a:spcBef>
                <a:spcPts val="697"/>
              </a:spcBef>
              <a:buFont typeface="Arial" panose="020B0604020202020204" pitchFamily="34" charset="0"/>
              <a:buChar char="•"/>
              <a:defRPr/>
            </a:pPr>
            <a:endParaRPr lang="es-ES" sz="2400" b="0" strike="noStrike" spc="-1" dirty="0">
              <a:latin typeface="Arial"/>
            </a:endParaRPr>
          </a:p>
        </p:txBody>
      </p:sp>
    </p:spTree>
    <p:extLst>
      <p:ext uri="{BB962C8B-B14F-4D97-AF65-F5344CB8AC3E}">
        <p14:creationId xmlns:p14="http://schemas.microsoft.com/office/powerpoint/2010/main" val="3314253617"/>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solidFill>
          <a:srgbClr val="FFFFFF"/>
        </a:solidFill>
        <a:effectLst/>
      </p:bgPr>
    </p:bg>
    <p:spTree>
      <p:nvGrpSpPr>
        <p:cNvPr id="1" name=""/>
        <p:cNvGrpSpPr/>
        <p:nvPr/>
      </p:nvGrpSpPr>
      <p:grpSpPr bwMode="auto">
        <a:xfrm>
          <a:off x="0" y="0"/>
          <a:ext cx="0" cy="0"/>
          <a:chOff x="0" y="0"/>
          <a:chExt cx="0" cy="0"/>
        </a:xfrm>
      </p:grpSpPr>
      <p:sp>
        <p:nvSpPr>
          <p:cNvPr id="6" name="Laukizuzena 5"/>
          <p:cNvSpPr/>
          <p:nvPr/>
        </p:nvSpPr>
        <p:spPr bwMode="auto">
          <a:xfrm>
            <a:off x="6385804" y="282520"/>
            <a:ext cx="2348996" cy="365795"/>
          </a:xfrm>
          <a:prstGeom prst="rect">
            <a:avLst/>
          </a:prstGeom>
          <a:solidFill>
            <a:schemeClr val="bg1"/>
          </a:solidFill>
        </p:spPr>
        <p:txBody>
          <a:bodyPr vertOverflow="overflow" horzOverflow="clip" vert="horz" wrap="square" lIns="91440" tIns="45720" rIns="91440" bIns="45720" numCol="1" spcCol="0" rtlCol="0" fromWordArt="0" anchor="t" anchorCtr="0" forceAA="0" compatLnSpc="0">
            <a:spAutoFit/>
          </a:bodyPr>
          <a:lstStyle/>
          <a:p>
            <a:pPr>
              <a:defRPr/>
            </a:pPr>
            <a:endParaRPr/>
          </a:p>
        </p:txBody>
      </p:sp>
      <p:sp>
        <p:nvSpPr>
          <p:cNvPr id="7" name="CustomShape 2"/>
          <p:cNvSpPr/>
          <p:nvPr/>
        </p:nvSpPr>
        <p:spPr bwMode="auto">
          <a:xfrm>
            <a:off x="457200" y="1401326"/>
            <a:ext cx="8229240" cy="45651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style>
          <a:lnRef idx="0">
            <a:srgbClr val="000000"/>
          </a:lnRef>
          <a:fillRef idx="0">
            <a:srgbClr val="000000"/>
          </a:fillRef>
          <a:effectRef idx="0">
            <a:srgbClr val="000000"/>
          </a:effectRef>
          <a:fontRef idx="minor"/>
        </p:style>
        <p:txBody>
          <a:bodyPr lIns="90000" tIns="46800" rIns="90000" bIns="46800">
            <a:noAutofit/>
          </a:bodyPr>
          <a:lstStyle/>
          <a:p>
            <a:pPr>
              <a:lnSpc>
                <a:spcPct val="200000"/>
              </a:lnSpc>
              <a:spcBef>
                <a:spcPts val="697"/>
              </a:spcBef>
              <a:defRPr/>
            </a:pPr>
            <a:r>
              <a:rPr lang="es-ES" b="1" dirty="0" err="1">
                <a:latin typeface="+mj-lt"/>
                <a:cs typeface="Calibri" panose="020F0502020204030204" pitchFamily="34" charset="0"/>
              </a:rPr>
              <a:t>Collaborative</a:t>
            </a:r>
            <a:r>
              <a:rPr lang="es-ES" b="1" dirty="0">
                <a:latin typeface="+mj-lt"/>
                <a:cs typeface="Calibri" panose="020F0502020204030204" pitchFamily="34" charset="0"/>
              </a:rPr>
              <a:t> Robots in </a:t>
            </a:r>
            <a:r>
              <a:rPr lang="es-ES" b="1" dirty="0" err="1">
                <a:latin typeface="+mj-lt"/>
                <a:cs typeface="Calibri" panose="020F0502020204030204" pitchFamily="34" charset="0"/>
              </a:rPr>
              <a:t>Industry</a:t>
            </a:r>
            <a:r>
              <a:rPr lang="es-ES" b="1" dirty="0">
                <a:latin typeface="+mj-lt"/>
                <a:cs typeface="Calibri" panose="020F0502020204030204" pitchFamily="34" charset="0"/>
              </a:rPr>
              <a:t> </a:t>
            </a:r>
            <a:r>
              <a:rPr lang="es-ES" b="1" dirty="0" smtClean="0">
                <a:latin typeface="+mj-lt"/>
                <a:cs typeface="Calibri" panose="020F0502020204030204" pitchFamily="34" charset="0"/>
              </a:rPr>
              <a:t>4.0</a:t>
            </a:r>
          </a:p>
          <a:p>
            <a:pPr marL="285750" indent="-285750" algn="just">
              <a:lnSpc>
                <a:spcPct val="200000"/>
              </a:lnSpc>
              <a:buFont typeface="Arial" panose="020B0604020202020204" pitchFamily="34" charset="0"/>
              <a:buChar char="•"/>
            </a:pPr>
            <a:r>
              <a:rPr lang="en-US" dirty="0"/>
              <a:t>Register the first models in the 90s, based on research projects by General Motors</a:t>
            </a:r>
            <a:r>
              <a:rPr lang="en-US" dirty="0" smtClean="0"/>
              <a:t>.</a:t>
            </a:r>
            <a:endParaRPr lang="en-US" dirty="0"/>
          </a:p>
          <a:p>
            <a:pPr marL="285750" indent="-285750" algn="just">
              <a:lnSpc>
                <a:spcPct val="200000"/>
              </a:lnSpc>
              <a:buFont typeface="Arial" panose="020B0604020202020204" pitchFamily="34" charset="0"/>
              <a:buChar char="•"/>
            </a:pPr>
            <a:r>
              <a:rPr lang="en-US" dirty="0"/>
              <a:t>Humans gave the machine the power to move, and collaborative robots gave control and direction to objects</a:t>
            </a:r>
            <a:r>
              <a:rPr lang="en-US" dirty="0" smtClean="0"/>
              <a:t>.</a:t>
            </a:r>
          </a:p>
          <a:p>
            <a:pPr marL="285750" indent="-285750" algn="just">
              <a:lnSpc>
                <a:spcPct val="200000"/>
              </a:lnSpc>
              <a:buFont typeface="Arial" panose="020B0604020202020204" pitchFamily="34" charset="0"/>
              <a:buChar char="•"/>
            </a:pPr>
            <a:r>
              <a:rPr lang="en-US" dirty="0" smtClean="0"/>
              <a:t>In </a:t>
            </a:r>
            <a:r>
              <a:rPr lang="en-US" dirty="0"/>
              <a:t>this way, humans could control the power of the robot accompanied by the capabilities of the machine.</a:t>
            </a:r>
          </a:p>
          <a:p>
            <a:pPr marL="342900" indent="-342900">
              <a:lnSpc>
                <a:spcPct val="200000"/>
              </a:lnSpc>
              <a:spcBef>
                <a:spcPts val="697"/>
              </a:spcBef>
              <a:buFont typeface="Arial" panose="020B0604020202020204" pitchFamily="34" charset="0"/>
              <a:buChar char="•"/>
              <a:defRPr/>
            </a:pPr>
            <a:endParaRPr lang="es-ES" sz="2400" b="0" strike="noStrike" spc="-1" dirty="0">
              <a:latin typeface="Arial"/>
            </a:endParaRPr>
          </a:p>
        </p:txBody>
      </p:sp>
    </p:spTree>
    <p:extLst>
      <p:ext uri="{BB962C8B-B14F-4D97-AF65-F5344CB8AC3E}">
        <p14:creationId xmlns:p14="http://schemas.microsoft.com/office/powerpoint/2010/main" val="3751080487"/>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solidFill>
          <a:srgbClr val="FFFFFF"/>
        </a:solidFill>
        <a:effectLst/>
      </p:bgPr>
    </p:bg>
    <p:spTree>
      <p:nvGrpSpPr>
        <p:cNvPr id="1" name=""/>
        <p:cNvGrpSpPr/>
        <p:nvPr/>
      </p:nvGrpSpPr>
      <p:grpSpPr bwMode="auto">
        <a:xfrm>
          <a:off x="0" y="0"/>
          <a:ext cx="0" cy="0"/>
          <a:chOff x="0" y="0"/>
          <a:chExt cx="0" cy="0"/>
        </a:xfrm>
      </p:grpSpPr>
      <p:sp>
        <p:nvSpPr>
          <p:cNvPr id="6" name="Laukizuzena 5"/>
          <p:cNvSpPr/>
          <p:nvPr/>
        </p:nvSpPr>
        <p:spPr bwMode="auto">
          <a:xfrm>
            <a:off x="6385804" y="282520"/>
            <a:ext cx="2348996" cy="365795"/>
          </a:xfrm>
          <a:prstGeom prst="rect">
            <a:avLst/>
          </a:prstGeom>
          <a:solidFill>
            <a:schemeClr val="bg1"/>
          </a:solidFill>
        </p:spPr>
        <p:txBody>
          <a:bodyPr vertOverflow="overflow" horzOverflow="clip" vert="horz" wrap="square" lIns="91440" tIns="45720" rIns="91440" bIns="45720" numCol="1" spcCol="0" rtlCol="0" fromWordArt="0" anchor="t" anchorCtr="0" forceAA="0" compatLnSpc="0">
            <a:spAutoFit/>
          </a:bodyPr>
          <a:lstStyle/>
          <a:p>
            <a:pPr>
              <a:defRPr/>
            </a:pPr>
            <a:endParaRPr/>
          </a:p>
        </p:txBody>
      </p:sp>
      <p:sp>
        <p:nvSpPr>
          <p:cNvPr id="7" name="CustomShape 2"/>
          <p:cNvSpPr/>
          <p:nvPr/>
        </p:nvSpPr>
        <p:spPr bwMode="auto">
          <a:xfrm>
            <a:off x="457200" y="1401326"/>
            <a:ext cx="8229240" cy="45651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style>
          <a:lnRef idx="0">
            <a:srgbClr val="000000"/>
          </a:lnRef>
          <a:fillRef idx="0">
            <a:srgbClr val="000000"/>
          </a:fillRef>
          <a:effectRef idx="0">
            <a:srgbClr val="000000"/>
          </a:effectRef>
          <a:fontRef idx="minor"/>
        </p:style>
        <p:txBody>
          <a:bodyPr lIns="90000" tIns="46800" rIns="90000" bIns="46800">
            <a:noAutofit/>
          </a:bodyPr>
          <a:lstStyle/>
          <a:p>
            <a:pPr>
              <a:lnSpc>
                <a:spcPct val="200000"/>
              </a:lnSpc>
              <a:spcBef>
                <a:spcPts val="697"/>
              </a:spcBef>
              <a:defRPr/>
            </a:pPr>
            <a:r>
              <a:rPr lang="es-ES" b="1" dirty="0" err="1">
                <a:cs typeface="Calibri" panose="020F0502020204030204" pitchFamily="34" charset="0"/>
              </a:rPr>
              <a:t>Collaborative</a:t>
            </a:r>
            <a:r>
              <a:rPr lang="es-ES" b="1" dirty="0">
                <a:cs typeface="Calibri" panose="020F0502020204030204" pitchFamily="34" charset="0"/>
              </a:rPr>
              <a:t> Robots in </a:t>
            </a:r>
            <a:r>
              <a:rPr lang="es-ES" b="1" dirty="0" err="1">
                <a:cs typeface="Calibri" panose="020F0502020204030204" pitchFamily="34" charset="0"/>
              </a:rPr>
              <a:t>Industry</a:t>
            </a:r>
            <a:r>
              <a:rPr lang="es-ES" b="1" dirty="0">
                <a:cs typeface="Calibri" panose="020F0502020204030204" pitchFamily="34" charset="0"/>
              </a:rPr>
              <a:t> 4.0</a:t>
            </a:r>
          </a:p>
          <a:p>
            <a:pPr marL="285750" indent="-285750" algn="just">
              <a:lnSpc>
                <a:spcPct val="200000"/>
              </a:lnSpc>
              <a:buFont typeface="Arial" panose="020B0604020202020204" pitchFamily="34" charset="0"/>
              <a:buChar char="•"/>
            </a:pPr>
            <a:r>
              <a:rPr lang="en-US" dirty="0" smtClean="0"/>
              <a:t>Today</a:t>
            </a:r>
            <a:r>
              <a:rPr lang="en-US" dirty="0"/>
              <a:t>, and with the emergence of technologies such as the Industrial Internet of Things, artificial intelligence, data processing and </a:t>
            </a:r>
            <a:r>
              <a:rPr lang="en-US" dirty="0" err="1"/>
              <a:t>hyperconnectivity</a:t>
            </a:r>
            <a:r>
              <a:rPr lang="en-US" dirty="0"/>
              <a:t>.</a:t>
            </a:r>
          </a:p>
          <a:p>
            <a:pPr marL="285750" indent="-285750" algn="just">
              <a:lnSpc>
                <a:spcPct val="200000"/>
              </a:lnSpc>
              <a:buFont typeface="Arial" panose="020B0604020202020204" pitchFamily="34" charset="0"/>
              <a:buChar char="•"/>
            </a:pPr>
            <a:r>
              <a:rPr lang="en-US" dirty="0" err="1"/>
              <a:t>Cobots</a:t>
            </a:r>
            <a:r>
              <a:rPr lang="en-US" dirty="0"/>
              <a:t> are controlled to work according to human programming without creating greater risks.</a:t>
            </a:r>
          </a:p>
          <a:p>
            <a:pPr marL="342900" indent="-342900">
              <a:lnSpc>
                <a:spcPct val="200000"/>
              </a:lnSpc>
              <a:spcBef>
                <a:spcPts val="697"/>
              </a:spcBef>
              <a:buFont typeface="Arial" panose="020B0604020202020204" pitchFamily="34" charset="0"/>
              <a:buChar char="•"/>
              <a:defRPr/>
            </a:pPr>
            <a:endParaRPr lang="es-ES" sz="2400" b="0" strike="noStrike" spc="-1" dirty="0">
              <a:latin typeface="Arial"/>
            </a:endParaRPr>
          </a:p>
        </p:txBody>
      </p:sp>
    </p:spTree>
    <p:extLst>
      <p:ext uri="{BB962C8B-B14F-4D97-AF65-F5344CB8AC3E}">
        <p14:creationId xmlns:p14="http://schemas.microsoft.com/office/powerpoint/2010/main" val="3086986245"/>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solidFill>
          <a:srgbClr val="FFFFFF"/>
        </a:solidFill>
        <a:effectLst/>
      </p:bgPr>
    </p:bg>
    <p:spTree>
      <p:nvGrpSpPr>
        <p:cNvPr id="1" name=""/>
        <p:cNvGrpSpPr/>
        <p:nvPr/>
      </p:nvGrpSpPr>
      <p:grpSpPr bwMode="auto">
        <a:xfrm>
          <a:off x="0" y="0"/>
          <a:ext cx="0" cy="0"/>
          <a:chOff x="0" y="0"/>
          <a:chExt cx="0" cy="0"/>
        </a:xfrm>
      </p:grpSpPr>
      <p:sp>
        <p:nvSpPr>
          <p:cNvPr id="6" name="Laukizuzena 5"/>
          <p:cNvSpPr/>
          <p:nvPr/>
        </p:nvSpPr>
        <p:spPr bwMode="auto">
          <a:xfrm>
            <a:off x="6385804" y="282520"/>
            <a:ext cx="2348996" cy="365795"/>
          </a:xfrm>
          <a:prstGeom prst="rect">
            <a:avLst/>
          </a:prstGeom>
          <a:solidFill>
            <a:schemeClr val="bg1"/>
          </a:solidFill>
        </p:spPr>
        <p:txBody>
          <a:bodyPr vertOverflow="overflow" horzOverflow="clip" vert="horz" wrap="square" lIns="91440" tIns="45720" rIns="91440" bIns="45720" numCol="1" spcCol="0" rtlCol="0" fromWordArt="0" anchor="t" anchorCtr="0" forceAA="0" compatLnSpc="0">
            <a:spAutoFit/>
          </a:bodyPr>
          <a:lstStyle/>
          <a:p>
            <a:pPr>
              <a:defRPr/>
            </a:pPr>
            <a:endParaRPr/>
          </a:p>
        </p:txBody>
      </p:sp>
      <p:sp>
        <p:nvSpPr>
          <p:cNvPr id="7" name="CustomShape 2"/>
          <p:cNvSpPr/>
          <p:nvPr/>
        </p:nvSpPr>
        <p:spPr bwMode="auto">
          <a:xfrm>
            <a:off x="457200" y="1401326"/>
            <a:ext cx="8229240" cy="45651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style>
          <a:lnRef idx="0">
            <a:srgbClr val="000000"/>
          </a:lnRef>
          <a:fillRef idx="0">
            <a:srgbClr val="000000"/>
          </a:fillRef>
          <a:effectRef idx="0">
            <a:srgbClr val="000000"/>
          </a:effectRef>
          <a:fontRef idx="minor"/>
        </p:style>
        <p:txBody>
          <a:bodyPr lIns="90000" tIns="46800" rIns="90000" bIns="46800">
            <a:noAutofit/>
          </a:bodyPr>
          <a:lstStyle/>
          <a:p>
            <a:pPr>
              <a:lnSpc>
                <a:spcPct val="200000"/>
              </a:lnSpc>
              <a:spcBef>
                <a:spcPts val="697"/>
              </a:spcBef>
              <a:defRPr/>
            </a:pPr>
            <a:r>
              <a:rPr lang="es-ES" b="1" dirty="0" err="1">
                <a:cs typeface="Calibri" panose="020F0502020204030204" pitchFamily="34" charset="0"/>
              </a:rPr>
              <a:t>Collaborative</a:t>
            </a:r>
            <a:r>
              <a:rPr lang="es-ES" b="1" dirty="0">
                <a:cs typeface="Calibri" panose="020F0502020204030204" pitchFamily="34" charset="0"/>
              </a:rPr>
              <a:t> Robots in </a:t>
            </a:r>
            <a:r>
              <a:rPr lang="es-ES" b="1" dirty="0" err="1">
                <a:cs typeface="Calibri" panose="020F0502020204030204" pitchFamily="34" charset="0"/>
              </a:rPr>
              <a:t>Industry</a:t>
            </a:r>
            <a:r>
              <a:rPr lang="es-ES" b="1" dirty="0">
                <a:cs typeface="Calibri" panose="020F0502020204030204" pitchFamily="34" charset="0"/>
              </a:rPr>
              <a:t> 4.0</a:t>
            </a:r>
          </a:p>
          <a:p>
            <a:pPr marL="285750" indent="-285750" algn="just">
              <a:lnSpc>
                <a:spcPct val="200000"/>
              </a:lnSpc>
              <a:buFont typeface="Arial" panose="020B0604020202020204" pitchFamily="34" charset="0"/>
              <a:buChar char="•"/>
            </a:pPr>
            <a:r>
              <a:rPr lang="en-US" dirty="0"/>
              <a:t>Humans, instead of being replaced by robots with autonomous </a:t>
            </a:r>
            <a:r>
              <a:rPr lang="en-US" dirty="0" smtClean="0"/>
              <a:t>parts</a:t>
            </a:r>
            <a:r>
              <a:rPr lang="eu-ES" dirty="0"/>
              <a:t>, </a:t>
            </a:r>
            <a:r>
              <a:rPr lang="eu-ES" dirty="0" err="1"/>
              <a:t>introduce</a:t>
            </a:r>
            <a:r>
              <a:rPr lang="eu-ES" dirty="0"/>
              <a:t> </a:t>
            </a:r>
            <a:r>
              <a:rPr lang="eu-ES" dirty="0" err="1"/>
              <a:t>cobots</a:t>
            </a:r>
            <a:r>
              <a:rPr lang="en-US" dirty="0" smtClean="0"/>
              <a:t>.</a:t>
            </a:r>
            <a:endParaRPr lang="en-US" dirty="0"/>
          </a:p>
          <a:p>
            <a:pPr marL="285750" indent="-285750" algn="just">
              <a:lnSpc>
                <a:spcPct val="200000"/>
              </a:lnSpc>
              <a:buFont typeface="Arial" panose="020B0604020202020204" pitchFamily="34" charset="0"/>
              <a:buChar char="•"/>
            </a:pPr>
            <a:r>
              <a:rPr lang="en-US" dirty="0"/>
              <a:t>Collaborative robots enhance capabilities such as precision, information processing, or </a:t>
            </a:r>
            <a:r>
              <a:rPr lang="en-US" dirty="0" err="1"/>
              <a:t>superforce</a:t>
            </a:r>
            <a:r>
              <a:rPr lang="en-US" dirty="0"/>
              <a:t>.</a:t>
            </a:r>
          </a:p>
          <a:p>
            <a:pPr marL="285750" indent="-285750" algn="just">
              <a:lnSpc>
                <a:spcPct val="200000"/>
              </a:lnSpc>
              <a:buFont typeface="Arial" panose="020B0604020202020204" pitchFamily="34" charset="0"/>
              <a:buChar char="•"/>
            </a:pPr>
            <a:r>
              <a:rPr lang="en-US" dirty="0"/>
              <a:t>Managing this is one of the goals of Industry </a:t>
            </a:r>
            <a:r>
              <a:rPr lang="en-US" dirty="0" smtClean="0"/>
              <a:t>4.0.</a:t>
            </a:r>
            <a:endParaRPr lang="en-US" dirty="0"/>
          </a:p>
          <a:p>
            <a:pPr marL="342900" indent="-342900" algn="just">
              <a:lnSpc>
                <a:spcPct val="200000"/>
              </a:lnSpc>
              <a:spcBef>
                <a:spcPts val="697"/>
              </a:spcBef>
              <a:buFont typeface="Arial" panose="020B0604020202020204" pitchFamily="34" charset="0"/>
              <a:buChar char="•"/>
              <a:defRPr/>
            </a:pPr>
            <a:r>
              <a:rPr lang="es-ES" u="sng" dirty="0" smtClean="0">
                <a:hlinkClick r:id="rId2"/>
              </a:rPr>
              <a:t>https</a:t>
            </a:r>
            <a:r>
              <a:rPr lang="es-ES" u="sng" dirty="0">
                <a:hlinkClick r:id="rId2"/>
              </a:rPr>
              <a:t>://www.youtube.com/watch?v=5yncaU5jg6s&amp;ab_channel=PodcastIndustria4.0</a:t>
            </a:r>
            <a:endParaRPr lang="es-ES" dirty="0"/>
          </a:p>
          <a:p>
            <a:pPr>
              <a:lnSpc>
                <a:spcPct val="200000"/>
              </a:lnSpc>
              <a:spcBef>
                <a:spcPts val="697"/>
              </a:spcBef>
              <a:defRPr/>
            </a:pPr>
            <a:endParaRPr lang="es-ES" dirty="0"/>
          </a:p>
          <a:p>
            <a:pPr marL="342900" indent="-342900">
              <a:lnSpc>
                <a:spcPct val="200000"/>
              </a:lnSpc>
              <a:spcBef>
                <a:spcPts val="697"/>
              </a:spcBef>
              <a:buFont typeface="Arial" panose="020B0604020202020204" pitchFamily="34" charset="0"/>
              <a:buChar char="•"/>
              <a:defRPr/>
            </a:pPr>
            <a:endParaRPr lang="es-ES" sz="2400" b="0" strike="noStrike" spc="-1" dirty="0">
              <a:latin typeface="Arial"/>
            </a:endParaRPr>
          </a:p>
        </p:txBody>
      </p:sp>
    </p:spTree>
    <p:extLst>
      <p:ext uri="{BB962C8B-B14F-4D97-AF65-F5344CB8AC3E}">
        <p14:creationId xmlns:p14="http://schemas.microsoft.com/office/powerpoint/2010/main" val="2700193656"/>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solidFill>
          <a:srgbClr val="FFFFFF"/>
        </a:solidFill>
        <a:effectLst/>
      </p:bgPr>
    </p:bg>
    <p:spTree>
      <p:nvGrpSpPr>
        <p:cNvPr id="1" name=""/>
        <p:cNvGrpSpPr/>
        <p:nvPr/>
      </p:nvGrpSpPr>
      <p:grpSpPr bwMode="auto">
        <a:xfrm>
          <a:off x="0" y="0"/>
          <a:ext cx="0" cy="0"/>
          <a:chOff x="0" y="0"/>
          <a:chExt cx="0" cy="0"/>
        </a:xfrm>
      </p:grpSpPr>
      <p:sp>
        <p:nvSpPr>
          <p:cNvPr id="6" name="Laukizuzena 5"/>
          <p:cNvSpPr/>
          <p:nvPr/>
        </p:nvSpPr>
        <p:spPr bwMode="auto">
          <a:xfrm>
            <a:off x="6385804" y="282520"/>
            <a:ext cx="2348996" cy="365795"/>
          </a:xfrm>
          <a:prstGeom prst="rect">
            <a:avLst/>
          </a:prstGeom>
          <a:solidFill>
            <a:schemeClr val="bg1"/>
          </a:solidFill>
        </p:spPr>
        <p:txBody>
          <a:bodyPr vertOverflow="overflow" horzOverflow="clip" vert="horz" wrap="square" lIns="91440" tIns="45720" rIns="91440" bIns="45720" numCol="1" spcCol="0" rtlCol="0" fromWordArt="0" anchor="t" anchorCtr="0" forceAA="0" compatLnSpc="0">
            <a:spAutoFit/>
          </a:bodyPr>
          <a:lstStyle/>
          <a:p>
            <a:pPr>
              <a:defRPr/>
            </a:pPr>
            <a:endParaRPr/>
          </a:p>
        </p:txBody>
      </p:sp>
      <p:sp>
        <p:nvSpPr>
          <p:cNvPr id="7" name="CustomShape 2"/>
          <p:cNvSpPr/>
          <p:nvPr/>
        </p:nvSpPr>
        <p:spPr bwMode="auto">
          <a:xfrm>
            <a:off x="457200" y="1401326"/>
            <a:ext cx="8229240" cy="4565160"/>
          </a:xfrm>
          <a:custGeom>
            <a:avLst/>
            <a:gdLst/>
            <a:ahLst/>
            <a:cxnLst/>
            <a:rect l="l" t="t" r="r" b="b"/>
            <a:pathLst>
              <a:path w="21600" h="21600" extrusionOk="0">
                <a:moveTo>
                  <a:pt x="0" y="0"/>
                </a:moveTo>
                <a:lnTo>
                  <a:pt x="21600" y="0"/>
                </a:lnTo>
                <a:lnTo>
                  <a:pt x="21600" y="21600"/>
                </a:lnTo>
                <a:lnTo>
                  <a:pt x="0" y="21600"/>
                </a:lnTo>
                <a:lnTo>
                  <a:pt x="0" y="0"/>
                </a:lnTo>
                <a:close/>
              </a:path>
            </a:pathLst>
          </a:custGeom>
          <a:ln/>
        </p:spPr>
        <p:style>
          <a:lnRef idx="1">
            <a:schemeClr val="accent2"/>
          </a:lnRef>
          <a:fillRef idx="3">
            <a:schemeClr val="accent2"/>
          </a:fillRef>
          <a:effectRef idx="2">
            <a:schemeClr val="accent2"/>
          </a:effectRef>
          <a:fontRef idx="minor">
            <a:schemeClr val="lt1"/>
          </a:fontRef>
        </p:style>
        <p:txBody>
          <a:bodyPr lIns="90000" tIns="46800" rIns="90000" bIns="46800">
            <a:noAutofit/>
          </a:bodyPr>
          <a:lstStyle/>
          <a:p>
            <a:r>
              <a:rPr lang="en-US" b="1" dirty="0"/>
              <a:t>Progress achieved with Collaborative Robots:</a:t>
            </a:r>
          </a:p>
          <a:p>
            <a:pPr marL="342900" indent="-342900">
              <a:lnSpc>
                <a:spcPct val="200000"/>
              </a:lnSpc>
              <a:spcBef>
                <a:spcPts val="697"/>
              </a:spcBef>
              <a:buFont typeface="Arial" panose="020B0604020202020204" pitchFamily="34" charset="0"/>
              <a:buChar char="•"/>
              <a:defRPr/>
            </a:pPr>
            <a:endParaRPr lang="es-ES" sz="2400" b="0" strike="noStrike" spc="-1" dirty="0">
              <a:latin typeface="Arial"/>
            </a:endParaRPr>
          </a:p>
        </p:txBody>
      </p:sp>
      <p:pic>
        <p:nvPicPr>
          <p:cNvPr id="4" name="Imagen 12054691"/>
          <p:cNvPicPr/>
          <p:nvPr/>
        </p:nvPicPr>
        <p:blipFill>
          <a:blip r:embed="rId2"/>
          <a:stretch>
            <a:fillRect/>
          </a:stretch>
        </p:blipFill>
        <p:spPr>
          <a:xfrm>
            <a:off x="1691680" y="2348880"/>
            <a:ext cx="5684149" cy="3168352"/>
          </a:xfrm>
          <a:prstGeom prst="rect">
            <a:avLst/>
          </a:prstGeom>
        </p:spPr>
      </p:pic>
    </p:spTree>
    <p:extLst>
      <p:ext uri="{BB962C8B-B14F-4D97-AF65-F5344CB8AC3E}">
        <p14:creationId xmlns:p14="http://schemas.microsoft.com/office/powerpoint/2010/main" val="3849603094"/>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26C5034DEF31469D687DC74110F0C4" ma:contentTypeVersion="18" ma:contentTypeDescription="Create a new document." ma:contentTypeScope="" ma:versionID="cd9d315d8270f7be5b920ed5fd5d0f0d">
  <xsd:schema xmlns:xsd="http://www.w3.org/2001/XMLSchema" xmlns:xs="http://www.w3.org/2001/XMLSchema" xmlns:p="http://schemas.microsoft.com/office/2006/metadata/properties" xmlns:ns2="fab0e02d-7b70-4413-b572-d44f1292ffc6" xmlns:ns3="328b14d6-6e2c-4870-bd3d-20a4f0e49c9e" targetNamespace="http://schemas.microsoft.com/office/2006/metadata/properties" ma:root="true" ma:fieldsID="6b63e0ddb06169fe8783dd30dbd1b739" ns2:_="" ns3:_="">
    <xsd:import namespace="fab0e02d-7b70-4413-b572-d44f1292ffc6"/>
    <xsd:import namespace="328b14d6-6e2c-4870-bd3d-20a4f0e49c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b0e02d-7b70-4413-b572-d44f1292ff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8748ed3-a044-4069-afca-14a5a74919a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8b14d6-6e2c-4870-bd3d-20a4f0e49c9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484c96b-0302-40db-b824-a3a76ee72efe}" ma:internalName="TaxCatchAll" ma:showField="CatchAllData" ma:web="328b14d6-6e2c-4870-bd3d-20a4f0e49c9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ab0e02d-7b70-4413-b572-d44f1292ffc6">
      <Terms xmlns="http://schemas.microsoft.com/office/infopath/2007/PartnerControls"/>
    </lcf76f155ced4ddcb4097134ff3c332f>
    <TaxCatchAll xmlns="328b14d6-6e2c-4870-bd3d-20a4f0e49c9e" xsi:nil="true"/>
  </documentManagement>
</p:properties>
</file>

<file path=customXml/itemProps1.xml><?xml version="1.0" encoding="utf-8"?>
<ds:datastoreItem xmlns:ds="http://schemas.openxmlformats.org/officeDocument/2006/customXml" ds:itemID="{B04A3159-E7D5-44F6-9EB3-555A7D4032D7}"/>
</file>

<file path=customXml/itemProps2.xml><?xml version="1.0" encoding="utf-8"?>
<ds:datastoreItem xmlns:ds="http://schemas.openxmlformats.org/officeDocument/2006/customXml" ds:itemID="{09ACE1F0-1925-4BE5-B4E2-3280992CA10A}"/>
</file>

<file path=customXml/itemProps3.xml><?xml version="1.0" encoding="utf-8"?>
<ds:datastoreItem xmlns:ds="http://schemas.openxmlformats.org/officeDocument/2006/customXml" ds:itemID="{22EA5954-C53B-46F9-818B-4E54D88500F3}"/>
</file>

<file path=docProps/app.xml><?xml version="1.0" encoding="utf-8"?>
<Properties xmlns="http://schemas.openxmlformats.org/officeDocument/2006/extended-properties" xmlns:vt="http://schemas.openxmlformats.org/officeDocument/2006/docPropsVTypes">
  <Template/>
  <TotalTime>835</TotalTime>
  <Words>2842</Words>
  <Application>Microsoft Office PowerPoint</Application>
  <DocSecurity>0</DocSecurity>
  <PresentationFormat>Pantailako aurkezpena (4:3)</PresentationFormat>
  <Paragraphs>207</Paragraphs>
  <Slides>48</Slides>
  <Notes>0</Notes>
  <HiddenSlides>0</HiddenSlides>
  <MMClips>0</MMClips>
  <ScaleCrop>false</ScaleCrop>
  <HeadingPairs>
    <vt:vector size="6" baseType="variant">
      <vt:variant>
        <vt:lpstr>Erabilitako letra-tipoak</vt:lpstr>
      </vt:variant>
      <vt:variant>
        <vt:i4>5</vt:i4>
      </vt:variant>
      <vt:variant>
        <vt:lpstr>Gaia</vt:lpstr>
      </vt:variant>
      <vt:variant>
        <vt:i4>2</vt:i4>
      </vt:variant>
      <vt:variant>
        <vt:lpstr>Diapositiben tituluak</vt:lpstr>
      </vt:variant>
      <vt:variant>
        <vt:i4>48</vt:i4>
      </vt:variant>
    </vt:vector>
  </HeadingPairs>
  <TitlesOfParts>
    <vt:vector size="55" baseType="lpstr">
      <vt:lpstr>Arial</vt:lpstr>
      <vt:lpstr>Calibri</vt:lpstr>
      <vt:lpstr>DejaVu Sans</vt:lpstr>
      <vt:lpstr>Symbol</vt:lpstr>
      <vt:lpstr>Wingdings</vt:lpstr>
      <vt:lpstr>Office Theme</vt:lpstr>
      <vt:lpstr>Office Theme</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subject/>
  <dc:creator>ikuspe</dc:creator>
  <cp:keywords/>
  <dc:description/>
  <cp:lastModifiedBy>Benat Agirrezabal Etxebarria</cp:lastModifiedBy>
  <cp:revision>153</cp:revision>
  <dcterms:created xsi:type="dcterms:W3CDTF">2011-09-21T14:30:31Z</dcterms:created>
  <dcterms:modified xsi:type="dcterms:W3CDTF">2025-05-13T08:35:25Z</dcterms:modified>
  <cp:category/>
  <dc:identifier/>
  <cp:contentStatus/>
  <dc:language>es-ES</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11</vt:i4>
  </property>
  <property fmtid="{D5CDD505-2E9C-101B-9397-08002B2CF9AE}" pid="8" name="PresentationFormat">
    <vt:lpwstr>Presentación en pantalla (4:3)</vt:lpwstr>
  </property>
  <property fmtid="{D5CDD505-2E9C-101B-9397-08002B2CF9AE}" pid="9" name="ScaleCrop">
    <vt:bool>false</vt:bool>
  </property>
  <property fmtid="{D5CDD505-2E9C-101B-9397-08002B2CF9AE}" pid="10" name="ShareDoc">
    <vt:bool>false</vt:bool>
  </property>
  <property fmtid="{D5CDD505-2E9C-101B-9397-08002B2CF9AE}" pid="11" name="Slides">
    <vt:i4>16</vt:i4>
  </property>
  <property fmtid="{D5CDD505-2E9C-101B-9397-08002B2CF9AE}" pid="12" name="ContentTypeId">
    <vt:lpwstr>0x010100B026C5034DEF31469D687DC74110F0C4</vt:lpwstr>
  </property>
</Properties>
</file>