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19"/>
  </p:notesMasterIdLst>
  <p:sldIdLst>
    <p:sldId id="11939" r:id="rId8"/>
    <p:sldId id="11946" r:id="rId9"/>
    <p:sldId id="11947" r:id="rId10"/>
    <p:sldId id="11948" r:id="rId11"/>
    <p:sldId id="11949" r:id="rId12"/>
    <p:sldId id="11950" r:id="rId13"/>
    <p:sldId id="11951" r:id="rId14"/>
    <p:sldId id="11952" r:id="rId15"/>
    <p:sldId id="11953" r:id="rId16"/>
    <p:sldId id="11954" r:id="rId17"/>
    <p:sldId id="277"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46D93-2683-435B-9FE3-3DB30282F85A}" v="1" dt="2025-01-08T11:31:2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5538" autoAdjust="0"/>
  </p:normalViewPr>
  <p:slideViewPr>
    <p:cSldViewPr snapToGrid="0">
      <p:cViewPr varScale="1">
        <p:scale>
          <a:sx n="75" d="100"/>
          <a:sy n="75" d="100"/>
        </p:scale>
        <p:origin x="1914" y="294"/>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37:00.111"/>
    </inkml:context>
    <inkml:brush xml:id="br0">
      <inkml:brushProperty name="width" value="0.035" units="cm"/>
      <inkml:brushProperty name="height" value="0.035" units="cm"/>
    </inkml:brush>
  </inkml:definitions>
  <inkml:trace contextRef="#ctx0" brushRef="#br0">142 918 23874,'-142'-918'0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37:01.608"/>
    </inkml:context>
    <inkml:brush xml:id="br0">
      <inkml:brushProperty name="width" value="0.035" units="cm"/>
      <inkml:brushProperty name="height" value="0.035" units="cm"/>
    </inkml:brush>
  </inkml:definitions>
  <inkml:trace contextRef="#ctx0" brushRef="#br0">142 1 24575,'-10'11'0,"1"0"0,-1 1 0,2 0 0,0 0 0,0 1 0,1 0 0,1 1 0,0-1 0,1 1 0,0 0 0,-3 18 0,0 14 0,3 1 0,-1 56 0,-6 55 0,0-52-208,3 213 0,10-243-741,-1-46-5877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37:02.873"/>
    </inkml:context>
    <inkml:brush xml:id="br0">
      <inkml:brushProperty name="width" value="0.035" units="cm"/>
      <inkml:brushProperty name="height" value="0.035" units="cm"/>
    </inkml:brush>
  </inkml:definitions>
  <inkml:trace contextRef="#ctx0" brushRef="#br0">111 1 24575,'0'96'0,"-4"0"0,-4 0 0,-4-1 0,-42 161 0,44-213-227,1 1-1,3 0 1,1 1-1,3-1 1,3 49-1,-1-60-6598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37:04.241"/>
    </inkml:context>
    <inkml:brush xml:id="br0">
      <inkml:brushProperty name="width" value="0.035" units="cm"/>
      <inkml:brushProperty name="height" value="0.035" units="cm"/>
    </inkml:brush>
  </inkml:definitions>
  <inkml:trace contextRef="#ctx0" brushRef="#br0">0 1271 24575,'0'-1239'-1365,"0"1207"-5461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37:05.502"/>
    </inkml:context>
    <inkml:brush xml:id="br0">
      <inkml:brushProperty name="width" value="0.035" units="cm"/>
      <inkml:brushProperty name="height" value="0.035" units="cm"/>
    </inkml:brush>
  </inkml:definitions>
  <inkml:trace contextRef="#ctx0" brushRef="#br0">284 1175 24575,'-2'-5'0,"1"0"0,-1 0 0,1 1 0,-1-1 0,0 1 0,-1 0 0,1 0 0,-1 0 0,-5-6 0,-8-16 0,-11-33 0,3-2 0,-21-80 0,4 7 0,19 58 0,3 0 0,-9-91 0,6 30 0,15 90-455,3-1 0,2-68 0,2 79-6371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37:07.073"/>
    </inkml:context>
    <inkml:brush xml:id="br0">
      <inkml:brushProperty name="width" value="0.035" units="cm"/>
      <inkml:brushProperty name="height" value="0.035" units="cm"/>
    </inkml:brush>
  </inkml:definitions>
  <inkml:trace contextRef="#ctx0" brushRef="#br0">140 0 23892,'-140'952'0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37:09.286"/>
    </inkml:context>
    <inkml:brush xml:id="br0">
      <inkml:brushProperty name="width" value="0.035" units="cm"/>
      <inkml:brushProperty name="height" value="0.035" units="cm"/>
    </inkml:brush>
  </inkml:definitions>
  <inkml:trace contextRef="#ctx0" brushRef="#br0">108 1140 24575,'-4'-72'0,"-4"2"0,-23-105 0,9 59 0,9 45 0,2 17 0,3-1 0,-3-77 0,12 107 0,1 1 0,1-1 0,1 1 0,1 0 0,1 1 0,16-42 0,24-97-1365,-38 140-5461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37:10.849"/>
    </inkml:context>
    <inkml:brush xml:id="br0">
      <inkml:brushProperty name="width" value="0.035" units="cm"/>
      <inkml:brushProperty name="height" value="0.035" units="cm"/>
    </inkml:brush>
  </inkml:definitions>
  <inkml:trace contextRef="#ctx0" brushRef="#br0">1 1 24575,'1'53'0,"2"0"0,3 0 0,2-1 0,2 0 0,30 88 0,-14-63 0,-1-8 0,29 133 0,-51-178 0,-1 0 0,-1 0 0,-1 0 0,-1 1 0,-8 40 0,-36 116 0,32-133 0,2-19-1365,0-6-5461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18/11/2025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 id="2147483668" r:id="rId2"/>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8.png"/><Relationship Id="rId18" Type="http://schemas.openxmlformats.org/officeDocument/2006/relationships/customXml" Target="../ink/ink7.xml"/><Relationship Id="rId3" Type="http://schemas.openxmlformats.org/officeDocument/2006/relationships/image" Target="../media/image12.jpe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4.xml"/><Relationship Id="rId17" Type="http://schemas.openxmlformats.org/officeDocument/2006/relationships/image" Target="../media/image20.png"/><Relationship Id="rId2" Type="http://schemas.openxmlformats.org/officeDocument/2006/relationships/image" Target="../media/image11.jpeg"/><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4.xml"/><Relationship Id="rId6" Type="http://schemas.openxmlformats.org/officeDocument/2006/relationships/customXml" Target="../ink/ink1.xml"/><Relationship Id="rId11" Type="http://schemas.openxmlformats.org/officeDocument/2006/relationships/image" Target="../media/image17.png"/><Relationship Id="rId5" Type="http://schemas.openxmlformats.org/officeDocument/2006/relationships/image" Target="../media/image13.jpeg"/><Relationship Id="rId15" Type="http://schemas.openxmlformats.org/officeDocument/2006/relationships/image" Target="../media/image19.png"/><Relationship Id="rId10" Type="http://schemas.openxmlformats.org/officeDocument/2006/relationships/customXml" Target="../ink/ink3.xml"/><Relationship Id="rId19" Type="http://schemas.openxmlformats.org/officeDocument/2006/relationships/image" Target="../media/image21.png"/><Relationship Id="rId4" Type="http://schemas.openxmlformats.org/officeDocument/2006/relationships/image" Target="../media/image14.jpeg"/><Relationship Id="rId9" Type="http://schemas.openxmlformats.org/officeDocument/2006/relationships/image" Target="../media/image16.png"/><Relationship Id="rId14"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a:solidFill>
                  <a:srgbClr val="222D59"/>
                </a:solidFill>
                <a:latin typeface="Arial Black" panose="020B0A04020102020204" pitchFamily="34" charset="0"/>
              </a:rPr>
              <a:t>Logic gates</a:t>
            </a: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BA5023-D910-2B19-1321-210D035FE288}"/>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Scheme of symbols</a:t>
            </a:r>
          </a:p>
        </p:txBody>
      </p:sp>
      <p:pic>
        <p:nvPicPr>
          <p:cNvPr id="3" name="Platshållare för innehåll 4">
            <a:extLst>
              <a:ext uri="{FF2B5EF4-FFF2-40B4-BE49-F238E27FC236}">
                <a16:creationId xmlns:a16="http://schemas.microsoft.com/office/drawing/2014/main" id="{5B1CC601-5B1B-AF08-7DF5-1663054C63A7}"/>
              </a:ext>
            </a:extLst>
          </p:cNvPr>
          <p:cNvPicPr>
            <a:picLocks noChangeAspect="1"/>
          </p:cNvPicPr>
          <p:nvPr/>
        </p:nvPicPr>
        <p:blipFill>
          <a:blip r:embed="rId2"/>
          <a:stretch>
            <a:fillRect/>
          </a:stretch>
        </p:blipFill>
        <p:spPr>
          <a:xfrm>
            <a:off x="1493211" y="2097088"/>
            <a:ext cx="9202401" cy="3610780"/>
          </a:xfrm>
          <a:prstGeom prst="rect">
            <a:avLst/>
          </a:prstGeom>
        </p:spPr>
      </p:pic>
    </p:spTree>
    <p:extLst>
      <p:ext uri="{BB962C8B-B14F-4D97-AF65-F5344CB8AC3E}">
        <p14:creationId xmlns:p14="http://schemas.microsoft.com/office/powerpoint/2010/main" val="206430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BF3E-DE61-3246-7FC9-EF2EDC4FC8D2}"/>
              </a:ext>
            </a:extLst>
          </p:cNvPr>
          <p:cNvSpPr>
            <a:spLocks noGrp="1"/>
          </p:cNvSpPr>
          <p:nvPr>
            <p:ph type="title"/>
          </p:nvPr>
        </p:nvSpPr>
        <p:spPr/>
        <p:txBody>
          <a:bodyPr/>
          <a:lstStyle/>
          <a:p>
            <a:r>
              <a:rPr lang="en-US" dirty="0"/>
              <a:t>Logic Gates in Mechatronic Systems</a:t>
            </a:r>
            <a:endParaRPr lang="en-BE" dirty="0"/>
          </a:p>
        </p:txBody>
      </p:sp>
      <p:sp>
        <p:nvSpPr>
          <p:cNvPr id="4" name="Platshållare för innehåll 2">
            <a:extLst>
              <a:ext uri="{FF2B5EF4-FFF2-40B4-BE49-F238E27FC236}">
                <a16:creationId xmlns:a16="http://schemas.microsoft.com/office/drawing/2014/main" id="{FBE5B883-67E3-8815-84E4-99C8C526AEE9}"/>
              </a:ext>
            </a:extLst>
          </p:cNvPr>
          <p:cNvSpPr txBox="1">
            <a:spLocks/>
          </p:cNvSpPr>
          <p:nvPr/>
        </p:nvSpPr>
        <p:spPr>
          <a:xfrm>
            <a:off x="1141412" y="2249487"/>
            <a:ext cx="9905999" cy="35417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To know which signals should give which results, logical gates are used</a:t>
            </a:r>
          </a:p>
          <a:p>
            <a:endParaRPr lang="sv-SE"/>
          </a:p>
          <a:p>
            <a:r>
              <a:rPr lang="en"/>
              <a:t>A logical gate is one or more conditions that determine how input data is processed and what type of data is passed on</a:t>
            </a:r>
          </a:p>
          <a:p>
            <a:pPr marL="0" indent="0">
              <a:buFont typeface="Arial" panose="020B0604020202020204" pitchFamily="34" charset="0"/>
              <a:buNone/>
            </a:pPr>
            <a:endParaRPr lang="sv-SE"/>
          </a:p>
          <a:p>
            <a:r>
              <a:rPr lang="en"/>
              <a:t>Described with symbols, flow diagrams (pseudocode) and drawings</a:t>
            </a:r>
            <a:endParaRPr lang="en" dirty="0"/>
          </a:p>
        </p:txBody>
      </p:sp>
    </p:spTree>
    <p:extLst>
      <p:ext uri="{BB962C8B-B14F-4D97-AF65-F5344CB8AC3E}">
        <p14:creationId xmlns:p14="http://schemas.microsoft.com/office/powerpoint/2010/main" val="2257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340DB-1F76-7D49-0398-7CAF872FBEA2}"/>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Symbols from Physics</a:t>
            </a:r>
          </a:p>
        </p:txBody>
      </p:sp>
      <p:pic>
        <p:nvPicPr>
          <p:cNvPr id="3" name="Picture 2" descr="Electrical Engineering - Physics 1 - Study Questions – FysikStugan">
            <a:extLst>
              <a:ext uri="{FF2B5EF4-FFF2-40B4-BE49-F238E27FC236}">
                <a16:creationId xmlns:a16="http://schemas.microsoft.com/office/drawing/2014/main" id="{00EF3B26-83EA-41E6-64AF-A0BAB98E5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057" y="1901115"/>
            <a:ext cx="8888708" cy="4238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49C5EBF7-9706-0F57-7FA6-144DD4A47C76}"/>
              </a:ext>
            </a:extLst>
          </p:cNvPr>
          <p:cNvSpPr txBox="1"/>
          <p:nvPr/>
        </p:nvSpPr>
        <p:spPr>
          <a:xfrm>
            <a:off x="3136491" y="2097088"/>
            <a:ext cx="272353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sv-SE" dirty="0">
              <a:solidFill>
                <a:schemeClr val="tx1"/>
              </a:solidFill>
            </a:endParaRPr>
          </a:p>
          <a:p>
            <a:pPr algn="ctr"/>
            <a:r>
              <a:rPr lang="sv-SE" dirty="0" err="1">
                <a:solidFill>
                  <a:schemeClr val="tx1"/>
                </a:solidFill>
              </a:rPr>
              <a:t>Battery</a:t>
            </a:r>
            <a:endParaRPr lang="sv-SE" dirty="0">
              <a:solidFill>
                <a:schemeClr val="tx1"/>
              </a:solidFill>
            </a:endParaRPr>
          </a:p>
          <a:p>
            <a:endParaRPr lang="sv-SE" dirty="0">
              <a:solidFill>
                <a:schemeClr val="tx1"/>
              </a:solidFill>
            </a:endParaRPr>
          </a:p>
        </p:txBody>
      </p:sp>
      <p:sp>
        <p:nvSpPr>
          <p:cNvPr id="5" name="textruta 4">
            <a:extLst>
              <a:ext uri="{FF2B5EF4-FFF2-40B4-BE49-F238E27FC236}">
                <a16:creationId xmlns:a16="http://schemas.microsoft.com/office/drawing/2014/main" id="{8C0221FC-B6EC-DD0F-1E78-A83C794C1BF9}"/>
              </a:ext>
            </a:extLst>
          </p:cNvPr>
          <p:cNvSpPr txBox="1"/>
          <p:nvPr/>
        </p:nvSpPr>
        <p:spPr>
          <a:xfrm>
            <a:off x="3136490" y="3020814"/>
            <a:ext cx="272353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sv-SE" dirty="0">
              <a:solidFill>
                <a:schemeClr val="tx1"/>
              </a:solidFill>
            </a:endParaRPr>
          </a:p>
          <a:p>
            <a:pPr algn="ctr"/>
            <a:r>
              <a:rPr lang="sv-SE" dirty="0" err="1">
                <a:solidFill>
                  <a:schemeClr val="tx1"/>
                </a:solidFill>
              </a:rPr>
              <a:t>Lamp</a:t>
            </a:r>
            <a:endParaRPr lang="sv-SE" dirty="0">
              <a:solidFill>
                <a:schemeClr val="tx1"/>
              </a:solidFill>
            </a:endParaRPr>
          </a:p>
          <a:p>
            <a:endParaRPr lang="sv-SE" dirty="0">
              <a:solidFill>
                <a:schemeClr val="tx1"/>
              </a:solidFill>
            </a:endParaRPr>
          </a:p>
        </p:txBody>
      </p:sp>
      <p:sp>
        <p:nvSpPr>
          <p:cNvPr id="6" name="textruta 5">
            <a:extLst>
              <a:ext uri="{FF2B5EF4-FFF2-40B4-BE49-F238E27FC236}">
                <a16:creationId xmlns:a16="http://schemas.microsoft.com/office/drawing/2014/main" id="{9C03BD4D-45FC-071D-3035-D69CC24008E1}"/>
              </a:ext>
            </a:extLst>
          </p:cNvPr>
          <p:cNvSpPr txBox="1"/>
          <p:nvPr/>
        </p:nvSpPr>
        <p:spPr>
          <a:xfrm>
            <a:off x="3136489" y="3944342"/>
            <a:ext cx="272353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sv-SE">
              <a:solidFill>
                <a:schemeClr val="tx1"/>
              </a:solidFill>
            </a:endParaRPr>
          </a:p>
          <a:p>
            <a:pPr algn="ctr"/>
            <a:r>
              <a:rPr lang="sv-SE">
                <a:solidFill>
                  <a:schemeClr val="tx1"/>
                </a:solidFill>
              </a:rPr>
              <a:t>Amperemeter</a:t>
            </a:r>
          </a:p>
          <a:p>
            <a:endParaRPr lang="sv-SE" dirty="0">
              <a:solidFill>
                <a:schemeClr val="tx1"/>
              </a:solidFill>
            </a:endParaRPr>
          </a:p>
        </p:txBody>
      </p:sp>
      <p:sp>
        <p:nvSpPr>
          <p:cNvPr id="7" name="textruta 6">
            <a:extLst>
              <a:ext uri="{FF2B5EF4-FFF2-40B4-BE49-F238E27FC236}">
                <a16:creationId xmlns:a16="http://schemas.microsoft.com/office/drawing/2014/main" id="{31D0DE37-B23E-7676-C07E-7AA85284FC93}"/>
              </a:ext>
            </a:extLst>
          </p:cNvPr>
          <p:cNvSpPr txBox="1"/>
          <p:nvPr/>
        </p:nvSpPr>
        <p:spPr>
          <a:xfrm>
            <a:off x="3136488" y="4867672"/>
            <a:ext cx="272353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sv-SE" dirty="0">
              <a:solidFill>
                <a:schemeClr val="tx1"/>
              </a:solidFill>
            </a:endParaRPr>
          </a:p>
          <a:p>
            <a:pPr algn="ctr"/>
            <a:r>
              <a:rPr lang="sv-SE" dirty="0" err="1">
                <a:solidFill>
                  <a:schemeClr val="tx1"/>
                </a:solidFill>
              </a:rPr>
              <a:t>Voltage</a:t>
            </a:r>
            <a:r>
              <a:rPr lang="sv-SE" dirty="0">
                <a:solidFill>
                  <a:schemeClr val="tx1"/>
                </a:solidFill>
              </a:rPr>
              <a:t> meter</a:t>
            </a:r>
          </a:p>
          <a:p>
            <a:endParaRPr lang="sv-SE" dirty="0">
              <a:solidFill>
                <a:schemeClr val="tx1"/>
              </a:solidFill>
            </a:endParaRPr>
          </a:p>
        </p:txBody>
      </p:sp>
      <p:sp>
        <p:nvSpPr>
          <p:cNvPr id="8" name="textruta 7">
            <a:extLst>
              <a:ext uri="{FF2B5EF4-FFF2-40B4-BE49-F238E27FC236}">
                <a16:creationId xmlns:a16="http://schemas.microsoft.com/office/drawing/2014/main" id="{A6203409-0A47-3EB1-A190-1D0F231FE984}"/>
              </a:ext>
            </a:extLst>
          </p:cNvPr>
          <p:cNvSpPr txBox="1"/>
          <p:nvPr/>
        </p:nvSpPr>
        <p:spPr>
          <a:xfrm>
            <a:off x="7418437" y="1901115"/>
            <a:ext cx="312032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sv-SE" dirty="0">
              <a:solidFill>
                <a:schemeClr val="tx1"/>
              </a:solidFill>
            </a:endParaRPr>
          </a:p>
          <a:p>
            <a:pPr algn="ctr"/>
            <a:r>
              <a:rPr lang="sv-SE" dirty="0" err="1">
                <a:solidFill>
                  <a:schemeClr val="tx1"/>
                </a:solidFill>
              </a:rPr>
              <a:t>Voltage</a:t>
            </a:r>
            <a:r>
              <a:rPr lang="sv-SE" dirty="0">
                <a:solidFill>
                  <a:schemeClr val="tx1"/>
                </a:solidFill>
              </a:rPr>
              <a:t> source </a:t>
            </a:r>
            <a:r>
              <a:rPr lang="sv-SE" dirty="0" err="1">
                <a:solidFill>
                  <a:schemeClr val="tx1"/>
                </a:solidFill>
              </a:rPr>
              <a:t>alternating</a:t>
            </a:r>
            <a:r>
              <a:rPr lang="sv-SE" dirty="0">
                <a:solidFill>
                  <a:schemeClr val="tx1"/>
                </a:solidFill>
              </a:rPr>
              <a:t> </a:t>
            </a:r>
            <a:r>
              <a:rPr lang="sv-SE" dirty="0" err="1">
                <a:solidFill>
                  <a:schemeClr val="tx1"/>
                </a:solidFill>
              </a:rPr>
              <a:t>current</a:t>
            </a:r>
            <a:endParaRPr lang="sv-SE" dirty="0">
              <a:solidFill>
                <a:schemeClr val="tx1"/>
              </a:solidFill>
            </a:endParaRPr>
          </a:p>
        </p:txBody>
      </p:sp>
      <p:sp>
        <p:nvSpPr>
          <p:cNvPr id="9" name="textruta 8">
            <a:extLst>
              <a:ext uri="{FF2B5EF4-FFF2-40B4-BE49-F238E27FC236}">
                <a16:creationId xmlns:a16="http://schemas.microsoft.com/office/drawing/2014/main" id="{88B0625D-5177-6856-F2AB-D92ACF6D89BD}"/>
              </a:ext>
            </a:extLst>
          </p:cNvPr>
          <p:cNvSpPr txBox="1"/>
          <p:nvPr/>
        </p:nvSpPr>
        <p:spPr>
          <a:xfrm>
            <a:off x="7418437" y="2824445"/>
            <a:ext cx="312032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sv-SE" dirty="0">
              <a:solidFill>
                <a:schemeClr val="tx1"/>
              </a:solidFill>
            </a:endParaRPr>
          </a:p>
          <a:p>
            <a:pPr algn="ctr"/>
            <a:r>
              <a:rPr lang="sv-SE" dirty="0" err="1">
                <a:solidFill>
                  <a:schemeClr val="tx1"/>
                </a:solidFill>
              </a:rPr>
              <a:t>resistance</a:t>
            </a:r>
            <a:endParaRPr lang="sv-SE" dirty="0">
              <a:solidFill>
                <a:schemeClr val="tx1"/>
              </a:solidFill>
            </a:endParaRPr>
          </a:p>
        </p:txBody>
      </p:sp>
      <p:sp>
        <p:nvSpPr>
          <p:cNvPr id="10" name="textruta 9">
            <a:extLst>
              <a:ext uri="{FF2B5EF4-FFF2-40B4-BE49-F238E27FC236}">
                <a16:creationId xmlns:a16="http://schemas.microsoft.com/office/drawing/2014/main" id="{C5DA33F9-76A0-5BAD-0B1D-08F84D910C2A}"/>
              </a:ext>
            </a:extLst>
          </p:cNvPr>
          <p:cNvSpPr txBox="1"/>
          <p:nvPr/>
        </p:nvSpPr>
        <p:spPr>
          <a:xfrm>
            <a:off x="7418437" y="3916056"/>
            <a:ext cx="312032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sv-SE" dirty="0">
              <a:solidFill>
                <a:schemeClr val="tx1"/>
              </a:solidFill>
            </a:endParaRPr>
          </a:p>
          <a:p>
            <a:pPr algn="ctr"/>
            <a:r>
              <a:rPr lang="sv-SE" dirty="0">
                <a:solidFill>
                  <a:schemeClr val="tx1"/>
                </a:solidFill>
              </a:rPr>
              <a:t>Switch</a:t>
            </a:r>
          </a:p>
          <a:p>
            <a:pPr algn="ctr"/>
            <a:endParaRPr lang="sv-SE" dirty="0">
              <a:solidFill>
                <a:schemeClr val="tx1"/>
              </a:solidFill>
            </a:endParaRPr>
          </a:p>
        </p:txBody>
      </p:sp>
      <p:sp>
        <p:nvSpPr>
          <p:cNvPr id="11" name="textruta 10">
            <a:extLst>
              <a:ext uri="{FF2B5EF4-FFF2-40B4-BE49-F238E27FC236}">
                <a16:creationId xmlns:a16="http://schemas.microsoft.com/office/drawing/2014/main" id="{515B8611-8114-2749-ED91-72DAE3512A0C}"/>
              </a:ext>
            </a:extLst>
          </p:cNvPr>
          <p:cNvSpPr txBox="1"/>
          <p:nvPr/>
        </p:nvSpPr>
        <p:spPr>
          <a:xfrm>
            <a:off x="7418437" y="4753373"/>
            <a:ext cx="312032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sv-SE" dirty="0">
              <a:solidFill>
                <a:schemeClr val="tx1"/>
              </a:solidFill>
            </a:endParaRPr>
          </a:p>
          <a:p>
            <a:pPr algn="ctr"/>
            <a:r>
              <a:rPr lang="sv-SE" dirty="0" err="1">
                <a:solidFill>
                  <a:schemeClr val="tx1"/>
                </a:solidFill>
              </a:rPr>
              <a:t>Conductor</a:t>
            </a:r>
            <a:endParaRPr lang="sv-SE" dirty="0">
              <a:solidFill>
                <a:schemeClr val="tx1"/>
              </a:solidFill>
            </a:endParaRPr>
          </a:p>
          <a:p>
            <a:pPr algn="ctr"/>
            <a:endParaRPr lang="sv-SE" dirty="0">
              <a:solidFill>
                <a:schemeClr val="tx1"/>
              </a:solidFill>
            </a:endParaRPr>
          </a:p>
        </p:txBody>
      </p:sp>
    </p:spTree>
    <p:extLst>
      <p:ext uri="{BB962C8B-B14F-4D97-AF65-F5344CB8AC3E}">
        <p14:creationId xmlns:p14="http://schemas.microsoft.com/office/powerpoint/2010/main" val="216060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4FD122-7ABF-3DF8-D6B8-BA3DA22E60AD}"/>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Boolean logic</a:t>
            </a:r>
            <a:endParaRPr lang="sv-SE"/>
          </a:p>
        </p:txBody>
      </p:sp>
      <p:sp>
        <p:nvSpPr>
          <p:cNvPr id="3" name="Platshållare för innehåll 2">
            <a:extLst>
              <a:ext uri="{FF2B5EF4-FFF2-40B4-BE49-F238E27FC236}">
                <a16:creationId xmlns:a16="http://schemas.microsoft.com/office/drawing/2014/main" id="{BC82E191-1F3B-66C8-64DC-CEF132885E2D}"/>
              </a:ext>
            </a:extLst>
          </p:cNvPr>
          <p:cNvSpPr txBox="1">
            <a:spLocks/>
          </p:cNvSpPr>
          <p:nvPr/>
        </p:nvSpPr>
        <p:spPr>
          <a:xfrm>
            <a:off x="1141412" y="2249487"/>
            <a:ext cx="6890225" cy="354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A logical gate can be set up with a truth table</a:t>
            </a:r>
          </a:p>
          <a:p>
            <a:endParaRPr lang="sv-SE"/>
          </a:p>
          <a:p>
            <a:r>
              <a:rPr lang="en"/>
              <a:t>The table lists all possible combinations of inputs and all possible outcomes</a:t>
            </a:r>
          </a:p>
          <a:p>
            <a:endParaRPr lang="sv-SE"/>
          </a:p>
          <a:p>
            <a:r>
              <a:rPr lang="en"/>
              <a:t>1 means on and 0 means off</a:t>
            </a:r>
          </a:p>
        </p:txBody>
      </p:sp>
      <p:graphicFrame>
        <p:nvGraphicFramePr>
          <p:cNvPr id="4" name="Tabell 4">
            <a:extLst>
              <a:ext uri="{FF2B5EF4-FFF2-40B4-BE49-F238E27FC236}">
                <a16:creationId xmlns:a16="http://schemas.microsoft.com/office/drawing/2014/main" id="{1D1E4B4D-9DB0-BE10-FDC9-2B005ADE05B0}"/>
              </a:ext>
            </a:extLst>
          </p:cNvPr>
          <p:cNvGraphicFramePr>
            <a:graphicFrameLocks noGrp="1"/>
          </p:cNvGraphicFramePr>
          <p:nvPr>
            <p:extLst>
              <p:ext uri="{D42A27DB-BD31-4B8C-83A1-F6EECF244321}">
                <p14:modId xmlns:p14="http://schemas.microsoft.com/office/powerpoint/2010/main" val="1394901322"/>
              </p:ext>
            </p:extLst>
          </p:nvPr>
        </p:nvGraphicFramePr>
        <p:xfrm>
          <a:off x="8257881" y="1952030"/>
          <a:ext cx="3431355" cy="1844040"/>
        </p:xfrm>
        <a:graphic>
          <a:graphicData uri="http://schemas.openxmlformats.org/drawingml/2006/table">
            <a:tbl>
              <a:tblPr firstRow="1" bandRow="1">
                <a:tableStyleId>{5C22544A-7EE6-4342-B048-85BDC9FD1C3A}</a:tableStyleId>
              </a:tblPr>
              <a:tblGrid>
                <a:gridCol w="1143785">
                  <a:extLst>
                    <a:ext uri="{9D8B030D-6E8A-4147-A177-3AD203B41FA5}">
                      <a16:colId xmlns:a16="http://schemas.microsoft.com/office/drawing/2014/main" val="4261714633"/>
                    </a:ext>
                  </a:extLst>
                </a:gridCol>
                <a:gridCol w="1143785">
                  <a:extLst>
                    <a:ext uri="{9D8B030D-6E8A-4147-A177-3AD203B41FA5}">
                      <a16:colId xmlns:a16="http://schemas.microsoft.com/office/drawing/2014/main" val="3300024257"/>
                    </a:ext>
                  </a:extLst>
                </a:gridCol>
                <a:gridCol w="1143785">
                  <a:extLst>
                    <a:ext uri="{9D8B030D-6E8A-4147-A177-3AD203B41FA5}">
                      <a16:colId xmlns:a16="http://schemas.microsoft.com/office/drawing/2014/main" val="2071656942"/>
                    </a:ext>
                  </a:extLst>
                </a:gridCol>
              </a:tblGrid>
              <a:tr h="370840">
                <a:tc>
                  <a:txBody>
                    <a:bodyPr/>
                    <a:lstStyle/>
                    <a:p>
                      <a:r>
                        <a:rPr lang="en"/>
                        <a:t>Input A</a:t>
                      </a:r>
                    </a:p>
                  </a:txBody>
                  <a:tcPr/>
                </a:tc>
                <a:tc>
                  <a:txBody>
                    <a:bodyPr/>
                    <a:lstStyle/>
                    <a:p>
                      <a:r>
                        <a:rPr lang="en"/>
                        <a:t>Input B</a:t>
                      </a:r>
                    </a:p>
                  </a:txBody>
                  <a:tcPr/>
                </a:tc>
                <a:tc>
                  <a:txBody>
                    <a:bodyPr/>
                    <a:lstStyle/>
                    <a:p>
                      <a:r>
                        <a:rPr lang="en"/>
                        <a:t>Output</a:t>
                      </a:r>
                    </a:p>
                  </a:txBody>
                  <a:tcPr/>
                </a:tc>
                <a:extLst>
                  <a:ext uri="{0D108BD9-81ED-4DB2-BD59-A6C34878D82A}">
                    <a16:rowId xmlns:a16="http://schemas.microsoft.com/office/drawing/2014/main" val="2399391089"/>
                  </a:ext>
                </a:extLst>
              </a:tr>
              <a:tr h="370840">
                <a:tc>
                  <a:txBody>
                    <a:bodyPr/>
                    <a:lstStyle/>
                    <a:p>
                      <a:r>
                        <a:rPr lang="en"/>
                        <a:t>0 </a:t>
                      </a:r>
                    </a:p>
                  </a:txBody>
                  <a:tcPr/>
                </a:tc>
                <a:tc>
                  <a:txBody>
                    <a:bodyPr/>
                    <a:lstStyle/>
                    <a:p>
                      <a:r>
                        <a:rPr lang="en"/>
                        <a:t>0</a:t>
                      </a:r>
                    </a:p>
                  </a:txBody>
                  <a:tcPr/>
                </a:tc>
                <a:tc>
                  <a:txBody>
                    <a:bodyPr/>
                    <a:lstStyle/>
                    <a:p>
                      <a:r>
                        <a:rPr lang="en"/>
                        <a:t>0</a:t>
                      </a:r>
                    </a:p>
                  </a:txBody>
                  <a:tcPr/>
                </a:tc>
                <a:extLst>
                  <a:ext uri="{0D108BD9-81ED-4DB2-BD59-A6C34878D82A}">
                    <a16:rowId xmlns:a16="http://schemas.microsoft.com/office/drawing/2014/main" val="2129460379"/>
                  </a:ext>
                </a:extLst>
              </a:tr>
              <a:tr h="370840">
                <a:tc>
                  <a:txBody>
                    <a:bodyPr/>
                    <a:lstStyle/>
                    <a:p>
                      <a:r>
                        <a:rPr lang="en"/>
                        <a:t>1</a:t>
                      </a:r>
                    </a:p>
                  </a:txBody>
                  <a:tcPr/>
                </a:tc>
                <a:tc>
                  <a:txBody>
                    <a:bodyPr/>
                    <a:lstStyle/>
                    <a:p>
                      <a:r>
                        <a:rPr lang="en"/>
                        <a:t>0</a:t>
                      </a:r>
                    </a:p>
                  </a:txBody>
                  <a:tcPr/>
                </a:tc>
                <a:tc>
                  <a:txBody>
                    <a:bodyPr/>
                    <a:lstStyle/>
                    <a:p>
                      <a:r>
                        <a:rPr lang="en"/>
                        <a:t>0</a:t>
                      </a:r>
                    </a:p>
                  </a:txBody>
                  <a:tcPr/>
                </a:tc>
                <a:extLst>
                  <a:ext uri="{0D108BD9-81ED-4DB2-BD59-A6C34878D82A}">
                    <a16:rowId xmlns:a16="http://schemas.microsoft.com/office/drawing/2014/main" val="2761466376"/>
                  </a:ext>
                </a:extLst>
              </a:tr>
              <a:tr h="291393">
                <a:tc>
                  <a:txBody>
                    <a:bodyPr/>
                    <a:lstStyle/>
                    <a:p>
                      <a:r>
                        <a:rPr lang="en"/>
                        <a:t>0</a:t>
                      </a:r>
                    </a:p>
                  </a:txBody>
                  <a:tcPr/>
                </a:tc>
                <a:tc>
                  <a:txBody>
                    <a:bodyPr/>
                    <a:lstStyle/>
                    <a:p>
                      <a:r>
                        <a:rPr lang="en"/>
                        <a:t>1</a:t>
                      </a:r>
                    </a:p>
                  </a:txBody>
                  <a:tcPr/>
                </a:tc>
                <a:tc>
                  <a:txBody>
                    <a:bodyPr/>
                    <a:lstStyle/>
                    <a:p>
                      <a:r>
                        <a:rPr lang="en"/>
                        <a:t>0</a:t>
                      </a:r>
                    </a:p>
                  </a:txBody>
                  <a:tcPr/>
                </a:tc>
                <a:extLst>
                  <a:ext uri="{0D108BD9-81ED-4DB2-BD59-A6C34878D82A}">
                    <a16:rowId xmlns:a16="http://schemas.microsoft.com/office/drawing/2014/main" val="3198552521"/>
                  </a:ext>
                </a:extLst>
              </a:tr>
              <a:tr h="291393">
                <a:tc>
                  <a:txBody>
                    <a:bodyPr/>
                    <a:lstStyle/>
                    <a:p>
                      <a:r>
                        <a:rPr lang="en"/>
                        <a:t>1</a:t>
                      </a:r>
                    </a:p>
                  </a:txBody>
                  <a:tcPr/>
                </a:tc>
                <a:tc>
                  <a:txBody>
                    <a:bodyPr/>
                    <a:lstStyle/>
                    <a:p>
                      <a:r>
                        <a:rPr lang="en"/>
                        <a:t>1</a:t>
                      </a:r>
                    </a:p>
                  </a:txBody>
                  <a:tcPr/>
                </a:tc>
                <a:tc>
                  <a:txBody>
                    <a:bodyPr/>
                    <a:lstStyle/>
                    <a:p>
                      <a:r>
                        <a:rPr lang="en"/>
                        <a:t>1</a:t>
                      </a:r>
                    </a:p>
                  </a:txBody>
                  <a:tcPr/>
                </a:tc>
                <a:extLst>
                  <a:ext uri="{0D108BD9-81ED-4DB2-BD59-A6C34878D82A}">
                    <a16:rowId xmlns:a16="http://schemas.microsoft.com/office/drawing/2014/main" val="1173814328"/>
                  </a:ext>
                </a:extLst>
              </a:tr>
            </a:tbl>
          </a:graphicData>
        </a:graphic>
      </p:graphicFrame>
      <p:pic>
        <p:nvPicPr>
          <p:cNvPr id="5" name="Bild 1" descr="How Logic Gates Work | Homemade Circuit Projects">
            <a:extLst>
              <a:ext uri="{FF2B5EF4-FFF2-40B4-BE49-F238E27FC236}">
                <a16:creationId xmlns:a16="http://schemas.microsoft.com/office/drawing/2014/main" id="{6E16371B-6B8F-17E8-4592-31CE4D9324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7880" y="3999565"/>
            <a:ext cx="3431355" cy="1504935"/>
          </a:xfrm>
          <a:prstGeom prst="rect">
            <a:avLst/>
          </a:prstGeom>
          <a:noFill/>
          <a:ln>
            <a:noFill/>
          </a:ln>
        </p:spPr>
      </p:pic>
    </p:spTree>
    <p:extLst>
      <p:ext uri="{BB962C8B-B14F-4D97-AF65-F5344CB8AC3E}">
        <p14:creationId xmlns:p14="http://schemas.microsoft.com/office/powerpoint/2010/main" val="229660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1583E-E980-18BC-B89A-553BA62CCDC5}"/>
              </a:ext>
            </a:extLst>
          </p:cNvPr>
          <p:cNvSpPr txBox="1">
            <a:spLocks/>
          </p:cNvSpPr>
          <p:nvPr/>
        </p:nvSpPr>
        <p:spPr>
          <a:xfrm>
            <a:off x="5128643" y="618518"/>
            <a:ext cx="6188402"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Symbol of conditions</a:t>
            </a:r>
          </a:p>
        </p:txBody>
      </p:sp>
      <p:pic>
        <p:nvPicPr>
          <p:cNvPr id="3" name="Picture 4" descr="What are the equation of logic gate? - Quora">
            <a:extLst>
              <a:ext uri="{FF2B5EF4-FFF2-40B4-BE49-F238E27FC236}">
                <a16:creationId xmlns:a16="http://schemas.microsoft.com/office/drawing/2014/main" id="{A46A5A11-87CE-CC67-17F1-AB18D0B94F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4579" y="1452071"/>
            <a:ext cx="3729141" cy="421076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031">
            <a:extLst>
              <a:ext uri="{FF2B5EF4-FFF2-40B4-BE49-F238E27FC236}">
                <a16:creationId xmlns:a16="http://schemas.microsoft.com/office/drawing/2014/main" id="{33AC9474-6FCD-DB5B-816A-637FC4125360}"/>
              </a:ext>
            </a:extLst>
          </p:cNvPr>
          <p:cNvSpPr txBox="1">
            <a:spLocks/>
          </p:cNvSpPr>
          <p:nvPr/>
        </p:nvSpPr>
        <p:spPr>
          <a:xfrm>
            <a:off x="5128643" y="2249487"/>
            <a:ext cx="6188402"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Each condition from a truth table has its own symbol and its own spelling in the algebra</a:t>
            </a:r>
            <a:endParaRPr lang="en-US"/>
          </a:p>
          <a:p>
            <a:endParaRPr lang="en-US"/>
          </a:p>
          <a:p>
            <a:r>
              <a:rPr lang="en"/>
              <a:t>These conditions can be combined to create systems.</a:t>
            </a:r>
          </a:p>
        </p:txBody>
      </p:sp>
    </p:spTree>
    <p:extLst>
      <p:ext uri="{BB962C8B-B14F-4D97-AF65-F5344CB8AC3E}">
        <p14:creationId xmlns:p14="http://schemas.microsoft.com/office/powerpoint/2010/main" val="428668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ic Gates - Inst Tools">
            <a:extLst>
              <a:ext uri="{FF2B5EF4-FFF2-40B4-BE49-F238E27FC236}">
                <a16:creationId xmlns:a16="http://schemas.microsoft.com/office/drawing/2014/main" id="{E5034CFD-408E-3B61-BE35-EA8C4712F8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654" y="1076855"/>
            <a:ext cx="8969491" cy="533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84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923FE0-337A-2BEA-23F2-9070C5800204}"/>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Practical example: AND</a:t>
            </a:r>
          </a:p>
        </p:txBody>
      </p:sp>
      <p:pic>
        <p:nvPicPr>
          <p:cNvPr id="3" name="Picture 2" descr="SWITCH MESS ROCKER">
            <a:extLst>
              <a:ext uri="{FF2B5EF4-FFF2-40B4-BE49-F238E27FC236}">
                <a16:creationId xmlns:a16="http://schemas.microsoft.com/office/drawing/2014/main" id="{B1063929-C598-E62D-6651-D45C17F91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926" y="1910513"/>
            <a:ext cx="1046015" cy="16709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WITCH MESS ROCKER">
            <a:extLst>
              <a:ext uri="{FF2B5EF4-FFF2-40B4-BE49-F238E27FC236}">
                <a16:creationId xmlns:a16="http://schemas.microsoft.com/office/drawing/2014/main" id="{6656BFBE-06D2-666C-5353-7EA2DA1B9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605" y="1910512"/>
            <a:ext cx="1046015" cy="1670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27 Top Sealed Light Bulb - Filament &amp; Specialty Bulbs | Lampgallerian.se">
            <a:extLst>
              <a:ext uri="{FF2B5EF4-FFF2-40B4-BE49-F238E27FC236}">
                <a16:creationId xmlns:a16="http://schemas.microsoft.com/office/drawing/2014/main" id="{7A518970-FC1E-9A4A-9516-24F3BB69A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198" y="1867553"/>
            <a:ext cx="1585029" cy="1585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LED bulb - Light bulb LED with warm light, 400 lm - Turn of the century">
            <a:extLst>
              <a:ext uri="{FF2B5EF4-FFF2-40B4-BE49-F238E27FC236}">
                <a16:creationId xmlns:a16="http://schemas.microsoft.com/office/drawing/2014/main" id="{8401A753-6914-1E2C-BC3B-C9E3B3AA9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763" y="1908118"/>
            <a:ext cx="1503897" cy="1503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koppling 6">
            <a:extLst>
              <a:ext uri="{FF2B5EF4-FFF2-40B4-BE49-F238E27FC236}">
                <a16:creationId xmlns:a16="http://schemas.microsoft.com/office/drawing/2014/main" id="{6E6A4305-652E-624E-6231-247D3C99D9AB}"/>
              </a:ext>
            </a:extLst>
          </p:cNvPr>
          <p:cNvCxnSpPr/>
          <p:nvPr/>
        </p:nvCxnSpPr>
        <p:spPr>
          <a:xfrm>
            <a:off x="3773739" y="2745989"/>
            <a:ext cx="192306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Rak koppling 7">
            <a:extLst>
              <a:ext uri="{FF2B5EF4-FFF2-40B4-BE49-F238E27FC236}">
                <a16:creationId xmlns:a16="http://schemas.microsoft.com/office/drawing/2014/main" id="{867C4006-D4F6-881B-6824-A3E57AE5E9C5}"/>
              </a:ext>
            </a:extLst>
          </p:cNvPr>
          <p:cNvCxnSpPr/>
          <p:nvPr/>
        </p:nvCxnSpPr>
        <p:spPr>
          <a:xfrm>
            <a:off x="7109130" y="2745989"/>
            <a:ext cx="1923068" cy="0"/>
          </a:xfrm>
          <a:prstGeom prst="line">
            <a:avLst/>
          </a:prstGeom>
          <a:ln w="76200"/>
        </p:spPr>
        <p:style>
          <a:lnRef idx="1">
            <a:schemeClr val="dk1"/>
          </a:lnRef>
          <a:fillRef idx="0">
            <a:schemeClr val="dk1"/>
          </a:fillRef>
          <a:effectRef idx="0">
            <a:schemeClr val="dk1"/>
          </a:effectRef>
          <a:fontRef idx="minor">
            <a:schemeClr val="tx1"/>
          </a:fontRef>
        </p:style>
      </p:cxnSp>
      <p:sp>
        <p:nvSpPr>
          <p:cNvPr id="9" name="Ellips 8">
            <a:extLst>
              <a:ext uri="{FF2B5EF4-FFF2-40B4-BE49-F238E27FC236}">
                <a16:creationId xmlns:a16="http://schemas.microsoft.com/office/drawing/2014/main" id="{4506EE6B-865A-94EC-1F51-87EBCC197F26}"/>
              </a:ext>
            </a:extLst>
          </p:cNvPr>
          <p:cNvSpPr/>
          <p:nvPr/>
        </p:nvSpPr>
        <p:spPr>
          <a:xfrm>
            <a:off x="2991878" y="2093798"/>
            <a:ext cx="533747" cy="566269"/>
          </a:xfrm>
          <a:prstGeom prst="ellipse">
            <a:avLst/>
          </a:prstGeom>
          <a:noFill/>
          <a:ln w="571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chemeClr val="bg1"/>
              </a:solidFill>
              <a:highlight>
                <a:srgbClr val="000000"/>
              </a:highlight>
            </a:endParaRPr>
          </a:p>
        </p:txBody>
      </p:sp>
      <p:sp>
        <p:nvSpPr>
          <p:cNvPr id="10" name="Ellips 9">
            <a:extLst>
              <a:ext uri="{FF2B5EF4-FFF2-40B4-BE49-F238E27FC236}">
                <a16:creationId xmlns:a16="http://schemas.microsoft.com/office/drawing/2014/main" id="{7F4F5B90-224B-906D-A508-461A19D84795}"/>
              </a:ext>
            </a:extLst>
          </p:cNvPr>
          <p:cNvSpPr/>
          <p:nvPr/>
        </p:nvSpPr>
        <p:spPr>
          <a:xfrm>
            <a:off x="6335208" y="2136759"/>
            <a:ext cx="533747" cy="566269"/>
          </a:xfrm>
          <a:prstGeom prst="ellipse">
            <a:avLst/>
          </a:prstGeom>
          <a:noFill/>
          <a:ln w="571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chemeClr val="bg1"/>
              </a:solidFill>
              <a:highlight>
                <a:srgbClr val="000000"/>
              </a:highlight>
            </a:endParaRPr>
          </a:p>
        </p:txBody>
      </p:sp>
      <p:pic>
        <p:nvPicPr>
          <p:cNvPr id="11" name="Picture 2" descr="Duracell &quot;D&quot; Battery (10 Year Shelf Life) - EmergencyKits.com">
            <a:extLst>
              <a:ext uri="{FF2B5EF4-FFF2-40B4-BE49-F238E27FC236}">
                <a16:creationId xmlns:a16="http://schemas.microsoft.com/office/drawing/2014/main" id="{8BD06166-93F0-960D-F5E9-A1C8ABFFAE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9780" y="3881275"/>
            <a:ext cx="1789862" cy="178986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ak koppling 11">
            <a:extLst>
              <a:ext uri="{FF2B5EF4-FFF2-40B4-BE49-F238E27FC236}">
                <a16:creationId xmlns:a16="http://schemas.microsoft.com/office/drawing/2014/main" id="{9BE7A9AD-9360-2A32-3CA5-92CAD57628E2}"/>
              </a:ext>
            </a:extLst>
          </p:cNvPr>
          <p:cNvCxnSpPr>
            <a:cxnSpLocks/>
            <a:stCxn id="11" idx="0"/>
          </p:cNvCxnSpPr>
          <p:nvPr/>
        </p:nvCxnSpPr>
        <p:spPr>
          <a:xfrm flipV="1">
            <a:off x="9824711" y="3493147"/>
            <a:ext cx="7628" cy="388128"/>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CD31D174-566C-F326-89F9-6DF0DC83042E}"/>
              </a:ext>
            </a:extLst>
          </p:cNvPr>
          <p:cNvCxnSpPr>
            <a:cxnSpLocks/>
          </p:cNvCxnSpPr>
          <p:nvPr/>
        </p:nvCxnSpPr>
        <p:spPr>
          <a:xfrm>
            <a:off x="1971040" y="5773669"/>
            <a:ext cx="785367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Rak koppling 13">
            <a:extLst>
              <a:ext uri="{FF2B5EF4-FFF2-40B4-BE49-F238E27FC236}">
                <a16:creationId xmlns:a16="http://schemas.microsoft.com/office/drawing/2014/main" id="{5BEF4F57-0197-DBAA-F007-9251789E95A6}"/>
              </a:ext>
            </a:extLst>
          </p:cNvPr>
          <p:cNvCxnSpPr>
            <a:cxnSpLocks/>
          </p:cNvCxnSpPr>
          <p:nvPr/>
        </p:nvCxnSpPr>
        <p:spPr>
          <a:xfrm flipV="1">
            <a:off x="1971040" y="2745989"/>
            <a:ext cx="0" cy="3064592"/>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Rak koppling 14">
            <a:extLst>
              <a:ext uri="{FF2B5EF4-FFF2-40B4-BE49-F238E27FC236}">
                <a16:creationId xmlns:a16="http://schemas.microsoft.com/office/drawing/2014/main" id="{A830B08E-0ADF-4C5E-0C07-70906BBBFE80}"/>
              </a:ext>
            </a:extLst>
          </p:cNvPr>
          <p:cNvCxnSpPr>
            <a:cxnSpLocks/>
          </p:cNvCxnSpPr>
          <p:nvPr/>
        </p:nvCxnSpPr>
        <p:spPr>
          <a:xfrm>
            <a:off x="1971040" y="2745989"/>
            <a:ext cx="381701"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188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2EBDFD-1C2B-5B5E-51A3-EF61211130F5}"/>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Practical example: OR</a:t>
            </a:r>
          </a:p>
        </p:txBody>
      </p:sp>
      <p:pic>
        <p:nvPicPr>
          <p:cNvPr id="3" name="Picture 2" descr="SWITCH MESS ROCKER">
            <a:extLst>
              <a:ext uri="{FF2B5EF4-FFF2-40B4-BE49-F238E27FC236}">
                <a16:creationId xmlns:a16="http://schemas.microsoft.com/office/drawing/2014/main" id="{6C372E96-C069-E9D9-8F52-F933F9529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024" y="1849825"/>
            <a:ext cx="1046015" cy="16709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WITCH MESS ROCKER">
            <a:extLst>
              <a:ext uri="{FF2B5EF4-FFF2-40B4-BE49-F238E27FC236}">
                <a16:creationId xmlns:a16="http://schemas.microsoft.com/office/drawing/2014/main" id="{C862C266-BEFC-A0AD-0598-1DEE2489A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023" y="3933148"/>
            <a:ext cx="1046015" cy="1670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27 Top Sealed Light Bulb - Filament &amp; Specialty Bulbs | Lampgallerian.se">
            <a:extLst>
              <a:ext uri="{FF2B5EF4-FFF2-40B4-BE49-F238E27FC236}">
                <a16:creationId xmlns:a16="http://schemas.microsoft.com/office/drawing/2014/main" id="{29BF9F09-765C-E691-F168-67368AE71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842" y="1872932"/>
            <a:ext cx="1585029" cy="1585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LED bulb - Light bulb LED with warm light, 400 lm - Turn of the century">
            <a:extLst>
              <a:ext uri="{FF2B5EF4-FFF2-40B4-BE49-F238E27FC236}">
                <a16:creationId xmlns:a16="http://schemas.microsoft.com/office/drawing/2014/main" id="{4C7B2897-14C6-9603-AACB-D21B6682B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539" y="1880080"/>
            <a:ext cx="1503897" cy="1503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koppling 6">
            <a:extLst>
              <a:ext uri="{FF2B5EF4-FFF2-40B4-BE49-F238E27FC236}">
                <a16:creationId xmlns:a16="http://schemas.microsoft.com/office/drawing/2014/main" id="{33E8C86F-0C74-86E9-C5A0-72C95474D4CE}"/>
              </a:ext>
            </a:extLst>
          </p:cNvPr>
          <p:cNvCxnSpPr/>
          <p:nvPr/>
        </p:nvCxnSpPr>
        <p:spPr>
          <a:xfrm>
            <a:off x="4463837" y="2685301"/>
            <a:ext cx="192306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Rak koppling 7">
            <a:extLst>
              <a:ext uri="{FF2B5EF4-FFF2-40B4-BE49-F238E27FC236}">
                <a16:creationId xmlns:a16="http://schemas.microsoft.com/office/drawing/2014/main" id="{78C8760E-874B-86E6-FDE3-A4D076C38452}"/>
              </a:ext>
            </a:extLst>
          </p:cNvPr>
          <p:cNvCxnSpPr/>
          <p:nvPr/>
        </p:nvCxnSpPr>
        <p:spPr>
          <a:xfrm>
            <a:off x="4463837" y="4927711"/>
            <a:ext cx="1923068" cy="0"/>
          </a:xfrm>
          <a:prstGeom prst="line">
            <a:avLst/>
          </a:prstGeom>
          <a:ln w="76200"/>
        </p:spPr>
        <p:style>
          <a:lnRef idx="1">
            <a:schemeClr val="dk1"/>
          </a:lnRef>
          <a:fillRef idx="0">
            <a:schemeClr val="dk1"/>
          </a:fillRef>
          <a:effectRef idx="0">
            <a:schemeClr val="dk1"/>
          </a:effectRef>
          <a:fontRef idx="minor">
            <a:schemeClr val="tx1"/>
          </a:fontRef>
        </p:style>
      </p:cxnSp>
      <p:sp>
        <p:nvSpPr>
          <p:cNvPr id="9" name="Ellips 8">
            <a:extLst>
              <a:ext uri="{FF2B5EF4-FFF2-40B4-BE49-F238E27FC236}">
                <a16:creationId xmlns:a16="http://schemas.microsoft.com/office/drawing/2014/main" id="{D4B982EF-654B-3A75-F61F-CB340BD54A05}"/>
              </a:ext>
            </a:extLst>
          </p:cNvPr>
          <p:cNvSpPr/>
          <p:nvPr/>
        </p:nvSpPr>
        <p:spPr>
          <a:xfrm>
            <a:off x="3681976" y="2033110"/>
            <a:ext cx="533747" cy="566269"/>
          </a:xfrm>
          <a:prstGeom prst="ellipse">
            <a:avLst/>
          </a:prstGeom>
          <a:noFill/>
          <a:ln w="571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0" name="Ellips 9">
            <a:extLst>
              <a:ext uri="{FF2B5EF4-FFF2-40B4-BE49-F238E27FC236}">
                <a16:creationId xmlns:a16="http://schemas.microsoft.com/office/drawing/2014/main" id="{578B3C83-E301-8B56-3D45-3BFBADA39A35}"/>
              </a:ext>
            </a:extLst>
          </p:cNvPr>
          <p:cNvSpPr/>
          <p:nvPr/>
        </p:nvSpPr>
        <p:spPr>
          <a:xfrm>
            <a:off x="3681976" y="4121688"/>
            <a:ext cx="533747" cy="566269"/>
          </a:xfrm>
          <a:prstGeom prst="ellipse">
            <a:avLst/>
          </a:prstGeom>
          <a:noFill/>
          <a:ln w="571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cxnSp>
        <p:nvCxnSpPr>
          <p:cNvPr id="11" name="Rak koppling 10">
            <a:extLst>
              <a:ext uri="{FF2B5EF4-FFF2-40B4-BE49-F238E27FC236}">
                <a16:creationId xmlns:a16="http://schemas.microsoft.com/office/drawing/2014/main" id="{7E1ABD21-C970-7F7E-019D-ED3C5C19166D}"/>
              </a:ext>
            </a:extLst>
          </p:cNvPr>
          <p:cNvCxnSpPr>
            <a:cxnSpLocks/>
          </p:cNvCxnSpPr>
          <p:nvPr/>
        </p:nvCxnSpPr>
        <p:spPr>
          <a:xfrm flipV="1">
            <a:off x="6386905" y="2665447"/>
            <a:ext cx="0" cy="2289433"/>
          </a:xfrm>
          <a:prstGeom prst="line">
            <a:avLst/>
          </a:prstGeom>
          <a:ln w="76200"/>
        </p:spPr>
        <p:style>
          <a:lnRef idx="1">
            <a:schemeClr val="dk1"/>
          </a:lnRef>
          <a:fillRef idx="0">
            <a:schemeClr val="dk1"/>
          </a:fillRef>
          <a:effectRef idx="0">
            <a:schemeClr val="dk1"/>
          </a:effectRef>
          <a:fontRef idx="minor">
            <a:schemeClr val="tx1"/>
          </a:fontRef>
        </p:style>
      </p:cxnSp>
      <p:cxnSp>
        <p:nvCxnSpPr>
          <p:cNvPr id="12" name="Rak koppling 11">
            <a:extLst>
              <a:ext uri="{FF2B5EF4-FFF2-40B4-BE49-F238E27FC236}">
                <a16:creationId xmlns:a16="http://schemas.microsoft.com/office/drawing/2014/main" id="{3063E3F3-9F5A-29BD-F510-BC0EA75C4E2A}"/>
              </a:ext>
            </a:extLst>
          </p:cNvPr>
          <p:cNvCxnSpPr/>
          <p:nvPr/>
        </p:nvCxnSpPr>
        <p:spPr>
          <a:xfrm>
            <a:off x="6386905" y="2685300"/>
            <a:ext cx="1923068" cy="0"/>
          </a:xfrm>
          <a:prstGeom prst="line">
            <a:avLst/>
          </a:prstGeom>
          <a:ln w="76200"/>
        </p:spPr>
        <p:style>
          <a:lnRef idx="1">
            <a:schemeClr val="dk1"/>
          </a:lnRef>
          <a:fillRef idx="0">
            <a:schemeClr val="dk1"/>
          </a:fillRef>
          <a:effectRef idx="0">
            <a:schemeClr val="dk1"/>
          </a:effectRef>
          <a:fontRef idx="minor">
            <a:schemeClr val="tx1"/>
          </a:fontRef>
        </p:style>
      </p:cxnSp>
      <p:pic>
        <p:nvPicPr>
          <p:cNvPr id="13" name="Picture 6" descr="LED bulb - Light bulb LED with warm light, 400 lm - Turn of the century">
            <a:extLst>
              <a:ext uri="{FF2B5EF4-FFF2-40B4-BE49-F238E27FC236}">
                <a16:creationId xmlns:a16="http://schemas.microsoft.com/office/drawing/2014/main" id="{EC2F8735-F796-96D6-9437-EB6DAB5C2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058" y="1890389"/>
            <a:ext cx="1503897" cy="1503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uracell &quot;D&quot; Battery (10 Year Shelf Life) - EmergencyKits.com">
            <a:extLst>
              <a:ext uri="{FF2B5EF4-FFF2-40B4-BE49-F238E27FC236}">
                <a16:creationId xmlns:a16="http://schemas.microsoft.com/office/drawing/2014/main" id="{B1076052-29AA-CA49-9D11-6AA17B9134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191" y="4003542"/>
            <a:ext cx="1789862" cy="178986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Rak koppling 14">
            <a:extLst>
              <a:ext uri="{FF2B5EF4-FFF2-40B4-BE49-F238E27FC236}">
                <a16:creationId xmlns:a16="http://schemas.microsoft.com/office/drawing/2014/main" id="{5E492749-8F56-6A35-9DA1-86035E9C7CE8}"/>
              </a:ext>
            </a:extLst>
          </p:cNvPr>
          <p:cNvCxnSpPr>
            <a:cxnSpLocks/>
          </p:cNvCxnSpPr>
          <p:nvPr/>
        </p:nvCxnSpPr>
        <p:spPr>
          <a:xfrm flipV="1">
            <a:off x="9120357" y="3446581"/>
            <a:ext cx="0" cy="563196"/>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Rak koppling 15">
            <a:extLst>
              <a:ext uri="{FF2B5EF4-FFF2-40B4-BE49-F238E27FC236}">
                <a16:creationId xmlns:a16="http://schemas.microsoft.com/office/drawing/2014/main" id="{28D3C496-600E-49C5-6363-9914D8E6F044}"/>
              </a:ext>
            </a:extLst>
          </p:cNvPr>
          <p:cNvCxnSpPr>
            <a:cxnSpLocks/>
          </p:cNvCxnSpPr>
          <p:nvPr/>
        </p:nvCxnSpPr>
        <p:spPr>
          <a:xfrm>
            <a:off x="2251785" y="5886223"/>
            <a:ext cx="6868572"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Rak koppling 16">
            <a:extLst>
              <a:ext uri="{FF2B5EF4-FFF2-40B4-BE49-F238E27FC236}">
                <a16:creationId xmlns:a16="http://schemas.microsoft.com/office/drawing/2014/main" id="{78F4813F-F302-911E-7F33-A4C872EAD188}"/>
              </a:ext>
            </a:extLst>
          </p:cNvPr>
          <p:cNvCxnSpPr>
            <a:cxnSpLocks/>
          </p:cNvCxnSpPr>
          <p:nvPr/>
        </p:nvCxnSpPr>
        <p:spPr>
          <a:xfrm flipV="1">
            <a:off x="2251785" y="2642338"/>
            <a:ext cx="0" cy="2398566"/>
          </a:xfrm>
          <a:prstGeom prst="line">
            <a:avLst/>
          </a:prstGeom>
          <a:ln w="76200"/>
        </p:spPr>
        <p:style>
          <a:lnRef idx="1">
            <a:schemeClr val="dk1"/>
          </a:lnRef>
          <a:fillRef idx="0">
            <a:schemeClr val="dk1"/>
          </a:fillRef>
          <a:effectRef idx="0">
            <a:schemeClr val="dk1"/>
          </a:effectRef>
          <a:fontRef idx="minor">
            <a:schemeClr val="tx1"/>
          </a:fontRef>
        </p:style>
      </p:cxnSp>
      <p:cxnSp>
        <p:nvCxnSpPr>
          <p:cNvPr id="18" name="Rak koppling 17">
            <a:extLst>
              <a:ext uri="{FF2B5EF4-FFF2-40B4-BE49-F238E27FC236}">
                <a16:creationId xmlns:a16="http://schemas.microsoft.com/office/drawing/2014/main" id="{335522CE-829F-55A2-4963-2BB774567319}"/>
              </a:ext>
            </a:extLst>
          </p:cNvPr>
          <p:cNvCxnSpPr>
            <a:cxnSpLocks/>
          </p:cNvCxnSpPr>
          <p:nvPr/>
        </p:nvCxnSpPr>
        <p:spPr>
          <a:xfrm flipV="1">
            <a:off x="2251785" y="2665447"/>
            <a:ext cx="961534" cy="19853"/>
          </a:xfrm>
          <a:prstGeom prst="line">
            <a:avLst/>
          </a:prstGeom>
          <a:ln w="76200"/>
        </p:spPr>
        <p:style>
          <a:lnRef idx="1">
            <a:schemeClr val="dk1"/>
          </a:lnRef>
          <a:fillRef idx="0">
            <a:schemeClr val="dk1"/>
          </a:fillRef>
          <a:effectRef idx="0">
            <a:schemeClr val="dk1"/>
          </a:effectRef>
          <a:fontRef idx="minor">
            <a:schemeClr val="tx1"/>
          </a:fontRef>
        </p:style>
      </p:cxnSp>
      <p:cxnSp>
        <p:nvCxnSpPr>
          <p:cNvPr id="19" name="Rak koppling 18">
            <a:extLst>
              <a:ext uri="{FF2B5EF4-FFF2-40B4-BE49-F238E27FC236}">
                <a16:creationId xmlns:a16="http://schemas.microsoft.com/office/drawing/2014/main" id="{1B6FFEC8-5741-FCAE-2766-1C7D5CF65611}"/>
              </a:ext>
            </a:extLst>
          </p:cNvPr>
          <p:cNvCxnSpPr>
            <a:cxnSpLocks/>
          </p:cNvCxnSpPr>
          <p:nvPr/>
        </p:nvCxnSpPr>
        <p:spPr>
          <a:xfrm flipV="1">
            <a:off x="2251785" y="4935027"/>
            <a:ext cx="961534" cy="19853"/>
          </a:xfrm>
          <a:prstGeom prst="line">
            <a:avLst/>
          </a:prstGeom>
          <a:ln w="76200"/>
        </p:spPr>
        <p:style>
          <a:lnRef idx="1">
            <a:schemeClr val="dk1"/>
          </a:lnRef>
          <a:fillRef idx="0">
            <a:schemeClr val="dk1"/>
          </a:fillRef>
          <a:effectRef idx="0">
            <a:schemeClr val="dk1"/>
          </a:effectRef>
          <a:fontRef idx="minor">
            <a:schemeClr val="tx1"/>
          </a:fontRef>
        </p:style>
      </p:cxnSp>
      <p:cxnSp>
        <p:nvCxnSpPr>
          <p:cNvPr id="20" name="Rak koppling 19">
            <a:extLst>
              <a:ext uri="{FF2B5EF4-FFF2-40B4-BE49-F238E27FC236}">
                <a16:creationId xmlns:a16="http://schemas.microsoft.com/office/drawing/2014/main" id="{ED38E3DC-1986-EE69-B6AD-FEF764888C96}"/>
              </a:ext>
            </a:extLst>
          </p:cNvPr>
          <p:cNvCxnSpPr>
            <a:cxnSpLocks/>
          </p:cNvCxnSpPr>
          <p:nvPr/>
        </p:nvCxnSpPr>
        <p:spPr>
          <a:xfrm flipV="1">
            <a:off x="2251785" y="5040903"/>
            <a:ext cx="0" cy="84532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3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FB3AE2-CE05-3738-F133-C9228815703E}"/>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Practical example: NOR</a:t>
            </a:r>
          </a:p>
        </p:txBody>
      </p:sp>
      <p:pic>
        <p:nvPicPr>
          <p:cNvPr id="3" name="Picture 2" descr="SWITCH MESS ROCKER">
            <a:extLst>
              <a:ext uri="{FF2B5EF4-FFF2-40B4-BE49-F238E27FC236}">
                <a16:creationId xmlns:a16="http://schemas.microsoft.com/office/drawing/2014/main" id="{0FED33D9-9041-4765-C49C-835486E7A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729" y="3247202"/>
            <a:ext cx="803700" cy="12838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WITCH MESS ROCKER">
            <a:extLst>
              <a:ext uri="{FF2B5EF4-FFF2-40B4-BE49-F238E27FC236}">
                <a16:creationId xmlns:a16="http://schemas.microsoft.com/office/drawing/2014/main" id="{E75EAAD8-6E17-9099-6286-472D9DE06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785" y="3242788"/>
            <a:ext cx="803700" cy="12838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27 Top Sealed Light Bulb - Filament &amp; Specialty Bulbs | Lampgallerian.se">
            <a:extLst>
              <a:ext uri="{FF2B5EF4-FFF2-40B4-BE49-F238E27FC236}">
                <a16:creationId xmlns:a16="http://schemas.microsoft.com/office/drawing/2014/main" id="{7D768CC6-1893-5205-4278-204791EEB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673" y="3233180"/>
            <a:ext cx="1217847" cy="121784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koppling 5">
            <a:extLst>
              <a:ext uri="{FF2B5EF4-FFF2-40B4-BE49-F238E27FC236}">
                <a16:creationId xmlns:a16="http://schemas.microsoft.com/office/drawing/2014/main" id="{56A11779-4929-F3B1-0259-2F4513BC7989}"/>
              </a:ext>
            </a:extLst>
          </p:cNvPr>
          <p:cNvCxnSpPr/>
          <p:nvPr/>
        </p:nvCxnSpPr>
        <p:spPr>
          <a:xfrm>
            <a:off x="4512812" y="4686909"/>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7" name="Rak koppling 6">
            <a:extLst>
              <a:ext uri="{FF2B5EF4-FFF2-40B4-BE49-F238E27FC236}">
                <a16:creationId xmlns:a16="http://schemas.microsoft.com/office/drawing/2014/main" id="{6439774F-7688-E2BD-111D-837C9CA5F7A5}"/>
              </a:ext>
            </a:extLst>
          </p:cNvPr>
          <p:cNvCxnSpPr/>
          <p:nvPr/>
        </p:nvCxnSpPr>
        <p:spPr>
          <a:xfrm>
            <a:off x="6655765" y="4630349"/>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8" name="Rak koppling 7">
            <a:extLst>
              <a:ext uri="{FF2B5EF4-FFF2-40B4-BE49-F238E27FC236}">
                <a16:creationId xmlns:a16="http://schemas.microsoft.com/office/drawing/2014/main" id="{408A0A46-DB06-ECC4-FE8B-FBE881A6DEF5}"/>
              </a:ext>
            </a:extLst>
          </p:cNvPr>
          <p:cNvCxnSpPr/>
          <p:nvPr/>
        </p:nvCxnSpPr>
        <p:spPr>
          <a:xfrm>
            <a:off x="9002597" y="4656574"/>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9" name="Rak koppling 8">
            <a:extLst>
              <a:ext uri="{FF2B5EF4-FFF2-40B4-BE49-F238E27FC236}">
                <a16:creationId xmlns:a16="http://schemas.microsoft.com/office/drawing/2014/main" id="{AB6498D6-7B88-9D9B-6702-6A34444EED1D}"/>
              </a:ext>
            </a:extLst>
          </p:cNvPr>
          <p:cNvCxnSpPr>
            <a:cxnSpLocks/>
          </p:cNvCxnSpPr>
          <p:nvPr/>
        </p:nvCxnSpPr>
        <p:spPr>
          <a:xfrm flipV="1">
            <a:off x="2516955" y="5067668"/>
            <a:ext cx="6485641" cy="26224"/>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Rak koppling 9">
            <a:extLst>
              <a:ext uri="{FF2B5EF4-FFF2-40B4-BE49-F238E27FC236}">
                <a16:creationId xmlns:a16="http://schemas.microsoft.com/office/drawing/2014/main" id="{B16ED85D-B1B6-F3ED-FE6E-C1687E5F5AFD}"/>
              </a:ext>
            </a:extLst>
          </p:cNvPr>
          <p:cNvCxnSpPr/>
          <p:nvPr/>
        </p:nvCxnSpPr>
        <p:spPr>
          <a:xfrm>
            <a:off x="4512812" y="2608532"/>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11" name="Rak koppling 10">
            <a:extLst>
              <a:ext uri="{FF2B5EF4-FFF2-40B4-BE49-F238E27FC236}">
                <a16:creationId xmlns:a16="http://schemas.microsoft.com/office/drawing/2014/main" id="{D3A1CB78-34A9-C4D2-E964-E08D3F37D0D6}"/>
              </a:ext>
            </a:extLst>
          </p:cNvPr>
          <p:cNvCxnSpPr/>
          <p:nvPr/>
        </p:nvCxnSpPr>
        <p:spPr>
          <a:xfrm>
            <a:off x="6635082" y="2571856"/>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12" name="Rak koppling 11">
            <a:extLst>
              <a:ext uri="{FF2B5EF4-FFF2-40B4-BE49-F238E27FC236}">
                <a16:creationId xmlns:a16="http://schemas.microsoft.com/office/drawing/2014/main" id="{87F8186E-7685-F8C2-6862-2D47F7B5FD31}"/>
              </a:ext>
            </a:extLst>
          </p:cNvPr>
          <p:cNvCxnSpPr/>
          <p:nvPr/>
        </p:nvCxnSpPr>
        <p:spPr>
          <a:xfrm>
            <a:off x="8981914" y="2598081"/>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15BEA7BB-BDA1-59CA-24ED-0EC3C9CB4AF6}"/>
              </a:ext>
            </a:extLst>
          </p:cNvPr>
          <p:cNvCxnSpPr>
            <a:cxnSpLocks/>
          </p:cNvCxnSpPr>
          <p:nvPr/>
        </p:nvCxnSpPr>
        <p:spPr>
          <a:xfrm flipV="1">
            <a:off x="2506100" y="2611191"/>
            <a:ext cx="6496497" cy="10155"/>
          </a:xfrm>
          <a:prstGeom prst="line">
            <a:avLst/>
          </a:prstGeom>
          <a:ln w="57150"/>
        </p:spPr>
        <p:style>
          <a:lnRef idx="1">
            <a:schemeClr val="dk1"/>
          </a:lnRef>
          <a:fillRef idx="0">
            <a:schemeClr val="dk1"/>
          </a:fillRef>
          <a:effectRef idx="0">
            <a:schemeClr val="dk1"/>
          </a:effectRef>
          <a:fontRef idx="minor">
            <a:schemeClr val="tx1"/>
          </a:fontRef>
        </p:style>
      </p:cxnSp>
      <p:pic>
        <p:nvPicPr>
          <p:cNvPr id="14" name="Picture 2" descr="Duracell &quot;D&quot; Battery (10 Year Shelf Life) - EmergencyKits.com">
            <a:extLst>
              <a:ext uri="{FF2B5EF4-FFF2-40B4-BE49-F238E27FC236}">
                <a16:creationId xmlns:a16="http://schemas.microsoft.com/office/drawing/2014/main" id="{F21E8385-4484-5BA2-C9F8-0C7A77076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650" y="3220279"/>
            <a:ext cx="1394900" cy="13949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Rak koppling 14">
            <a:extLst>
              <a:ext uri="{FF2B5EF4-FFF2-40B4-BE49-F238E27FC236}">
                <a16:creationId xmlns:a16="http://schemas.microsoft.com/office/drawing/2014/main" id="{361EAC0C-FF5F-5159-2CA2-81B28822EDE2}"/>
              </a:ext>
            </a:extLst>
          </p:cNvPr>
          <p:cNvCxnSpPr/>
          <p:nvPr/>
        </p:nvCxnSpPr>
        <p:spPr>
          <a:xfrm>
            <a:off x="2516955" y="2630438"/>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16" name="Rak koppling 15">
            <a:extLst>
              <a:ext uri="{FF2B5EF4-FFF2-40B4-BE49-F238E27FC236}">
                <a16:creationId xmlns:a16="http://schemas.microsoft.com/office/drawing/2014/main" id="{19ED505B-69BF-69CA-F733-073E4E4EC91F}"/>
              </a:ext>
            </a:extLst>
          </p:cNvPr>
          <p:cNvCxnSpPr/>
          <p:nvPr/>
        </p:nvCxnSpPr>
        <p:spPr>
          <a:xfrm>
            <a:off x="2516955" y="4690501"/>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17" name="Picture 6" descr="LED bulb - Light bulb LED with warm light, 400 lm - Turn of the century">
            <a:extLst>
              <a:ext uri="{FF2B5EF4-FFF2-40B4-BE49-F238E27FC236}">
                <a16:creationId xmlns:a16="http://schemas.microsoft.com/office/drawing/2014/main" id="{A927F9BE-9A29-84DF-D069-D41C62286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4816" y="3237986"/>
            <a:ext cx="1236703" cy="1236703"/>
          </a:xfrm>
          <a:prstGeom prst="rect">
            <a:avLst/>
          </a:prstGeom>
          <a:noFill/>
          <a:extLst>
            <a:ext uri="{909E8E84-426E-40DD-AFC4-6F175D3DCCD1}">
              <a14:hiddenFill xmlns:a14="http://schemas.microsoft.com/office/drawing/2010/main">
                <a:solidFill>
                  <a:srgbClr val="FFFFFF"/>
                </a:solidFill>
              </a14:hiddenFill>
            </a:ext>
          </a:extLst>
        </p:spPr>
      </p:pic>
      <p:sp>
        <p:nvSpPr>
          <p:cNvPr id="18" name="Ellips 17">
            <a:extLst>
              <a:ext uri="{FF2B5EF4-FFF2-40B4-BE49-F238E27FC236}">
                <a16:creationId xmlns:a16="http://schemas.microsoft.com/office/drawing/2014/main" id="{B9FEBB76-69B4-B8F3-2345-78508547F2CE}"/>
              </a:ext>
            </a:extLst>
          </p:cNvPr>
          <p:cNvSpPr/>
          <p:nvPr/>
        </p:nvSpPr>
        <p:spPr>
          <a:xfrm>
            <a:off x="4625626" y="3429000"/>
            <a:ext cx="292231" cy="32993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E7734DF9-C10A-1A7F-1BF5-FB89D57ADB34}"/>
              </a:ext>
            </a:extLst>
          </p:cNvPr>
          <p:cNvSpPr/>
          <p:nvPr/>
        </p:nvSpPr>
        <p:spPr>
          <a:xfrm>
            <a:off x="6703579" y="3457710"/>
            <a:ext cx="292231" cy="32993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mc:Choice xmlns:p14="http://schemas.microsoft.com/office/powerpoint/2010/main" Requires="p14">
          <p:contentPart p14:bwMode="auto" r:id="rId6">
            <p14:nvContentPartPr>
              <p14:cNvPr id="21" name="Pennanteckning 20">
                <a:extLst>
                  <a:ext uri="{FF2B5EF4-FFF2-40B4-BE49-F238E27FC236}">
                    <a16:creationId xmlns:a16="http://schemas.microsoft.com/office/drawing/2014/main" id="{6A24E65E-4D89-4E56-B9A2-BEC1A09B7E5D}"/>
                  </a:ext>
                </a:extLst>
              </p14:cNvPr>
              <p14:cNvContentPartPr/>
              <p14:nvPr/>
            </p14:nvContentPartPr>
            <p14:xfrm>
              <a:off x="2488820" y="4749260"/>
              <a:ext cx="51480" cy="330840"/>
            </p14:xfrm>
          </p:contentPart>
        </mc:Choice>
        <mc:Fallback>
          <p:pic>
            <p:nvPicPr>
              <p:cNvPr id="21" name="Pennanteckning 20">
                <a:extLst>
                  <a:ext uri="{FF2B5EF4-FFF2-40B4-BE49-F238E27FC236}">
                    <a16:creationId xmlns:a16="http://schemas.microsoft.com/office/drawing/2014/main" id="{6A24E65E-4D89-4E56-B9A2-BEC1A09B7E5D}"/>
                  </a:ext>
                </a:extLst>
              </p:cNvPr>
              <p:cNvPicPr/>
              <p:nvPr/>
            </p:nvPicPr>
            <p:blipFill>
              <a:blip r:embed="rId7"/>
              <a:stretch>
                <a:fillRect/>
              </a:stretch>
            </p:blipFill>
            <p:spPr>
              <a:xfrm>
                <a:off x="2482700" y="4743140"/>
                <a:ext cx="6372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Pennanteckning 21">
                <a:extLst>
                  <a:ext uri="{FF2B5EF4-FFF2-40B4-BE49-F238E27FC236}">
                    <a16:creationId xmlns:a16="http://schemas.microsoft.com/office/drawing/2014/main" id="{19836F62-7ACA-D6AB-312E-7FECB8927AE1}"/>
                  </a:ext>
                </a:extLst>
              </p14:cNvPr>
              <p14:cNvContentPartPr/>
              <p14:nvPr/>
            </p14:nvContentPartPr>
            <p14:xfrm>
              <a:off x="2539580" y="2654060"/>
              <a:ext cx="51480" cy="380880"/>
            </p14:xfrm>
          </p:contentPart>
        </mc:Choice>
        <mc:Fallback>
          <p:pic>
            <p:nvPicPr>
              <p:cNvPr id="22" name="Pennanteckning 21">
                <a:extLst>
                  <a:ext uri="{FF2B5EF4-FFF2-40B4-BE49-F238E27FC236}">
                    <a16:creationId xmlns:a16="http://schemas.microsoft.com/office/drawing/2014/main" id="{19836F62-7ACA-D6AB-312E-7FECB8927AE1}"/>
                  </a:ext>
                </a:extLst>
              </p:cNvPr>
              <p:cNvPicPr/>
              <p:nvPr/>
            </p:nvPicPr>
            <p:blipFill>
              <a:blip r:embed="rId9"/>
              <a:stretch>
                <a:fillRect/>
              </a:stretch>
            </p:blipFill>
            <p:spPr>
              <a:xfrm>
                <a:off x="2533460" y="2647940"/>
                <a:ext cx="6372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Pennanteckning 22">
                <a:extLst>
                  <a:ext uri="{FF2B5EF4-FFF2-40B4-BE49-F238E27FC236}">
                    <a16:creationId xmlns:a16="http://schemas.microsoft.com/office/drawing/2014/main" id="{F292E404-5F17-5775-96B2-E650BFB4471F}"/>
                  </a:ext>
                </a:extLst>
              </p14:cNvPr>
              <p14:cNvContentPartPr/>
              <p14:nvPr/>
            </p14:nvContentPartPr>
            <p14:xfrm>
              <a:off x="4481420" y="2679620"/>
              <a:ext cx="39960" cy="354960"/>
            </p14:xfrm>
          </p:contentPart>
        </mc:Choice>
        <mc:Fallback>
          <p:pic>
            <p:nvPicPr>
              <p:cNvPr id="23" name="Pennanteckning 22">
                <a:extLst>
                  <a:ext uri="{FF2B5EF4-FFF2-40B4-BE49-F238E27FC236}">
                    <a16:creationId xmlns:a16="http://schemas.microsoft.com/office/drawing/2014/main" id="{F292E404-5F17-5775-96B2-E650BFB4471F}"/>
                  </a:ext>
                </a:extLst>
              </p:cNvPr>
              <p:cNvPicPr/>
              <p:nvPr/>
            </p:nvPicPr>
            <p:blipFill>
              <a:blip r:embed="rId11"/>
              <a:stretch>
                <a:fillRect/>
              </a:stretch>
            </p:blipFill>
            <p:spPr>
              <a:xfrm>
                <a:off x="4475300" y="2673500"/>
                <a:ext cx="522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Pennanteckning 23">
                <a:extLst>
                  <a:ext uri="{FF2B5EF4-FFF2-40B4-BE49-F238E27FC236}">
                    <a16:creationId xmlns:a16="http://schemas.microsoft.com/office/drawing/2014/main" id="{DF0FF61A-9375-337E-9BB2-CE3FAAAE382F}"/>
                  </a:ext>
                </a:extLst>
              </p14:cNvPr>
              <p14:cNvContentPartPr/>
              <p14:nvPr/>
            </p14:nvContentPartPr>
            <p14:xfrm>
              <a:off x="4698860" y="4635140"/>
              <a:ext cx="360" cy="457920"/>
            </p14:xfrm>
          </p:contentPart>
        </mc:Choice>
        <mc:Fallback>
          <p:pic>
            <p:nvPicPr>
              <p:cNvPr id="24" name="Pennanteckning 23">
                <a:extLst>
                  <a:ext uri="{FF2B5EF4-FFF2-40B4-BE49-F238E27FC236}">
                    <a16:creationId xmlns:a16="http://schemas.microsoft.com/office/drawing/2014/main" id="{DF0FF61A-9375-337E-9BB2-CE3FAAAE382F}"/>
                  </a:ext>
                </a:extLst>
              </p:cNvPr>
              <p:cNvPicPr/>
              <p:nvPr/>
            </p:nvPicPr>
            <p:blipFill>
              <a:blip r:embed="rId13"/>
              <a:stretch>
                <a:fillRect/>
              </a:stretch>
            </p:blipFill>
            <p:spPr>
              <a:xfrm>
                <a:off x="4692740" y="4629020"/>
                <a:ext cx="1260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Pennanteckning 24">
                <a:extLst>
                  <a:ext uri="{FF2B5EF4-FFF2-40B4-BE49-F238E27FC236}">
                    <a16:creationId xmlns:a16="http://schemas.microsoft.com/office/drawing/2014/main" id="{B78525EF-EBFA-BACA-A2E1-1657E95D89C5}"/>
                  </a:ext>
                </a:extLst>
              </p14:cNvPr>
              <p14:cNvContentPartPr/>
              <p14:nvPr/>
            </p14:nvContentPartPr>
            <p14:xfrm>
              <a:off x="6679580" y="4707860"/>
              <a:ext cx="102240" cy="423000"/>
            </p14:xfrm>
          </p:contentPart>
        </mc:Choice>
        <mc:Fallback>
          <p:pic>
            <p:nvPicPr>
              <p:cNvPr id="25" name="Pennanteckning 24">
                <a:extLst>
                  <a:ext uri="{FF2B5EF4-FFF2-40B4-BE49-F238E27FC236}">
                    <a16:creationId xmlns:a16="http://schemas.microsoft.com/office/drawing/2014/main" id="{B78525EF-EBFA-BACA-A2E1-1657E95D89C5}"/>
                  </a:ext>
                </a:extLst>
              </p:cNvPr>
              <p:cNvPicPr/>
              <p:nvPr/>
            </p:nvPicPr>
            <p:blipFill>
              <a:blip r:embed="rId15"/>
              <a:stretch>
                <a:fillRect/>
              </a:stretch>
            </p:blipFill>
            <p:spPr>
              <a:xfrm>
                <a:off x="6673460" y="4701740"/>
                <a:ext cx="11448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Pennanteckning 26">
                <a:extLst>
                  <a:ext uri="{FF2B5EF4-FFF2-40B4-BE49-F238E27FC236}">
                    <a16:creationId xmlns:a16="http://schemas.microsoft.com/office/drawing/2014/main" id="{25A35617-63B8-FB6E-4540-7CCDBBC424C3}"/>
                  </a:ext>
                </a:extLst>
              </p14:cNvPr>
              <p14:cNvContentPartPr/>
              <p14:nvPr/>
            </p14:nvContentPartPr>
            <p14:xfrm>
              <a:off x="6654740" y="2628860"/>
              <a:ext cx="50760" cy="343080"/>
            </p14:xfrm>
          </p:contentPart>
        </mc:Choice>
        <mc:Fallback>
          <p:pic>
            <p:nvPicPr>
              <p:cNvPr id="27" name="Pennanteckning 26">
                <a:extLst>
                  <a:ext uri="{FF2B5EF4-FFF2-40B4-BE49-F238E27FC236}">
                    <a16:creationId xmlns:a16="http://schemas.microsoft.com/office/drawing/2014/main" id="{25A35617-63B8-FB6E-4540-7CCDBBC424C3}"/>
                  </a:ext>
                </a:extLst>
              </p:cNvPr>
              <p:cNvPicPr/>
              <p:nvPr/>
            </p:nvPicPr>
            <p:blipFill>
              <a:blip r:embed="rId17"/>
              <a:stretch>
                <a:fillRect/>
              </a:stretch>
            </p:blipFill>
            <p:spPr>
              <a:xfrm>
                <a:off x="6648620" y="2622740"/>
                <a:ext cx="6300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Pennanteckning 27">
                <a:extLst>
                  <a:ext uri="{FF2B5EF4-FFF2-40B4-BE49-F238E27FC236}">
                    <a16:creationId xmlns:a16="http://schemas.microsoft.com/office/drawing/2014/main" id="{477292E8-3BB9-09CD-523D-F7058577F947}"/>
                  </a:ext>
                </a:extLst>
              </p14:cNvPr>
              <p14:cNvContentPartPr/>
              <p14:nvPr/>
            </p14:nvContentPartPr>
            <p14:xfrm>
              <a:off x="8927420" y="4657100"/>
              <a:ext cx="38880" cy="410400"/>
            </p14:xfrm>
          </p:contentPart>
        </mc:Choice>
        <mc:Fallback>
          <p:pic>
            <p:nvPicPr>
              <p:cNvPr id="28" name="Pennanteckning 27">
                <a:extLst>
                  <a:ext uri="{FF2B5EF4-FFF2-40B4-BE49-F238E27FC236}">
                    <a16:creationId xmlns:a16="http://schemas.microsoft.com/office/drawing/2014/main" id="{477292E8-3BB9-09CD-523D-F7058577F947}"/>
                  </a:ext>
                </a:extLst>
              </p:cNvPr>
              <p:cNvPicPr/>
              <p:nvPr/>
            </p:nvPicPr>
            <p:blipFill>
              <a:blip r:embed="rId19"/>
              <a:stretch>
                <a:fillRect/>
              </a:stretch>
            </p:blipFill>
            <p:spPr>
              <a:xfrm>
                <a:off x="8921300" y="4650980"/>
                <a:ext cx="5112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Pennanteckning 28">
                <a:extLst>
                  <a:ext uri="{FF2B5EF4-FFF2-40B4-BE49-F238E27FC236}">
                    <a16:creationId xmlns:a16="http://schemas.microsoft.com/office/drawing/2014/main" id="{7599F5F4-C3DD-B012-96AB-5BFE591B316A}"/>
                  </a:ext>
                </a:extLst>
              </p14:cNvPr>
              <p14:cNvContentPartPr/>
              <p14:nvPr/>
            </p14:nvContentPartPr>
            <p14:xfrm>
              <a:off x="8978900" y="2666660"/>
              <a:ext cx="64800" cy="438840"/>
            </p14:xfrm>
          </p:contentPart>
        </mc:Choice>
        <mc:Fallback>
          <p:pic>
            <p:nvPicPr>
              <p:cNvPr id="29" name="Pennanteckning 28">
                <a:extLst>
                  <a:ext uri="{FF2B5EF4-FFF2-40B4-BE49-F238E27FC236}">
                    <a16:creationId xmlns:a16="http://schemas.microsoft.com/office/drawing/2014/main" id="{7599F5F4-C3DD-B012-96AB-5BFE591B316A}"/>
                  </a:ext>
                </a:extLst>
              </p:cNvPr>
              <p:cNvPicPr/>
              <p:nvPr/>
            </p:nvPicPr>
            <p:blipFill>
              <a:blip r:embed="rId21"/>
              <a:stretch>
                <a:fillRect/>
              </a:stretch>
            </p:blipFill>
            <p:spPr>
              <a:xfrm>
                <a:off x="8972780" y="2660540"/>
                <a:ext cx="77040" cy="451080"/>
              </a:xfrm>
              <a:prstGeom prst="rect">
                <a:avLst/>
              </a:prstGeom>
            </p:spPr>
          </p:pic>
        </mc:Fallback>
      </mc:AlternateContent>
    </p:spTree>
    <p:extLst>
      <p:ext uri="{BB962C8B-B14F-4D97-AF65-F5344CB8AC3E}">
        <p14:creationId xmlns:p14="http://schemas.microsoft.com/office/powerpoint/2010/main" val="38905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026C5034DEF31469D687DC74110F0C4" ma:contentTypeVersion="18" ma:contentTypeDescription="Skapa ett nytt dokument." ma:contentTypeScope="" ma:versionID="4e91a8784a5fd120e71adda1d88c87e9">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987c6ffa2e527cafda2d5b19ff5cc2c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2.xml><?xml version="1.0" encoding="utf-8"?>
<ds:datastoreItem xmlns:ds="http://schemas.openxmlformats.org/officeDocument/2006/customXml" ds:itemID="{0D29E11B-4049-4854-B689-E1C1D33F2AC3}"/>
</file>

<file path=customXml/itemProps3.xml><?xml version="1.0" encoding="utf-8"?>
<ds:datastoreItem xmlns:ds="http://schemas.openxmlformats.org/officeDocument/2006/customXml" ds:itemID="{06824EFF-1B07-4611-954F-1712FD54AC03}">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docProps/app.xml><?xml version="1.0" encoding="utf-8"?>
<Properties xmlns="http://schemas.openxmlformats.org/officeDocument/2006/extended-properties" xmlns:vt="http://schemas.openxmlformats.org/officeDocument/2006/docPropsVTypes">
  <TotalTime>8</TotalTime>
  <Words>189</Words>
  <Application>Microsoft Office PowerPoint</Application>
  <PresentationFormat>Bredbild</PresentationFormat>
  <Paragraphs>58</Paragraphs>
  <Slides>11</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11</vt:i4>
      </vt:variant>
    </vt:vector>
  </HeadingPairs>
  <TitlesOfParts>
    <vt:vector size="19" baseType="lpstr">
      <vt:lpstr>Arial</vt:lpstr>
      <vt:lpstr>Arial Black</vt:lpstr>
      <vt:lpstr>Calibri</vt:lpstr>
      <vt:lpstr>Roboto</vt:lpstr>
      <vt:lpstr>COVER</vt:lpstr>
      <vt:lpstr>CONTENT</vt:lpstr>
      <vt:lpstr>NEW SECTION PAGE</vt:lpstr>
      <vt:lpstr>PAGE WHITE</vt:lpstr>
      <vt:lpstr>Logic gates</vt:lpstr>
      <vt:lpstr>Logic Gates in Mechatronic Systems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Arvid Carlsson</cp:lastModifiedBy>
  <cp:revision>41</cp:revision>
  <dcterms:created xsi:type="dcterms:W3CDTF">2022-08-31T20:39:04Z</dcterms:created>
  <dcterms:modified xsi:type="dcterms:W3CDTF">2025-11-18T13:37:50Z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y fmtid="{D5CDD505-2E9C-101B-9397-08002B2CF9AE}" pid="4" name="MSIP_Label_69d71fdc-c4d9-4097-88de-c82ff1aa3cf3_Enabled">
    <vt:lpwstr>true</vt:lpwstr>
  </property>
  <property fmtid="{D5CDD505-2E9C-101B-9397-08002B2CF9AE}" pid="5" name="MSIP_Label_69d71fdc-c4d9-4097-88de-c82ff1aa3cf3_SetDate">
    <vt:lpwstr>2025-11-18T12:48:11Z</vt:lpwstr>
  </property>
  <property fmtid="{D5CDD505-2E9C-101B-9397-08002B2CF9AE}" pid="6" name="MSIP_Label_69d71fdc-c4d9-4097-88de-c82ff1aa3cf3_Method">
    <vt:lpwstr>Privileged</vt:lpwstr>
  </property>
  <property fmtid="{D5CDD505-2E9C-101B-9397-08002B2CF9AE}" pid="7" name="MSIP_Label_69d71fdc-c4d9-4097-88de-c82ff1aa3cf3_Name">
    <vt:lpwstr>Offentlig data</vt:lpwstr>
  </property>
  <property fmtid="{D5CDD505-2E9C-101B-9397-08002B2CF9AE}" pid="8" name="MSIP_Label_69d71fdc-c4d9-4097-88de-c82ff1aa3cf3_SiteId">
    <vt:lpwstr>32a2cb4b-427a-45a7-80a0-f6eaf3f418b7</vt:lpwstr>
  </property>
  <property fmtid="{D5CDD505-2E9C-101B-9397-08002B2CF9AE}" pid="9" name="MSIP_Label_69d71fdc-c4d9-4097-88de-c82ff1aa3cf3_ActionId">
    <vt:lpwstr>61958267-4b07-4156-9c84-923198629796</vt:lpwstr>
  </property>
  <property fmtid="{D5CDD505-2E9C-101B-9397-08002B2CF9AE}" pid="10" name="MSIP_Label_69d71fdc-c4d9-4097-88de-c82ff1aa3cf3_ContentBits">
    <vt:lpwstr>0</vt:lpwstr>
  </property>
  <property fmtid="{D5CDD505-2E9C-101B-9397-08002B2CF9AE}" pid="11" name="MSIP_Label_69d71fdc-c4d9-4097-88de-c82ff1aa3cf3_Tag">
    <vt:lpwstr>10, 0, 1, 1</vt:lpwstr>
  </property>
</Properties>
</file>