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Roboto"/>
      <p:regular r:id="rId35"/>
      <p:bold r:id="rId36"/>
      <p:italic r:id="rId37"/>
      <p:boldItalic r:id="rId38"/>
    </p:embeddedFont>
    <p:embeddedFont>
      <p:font typeface="Arial Black"/>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jF3DFn/2yEIC9/eEG/04HKh8xd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ArialBlack-regular.fntdata"/><Relationship Id="rId18" Type="http://schemas.openxmlformats.org/officeDocument/2006/relationships/slide" Target="slides/slide1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2.xml"/><Relationship Id="rId7" Type="http://schemas.openxmlformats.org/officeDocument/2006/relationships/slide" Target="slides/slide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1" Type="http://schemas.openxmlformats.org/officeDocument/2006/relationships/customXml" Target="../customXml/item1.xml"/><Relationship Id="rId40" Type="http://customschemas.google.com/relationships/presentationmetadata" Target="metadata"/><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Roboto-italic.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Roboto-bold.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Roboto-regular.fntdata"/><Relationship Id="rId14" Type="http://schemas.openxmlformats.org/officeDocument/2006/relationships/slide" Target="slides/slide9.xml"/><Relationship Id="rId43"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slideMaster" Target="slideMasters/slideMaster1.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7583dd152b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37583dd152b_0_9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7583dd152b_0_1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37583dd152b_0_10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7583dd152b_0_1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ISRG Root X1 56. lerroan </a:t>
            </a:r>
            <a:endParaRPr/>
          </a:p>
        </p:txBody>
      </p:sp>
      <p:sp>
        <p:nvSpPr>
          <p:cNvPr id="164" name="Google Shape;164;g37583dd152b_0_11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7583dd152b_0_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37583dd152b_0_13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7583dd152b_0_1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ISRG Root X1 56. lerroan </a:t>
            </a:r>
            <a:endParaRPr/>
          </a:p>
        </p:txBody>
      </p:sp>
      <p:sp>
        <p:nvSpPr>
          <p:cNvPr id="192" name="Google Shape;192;g37583dd152b_0_13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7583dd152b_0_1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37583dd152b_0_15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7583dd152b_0_1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21" name="Google Shape;221;g37583dd152b_0_16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7583dd152b_0_1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400"/>
              <a:buNone/>
            </a:pPr>
            <a:r>
              <a:t/>
            </a:r>
            <a:endParaRPr/>
          </a:p>
        </p:txBody>
      </p:sp>
      <p:sp>
        <p:nvSpPr>
          <p:cNvPr id="232" name="Google Shape;232;g37583dd152b_0_17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583dd152b_0_1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41" name="Google Shape;241;g37583dd152b_0_18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7583dd152b_0_1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56" name="Google Shape;256;g37583dd152b_0_19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7583dd152b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g37583dd152b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g37583dd152b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7583dd152b_0_2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65" name="Google Shape;265;g37583dd152b_0_20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7583dd152b_0_2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37583dd152b_0_2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7583dd152b_0_2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37583dd152b_0_22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7583dd152b_0_2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37583dd152b_0_23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7583dd152b_0_2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37583dd152b_0_24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7583dd152b_0_2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37583dd152b_0_25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7583dd152b_0_2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37583dd152b_0_26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7583dd152b_0_2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7583dd152b_0_27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7583dd152b_0_2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g37583dd152b_0_28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7583dd152b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37583dd152b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583dd152b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g37583dd152b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7583dd152b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g37583dd152b_0_2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7583dd152b_0_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37583dd152b_0_5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7583dd152b_0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37583dd152b_0_6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7583dd152b_0_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37583dd152b_0_8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7583dd152b_0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37583dd152b_0_9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g37583dd152b_0_37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https://thingsboard.io/docs/user-guide/rpc/" TargetMode="External"/><Relationship Id="rId10" Type="http://schemas.openxmlformats.org/officeDocument/2006/relationships/hyperlink" Target="https://thingsboard.io/docs/user-guide/rpc/#server-side-rpc-api" TargetMode="External"/><Relationship Id="rId13" Type="http://schemas.openxmlformats.org/officeDocument/2006/relationships/hyperlink" Target="https://thingsboard.io/docs/reference/rest-client" TargetMode="External"/><Relationship Id="rId12" Type="http://schemas.openxmlformats.org/officeDocument/2006/relationships/hyperlink" Target="https://thingsboard.io/docs/user-guide/rpc/" TargetMode="External"/><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thingsboard.io/docs/reference/rest-api" TargetMode="External"/><Relationship Id="rId4" Type="http://schemas.openxmlformats.org/officeDocument/2006/relationships/hyperlink" Target="https://thingsboard.io/docs/user-guide/attributes/#data-query-api" TargetMode="External"/><Relationship Id="rId9" Type="http://schemas.openxmlformats.org/officeDocument/2006/relationships/hyperlink" Target="https://thingsboard.io/docs/user-guide/telemetry/" TargetMode="External"/><Relationship Id="rId15" Type="http://schemas.openxmlformats.org/officeDocument/2006/relationships/hyperlink" Target="https://thingsboard.io/docs/reference/dart-client" TargetMode="External"/><Relationship Id="rId14" Type="http://schemas.openxmlformats.org/officeDocument/2006/relationships/hyperlink" Target="https://thingsboard.io/docs/reference/python-rest-client" TargetMode="External"/><Relationship Id="rId5" Type="http://schemas.openxmlformats.org/officeDocument/2006/relationships/hyperlink" Target="https://thingsboard.io/docs/user-guide/attributes/" TargetMode="External"/><Relationship Id="rId6" Type="http://schemas.openxmlformats.org/officeDocument/2006/relationships/hyperlink" Target="https://thingsboard.io/docs/user-guide/attributes/" TargetMode="External"/><Relationship Id="rId7" Type="http://schemas.openxmlformats.org/officeDocument/2006/relationships/hyperlink" Target="https://thingsboard.io/docs/user-guide/telemetry/#data-query-api" TargetMode="External"/><Relationship Id="rId8" Type="http://schemas.openxmlformats.org/officeDocument/2006/relationships/hyperlink" Target="https://thingsboard.io/docs/user-guide/telemetr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thingsboard.io/docs/reference/mqtt-api" TargetMode="External"/><Relationship Id="rId4" Type="http://schemas.openxmlformats.org/officeDocument/2006/relationships/hyperlink" Target="https://github.com/Tknika/iombian-discover" TargetMode="External"/><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letsencrypt.org/certificates/" TargetMode="External"/><Relationship Id="rId4" Type="http://schemas.openxmlformats.org/officeDocument/2006/relationships/image" Target="../media/image24.png"/><Relationship Id="rId9" Type="http://schemas.openxmlformats.org/officeDocument/2006/relationships/image" Target="../media/image23.png"/><Relationship Id="rId5" Type="http://schemas.openxmlformats.org/officeDocument/2006/relationships/hyperlink" Target="https://letsencrypt.org/es/certificates/" TargetMode="External"/><Relationship Id="rId6" Type="http://schemas.openxmlformats.org/officeDocument/2006/relationships/hyperlink" Target="https://drive.google.com/file/d/1OMcTwA-S9k3JkzS5eyBpP8YlFfYqXkSm/view?usp=sharing" TargetMode="External"/><Relationship Id="rId7" Type="http://schemas.openxmlformats.org/officeDocument/2006/relationships/image" Target="../media/image22.png"/><Relationship Id="rId8" Type="http://schemas.openxmlformats.org/officeDocument/2006/relationships/hyperlink" Target="https://drive.google.com/file/d/19GtlfyrnUbj4wvp4JGlcWcBxMeoIr013/view?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thingsboard.io/docs/reference/mqtt-api" TargetMode="External"/><Relationship Id="rId4" Type="http://schemas.openxmlformats.org/officeDocument/2006/relationships/hyperlink" Target="https://mosquitto.org/download/" TargetMode="External"/><Relationship Id="rId5" Type="http://schemas.openxmlformats.org/officeDocument/2006/relationships/image" Target="../media/image46.png"/><Relationship Id="rId6"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letsencrypt.org/certificates/" TargetMode="External"/><Relationship Id="rId4" Type="http://schemas.openxmlformats.org/officeDocument/2006/relationships/image" Target="../media/image24.png"/><Relationship Id="rId5" Type="http://schemas.openxmlformats.org/officeDocument/2006/relationships/hyperlink" Target="https://drive.google.com/file/d/1OMcTwA-S9k3JkzS5eyBpP8YlFfYqXkSm/view?usp=sharing" TargetMode="External"/><Relationship Id="rId6" Type="http://schemas.openxmlformats.org/officeDocument/2006/relationships/image" Target="../media/image48.png"/><Relationship Id="rId7"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thingsboard.io/docs/pe/reference/mqtt-api/" TargetMode="External"/><Relationship Id="rId4" Type="http://schemas.openxmlformats.org/officeDocument/2006/relationships/image" Target="../media/image38.png"/><Relationship Id="rId5"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5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thingsboard.io/docs/user-guide/access-token/" TargetMode="Externa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9.gif"/><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drive.google.com/file/d/1c2uhys_SlKxOdJ3OG56jMTsBh8VaOZrj/view?usp=sharing" TargetMode="External"/><Relationship Id="rId4" Type="http://schemas.openxmlformats.org/officeDocument/2006/relationships/hyperlink" Target="http://drive.google.com/file/d/1bHtERAedtRHKhk9sDLm1QyZOhTvFWiWZ/view" TargetMode="External"/><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thingsboard.io/docs/reference/mqtt-api" TargetMode="External"/><Relationship Id="rId4" Type="http://schemas.openxmlformats.org/officeDocument/2006/relationships/image" Target="../media/image4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thingsboard.io/docs/reference/mqtt-api" TargetMode="External"/><Relationship Id="rId4" Type="http://schemas.openxmlformats.org/officeDocument/2006/relationships/hyperlink" Target="https://curl.se/download.html" TargetMode="External"/><Relationship Id="rId5" Type="http://schemas.openxmlformats.org/officeDocument/2006/relationships/hyperlink" Target="https://curl.se/windows/" TargetMode="External"/><Relationship Id="rId6"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thingsboard.io/docs/reference/http-ap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drive.google.com/file/d/1ukhF1Ee5h6YFIfoEXOwMXk5ZH0k6AZZO/view" TargetMode="External"/><Relationship Id="rId4" Type="http://schemas.openxmlformats.org/officeDocument/2006/relationships/image" Target="../media/image29.png"/><Relationship Id="rId5"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drive.google.com/file/d/1gQ08KtzrQZGqr3uOuL-dtfr8wDIe7T_D/view" TargetMode="Externa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thingsboard.io/docs/pe/user-guide/api-limits/" TargetMode="Externa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43.png"/><Relationship Id="rId6"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www.youtube.com/watch?v=s7wmiS2mSXY" TargetMode="External"/><Relationship Id="rId4" Type="http://schemas.openxmlformats.org/officeDocument/2006/relationships/image" Target="../media/image7.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www.youtube.com/watch?v=JD6VNRdGl98" TargetMode="External"/><Relationship Id="rId4" Type="http://schemas.openxmlformats.org/officeDocument/2006/relationships/image" Target="../media/image10.png"/><Relationship Id="rId9" Type="http://schemas.openxmlformats.org/officeDocument/2006/relationships/image" Target="../media/image32.gif"/><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18.png"/><Relationship Id="rId8"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s://thingsboard.tknika.eus/swagger-ui/" TargetMode="External"/><Relationship Id="rId9"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hyperlink" Target="https://drive.google.com/file/d/1UYt7KfUAMd-1ins8X5050Q3pIW4xdYMv/view?usp=sharing" TargetMode="External"/><Relationship Id="rId7" Type="http://schemas.openxmlformats.org/officeDocument/2006/relationships/image" Target="../media/image15.png"/><Relationship Id="rId8" Type="http://schemas.openxmlformats.org/officeDocument/2006/relationships/hyperlink" Target="https://drive.google.com/file/d/1Urzz7fYYq2EcbfsVySHoY9qgXGzmSM0Z/view?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3.png"/><Relationship Id="rId5"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thingsboard.io/docs/pe/reference/" TargetMode="Externa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thingsboard.io/docs/reference/mqtt-api" TargetMode="External"/><Relationship Id="rId4" Type="http://schemas.openxmlformats.org/officeDocument/2006/relationships/hyperlink" Target="https://thingsboard.io/docs/reference/gateway-mqtt-api/" TargetMode="External"/><Relationship Id="rId5" Type="http://schemas.openxmlformats.org/officeDocument/2006/relationships/hyperlink" Target="https://thingsboard.io/docs/reference/http-api" TargetMode="External"/><Relationship Id="rId6" Type="http://schemas.openxmlformats.org/officeDocument/2006/relationships/hyperlink" Target="https://thingsboard.io/docs/reference/coap-api" TargetMode="External"/><Relationship Id="rId7" Type="http://schemas.openxmlformats.org/officeDocument/2006/relationships/hyperlink" Target="https://thingsboard.io/docs/reference/lwm2m-api" TargetMode="External"/><Relationship Id="rId8" Type="http://schemas.openxmlformats.org/officeDocument/2006/relationships/hyperlink" Target="https://thingsboard.io/docs/reference/snmp-ap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THINGSBOARD API</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7583dd152b_0_9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150" name="Google Shape;150;g37583dd152b_0_9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51" name="Google Shape;151;g37583dd152b_0_9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API-aren bi atalak:</a:t>
            </a:r>
            <a:endParaRPr sz="1900"/>
          </a:p>
        </p:txBody>
      </p:sp>
      <p:sp>
        <p:nvSpPr>
          <p:cNvPr id="152" name="Google Shape;152;g37583dd152b_0_98"/>
          <p:cNvSpPr txBox="1"/>
          <p:nvPr>
            <p:ph idx="2" type="body"/>
          </p:nvPr>
        </p:nvSpPr>
        <p:spPr>
          <a:xfrm>
            <a:off x="609605" y="2248700"/>
            <a:ext cx="10972800" cy="421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solidFill>
                  <a:srgbClr val="000000"/>
                </a:solidFill>
                <a:latin typeface="Arial"/>
                <a:ea typeface="Arial"/>
                <a:cs typeface="Arial"/>
                <a:sym typeface="Arial"/>
              </a:rPr>
              <a:t>Zerbitzari aldeko API-a: </a:t>
            </a:r>
            <a:endParaRPr b="1" sz="2400">
              <a:solidFill>
                <a:srgbClr val="000000"/>
              </a:solidFill>
              <a:latin typeface="Arial"/>
              <a:ea typeface="Arial"/>
              <a:cs typeface="Arial"/>
              <a:sym typeface="Arial"/>
            </a:endParaRPr>
          </a:p>
          <a:p>
            <a:pPr indent="457200" lvl="0" marL="0" rtl="0" algn="l">
              <a:lnSpc>
                <a:spcPct val="115000"/>
              </a:lnSpc>
              <a:spcBef>
                <a:spcPts val="0"/>
              </a:spcBef>
              <a:spcAft>
                <a:spcPts val="0"/>
              </a:spcAft>
              <a:buSzPts val="1600"/>
              <a:buNone/>
            </a:pPr>
            <a:r>
              <a:rPr lang="en-GB" sz="2400">
                <a:solidFill>
                  <a:srgbClr val="000000"/>
                </a:solidFill>
                <a:latin typeface="Arial"/>
                <a:ea typeface="Arial"/>
                <a:cs typeface="Arial"/>
                <a:sym typeface="Arial"/>
              </a:rPr>
              <a:t>REST API gisara baimendua.</a:t>
            </a:r>
            <a:endParaRPr sz="2400">
              <a:solidFill>
                <a:srgbClr val="000000"/>
              </a:solidFill>
              <a:latin typeface="Arial"/>
              <a:ea typeface="Arial"/>
              <a:cs typeface="Arial"/>
              <a:sym typeface="Arial"/>
            </a:endParaRPr>
          </a:p>
          <a:p>
            <a:pPr indent="-342900" lvl="0" marL="1371600" rtl="0" algn="l">
              <a:lnSpc>
                <a:spcPct val="115000"/>
              </a:lnSpc>
              <a:spcBef>
                <a:spcPts val="1200"/>
              </a:spcBef>
              <a:spcAft>
                <a:spcPts val="0"/>
              </a:spcAft>
              <a:buClr>
                <a:srgbClr val="000000"/>
              </a:buClr>
              <a:buSzPts val="2000"/>
              <a:buChar char="●"/>
            </a:pPr>
            <a:r>
              <a:rPr lang="en-GB" sz="2400" u="sng">
                <a:solidFill>
                  <a:schemeClr val="hlink"/>
                </a:solidFill>
                <a:hlinkClick r:id="rId3"/>
              </a:rPr>
              <a:t>Administration REST API</a:t>
            </a:r>
            <a:r>
              <a:rPr lang="en-GB" sz="2000">
                <a:solidFill>
                  <a:srgbClr val="000000"/>
                </a:solidFill>
                <a:latin typeface="Arial"/>
                <a:ea typeface="Arial"/>
                <a:cs typeface="Arial"/>
                <a:sym typeface="Arial"/>
              </a:rPr>
              <a:t> - The server-side core APIs.</a:t>
            </a:r>
            <a:endParaRPr sz="2000">
              <a:solidFill>
                <a:srgbClr val="000000"/>
              </a:solidFill>
              <a:latin typeface="Arial"/>
              <a:ea typeface="Arial"/>
              <a:cs typeface="Arial"/>
              <a:sym typeface="Arial"/>
            </a:endParaRPr>
          </a:p>
          <a:p>
            <a:pPr indent="-342900" lvl="0" marL="1371600" rtl="0" algn="l">
              <a:lnSpc>
                <a:spcPct val="115000"/>
              </a:lnSpc>
              <a:spcBef>
                <a:spcPts val="0"/>
              </a:spcBef>
              <a:spcAft>
                <a:spcPts val="0"/>
              </a:spcAft>
              <a:buClr>
                <a:srgbClr val="000000"/>
              </a:buClr>
              <a:buSzPts val="2000"/>
              <a:buChar char="●"/>
            </a:pPr>
            <a:r>
              <a:rPr lang="en-GB" sz="2400" u="sng">
                <a:solidFill>
                  <a:schemeClr val="hlink"/>
                </a:solidFill>
                <a:hlinkClick r:id="rId4"/>
              </a:rPr>
              <a:t>Attributes query API</a:t>
            </a:r>
            <a:r>
              <a:rPr lang="en-GB" sz="2000">
                <a:solidFill>
                  <a:srgbClr val="000000"/>
                </a:solidFill>
                <a:latin typeface="Arial"/>
                <a:ea typeface="Arial"/>
                <a:cs typeface="Arial"/>
                <a:sym typeface="Arial"/>
              </a:rPr>
              <a:t> - The server-side APIs provided by</a:t>
            </a:r>
            <a:r>
              <a:rPr lang="en-GB" sz="2000">
                <a:solidFill>
                  <a:srgbClr val="000000"/>
                </a:solidFill>
                <a:uFill>
                  <a:noFill/>
                </a:uFill>
                <a:latin typeface="Arial"/>
                <a:ea typeface="Arial"/>
                <a:cs typeface="Arial"/>
                <a:sym typeface="Arial"/>
                <a:hlinkClick r:id="rId5">
                  <a:extLst>
                    <a:ext uri="{A12FA001-AC4F-418D-AE19-62706E023703}">
                      <ahyp:hlinkClr val="tx"/>
                    </a:ext>
                  </a:extLst>
                </a:hlinkClick>
              </a:rPr>
              <a:t> </a:t>
            </a:r>
            <a:r>
              <a:rPr lang="en-GB" sz="2000" u="sng">
                <a:solidFill>
                  <a:schemeClr val="hlink"/>
                </a:solidFill>
                <a:latin typeface="Arial"/>
                <a:ea typeface="Arial"/>
                <a:cs typeface="Arial"/>
                <a:sym typeface="Arial"/>
                <a:hlinkClick r:id="rId6"/>
              </a:rPr>
              <a:t>Telemetry Service</a:t>
            </a:r>
            <a:r>
              <a:rPr lang="en-GB" sz="2000">
                <a:solidFill>
                  <a:srgbClr val="000000"/>
                </a:solidFill>
                <a:latin typeface="Arial"/>
                <a:ea typeface="Arial"/>
                <a:cs typeface="Arial"/>
                <a:sym typeface="Arial"/>
              </a:rPr>
              <a:t>.</a:t>
            </a:r>
            <a:endParaRPr sz="2000">
              <a:solidFill>
                <a:srgbClr val="000000"/>
              </a:solidFill>
              <a:latin typeface="Arial"/>
              <a:ea typeface="Arial"/>
              <a:cs typeface="Arial"/>
              <a:sym typeface="Arial"/>
            </a:endParaRPr>
          </a:p>
          <a:p>
            <a:pPr indent="-342900" lvl="0" marL="1371600" rtl="0" algn="l">
              <a:lnSpc>
                <a:spcPct val="115000"/>
              </a:lnSpc>
              <a:spcBef>
                <a:spcPts val="0"/>
              </a:spcBef>
              <a:spcAft>
                <a:spcPts val="0"/>
              </a:spcAft>
              <a:buClr>
                <a:srgbClr val="000000"/>
              </a:buClr>
              <a:buSzPts val="2000"/>
              <a:buChar char="●"/>
            </a:pPr>
            <a:r>
              <a:rPr lang="en-GB" sz="2400" u="sng">
                <a:solidFill>
                  <a:schemeClr val="hlink"/>
                </a:solidFill>
                <a:hlinkClick r:id="rId7"/>
              </a:rPr>
              <a:t>Timeseries query API</a:t>
            </a:r>
            <a:r>
              <a:rPr lang="en-GB" sz="2000">
                <a:solidFill>
                  <a:srgbClr val="000000"/>
                </a:solidFill>
                <a:latin typeface="Arial"/>
                <a:ea typeface="Arial"/>
                <a:cs typeface="Arial"/>
                <a:sym typeface="Arial"/>
              </a:rPr>
              <a:t> - The server-side APIs provided by</a:t>
            </a:r>
            <a:r>
              <a:rPr lang="en-GB" sz="2000">
                <a:solidFill>
                  <a:srgbClr val="000000"/>
                </a:solidFill>
                <a:uFill>
                  <a:noFill/>
                </a:uFill>
                <a:latin typeface="Arial"/>
                <a:ea typeface="Arial"/>
                <a:cs typeface="Arial"/>
                <a:sym typeface="Arial"/>
                <a:hlinkClick r:id="rId8">
                  <a:extLst>
                    <a:ext uri="{A12FA001-AC4F-418D-AE19-62706E023703}">
                      <ahyp:hlinkClr val="tx"/>
                    </a:ext>
                  </a:extLst>
                </a:hlinkClick>
              </a:rPr>
              <a:t> </a:t>
            </a:r>
            <a:r>
              <a:rPr lang="en-GB" sz="2000" u="sng">
                <a:solidFill>
                  <a:schemeClr val="hlink"/>
                </a:solidFill>
                <a:latin typeface="Arial"/>
                <a:ea typeface="Arial"/>
                <a:cs typeface="Arial"/>
                <a:sym typeface="Arial"/>
                <a:hlinkClick r:id="rId9"/>
              </a:rPr>
              <a:t>Telemetry Service</a:t>
            </a:r>
            <a:r>
              <a:rPr lang="en-GB" sz="2000">
                <a:solidFill>
                  <a:srgbClr val="000000"/>
                </a:solidFill>
                <a:latin typeface="Arial"/>
                <a:ea typeface="Arial"/>
                <a:cs typeface="Arial"/>
                <a:sym typeface="Arial"/>
              </a:rPr>
              <a:t>.</a:t>
            </a:r>
            <a:endParaRPr sz="2000">
              <a:solidFill>
                <a:srgbClr val="000000"/>
              </a:solidFill>
              <a:latin typeface="Arial"/>
              <a:ea typeface="Arial"/>
              <a:cs typeface="Arial"/>
              <a:sym typeface="Arial"/>
            </a:endParaRPr>
          </a:p>
          <a:p>
            <a:pPr indent="-342900" lvl="0" marL="1371600" rtl="0" algn="l">
              <a:lnSpc>
                <a:spcPct val="115000"/>
              </a:lnSpc>
              <a:spcBef>
                <a:spcPts val="0"/>
              </a:spcBef>
              <a:spcAft>
                <a:spcPts val="0"/>
              </a:spcAft>
              <a:buClr>
                <a:srgbClr val="000000"/>
              </a:buClr>
              <a:buSzPts val="2000"/>
              <a:buChar char="●"/>
            </a:pPr>
            <a:r>
              <a:rPr lang="en-GB" sz="2400" u="sng">
                <a:solidFill>
                  <a:schemeClr val="hlink"/>
                </a:solidFill>
                <a:hlinkClick r:id="rId10"/>
              </a:rPr>
              <a:t>RPC API</a:t>
            </a:r>
            <a:r>
              <a:rPr lang="en-GB" sz="2000">
                <a:solidFill>
                  <a:srgbClr val="000000"/>
                </a:solidFill>
                <a:latin typeface="Arial"/>
                <a:ea typeface="Arial"/>
                <a:cs typeface="Arial"/>
                <a:sym typeface="Arial"/>
              </a:rPr>
              <a:t> - The server-side APIs provided by</a:t>
            </a:r>
            <a:r>
              <a:rPr lang="en-GB" sz="2000">
                <a:solidFill>
                  <a:srgbClr val="000000"/>
                </a:solidFill>
                <a:uFill>
                  <a:noFill/>
                </a:uFill>
                <a:latin typeface="Arial"/>
                <a:ea typeface="Arial"/>
                <a:cs typeface="Arial"/>
                <a:sym typeface="Arial"/>
                <a:hlinkClick r:id="rId11">
                  <a:extLst>
                    <a:ext uri="{A12FA001-AC4F-418D-AE19-62706E023703}">
                      <ahyp:hlinkClr val="tx"/>
                    </a:ext>
                  </a:extLst>
                </a:hlinkClick>
              </a:rPr>
              <a:t> </a:t>
            </a:r>
            <a:r>
              <a:rPr lang="en-GB" sz="2000" u="sng">
                <a:solidFill>
                  <a:schemeClr val="hlink"/>
                </a:solidFill>
                <a:latin typeface="Arial"/>
                <a:ea typeface="Arial"/>
                <a:cs typeface="Arial"/>
                <a:sym typeface="Arial"/>
                <a:hlinkClick r:id="rId12"/>
              </a:rPr>
              <a:t>RPC Service</a:t>
            </a:r>
            <a:r>
              <a:rPr lang="en-GB" sz="2000">
                <a:solidFill>
                  <a:srgbClr val="000000"/>
                </a:solidFill>
                <a:latin typeface="Arial"/>
                <a:ea typeface="Arial"/>
                <a:cs typeface="Arial"/>
                <a:sym typeface="Arial"/>
              </a:rPr>
              <a:t>.</a:t>
            </a:r>
            <a:endParaRPr sz="2000">
              <a:solidFill>
                <a:srgbClr val="000000"/>
              </a:solidFill>
              <a:latin typeface="Arial"/>
              <a:ea typeface="Arial"/>
              <a:cs typeface="Arial"/>
              <a:sym typeface="Arial"/>
            </a:endParaRPr>
          </a:p>
          <a:p>
            <a:pPr indent="-342900" lvl="0" marL="1371600" rtl="0" algn="l">
              <a:lnSpc>
                <a:spcPct val="115000"/>
              </a:lnSpc>
              <a:spcBef>
                <a:spcPts val="0"/>
              </a:spcBef>
              <a:spcAft>
                <a:spcPts val="0"/>
              </a:spcAft>
              <a:buClr>
                <a:srgbClr val="000000"/>
              </a:buClr>
              <a:buSzPts val="2000"/>
              <a:buChar char="●"/>
            </a:pPr>
            <a:r>
              <a:rPr lang="en-GB" sz="2400" u="sng">
                <a:solidFill>
                  <a:schemeClr val="hlink"/>
                </a:solidFill>
                <a:hlinkClick r:id="rId13"/>
              </a:rPr>
              <a:t>REST Client</a:t>
            </a:r>
            <a:endParaRPr b="1" sz="2000" u="sng">
              <a:solidFill>
                <a:schemeClr val="hlink"/>
              </a:solidFill>
              <a:latin typeface="Arial"/>
              <a:ea typeface="Arial"/>
              <a:cs typeface="Arial"/>
              <a:sym typeface="Arial"/>
            </a:endParaRPr>
          </a:p>
          <a:p>
            <a:pPr indent="-342900" lvl="0" marL="1371600" rtl="0" algn="l">
              <a:lnSpc>
                <a:spcPct val="115000"/>
              </a:lnSpc>
              <a:spcBef>
                <a:spcPts val="0"/>
              </a:spcBef>
              <a:spcAft>
                <a:spcPts val="0"/>
              </a:spcAft>
              <a:buClr>
                <a:srgbClr val="000000"/>
              </a:buClr>
              <a:buSzPts val="2000"/>
              <a:buChar char="●"/>
            </a:pPr>
            <a:r>
              <a:rPr lang="en-GB" sz="2400" u="sng">
                <a:solidFill>
                  <a:schemeClr val="hlink"/>
                </a:solidFill>
                <a:hlinkClick r:id="rId14"/>
              </a:rPr>
              <a:t>Python REST Client</a:t>
            </a:r>
            <a:endParaRPr b="1" sz="2000" u="sng">
              <a:solidFill>
                <a:schemeClr val="hlink"/>
              </a:solidFill>
              <a:latin typeface="Arial"/>
              <a:ea typeface="Arial"/>
              <a:cs typeface="Arial"/>
              <a:sym typeface="Arial"/>
            </a:endParaRPr>
          </a:p>
          <a:p>
            <a:pPr indent="-342900" lvl="0" marL="1371600" rtl="0" algn="l">
              <a:lnSpc>
                <a:spcPct val="115000"/>
              </a:lnSpc>
              <a:spcBef>
                <a:spcPts val="0"/>
              </a:spcBef>
              <a:spcAft>
                <a:spcPts val="0"/>
              </a:spcAft>
              <a:buClr>
                <a:srgbClr val="000000"/>
              </a:buClr>
              <a:buSzPts val="2000"/>
              <a:buChar char="●"/>
            </a:pPr>
            <a:r>
              <a:rPr lang="en-GB" sz="2400" u="sng">
                <a:solidFill>
                  <a:schemeClr val="hlink"/>
                </a:solidFill>
                <a:hlinkClick r:id="rId15"/>
              </a:rPr>
              <a:t>Dart API Client</a:t>
            </a:r>
            <a:endParaRPr b="1" sz="2000" u="sng">
              <a:solidFill>
                <a:schemeClr val="hlink"/>
              </a:solidFill>
              <a:latin typeface="Arial"/>
              <a:ea typeface="Arial"/>
              <a:cs typeface="Arial"/>
              <a:sym typeface="Arial"/>
            </a:endParaRPr>
          </a:p>
          <a:p>
            <a:pPr indent="0" lvl="0" marL="1371600" rtl="0" algn="l">
              <a:lnSpc>
                <a:spcPct val="115000"/>
              </a:lnSpc>
              <a:spcBef>
                <a:spcPts val="1200"/>
              </a:spcBef>
              <a:spcAft>
                <a:spcPts val="0"/>
              </a:spcAft>
              <a:buSzPts val="1600"/>
              <a:buNone/>
            </a:pPr>
            <a:r>
              <a:t/>
            </a:r>
            <a:endParaRPr sz="2400" u="sng">
              <a:solidFill>
                <a:schemeClr val="hlink"/>
              </a:solidFill>
              <a:latin typeface="Arial"/>
              <a:ea typeface="Arial"/>
              <a:cs typeface="Arial"/>
              <a:sym typeface="Arial"/>
            </a:endParaRPr>
          </a:p>
          <a:p>
            <a:pPr indent="457200" lvl="0" marL="0" rtl="0" algn="l">
              <a:lnSpc>
                <a:spcPct val="115000"/>
              </a:lnSpc>
              <a:spcBef>
                <a:spcPts val="0"/>
              </a:spcBef>
              <a:spcAft>
                <a:spcPts val="0"/>
              </a:spcAft>
              <a:buSzPts val="1600"/>
              <a:buNone/>
            </a:pPr>
            <a:r>
              <a:t/>
            </a:r>
            <a:endParaRPr sz="2400">
              <a:solidFill>
                <a:srgbClr val="000000"/>
              </a:solidFill>
              <a:latin typeface="Arial"/>
              <a:ea typeface="Arial"/>
              <a:cs typeface="Arial"/>
              <a:sym typeface="Arial"/>
            </a:endParaRPr>
          </a:p>
          <a:p>
            <a:pPr indent="0" lvl="0" marL="0" rtl="0" algn="ctr">
              <a:lnSpc>
                <a:spcPct val="115000"/>
              </a:lnSpc>
              <a:spcBef>
                <a:spcPts val="0"/>
              </a:spcBef>
              <a:spcAft>
                <a:spcPts val="0"/>
              </a:spcAft>
              <a:buSzPts val="1600"/>
              <a:buNone/>
            </a:pPr>
            <a:r>
              <a:t/>
            </a:r>
            <a:endParaRPr sz="2400">
              <a:solidFill>
                <a:srgbClr val="000000"/>
              </a:solidFill>
              <a:latin typeface="Arial"/>
              <a:ea typeface="Arial"/>
              <a:cs typeface="Arial"/>
              <a:sym typeface="Arial"/>
            </a:endParaRPr>
          </a:p>
          <a:p>
            <a:pPr indent="0" lvl="0" marL="0" rtl="0" algn="l">
              <a:lnSpc>
                <a:spcPct val="115000"/>
              </a:lnSpc>
              <a:spcBef>
                <a:spcPts val="0"/>
              </a:spcBef>
              <a:spcAft>
                <a:spcPts val="0"/>
              </a:spcAft>
              <a:buSzPts val="1600"/>
              <a:buNone/>
            </a:pPr>
            <a:r>
              <a:rPr lang="en-GB"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indent="457200" lvl="0" marL="0" rtl="0" algn="ctr">
              <a:lnSpc>
                <a:spcPct val="115000"/>
              </a:lnSpc>
              <a:spcBef>
                <a:spcPts val="0"/>
              </a:spcBef>
              <a:spcAft>
                <a:spcPts val="0"/>
              </a:spcAft>
              <a:buSzPts val="1600"/>
              <a:buNone/>
            </a:pPr>
            <a:r>
              <a:t/>
            </a:r>
            <a:endParaRPr sz="2400">
              <a:solidFill>
                <a:srgbClr val="000000"/>
              </a:solidFill>
              <a:latin typeface="Arial"/>
              <a:ea typeface="Arial"/>
              <a:cs typeface="Arial"/>
              <a:sym typeface="Arial"/>
            </a:endParaRPr>
          </a:p>
          <a:p>
            <a:pPr indent="457200" lvl="0" marL="0" rtl="0" algn="l">
              <a:lnSpc>
                <a:spcPct val="115000"/>
              </a:lnSpc>
              <a:spcBef>
                <a:spcPts val="0"/>
              </a:spcBef>
              <a:spcAft>
                <a:spcPts val="0"/>
              </a:spcAft>
              <a:buSzPts val="1600"/>
              <a:buNone/>
            </a:pPr>
            <a:r>
              <a:t/>
            </a:r>
            <a:endParaRPr sz="2400">
              <a:solidFill>
                <a:srgbClr val="000000"/>
              </a:solidFill>
              <a:latin typeface="Arial"/>
              <a:ea typeface="Arial"/>
              <a:cs typeface="Arial"/>
              <a:sym typeface="Arial"/>
            </a:endParaRPr>
          </a:p>
          <a:p>
            <a:pPr indent="457200" lvl="0" marL="0" rtl="0" algn="l">
              <a:lnSpc>
                <a:spcPct val="115000"/>
              </a:lnSpc>
              <a:spcBef>
                <a:spcPts val="0"/>
              </a:spcBef>
              <a:spcAft>
                <a:spcPts val="0"/>
              </a:spcAft>
              <a:buSzPts val="1600"/>
              <a:buNone/>
            </a:pPr>
            <a:r>
              <a:rPr lang="en-GB"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indent="0" lvl="0" marL="457200" rtl="0" algn="l">
              <a:lnSpc>
                <a:spcPct val="115000"/>
              </a:lnSpc>
              <a:spcBef>
                <a:spcPts val="0"/>
              </a:spcBef>
              <a:spcAft>
                <a:spcPts val="0"/>
              </a:spcAft>
              <a:buSzPts val="1600"/>
              <a:buNone/>
            </a:pPr>
            <a:r>
              <a:t/>
            </a:r>
            <a:endParaRPr sz="2400">
              <a:solidFill>
                <a:srgbClr val="000000"/>
              </a:solidFill>
              <a:latin typeface="Arial"/>
              <a:ea typeface="Arial"/>
              <a:cs typeface="Arial"/>
              <a:sym typeface="Arial"/>
            </a:endParaRPr>
          </a:p>
          <a:p>
            <a:pPr indent="-368300" lvl="0" marL="914400" marR="0" rtl="0" algn="l">
              <a:lnSpc>
                <a:spcPct val="115000"/>
              </a:lnSpc>
              <a:spcBef>
                <a:spcPts val="0"/>
              </a:spcBef>
              <a:spcAft>
                <a:spcPts val="0"/>
              </a:spcAft>
              <a:buClr>
                <a:schemeClr val="hlink"/>
              </a:buClr>
              <a:buSzPts val="2400"/>
              <a:buChar char="●"/>
            </a:pPr>
            <a:r>
              <a:t/>
            </a:r>
            <a:endParaRPr sz="2400" u="sng">
              <a:solidFill>
                <a:schemeClr val="hlink"/>
              </a:solidFill>
            </a:endParaRPr>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7583dd152b_0_10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158" name="Google Shape;158;g37583dd152b_0_10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59" name="Google Shape;159;g37583dd152b_0_10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MQTT/S, HTTP/S, …</a:t>
            </a:r>
            <a:endParaRPr sz="1900"/>
          </a:p>
        </p:txBody>
      </p:sp>
      <p:sp>
        <p:nvSpPr>
          <p:cNvPr id="160" name="Google Shape;160;g37583dd152b_0_105"/>
          <p:cNvSpPr txBox="1"/>
          <p:nvPr>
            <p:ph idx="2" type="body"/>
          </p:nvPr>
        </p:nvSpPr>
        <p:spPr>
          <a:xfrm>
            <a:off x="416230" y="1859500"/>
            <a:ext cx="11331600" cy="4664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b="1" lang="en-GB" sz="2400">
                <a:solidFill>
                  <a:schemeClr val="hlink"/>
                </a:solidFill>
                <a:uFill>
                  <a:noFill/>
                </a:uFill>
                <a:hlinkClick r:id="rId3"/>
              </a:rPr>
              <a:t>MQTT </a:t>
            </a:r>
            <a:r>
              <a:rPr b="1" lang="en-GB" sz="2400"/>
              <a:t>moduan:  </a:t>
            </a:r>
            <a:r>
              <a:rPr lang="en-GB" sz="2400"/>
              <a:t>(publish)</a:t>
            </a:r>
            <a:endParaRPr sz="2400"/>
          </a:p>
          <a:p>
            <a:pPr indent="0" lvl="0" marL="0" rtl="0" algn="l">
              <a:lnSpc>
                <a:spcPct val="115000"/>
              </a:lnSpc>
              <a:spcBef>
                <a:spcPts val="0"/>
              </a:spcBef>
              <a:spcAft>
                <a:spcPts val="0"/>
              </a:spcAft>
              <a:buSzPts val="1600"/>
              <a:buNone/>
            </a:pPr>
            <a:r>
              <a:rPr lang="en-GB" sz="2400"/>
              <a:t>Adibidea: JSON fitxategi bat Thingsboard-eko brokerrari bidaltzea.</a:t>
            </a:r>
            <a:endParaRPr sz="2400"/>
          </a:p>
          <a:p>
            <a:pPr indent="-368300" lvl="0" marL="457200" rtl="0" algn="l">
              <a:lnSpc>
                <a:spcPct val="115000"/>
              </a:lnSpc>
              <a:spcBef>
                <a:spcPts val="0"/>
              </a:spcBef>
              <a:spcAft>
                <a:spcPts val="0"/>
              </a:spcAft>
              <a:buSzPts val="2400"/>
              <a:buAutoNum type="arabicPeriod"/>
            </a:pPr>
            <a:r>
              <a:rPr lang="en-GB" sz="2400"/>
              <a:t>Gure Iombian-ak badu iada mqtt erabiltzaile bat instalatua:</a:t>
            </a:r>
            <a:endParaRPr sz="2400"/>
          </a:p>
          <a:p>
            <a:pPr indent="-368300" lvl="1" marL="914400" rtl="0" algn="l">
              <a:lnSpc>
                <a:spcPct val="115000"/>
              </a:lnSpc>
              <a:spcBef>
                <a:spcPts val="0"/>
              </a:spcBef>
              <a:spcAft>
                <a:spcPts val="0"/>
              </a:spcAft>
              <a:buSzPts val="2400"/>
              <a:buChar char="○"/>
            </a:pPr>
            <a:r>
              <a:rPr lang="en-GB" sz="1900" u="sng">
                <a:solidFill>
                  <a:schemeClr val="hlink"/>
                </a:solidFill>
                <a:hlinkClick r:id="rId4"/>
              </a:rPr>
              <a:t>Iombian Discover</a:t>
            </a:r>
            <a:r>
              <a:rPr lang="en-GB" sz="1900"/>
              <a:t> -en bidez gure sare </a:t>
            </a:r>
            <a:endParaRPr sz="1900"/>
          </a:p>
          <a:p>
            <a:pPr indent="0" lvl="0" marL="914400" rtl="0" algn="l">
              <a:lnSpc>
                <a:spcPct val="115000"/>
              </a:lnSpc>
              <a:spcBef>
                <a:spcPts val="0"/>
              </a:spcBef>
              <a:spcAft>
                <a:spcPts val="0"/>
              </a:spcAft>
              <a:buSzPts val="1600"/>
              <a:buNone/>
            </a:pPr>
            <a:r>
              <a:rPr lang="en-GB" sz="2400"/>
              <a:t>bereko Iombian guztiak topatuko ditu.</a:t>
            </a:r>
            <a:endParaRPr sz="2400"/>
          </a:p>
          <a:p>
            <a:pPr indent="0" lvl="0" marL="914400" rtl="0" algn="l">
              <a:lnSpc>
                <a:spcPct val="115000"/>
              </a:lnSpc>
              <a:spcBef>
                <a:spcPts val="0"/>
              </a:spcBef>
              <a:spcAft>
                <a:spcPts val="0"/>
              </a:spcAft>
              <a:buSzPts val="1600"/>
              <a:buNone/>
            </a:pPr>
            <a:r>
              <a:t/>
            </a:r>
            <a:endParaRPr sz="1900"/>
          </a:p>
          <a:p>
            <a:pPr indent="0" lvl="0" marL="914400" rtl="0" algn="l">
              <a:lnSpc>
                <a:spcPct val="115000"/>
              </a:lnSpc>
              <a:spcBef>
                <a:spcPts val="0"/>
              </a:spcBef>
              <a:spcAft>
                <a:spcPts val="0"/>
              </a:spcAft>
              <a:buSzPts val="1600"/>
              <a:buNone/>
            </a:pPr>
            <a:r>
              <a:t/>
            </a:r>
            <a:endParaRPr sz="1900"/>
          </a:p>
          <a:p>
            <a:pPr indent="0" lvl="0" marL="914400" rtl="0" algn="l">
              <a:lnSpc>
                <a:spcPct val="115000"/>
              </a:lnSpc>
              <a:spcBef>
                <a:spcPts val="0"/>
              </a:spcBef>
              <a:spcAft>
                <a:spcPts val="0"/>
              </a:spcAft>
              <a:buSzPts val="1600"/>
              <a:buNone/>
            </a:pPr>
            <a:r>
              <a:t/>
            </a:r>
            <a:endParaRPr sz="1900"/>
          </a:p>
          <a:p>
            <a:pPr indent="0" lvl="0" marL="914400" rtl="0" algn="l">
              <a:lnSpc>
                <a:spcPct val="115000"/>
              </a:lnSpc>
              <a:spcBef>
                <a:spcPts val="0"/>
              </a:spcBef>
              <a:spcAft>
                <a:spcPts val="0"/>
              </a:spcAft>
              <a:buSzPts val="1600"/>
              <a:buNone/>
            </a:pPr>
            <a:r>
              <a:t/>
            </a:r>
            <a:endParaRPr sz="1900"/>
          </a:p>
          <a:p>
            <a:pPr indent="0" lvl="0" marL="914400" rtl="0" algn="l">
              <a:lnSpc>
                <a:spcPct val="115000"/>
              </a:lnSpc>
              <a:spcBef>
                <a:spcPts val="0"/>
              </a:spcBef>
              <a:spcAft>
                <a:spcPts val="0"/>
              </a:spcAft>
              <a:buSzPts val="1600"/>
              <a:buNone/>
            </a:pPr>
            <a:r>
              <a:t/>
            </a:r>
            <a:endParaRPr sz="1900"/>
          </a:p>
          <a:p>
            <a:pPr indent="-368300" lvl="1" marL="914400" rtl="0" algn="l">
              <a:lnSpc>
                <a:spcPct val="115000"/>
              </a:lnSpc>
              <a:spcBef>
                <a:spcPts val="0"/>
              </a:spcBef>
              <a:spcAft>
                <a:spcPts val="0"/>
              </a:spcAft>
              <a:buSzPts val="2400"/>
              <a:buChar char="○"/>
            </a:pPr>
            <a:r>
              <a:rPr lang="en-GB" sz="1900"/>
              <a:t>Segurtasunarekin konektatu behar dugunez SSH-tik sartuko gara. Bertan klikatuz edo terminalean: </a:t>
            </a:r>
            <a:r>
              <a:rPr i="1" lang="en-GB" sz="1900"/>
              <a:t>ssh iompi@Zure_Iombian-aren_IP</a:t>
            </a:r>
            <a:r>
              <a:rPr lang="en-GB" sz="1900"/>
              <a:t>      (psw:iompi)</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61" name="Google Shape;161;g37583dd152b_0_105"/>
          <p:cNvPicPr preferRelativeResize="0"/>
          <p:nvPr/>
        </p:nvPicPr>
        <p:blipFill rotWithShape="1">
          <a:blip r:embed="rId5">
            <a:alphaModFix/>
          </a:blip>
          <a:srcRect b="0" l="0" r="0" t="0"/>
          <a:stretch/>
        </p:blipFill>
        <p:spPr>
          <a:xfrm>
            <a:off x="6556713" y="3141453"/>
            <a:ext cx="3002427" cy="2196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7583dd152b_0_11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167" name="Google Shape;167;g37583dd152b_0_11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68" name="Google Shape;168;g37583dd152b_0_11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MQTT</a:t>
            </a:r>
            <a:endParaRPr sz="1900"/>
          </a:p>
        </p:txBody>
      </p:sp>
      <p:sp>
        <p:nvSpPr>
          <p:cNvPr id="169" name="Google Shape;169;g37583dd152b_0_113"/>
          <p:cNvSpPr txBox="1"/>
          <p:nvPr>
            <p:ph idx="2" type="body"/>
          </p:nvPr>
        </p:nvSpPr>
        <p:spPr>
          <a:xfrm>
            <a:off x="416230" y="2099025"/>
            <a:ext cx="11645700" cy="41385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AutoNum type="arabicPeriod" startAt="2"/>
            </a:pPr>
            <a:r>
              <a:rPr lang="en-GB" sz="2400"/>
              <a:t>Thingsboard zerbitzariarekin modu seguruan konektatzeko: </a:t>
            </a:r>
            <a:r>
              <a:rPr lang="en-GB" sz="2400" u="sng">
                <a:solidFill>
                  <a:schemeClr val="hlink"/>
                </a:solidFill>
                <a:hlinkClick r:id="rId3"/>
              </a:rPr>
              <a:t>Let’s Encrypt</a:t>
            </a:r>
            <a:r>
              <a:rPr lang="en-GB" sz="2400"/>
              <a:t> ziurtagiria </a:t>
            </a:r>
            <a:endParaRPr sz="2400"/>
          </a:p>
          <a:p>
            <a:pPr indent="0" lvl="0" marL="0" rtl="0" algn="ctr">
              <a:lnSpc>
                <a:spcPct val="115000"/>
              </a:lnSpc>
              <a:spcBef>
                <a:spcPts val="0"/>
              </a:spcBef>
              <a:spcAft>
                <a:spcPts val="0"/>
              </a:spcAft>
              <a:buSzPts val="1600"/>
              <a:buNone/>
            </a:pPr>
            <a:r>
              <a:rPr lang="en-GB" sz="2400"/>
              <a:t> </a:t>
            </a:r>
            <a:endParaRPr sz="1500">
              <a:solidFill>
                <a:srgbClr val="000000"/>
              </a:solidFill>
              <a:latin typeface="Calibri"/>
              <a:ea typeface="Calibri"/>
              <a:cs typeface="Calibri"/>
              <a:sym typeface="Calibri"/>
            </a:endParaRPr>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170" name="Google Shape;170;g37583dd152b_0_113"/>
          <p:cNvSpPr txBox="1"/>
          <p:nvPr/>
        </p:nvSpPr>
        <p:spPr>
          <a:xfrm>
            <a:off x="6752261" y="3274125"/>
            <a:ext cx="3415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Iombian-Debian-Linux</a:t>
            </a:r>
            <a:endParaRPr b="0" i="0" sz="1500" u="none" cap="none" strike="noStrike">
              <a:solidFill>
                <a:srgbClr val="000000"/>
              </a:solidFill>
              <a:latin typeface="Calibri"/>
              <a:ea typeface="Calibri"/>
              <a:cs typeface="Calibri"/>
              <a:sym typeface="Calibri"/>
            </a:endParaRPr>
          </a:p>
        </p:txBody>
      </p:sp>
      <p:pic>
        <p:nvPicPr>
          <p:cNvPr id="171" name="Google Shape;171;g37583dd152b_0_113"/>
          <p:cNvPicPr preferRelativeResize="0"/>
          <p:nvPr/>
        </p:nvPicPr>
        <p:blipFill rotWithShape="1">
          <a:blip r:embed="rId4">
            <a:alphaModFix/>
          </a:blip>
          <a:srcRect b="0" l="0" r="0" t="0"/>
          <a:stretch/>
        </p:blipFill>
        <p:spPr>
          <a:xfrm>
            <a:off x="282312" y="2868675"/>
            <a:ext cx="4123700" cy="2886600"/>
          </a:xfrm>
          <a:prstGeom prst="rect">
            <a:avLst/>
          </a:prstGeom>
          <a:noFill/>
          <a:ln>
            <a:noFill/>
          </a:ln>
        </p:spPr>
      </p:pic>
      <p:sp>
        <p:nvSpPr>
          <p:cNvPr id="172" name="Google Shape;172;g37583dd152b_0_113"/>
          <p:cNvSpPr txBox="1"/>
          <p:nvPr/>
        </p:nvSpPr>
        <p:spPr>
          <a:xfrm>
            <a:off x="870539" y="4523700"/>
            <a:ext cx="1275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chemeClr val="hlink"/>
                </a:solidFill>
                <a:latin typeface="Calibri"/>
                <a:ea typeface="Calibri"/>
                <a:cs typeface="Calibri"/>
                <a:sym typeface="Calibri"/>
                <a:hlinkClick r:id="rId5"/>
              </a:rPr>
              <a:t>ISRG Root X1</a:t>
            </a:r>
            <a:endParaRPr b="1" i="0" sz="1100" u="none" cap="none" strike="noStrike">
              <a:solidFill>
                <a:srgbClr val="000000"/>
              </a:solidFill>
              <a:latin typeface="Calibri"/>
              <a:ea typeface="Calibri"/>
              <a:cs typeface="Calibri"/>
              <a:sym typeface="Calibri"/>
            </a:endParaRPr>
          </a:p>
        </p:txBody>
      </p:sp>
      <p:sp>
        <p:nvSpPr>
          <p:cNvPr id="173" name="Google Shape;173;g37583dd152b_0_113"/>
          <p:cNvSpPr txBox="1"/>
          <p:nvPr/>
        </p:nvSpPr>
        <p:spPr>
          <a:xfrm>
            <a:off x="544746" y="5220375"/>
            <a:ext cx="1656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sng" cap="none" strike="noStrike">
                <a:solidFill>
                  <a:schemeClr val="hlink"/>
                </a:solidFill>
                <a:latin typeface="Calibri"/>
                <a:ea typeface="Calibri"/>
                <a:cs typeface="Calibri"/>
                <a:sym typeface="Calibri"/>
                <a:hlinkClick r:id="rId6"/>
              </a:rPr>
              <a:t>jeitsi ziurtagaria</a:t>
            </a:r>
            <a:endParaRPr b="0" i="0" sz="1500" u="none" cap="none" strike="noStrike">
              <a:solidFill>
                <a:srgbClr val="000000"/>
              </a:solidFill>
              <a:latin typeface="Calibri"/>
              <a:ea typeface="Calibri"/>
              <a:cs typeface="Calibri"/>
              <a:sym typeface="Calibri"/>
            </a:endParaRPr>
          </a:p>
        </p:txBody>
      </p:sp>
      <p:pic>
        <p:nvPicPr>
          <p:cNvPr id="174" name="Google Shape;174;g37583dd152b_0_113"/>
          <p:cNvPicPr preferRelativeResize="0"/>
          <p:nvPr/>
        </p:nvPicPr>
        <p:blipFill rotWithShape="1">
          <a:blip r:embed="rId7">
            <a:alphaModFix/>
          </a:blip>
          <a:srcRect b="0" l="0" r="0" t="0"/>
          <a:stretch/>
        </p:blipFill>
        <p:spPr>
          <a:xfrm>
            <a:off x="6833697" y="3874400"/>
            <a:ext cx="4965393" cy="2139475"/>
          </a:xfrm>
          <a:prstGeom prst="rect">
            <a:avLst/>
          </a:prstGeom>
          <a:noFill/>
          <a:ln>
            <a:noFill/>
          </a:ln>
        </p:spPr>
      </p:pic>
      <p:sp>
        <p:nvSpPr>
          <p:cNvPr id="175" name="Google Shape;175;g37583dd152b_0_113"/>
          <p:cNvSpPr/>
          <p:nvPr/>
        </p:nvSpPr>
        <p:spPr>
          <a:xfrm flipH="1" rot="10800000">
            <a:off x="796279" y="5582225"/>
            <a:ext cx="5962800" cy="565500"/>
          </a:xfrm>
          <a:prstGeom prst="bentArrow">
            <a:avLst>
              <a:gd fmla="val 25000" name="adj1"/>
              <a:gd fmla="val 24394"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76" name="Google Shape;176;g37583dd152b_0_113"/>
          <p:cNvSpPr txBox="1"/>
          <p:nvPr/>
        </p:nvSpPr>
        <p:spPr>
          <a:xfrm>
            <a:off x="6668875" y="6179450"/>
            <a:ext cx="4198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Gure gailutik Iombian-ea pasatzeko pausuak: </a:t>
            </a:r>
            <a:r>
              <a:rPr b="0" i="0" lang="en-GB" sz="1500" u="sng" cap="none" strike="noStrike">
                <a:solidFill>
                  <a:schemeClr val="hlink"/>
                </a:solidFill>
                <a:latin typeface="Calibri"/>
                <a:ea typeface="Calibri"/>
                <a:cs typeface="Calibri"/>
                <a:sym typeface="Calibri"/>
                <a:hlinkClick r:id="rId8"/>
              </a:rPr>
              <a:t>link</a:t>
            </a:r>
            <a:r>
              <a:rPr b="0" i="0" lang="en-GB" sz="1500" u="none" cap="none" strike="noStrike">
                <a:solidFill>
                  <a:srgbClr val="000000"/>
                </a:solidFill>
                <a:latin typeface="Calibri"/>
                <a:ea typeface="Calibri"/>
                <a:cs typeface="Calibri"/>
                <a:sym typeface="Calibri"/>
              </a:rPr>
              <a:t>-a</a:t>
            </a:r>
            <a:endParaRPr b="0" i="0" sz="1500" u="none" cap="none" strike="noStrike">
              <a:solidFill>
                <a:srgbClr val="000000"/>
              </a:solidFill>
              <a:latin typeface="Calibri"/>
              <a:ea typeface="Calibri"/>
              <a:cs typeface="Calibri"/>
              <a:sym typeface="Calibri"/>
            </a:endParaRPr>
          </a:p>
        </p:txBody>
      </p:sp>
      <p:pic>
        <p:nvPicPr>
          <p:cNvPr id="177" name="Google Shape;177;g37583dd152b_0_113"/>
          <p:cNvPicPr preferRelativeResize="0"/>
          <p:nvPr/>
        </p:nvPicPr>
        <p:blipFill rotWithShape="1">
          <a:blip r:embed="rId9">
            <a:alphaModFix/>
          </a:blip>
          <a:srcRect b="0" l="0" r="0" t="0"/>
          <a:stretch/>
        </p:blipFill>
        <p:spPr>
          <a:xfrm>
            <a:off x="5165700" y="4395353"/>
            <a:ext cx="1030123" cy="2139475"/>
          </a:xfrm>
          <a:prstGeom prst="rect">
            <a:avLst/>
          </a:prstGeom>
          <a:noFill/>
          <a:ln>
            <a:noFill/>
          </a:ln>
        </p:spPr>
      </p:pic>
      <p:sp>
        <p:nvSpPr>
          <p:cNvPr id="178" name="Google Shape;178;g37583dd152b_0_113"/>
          <p:cNvSpPr/>
          <p:nvPr/>
        </p:nvSpPr>
        <p:spPr>
          <a:xfrm>
            <a:off x="5088106" y="5664650"/>
            <a:ext cx="1185600" cy="230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79" name="Google Shape;179;g37583dd152b_0_113"/>
          <p:cNvSpPr/>
          <p:nvPr/>
        </p:nvSpPr>
        <p:spPr>
          <a:xfrm>
            <a:off x="5088118" y="5922050"/>
            <a:ext cx="1185600" cy="230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3" name="Shape 183"/>
        <p:cNvGrpSpPr/>
        <p:nvPr/>
      </p:nvGrpSpPr>
      <p:grpSpPr>
        <a:xfrm>
          <a:off x="0" y="0"/>
          <a:ext cx="0" cy="0"/>
          <a:chOff x="0" y="0"/>
          <a:chExt cx="0" cy="0"/>
        </a:xfrm>
      </p:grpSpPr>
      <p:sp>
        <p:nvSpPr>
          <p:cNvPr id="184" name="Google Shape;184;g37583dd152b_0_13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185" name="Google Shape;185;g37583dd152b_0_13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86" name="Google Shape;186;g37583dd152b_0_13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MQTT/S, HTTP/S, …</a:t>
            </a:r>
            <a:endParaRPr sz="1900"/>
          </a:p>
        </p:txBody>
      </p:sp>
      <p:sp>
        <p:nvSpPr>
          <p:cNvPr id="187" name="Google Shape;187;g37583dd152b_0_130"/>
          <p:cNvSpPr txBox="1"/>
          <p:nvPr>
            <p:ph idx="2" type="body"/>
          </p:nvPr>
        </p:nvSpPr>
        <p:spPr>
          <a:xfrm>
            <a:off x="416230" y="1859500"/>
            <a:ext cx="11331600" cy="4664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b="1" lang="en-GB" sz="2400">
                <a:solidFill>
                  <a:schemeClr val="hlink"/>
                </a:solidFill>
                <a:uFill>
                  <a:noFill/>
                </a:uFill>
                <a:hlinkClick r:id="rId3"/>
              </a:rPr>
              <a:t>MQTT </a:t>
            </a:r>
            <a:r>
              <a:rPr b="1" lang="en-GB" sz="2400"/>
              <a:t>moduan:  </a:t>
            </a:r>
            <a:endParaRPr b="1" sz="2400"/>
          </a:p>
          <a:p>
            <a:pPr indent="0" lvl="0" marL="0" rtl="0" algn="l">
              <a:lnSpc>
                <a:spcPct val="115000"/>
              </a:lnSpc>
              <a:spcBef>
                <a:spcPts val="0"/>
              </a:spcBef>
              <a:spcAft>
                <a:spcPts val="0"/>
              </a:spcAft>
              <a:buSzPts val="1600"/>
              <a:buNone/>
            </a:pPr>
            <a:r>
              <a:rPr lang="en-GB" sz="2400"/>
              <a:t>Adibidea: JSON fitxategi bat Thingsboard-eko brokerrari bidaltzea.</a:t>
            </a:r>
            <a:endParaRPr sz="2400"/>
          </a:p>
          <a:p>
            <a:pPr indent="-368300" lvl="0" marL="457200" rtl="0" algn="l">
              <a:lnSpc>
                <a:spcPct val="115000"/>
              </a:lnSpc>
              <a:spcBef>
                <a:spcPts val="0"/>
              </a:spcBef>
              <a:spcAft>
                <a:spcPts val="0"/>
              </a:spcAft>
              <a:buSzPts val="2400"/>
              <a:buAutoNum type="arabicPeriod"/>
            </a:pPr>
            <a:r>
              <a:rPr lang="en-GB" sz="2400"/>
              <a:t>Instalatu mosquitto erabiltzaile bat: </a:t>
            </a:r>
            <a:r>
              <a:rPr lang="en-GB" sz="2400" u="sng">
                <a:solidFill>
                  <a:schemeClr val="hlink"/>
                </a:solidFill>
                <a:hlinkClick r:id="rId4"/>
              </a:rPr>
              <a:t>mosquitto</a:t>
            </a:r>
            <a:r>
              <a:rPr lang="en-GB" sz="2400"/>
              <a:t> adibidez</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rPr lang="en-GB" sz="2400"/>
              <a:t>Oharra Windows-erako: Komando lerrotik MQTT komandoak exekutatzeko bere direktoriora sartuko gara.</a:t>
            </a:r>
            <a:endParaRPr sz="2400"/>
          </a:p>
          <a:p>
            <a:pPr indent="0" lvl="0" marL="45720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AutoNum type="arabicPeriod" startAt="2"/>
            </a:pPr>
            <a:r>
              <a:rPr lang="en-GB" sz="2400"/>
              <a:t>Frogatzeko ondo dagoela instalatua </a:t>
            </a:r>
            <a:r>
              <a:rPr i="1" lang="en-GB" sz="2400"/>
              <a:t>mosquitto -v</a:t>
            </a:r>
            <a:r>
              <a:rPr lang="en-GB" sz="2400"/>
              <a:t> ipini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88" name="Google Shape;188;g37583dd152b_0_130"/>
          <p:cNvPicPr preferRelativeResize="0"/>
          <p:nvPr/>
        </p:nvPicPr>
        <p:blipFill rotWithShape="1">
          <a:blip r:embed="rId5">
            <a:alphaModFix/>
          </a:blip>
          <a:srcRect b="0" l="0" r="14133" t="0"/>
          <a:stretch/>
        </p:blipFill>
        <p:spPr>
          <a:xfrm>
            <a:off x="861713" y="3257338"/>
            <a:ext cx="10468525" cy="1496000"/>
          </a:xfrm>
          <a:prstGeom prst="rect">
            <a:avLst/>
          </a:prstGeom>
          <a:noFill/>
          <a:ln>
            <a:noFill/>
          </a:ln>
        </p:spPr>
      </p:pic>
      <p:pic>
        <p:nvPicPr>
          <p:cNvPr id="189" name="Google Shape;189;g37583dd152b_0_130"/>
          <p:cNvPicPr preferRelativeResize="0"/>
          <p:nvPr/>
        </p:nvPicPr>
        <p:blipFill rotWithShape="1">
          <a:blip r:embed="rId6">
            <a:alphaModFix/>
          </a:blip>
          <a:srcRect b="0" l="0" r="0" t="0"/>
          <a:stretch/>
        </p:blipFill>
        <p:spPr>
          <a:xfrm>
            <a:off x="5855194" y="5269075"/>
            <a:ext cx="3448050" cy="895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3" name="Shape 193"/>
        <p:cNvGrpSpPr/>
        <p:nvPr/>
      </p:nvGrpSpPr>
      <p:grpSpPr>
        <a:xfrm>
          <a:off x="0" y="0"/>
          <a:ext cx="0" cy="0"/>
          <a:chOff x="0" y="0"/>
          <a:chExt cx="0" cy="0"/>
        </a:xfrm>
      </p:grpSpPr>
      <p:sp>
        <p:nvSpPr>
          <p:cNvPr id="194" name="Google Shape;194;g37583dd152b_0_13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195" name="Google Shape;195;g37583dd152b_0_13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96" name="Google Shape;196;g37583dd152b_0_13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MQTT</a:t>
            </a:r>
            <a:endParaRPr sz="1900"/>
          </a:p>
        </p:txBody>
      </p:sp>
      <p:sp>
        <p:nvSpPr>
          <p:cNvPr id="197" name="Google Shape;197;g37583dd152b_0_139"/>
          <p:cNvSpPr txBox="1"/>
          <p:nvPr>
            <p:ph idx="2" type="body"/>
          </p:nvPr>
        </p:nvSpPr>
        <p:spPr>
          <a:xfrm>
            <a:off x="416230" y="2099025"/>
            <a:ext cx="11645700" cy="41385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AutoNum type="arabicPeriod" startAt="2"/>
            </a:pPr>
            <a:r>
              <a:rPr lang="en-GB" sz="2400"/>
              <a:t>Thingsboard zerbitzariarekin modu seguruan konektatzeko: </a:t>
            </a:r>
            <a:r>
              <a:rPr lang="en-GB" sz="2400" u="sng">
                <a:solidFill>
                  <a:schemeClr val="hlink"/>
                </a:solidFill>
                <a:hlinkClick r:id="rId3"/>
              </a:rPr>
              <a:t>Let’s Encrypt</a:t>
            </a:r>
            <a:r>
              <a:rPr lang="en-GB" sz="2400"/>
              <a:t> ziurtagiria </a:t>
            </a:r>
            <a:endParaRPr sz="2400"/>
          </a:p>
          <a:p>
            <a:pPr indent="0" lvl="0" marL="0" rtl="0" algn="ctr">
              <a:lnSpc>
                <a:spcPct val="115000"/>
              </a:lnSpc>
              <a:spcBef>
                <a:spcPts val="0"/>
              </a:spcBef>
              <a:spcAft>
                <a:spcPts val="0"/>
              </a:spcAft>
              <a:buSzPts val="1600"/>
              <a:buNone/>
            </a:pPr>
            <a:r>
              <a:rPr lang="en-GB" sz="2400"/>
              <a:t> </a:t>
            </a:r>
            <a:endParaRPr sz="1500">
              <a:solidFill>
                <a:srgbClr val="000000"/>
              </a:solidFill>
              <a:latin typeface="Calibri"/>
              <a:ea typeface="Calibri"/>
              <a:cs typeface="Calibri"/>
              <a:sym typeface="Calibri"/>
            </a:endParaRPr>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198" name="Google Shape;198;g37583dd152b_0_139"/>
          <p:cNvSpPr txBox="1"/>
          <p:nvPr/>
        </p:nvSpPr>
        <p:spPr>
          <a:xfrm>
            <a:off x="6158208" y="2555788"/>
            <a:ext cx="14700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Windows</a:t>
            </a:r>
            <a:endParaRPr b="0" i="0" sz="1500" u="none" cap="none" strike="noStrike">
              <a:solidFill>
                <a:srgbClr val="000000"/>
              </a:solidFill>
              <a:latin typeface="Calibri"/>
              <a:ea typeface="Calibri"/>
              <a:cs typeface="Calibri"/>
              <a:sym typeface="Calibri"/>
            </a:endParaRPr>
          </a:p>
        </p:txBody>
      </p:sp>
      <p:sp>
        <p:nvSpPr>
          <p:cNvPr id="199" name="Google Shape;199;g37583dd152b_0_139"/>
          <p:cNvSpPr txBox="1"/>
          <p:nvPr/>
        </p:nvSpPr>
        <p:spPr>
          <a:xfrm>
            <a:off x="6158208" y="4406950"/>
            <a:ext cx="13320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0" i="0" lang="en-GB" sz="2400" u="none" cap="none" strike="noStrike">
                <a:solidFill>
                  <a:schemeClr val="dk1"/>
                </a:solidFill>
                <a:latin typeface="Arial"/>
                <a:ea typeface="Arial"/>
                <a:cs typeface="Arial"/>
                <a:sym typeface="Arial"/>
              </a:rPr>
              <a:t> Ubuntu</a:t>
            </a:r>
            <a:endParaRPr b="0" i="0" sz="1500" u="none" cap="none" strike="noStrike">
              <a:solidFill>
                <a:srgbClr val="000000"/>
              </a:solidFill>
              <a:latin typeface="Calibri"/>
              <a:ea typeface="Calibri"/>
              <a:cs typeface="Calibri"/>
              <a:sym typeface="Calibri"/>
            </a:endParaRPr>
          </a:p>
        </p:txBody>
      </p:sp>
      <p:pic>
        <p:nvPicPr>
          <p:cNvPr id="200" name="Google Shape;200;g37583dd152b_0_139"/>
          <p:cNvPicPr preferRelativeResize="0"/>
          <p:nvPr/>
        </p:nvPicPr>
        <p:blipFill rotWithShape="1">
          <a:blip r:embed="rId4">
            <a:alphaModFix/>
          </a:blip>
          <a:srcRect b="0" l="0" r="0" t="0"/>
          <a:stretch/>
        </p:blipFill>
        <p:spPr>
          <a:xfrm>
            <a:off x="1757256" y="2904875"/>
            <a:ext cx="4123700" cy="2886600"/>
          </a:xfrm>
          <a:prstGeom prst="rect">
            <a:avLst/>
          </a:prstGeom>
          <a:noFill/>
          <a:ln>
            <a:noFill/>
          </a:ln>
        </p:spPr>
      </p:pic>
      <p:sp>
        <p:nvSpPr>
          <p:cNvPr id="201" name="Google Shape;201;g37583dd152b_0_139"/>
          <p:cNvSpPr txBox="1"/>
          <p:nvPr/>
        </p:nvSpPr>
        <p:spPr>
          <a:xfrm>
            <a:off x="2280249" y="4514650"/>
            <a:ext cx="1275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libri"/>
                <a:ea typeface="Calibri"/>
                <a:cs typeface="Calibri"/>
                <a:sym typeface="Calibri"/>
              </a:rPr>
              <a:t>ISRG Root X1</a:t>
            </a:r>
            <a:endParaRPr b="1" i="0" sz="1100" u="none" cap="none" strike="noStrike">
              <a:solidFill>
                <a:srgbClr val="000000"/>
              </a:solidFill>
              <a:latin typeface="Calibri"/>
              <a:ea typeface="Calibri"/>
              <a:cs typeface="Calibri"/>
              <a:sym typeface="Calibri"/>
            </a:endParaRPr>
          </a:p>
        </p:txBody>
      </p:sp>
      <p:sp>
        <p:nvSpPr>
          <p:cNvPr id="202" name="Google Shape;202;g37583dd152b_0_139"/>
          <p:cNvSpPr txBox="1"/>
          <p:nvPr/>
        </p:nvSpPr>
        <p:spPr>
          <a:xfrm>
            <a:off x="1900099" y="5238500"/>
            <a:ext cx="1656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sng" cap="none" strike="noStrike">
                <a:solidFill>
                  <a:schemeClr val="hlink"/>
                </a:solidFill>
                <a:latin typeface="Calibri"/>
                <a:ea typeface="Calibri"/>
                <a:cs typeface="Calibri"/>
                <a:sym typeface="Calibri"/>
                <a:hlinkClick r:id="rId5"/>
              </a:rPr>
              <a:t>jeitsi ziurtagaria</a:t>
            </a:r>
            <a:endParaRPr b="0" i="0" sz="1500" u="none" cap="none" strike="noStrike">
              <a:solidFill>
                <a:srgbClr val="000000"/>
              </a:solidFill>
              <a:latin typeface="Calibri"/>
              <a:ea typeface="Calibri"/>
              <a:cs typeface="Calibri"/>
              <a:sym typeface="Calibri"/>
            </a:endParaRPr>
          </a:p>
        </p:txBody>
      </p:sp>
      <p:pic>
        <p:nvPicPr>
          <p:cNvPr id="203" name="Google Shape;203;g37583dd152b_0_139"/>
          <p:cNvPicPr preferRelativeResize="0"/>
          <p:nvPr/>
        </p:nvPicPr>
        <p:blipFill rotWithShape="1">
          <a:blip r:embed="rId6">
            <a:alphaModFix/>
          </a:blip>
          <a:srcRect b="0" l="0" r="0" t="0"/>
          <a:stretch/>
        </p:blipFill>
        <p:spPr>
          <a:xfrm>
            <a:off x="6842743" y="2997000"/>
            <a:ext cx="4065202" cy="1439200"/>
          </a:xfrm>
          <a:prstGeom prst="rect">
            <a:avLst/>
          </a:prstGeom>
          <a:noFill/>
          <a:ln>
            <a:noFill/>
          </a:ln>
        </p:spPr>
      </p:pic>
      <p:pic>
        <p:nvPicPr>
          <p:cNvPr id="204" name="Google Shape;204;g37583dd152b_0_139"/>
          <p:cNvPicPr preferRelativeResize="0"/>
          <p:nvPr/>
        </p:nvPicPr>
        <p:blipFill rotWithShape="1">
          <a:blip r:embed="rId7">
            <a:alphaModFix/>
          </a:blip>
          <a:srcRect b="0" l="0" r="0" t="0"/>
          <a:stretch/>
        </p:blipFill>
        <p:spPr>
          <a:xfrm>
            <a:off x="6842749" y="4853350"/>
            <a:ext cx="3888984" cy="1675675"/>
          </a:xfrm>
          <a:prstGeom prst="rect">
            <a:avLst/>
          </a:prstGeom>
          <a:noFill/>
          <a:ln>
            <a:noFill/>
          </a:ln>
        </p:spPr>
      </p:pic>
      <p:sp>
        <p:nvSpPr>
          <p:cNvPr id="205" name="Google Shape;205;g37583dd152b_0_139"/>
          <p:cNvSpPr/>
          <p:nvPr/>
        </p:nvSpPr>
        <p:spPr>
          <a:xfrm flipH="1" rot="10800000">
            <a:off x="2814144" y="5537000"/>
            <a:ext cx="3690000" cy="5655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7583dd152b_0_15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211" name="Google Shape;211;g37583dd152b_0_15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12" name="Google Shape;212;g37583dd152b_0_15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MQTT</a:t>
            </a:r>
            <a:endParaRPr sz="1900"/>
          </a:p>
        </p:txBody>
      </p:sp>
      <p:sp>
        <p:nvSpPr>
          <p:cNvPr id="213" name="Google Shape;213;g37583dd152b_0_154"/>
          <p:cNvSpPr txBox="1"/>
          <p:nvPr>
            <p:ph idx="2" type="body"/>
          </p:nvPr>
        </p:nvSpPr>
        <p:spPr>
          <a:xfrm>
            <a:off x="416230" y="1859500"/>
            <a:ext cx="11331600" cy="43779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AutoNum type="arabicPeriod" startAt="3"/>
            </a:pPr>
            <a:r>
              <a:rPr lang="en-GB" sz="2400"/>
              <a:t>Horren ostean Thingsboard-eko API-an MQTT-aren </a:t>
            </a:r>
            <a:r>
              <a:rPr lang="en-GB" sz="2400" u="sng">
                <a:solidFill>
                  <a:schemeClr val="hlink"/>
                </a:solidFill>
                <a:hlinkClick r:id="rId3"/>
              </a:rPr>
              <a:t>informazioa</a:t>
            </a:r>
            <a:r>
              <a:rPr lang="en-GB" sz="2400"/>
              <a:t>. Adibide bat:</a:t>
            </a:r>
            <a:endParaRPr sz="2400"/>
          </a:p>
          <a:p>
            <a:pPr indent="-368300" lvl="1" marL="914400" rtl="0" algn="l">
              <a:lnSpc>
                <a:spcPct val="115000"/>
              </a:lnSpc>
              <a:spcBef>
                <a:spcPts val="0"/>
              </a:spcBef>
              <a:spcAft>
                <a:spcPts val="0"/>
              </a:spcAft>
              <a:buSzPts val="2400"/>
              <a:buChar char="○"/>
            </a:pPr>
            <a:r>
              <a:rPr lang="en-GB" sz="1900"/>
              <a:t>Lehenengo fitxategi bat sortu parametroak.json, etc/mosquitto-n:</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214" name="Google Shape;214;g37583dd152b_0_154"/>
          <p:cNvSpPr/>
          <p:nvPr/>
        </p:nvSpPr>
        <p:spPr>
          <a:xfrm>
            <a:off x="8077185" y="2994725"/>
            <a:ext cx="2488500" cy="263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15" name="Google Shape;215;g37583dd152b_0_154"/>
          <p:cNvSpPr txBox="1"/>
          <p:nvPr/>
        </p:nvSpPr>
        <p:spPr>
          <a:xfrm>
            <a:off x="8212953" y="3141275"/>
            <a:ext cx="22167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"Marka": "Audi",</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"Modeloa": "A8",</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"Motorra": "800 CV",</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"Jabea": "Josean Imaz",</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"posizioa":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"latitude": -1.1234234,</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"longidute": 39.2343243</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p:txBody>
      </p:sp>
      <p:pic>
        <p:nvPicPr>
          <p:cNvPr id="216" name="Google Shape;216;g37583dd152b_0_154"/>
          <p:cNvPicPr preferRelativeResize="0"/>
          <p:nvPr/>
        </p:nvPicPr>
        <p:blipFill rotWithShape="1">
          <a:blip r:embed="rId4">
            <a:alphaModFix/>
          </a:blip>
          <a:srcRect b="0" l="0" r="0" t="0"/>
          <a:stretch/>
        </p:blipFill>
        <p:spPr>
          <a:xfrm>
            <a:off x="914970" y="3666988"/>
            <a:ext cx="5981700" cy="1514475"/>
          </a:xfrm>
          <a:prstGeom prst="rect">
            <a:avLst/>
          </a:prstGeom>
          <a:noFill/>
          <a:ln>
            <a:noFill/>
          </a:ln>
        </p:spPr>
      </p:pic>
      <p:cxnSp>
        <p:nvCxnSpPr>
          <p:cNvPr id="217" name="Google Shape;217;g37583dd152b_0_154"/>
          <p:cNvCxnSpPr/>
          <p:nvPr/>
        </p:nvCxnSpPr>
        <p:spPr>
          <a:xfrm>
            <a:off x="6641722" y="4795175"/>
            <a:ext cx="1420800" cy="0"/>
          </a:xfrm>
          <a:prstGeom prst="straightConnector1">
            <a:avLst/>
          </a:prstGeom>
          <a:noFill/>
          <a:ln cap="flat" cmpd="sng" w="19075">
            <a:solidFill>
              <a:schemeClr val="dk2"/>
            </a:solidFill>
            <a:prstDash val="solid"/>
            <a:round/>
            <a:headEnd len="sm" w="sm" type="none"/>
            <a:tailEnd len="med" w="med" type="triangle"/>
          </a:ln>
        </p:spPr>
      </p:cxnSp>
      <p:pic>
        <p:nvPicPr>
          <p:cNvPr id="218" name="Google Shape;218;g37583dd152b_0_154"/>
          <p:cNvPicPr preferRelativeResize="0"/>
          <p:nvPr/>
        </p:nvPicPr>
        <p:blipFill rotWithShape="1">
          <a:blip r:embed="rId5">
            <a:alphaModFix/>
          </a:blip>
          <a:srcRect b="0" l="0" r="0" t="0"/>
          <a:stretch/>
        </p:blipFill>
        <p:spPr>
          <a:xfrm>
            <a:off x="6983980" y="3849792"/>
            <a:ext cx="1006542" cy="7933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7583dd152b_0_16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224" name="Google Shape;224;g37583dd152b_0_16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25" name="Google Shape;225;g37583dd152b_0_16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MQTT</a:t>
            </a:r>
            <a:endParaRPr sz="1900"/>
          </a:p>
        </p:txBody>
      </p:sp>
      <p:sp>
        <p:nvSpPr>
          <p:cNvPr id="226" name="Google Shape;226;g37583dd152b_0_166"/>
          <p:cNvSpPr txBox="1"/>
          <p:nvPr>
            <p:ph idx="2" type="body"/>
          </p:nvPr>
        </p:nvSpPr>
        <p:spPr>
          <a:xfrm>
            <a:off x="416230" y="1859500"/>
            <a:ext cx="11331600" cy="47433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AutoNum type="arabicPeriod" startAt="3"/>
            </a:pPr>
            <a:r>
              <a:rPr lang="en-GB" sz="2400"/>
              <a:t>Bidali goiko fitxategia parametroa  Thingsboard-eko MQTT brokerrari:</a:t>
            </a:r>
            <a:endParaRPr sz="2400"/>
          </a:p>
          <a:p>
            <a:pPr indent="0" lvl="0" marL="457200" rtl="0" algn="l">
              <a:lnSpc>
                <a:spcPct val="115000"/>
              </a:lnSpc>
              <a:spcBef>
                <a:spcPts val="0"/>
              </a:spcBef>
              <a:spcAft>
                <a:spcPts val="0"/>
              </a:spcAft>
              <a:buSzPts val="1600"/>
              <a:buNone/>
            </a:pPr>
            <a:r>
              <a:rPr lang="en-GB" sz="1300"/>
              <a:t>                                  mosquitto_pub -d -h "$THINGSBOARD_HOST_NAME"</a:t>
            </a:r>
            <a:r>
              <a:rPr lang="en-GB" sz="1900"/>
              <a:t> -t</a:t>
            </a:r>
            <a:r>
              <a:rPr lang="en-GB" sz="1300"/>
              <a:t> v1/devices/me/telemetry -u "$ACCESS_TOKEN" -m "{JSON}"</a:t>
            </a:r>
            <a:endParaRPr sz="1300"/>
          </a:p>
          <a:p>
            <a:pPr indent="0" lvl="0" marL="457200" rtl="0" algn="ctr">
              <a:lnSpc>
                <a:spcPct val="115000"/>
              </a:lnSpc>
              <a:spcBef>
                <a:spcPts val="0"/>
              </a:spcBef>
              <a:spcAft>
                <a:spcPts val="0"/>
              </a:spcAft>
              <a:buSzPts val="1600"/>
              <a:buNone/>
            </a:pPr>
            <a:r>
              <a:t/>
            </a:r>
            <a:endParaRPr sz="1300"/>
          </a:p>
          <a:p>
            <a:pPr indent="0" lvl="0" marL="457200" rtl="0" algn="ctr">
              <a:lnSpc>
                <a:spcPct val="115000"/>
              </a:lnSpc>
              <a:spcBef>
                <a:spcPts val="0"/>
              </a:spcBef>
              <a:spcAft>
                <a:spcPts val="0"/>
              </a:spcAft>
              <a:buSzPts val="1600"/>
              <a:buNone/>
            </a:pPr>
            <a:r>
              <a:t/>
            </a:r>
            <a:endParaRPr sz="1900"/>
          </a:p>
          <a:p>
            <a:pPr indent="0" lvl="0" marL="457200" rtl="0" algn="l">
              <a:lnSpc>
                <a:spcPct val="115000"/>
              </a:lnSpc>
              <a:spcBef>
                <a:spcPts val="0"/>
              </a:spcBef>
              <a:spcAft>
                <a:spcPts val="0"/>
              </a:spcAft>
              <a:buSzPts val="1600"/>
              <a:buNone/>
            </a:pPr>
            <a:r>
              <a:rPr lang="en-GB" sz="1100">
                <a:latin typeface="Arial"/>
                <a:ea typeface="Arial"/>
                <a:cs typeface="Arial"/>
                <a:sym typeface="Arial"/>
              </a:rPr>
              <a:t>	 	 	 	</a:t>
            </a:r>
            <a:endParaRPr sz="1100">
              <a:latin typeface="Arial"/>
              <a:ea typeface="Arial"/>
              <a:cs typeface="Arial"/>
              <a:sym typeface="Arial"/>
            </a:endParaRPr>
          </a:p>
          <a:p>
            <a:pPr indent="0" lvl="0" marL="457200" rtl="0" algn="l">
              <a:lnSpc>
                <a:spcPct val="115000"/>
              </a:lnSpc>
              <a:spcBef>
                <a:spcPts val="0"/>
              </a:spcBef>
              <a:spcAft>
                <a:spcPts val="0"/>
              </a:spcAft>
              <a:buSzPts val="1600"/>
              <a:buNone/>
            </a:pPr>
            <a:r>
              <a:rPr i="1" lang="en-GB" sz="1100">
                <a:latin typeface="Arial"/>
                <a:ea typeface="Arial"/>
                <a:cs typeface="Arial"/>
                <a:sym typeface="Arial"/>
              </a:rPr>
              <a:t>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27" name="Google Shape;227;g37583dd152b_0_166"/>
          <p:cNvPicPr preferRelativeResize="0"/>
          <p:nvPr/>
        </p:nvPicPr>
        <p:blipFill rotWithShape="1">
          <a:blip r:embed="rId3">
            <a:alphaModFix/>
          </a:blip>
          <a:srcRect b="30245" l="0" r="0" t="0"/>
          <a:stretch/>
        </p:blipFill>
        <p:spPr>
          <a:xfrm>
            <a:off x="605655" y="2721763"/>
            <a:ext cx="10952740" cy="576000"/>
          </a:xfrm>
          <a:prstGeom prst="rect">
            <a:avLst/>
          </a:prstGeom>
          <a:noFill/>
          <a:ln>
            <a:noFill/>
          </a:ln>
        </p:spPr>
      </p:pic>
      <p:pic>
        <p:nvPicPr>
          <p:cNvPr id="228" name="Google Shape;228;g37583dd152b_0_166"/>
          <p:cNvPicPr preferRelativeResize="0"/>
          <p:nvPr/>
        </p:nvPicPr>
        <p:blipFill rotWithShape="1">
          <a:blip r:embed="rId4">
            <a:alphaModFix/>
          </a:blip>
          <a:srcRect b="0" l="0" r="0" t="0"/>
          <a:stretch/>
        </p:blipFill>
        <p:spPr>
          <a:xfrm>
            <a:off x="1581358" y="3573775"/>
            <a:ext cx="4514850" cy="2362200"/>
          </a:xfrm>
          <a:prstGeom prst="rect">
            <a:avLst/>
          </a:prstGeom>
          <a:noFill/>
          <a:ln>
            <a:noFill/>
          </a:ln>
        </p:spPr>
      </p:pic>
      <p:sp>
        <p:nvSpPr>
          <p:cNvPr id="229" name="Google Shape;229;g37583dd152b_0_166"/>
          <p:cNvSpPr txBox="1"/>
          <p:nvPr/>
        </p:nvSpPr>
        <p:spPr>
          <a:xfrm>
            <a:off x="5356828" y="4351850"/>
            <a:ext cx="3646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Arazorik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7583dd152b_0_17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235" name="Google Shape;235;g37583dd152b_0_17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36" name="Google Shape;236;g37583dd152b_0_17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MQTTS</a:t>
            </a:r>
            <a:endParaRPr sz="1900"/>
          </a:p>
        </p:txBody>
      </p:sp>
      <p:sp>
        <p:nvSpPr>
          <p:cNvPr id="237" name="Google Shape;237;g37583dd152b_0_176"/>
          <p:cNvSpPr txBox="1"/>
          <p:nvPr>
            <p:ph idx="2" type="body"/>
          </p:nvPr>
        </p:nvSpPr>
        <p:spPr>
          <a:xfrm>
            <a:off x="431007" y="2009900"/>
            <a:ext cx="11331600" cy="44229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AutoNum type="arabicPeriod" startAt="4"/>
            </a:pPr>
            <a:r>
              <a:rPr lang="en-GB" sz="2400"/>
              <a:t>Goiko API-an </a:t>
            </a:r>
            <a:r>
              <a:rPr i="1" lang="en-GB" sz="2400"/>
              <a:t>-- cafile</a:t>
            </a:r>
            <a:r>
              <a:rPr lang="en-GB" sz="2400"/>
              <a:t> parametroa erabiliz eta bertan ziurtagiriak ditugun fitxategia sartuta TLS segurtasuna bermatzen dugu ! (</a:t>
            </a:r>
            <a:r>
              <a:rPr lang="en-GB" sz="2400" u="sng">
                <a:solidFill>
                  <a:schemeClr val="hlink"/>
                </a:solidFill>
                <a:hlinkClick r:id="rId3"/>
              </a:rPr>
              <a:t>link</a:t>
            </a:r>
            <a:r>
              <a:rPr lang="en-GB" sz="2400"/>
              <a:t>-a)</a:t>
            </a:r>
            <a:r>
              <a:rPr lang="en-GB" sz="1100">
                <a:latin typeface="Arial"/>
                <a:ea typeface="Arial"/>
                <a:cs typeface="Arial"/>
                <a:sym typeface="Arial"/>
              </a:rPr>
              <a:t>	</a:t>
            </a:r>
            <a:endParaRPr sz="1100">
              <a:latin typeface="Arial"/>
              <a:ea typeface="Arial"/>
              <a:cs typeface="Arial"/>
              <a:sym typeface="Arial"/>
            </a:endParaRPr>
          </a:p>
          <a:p>
            <a:pPr indent="0" lvl="0" marL="457200" rtl="0" algn="l">
              <a:lnSpc>
                <a:spcPct val="115000"/>
              </a:lnSpc>
              <a:spcBef>
                <a:spcPts val="0"/>
              </a:spcBef>
              <a:spcAft>
                <a:spcPts val="0"/>
              </a:spcAft>
              <a:buSzPts val="1600"/>
              <a:buNone/>
            </a:pPr>
            <a:r>
              <a:rPr lang="en-GB" sz="1100">
                <a:latin typeface="Arial"/>
                <a:ea typeface="Arial"/>
                <a:cs typeface="Arial"/>
                <a:sym typeface="Arial"/>
              </a:rPr>
              <a:t> 	 	 	</a:t>
            </a:r>
            <a:endParaRPr sz="1100">
              <a:latin typeface="Arial"/>
              <a:ea typeface="Arial"/>
              <a:cs typeface="Arial"/>
              <a:sym typeface="Arial"/>
            </a:endParaRPr>
          </a:p>
          <a:p>
            <a:pPr indent="0" lvl="0" marL="457200" marR="0" rtl="0" algn="ctr">
              <a:lnSpc>
                <a:spcPct val="115000"/>
              </a:lnSpc>
              <a:spcBef>
                <a:spcPts val="0"/>
              </a:spcBef>
              <a:spcAft>
                <a:spcPts val="0"/>
              </a:spcAft>
              <a:buSzPts val="1600"/>
              <a:buNone/>
            </a:pPr>
            <a:r>
              <a:rPr lang="en-GB" sz="1300"/>
              <a:t>mosquitto_pub </a:t>
            </a:r>
            <a:r>
              <a:rPr b="1" lang="en-GB" sz="1300"/>
              <a:t>--cafile</a:t>
            </a:r>
            <a:r>
              <a:rPr lang="en-GB" sz="1300"/>
              <a:t> </a:t>
            </a:r>
            <a:r>
              <a:rPr b="1" lang="en-GB" sz="1300"/>
              <a:t>/etc/ssl/certs/ca-certificates_letsencript.crt</a:t>
            </a:r>
            <a:r>
              <a:rPr lang="en-GB" sz="1300"/>
              <a:t> -d -q 1 -h "$THINGSBOARD_HOST_NAME" -p 8883 -t "$TOPIC" -u "$ACCESS_TOKEN" -s &lt;./parametroak.json</a:t>
            </a:r>
            <a:endParaRPr i="1" sz="1100">
              <a:latin typeface="Arial"/>
              <a:ea typeface="Arial"/>
              <a:cs typeface="Arial"/>
              <a:sym typeface="Arial"/>
            </a:endParaRPr>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br>
              <a:rPr lang="en-GB" sz="2400"/>
            </a:b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38" name="Google Shape;238;g37583dd152b_0_176"/>
          <p:cNvPicPr preferRelativeResize="0"/>
          <p:nvPr/>
        </p:nvPicPr>
        <p:blipFill rotWithShape="1">
          <a:blip r:embed="rId4">
            <a:alphaModFix/>
          </a:blip>
          <a:srcRect b="0" l="0" r="0" t="0"/>
          <a:stretch/>
        </p:blipFill>
        <p:spPr>
          <a:xfrm>
            <a:off x="361272" y="3924088"/>
            <a:ext cx="11469547" cy="822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37583dd152b_0_18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244" name="Google Shape;244;g37583dd152b_0_18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45" name="Google Shape;245;g37583dd152b_0_18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MQTTS</a:t>
            </a:r>
            <a:endParaRPr sz="1900"/>
          </a:p>
        </p:txBody>
      </p:sp>
      <p:sp>
        <p:nvSpPr>
          <p:cNvPr id="246" name="Google Shape;246;g37583dd152b_0_184"/>
          <p:cNvSpPr txBox="1"/>
          <p:nvPr>
            <p:ph idx="2" type="body"/>
          </p:nvPr>
        </p:nvSpPr>
        <p:spPr>
          <a:xfrm>
            <a:off x="430181" y="1859500"/>
            <a:ext cx="11331600" cy="474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1100">
                <a:latin typeface="Arial"/>
                <a:ea typeface="Arial"/>
                <a:cs typeface="Arial"/>
                <a:sym typeface="Arial"/>
              </a:rPr>
              <a:t>	 	 	 	</a:t>
            </a:r>
            <a:endParaRPr sz="1100">
              <a:latin typeface="Arial"/>
              <a:ea typeface="Arial"/>
              <a:cs typeface="Arial"/>
              <a:sym typeface="Arial"/>
            </a:endParaRPr>
          </a:p>
          <a:p>
            <a:pPr indent="-368300" lvl="0" marL="457200" rtl="0" algn="l">
              <a:lnSpc>
                <a:spcPct val="115000"/>
              </a:lnSpc>
              <a:spcBef>
                <a:spcPts val="0"/>
              </a:spcBef>
              <a:spcAft>
                <a:spcPts val="0"/>
              </a:spcAft>
              <a:buSzPts val="2400"/>
              <a:buAutoNum type="arabicPeriod" startAt="5"/>
            </a:pPr>
            <a:r>
              <a:rPr lang="en-GB" sz="2400"/>
              <a:t>Thingsboard-eko gailu horren </a:t>
            </a:r>
            <a:endParaRPr sz="2400"/>
          </a:p>
          <a:p>
            <a:pPr indent="0" lvl="0" marL="457200" rtl="0" algn="l">
              <a:lnSpc>
                <a:spcPct val="115000"/>
              </a:lnSpc>
              <a:spcBef>
                <a:spcPts val="0"/>
              </a:spcBef>
              <a:spcAft>
                <a:spcPts val="0"/>
              </a:spcAft>
              <a:buSzPts val="1600"/>
              <a:buNone/>
            </a:pPr>
            <a:r>
              <a:rPr lang="en-GB" sz="2400"/>
              <a:t>telemetria atalean honakoa </a:t>
            </a:r>
            <a:endParaRPr sz="2400"/>
          </a:p>
          <a:p>
            <a:pPr indent="0" lvl="0" marL="457200" rtl="0" algn="l">
              <a:lnSpc>
                <a:spcPct val="115000"/>
              </a:lnSpc>
              <a:spcBef>
                <a:spcPts val="0"/>
              </a:spcBef>
              <a:spcAft>
                <a:spcPts val="0"/>
              </a:spcAft>
              <a:buSzPts val="1600"/>
              <a:buNone/>
            </a:pPr>
            <a:r>
              <a:rPr lang="en-GB" sz="2400"/>
              <a:t>ikus genezake:</a:t>
            </a:r>
            <a:br>
              <a:rPr lang="en-GB" sz="2400"/>
            </a:b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47" name="Google Shape;247;g37583dd152b_0_184"/>
          <p:cNvPicPr preferRelativeResize="0"/>
          <p:nvPr/>
        </p:nvPicPr>
        <p:blipFill rotWithShape="1">
          <a:blip r:embed="rId3">
            <a:alphaModFix/>
          </a:blip>
          <a:srcRect b="0" l="0" r="0" t="0"/>
          <a:stretch/>
        </p:blipFill>
        <p:spPr>
          <a:xfrm>
            <a:off x="1589509" y="4063225"/>
            <a:ext cx="2038775" cy="1146574"/>
          </a:xfrm>
          <a:prstGeom prst="rect">
            <a:avLst/>
          </a:prstGeom>
          <a:noFill/>
          <a:ln>
            <a:noFill/>
          </a:ln>
        </p:spPr>
      </p:pic>
      <p:pic>
        <p:nvPicPr>
          <p:cNvPr id="248" name="Google Shape;248;g37583dd152b_0_184"/>
          <p:cNvPicPr preferRelativeResize="0"/>
          <p:nvPr/>
        </p:nvPicPr>
        <p:blipFill rotWithShape="1">
          <a:blip r:embed="rId4">
            <a:alphaModFix/>
          </a:blip>
          <a:srcRect b="0" l="0" r="0" t="0"/>
          <a:stretch/>
        </p:blipFill>
        <p:spPr>
          <a:xfrm>
            <a:off x="4931530" y="1918700"/>
            <a:ext cx="5431975" cy="4624599"/>
          </a:xfrm>
          <a:prstGeom prst="rect">
            <a:avLst/>
          </a:prstGeom>
          <a:noFill/>
          <a:ln>
            <a:noFill/>
          </a:ln>
        </p:spPr>
      </p:pic>
      <p:sp>
        <p:nvSpPr>
          <p:cNvPr id="249" name="Google Shape;249;g37583dd152b_0_184"/>
          <p:cNvSpPr/>
          <p:nvPr/>
        </p:nvSpPr>
        <p:spPr>
          <a:xfrm>
            <a:off x="6343107" y="4063225"/>
            <a:ext cx="3029100" cy="230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0" name="Google Shape;250;g37583dd152b_0_184"/>
          <p:cNvSpPr/>
          <p:nvPr/>
        </p:nvSpPr>
        <p:spPr>
          <a:xfrm>
            <a:off x="6343107" y="4772175"/>
            <a:ext cx="2482800" cy="140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1" name="Google Shape;251;g37583dd152b_0_184"/>
          <p:cNvSpPr/>
          <p:nvPr/>
        </p:nvSpPr>
        <p:spPr>
          <a:xfrm>
            <a:off x="6376450" y="5433675"/>
            <a:ext cx="2542800" cy="140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2" name="Google Shape;252;g37583dd152b_0_184"/>
          <p:cNvSpPr/>
          <p:nvPr/>
        </p:nvSpPr>
        <p:spPr>
          <a:xfrm>
            <a:off x="6376462" y="5744875"/>
            <a:ext cx="3987900" cy="2043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3" name="Google Shape;253;g37583dd152b_0_184"/>
          <p:cNvSpPr/>
          <p:nvPr/>
        </p:nvSpPr>
        <p:spPr>
          <a:xfrm>
            <a:off x="6343107" y="5090725"/>
            <a:ext cx="2482800" cy="2043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7583dd152b_0_19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259" name="Google Shape;259;g37583dd152b_0_19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60" name="Google Shape;260;g37583dd152b_0_19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MQTTS</a:t>
            </a:r>
            <a:endParaRPr sz="1900"/>
          </a:p>
        </p:txBody>
      </p:sp>
      <p:sp>
        <p:nvSpPr>
          <p:cNvPr id="261" name="Google Shape;261;g37583dd152b_0_198"/>
          <p:cNvSpPr txBox="1"/>
          <p:nvPr>
            <p:ph idx="2" type="body"/>
          </p:nvPr>
        </p:nvSpPr>
        <p:spPr>
          <a:xfrm>
            <a:off x="430181" y="1859500"/>
            <a:ext cx="11331600" cy="47433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AutoNum type="arabicPeriod" startAt="6"/>
            </a:pPr>
            <a:r>
              <a:rPr lang="en-GB" sz="2400"/>
              <a:t>Kotxea mugitzen. Hortarako erabil zenezakete honako script-a: </a:t>
            </a:r>
            <a:r>
              <a:rPr lang="en-GB" sz="2400" u="sng">
                <a:solidFill>
                  <a:schemeClr val="hlink"/>
                </a:solidFill>
                <a:hlinkClick r:id="rId3"/>
              </a:rPr>
              <a:t>link</a:t>
            </a:r>
            <a:r>
              <a:rPr lang="en-GB" sz="2400"/>
              <a:t>-a.</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br>
              <a:rPr lang="en-GB" sz="2400"/>
            </a:b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62" name="Google Shape;262;g37583dd152b_0_198" title="API_Kotxea">
            <a:hlinkClick r:id="rId4"/>
          </p:cNvPr>
          <p:cNvPicPr preferRelativeResize="0"/>
          <p:nvPr/>
        </p:nvPicPr>
        <p:blipFill rotWithShape="1">
          <a:blip r:embed="rId5">
            <a:alphaModFix/>
          </a:blip>
          <a:srcRect b="0" l="0" r="0" t="0"/>
          <a:stretch/>
        </p:blipFill>
        <p:spPr>
          <a:xfrm>
            <a:off x="3148051" y="2323175"/>
            <a:ext cx="5897500" cy="442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pic>
        <p:nvPicPr>
          <p:cNvPr id="44" name="Google Shape;44;g37583dd152b_0_0"/>
          <p:cNvPicPr preferRelativeResize="0"/>
          <p:nvPr/>
        </p:nvPicPr>
        <p:blipFill rotWithShape="1">
          <a:blip r:embed="rId3">
            <a:alphaModFix amt="20000"/>
          </a:blip>
          <a:srcRect b="6829" l="0" r="0" t="0"/>
          <a:stretch/>
        </p:blipFill>
        <p:spPr>
          <a:xfrm>
            <a:off x="0" y="873800"/>
            <a:ext cx="12192000" cy="5713599"/>
          </a:xfrm>
          <a:prstGeom prst="rect">
            <a:avLst/>
          </a:prstGeom>
          <a:noFill/>
          <a:ln>
            <a:noFill/>
          </a:ln>
        </p:spPr>
      </p:pic>
      <p:sp>
        <p:nvSpPr>
          <p:cNvPr id="45" name="Google Shape;45;g37583dd152b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2000" u="none" cap="none" strike="noStrike">
              <a:solidFill>
                <a:schemeClr val="dk1"/>
              </a:solidFill>
              <a:latin typeface="Arial"/>
              <a:ea typeface="Arial"/>
              <a:cs typeface="Arial"/>
              <a:sym typeface="Arial"/>
            </a:endParaRPr>
          </a:p>
        </p:txBody>
      </p:sp>
      <p:sp>
        <p:nvSpPr>
          <p:cNvPr id="46" name="Google Shape;46;g37583dd152b_0_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7" name="Google Shape;47;g37583dd152b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rgbClr val="000000"/>
                </a:solidFill>
                <a:latin typeface="Arial"/>
                <a:ea typeface="Arial"/>
                <a:cs typeface="Arial"/>
                <a:sym typeface="Arial"/>
              </a:rPr>
              <a:t>Thingsboard API </a:t>
            </a:r>
            <a:endParaRPr b="1" i="0" sz="5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37583dd152b_0_206"/>
          <p:cNvSpPr txBox="1"/>
          <p:nvPr>
            <p:ph idx="4294967295" type="title"/>
          </p:nvPr>
        </p:nvSpPr>
        <p:spPr>
          <a:xfrm>
            <a:off x="609601" y="592804"/>
            <a:ext cx="10972800" cy="576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268" name="Google Shape;268;g37583dd152b_0_20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69" name="Google Shape;269;g37583dd152b_0_206"/>
          <p:cNvSpPr txBox="1"/>
          <p:nvPr>
            <p:ph idx="1" type="body"/>
          </p:nvPr>
        </p:nvSpPr>
        <p:spPr>
          <a:xfrm>
            <a:off x="623480" y="1114593"/>
            <a:ext cx="1094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MQTTS</a:t>
            </a:r>
            <a:endParaRPr sz="1900"/>
          </a:p>
        </p:txBody>
      </p:sp>
      <p:sp>
        <p:nvSpPr>
          <p:cNvPr id="270" name="Google Shape;270;g37583dd152b_0_206"/>
          <p:cNvSpPr txBox="1"/>
          <p:nvPr>
            <p:ph idx="2" type="body"/>
          </p:nvPr>
        </p:nvSpPr>
        <p:spPr>
          <a:xfrm>
            <a:off x="511617" y="1547200"/>
            <a:ext cx="11331600" cy="474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b="1" lang="en-GB" sz="2400">
                <a:solidFill>
                  <a:schemeClr val="hlink"/>
                </a:solidFill>
                <a:uFill>
                  <a:noFill/>
                </a:uFill>
                <a:hlinkClick r:id="rId3"/>
              </a:rPr>
              <a:t>MQTT </a:t>
            </a:r>
            <a:r>
              <a:rPr b="1" lang="en-GB" sz="2400"/>
              <a:t>moduan:  </a:t>
            </a:r>
            <a:r>
              <a:rPr lang="en-GB" sz="2400"/>
              <a:t>(subscribe)</a:t>
            </a:r>
            <a:endParaRPr sz="2400"/>
          </a:p>
          <a:p>
            <a:pPr indent="-368300" lvl="0" marL="457200" rtl="0" algn="l">
              <a:lnSpc>
                <a:spcPct val="115000"/>
              </a:lnSpc>
              <a:spcBef>
                <a:spcPts val="0"/>
              </a:spcBef>
              <a:spcAft>
                <a:spcPts val="0"/>
              </a:spcAft>
              <a:buSzPts val="2400"/>
              <a:buAutoNum type="arabicPeriod"/>
            </a:pPr>
            <a:r>
              <a:rPr lang="en-GB" sz="2400"/>
              <a:t>Zerbitzari aldean dauden Shared Attributes-eko atributuen subskripzioa burutu daiteke:   </a:t>
            </a:r>
            <a:r>
              <a:rPr lang="en-GB" sz="1500"/>
              <a:t>mosquitto_sub -d -h </a:t>
            </a:r>
            <a:r>
              <a:rPr lang="en-GB" sz="1300"/>
              <a:t>"$THINGSBOARD_HOST_NAME"</a:t>
            </a:r>
            <a:r>
              <a:rPr lang="en-GB" sz="1500"/>
              <a:t> -p 8883 -t "v1/devices/me/attributes" -u </a:t>
            </a:r>
            <a:r>
              <a:rPr lang="en-GB" sz="1300"/>
              <a:t>"$ACCESS_TOKEN"</a:t>
            </a:r>
            <a:endParaRPr sz="2400"/>
          </a:p>
          <a:p>
            <a:pPr indent="0" lvl="0" marL="1371600" rtl="0" algn="l">
              <a:lnSpc>
                <a:spcPct val="115000"/>
              </a:lnSpc>
              <a:spcBef>
                <a:spcPts val="0"/>
              </a:spcBef>
              <a:spcAft>
                <a:spcPts val="0"/>
              </a:spcAft>
              <a:buSzPts val="1600"/>
              <a:buNone/>
            </a:pPr>
            <a:r>
              <a:rPr lang="en-GB" sz="2400"/>
              <a:t>	</a:t>
            </a:r>
            <a:endParaRPr sz="1500"/>
          </a:p>
          <a:p>
            <a:pPr indent="0" lvl="0" marL="9144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br>
              <a:rPr lang="en-GB" sz="2400"/>
            </a:b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2.	Telemetriako datuak MQTT moduan jasotzeko aukerarik ez du Thingsboard-ek.</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71" name="Google Shape;271;g37583dd152b_0_206"/>
          <p:cNvPicPr preferRelativeResize="0"/>
          <p:nvPr/>
        </p:nvPicPr>
        <p:blipFill rotWithShape="1">
          <a:blip r:embed="rId4">
            <a:alphaModFix/>
          </a:blip>
          <a:srcRect b="0" l="0" r="0" t="0"/>
          <a:stretch/>
        </p:blipFill>
        <p:spPr>
          <a:xfrm>
            <a:off x="2495903" y="2795700"/>
            <a:ext cx="6117652" cy="3005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7583dd152b_0_2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277" name="Google Shape;277;g37583dd152b_0_2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78" name="Google Shape;278;g37583dd152b_0_2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HTTP(S)</a:t>
            </a:r>
            <a:endParaRPr sz="1900"/>
          </a:p>
        </p:txBody>
      </p:sp>
      <p:sp>
        <p:nvSpPr>
          <p:cNvPr id="279" name="Google Shape;279;g37583dd152b_0_214"/>
          <p:cNvSpPr txBox="1"/>
          <p:nvPr>
            <p:ph idx="2" type="body"/>
          </p:nvPr>
        </p:nvSpPr>
        <p:spPr>
          <a:xfrm>
            <a:off x="416230" y="1859500"/>
            <a:ext cx="11331600" cy="4664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b="1" lang="en-GB" sz="2400"/>
              <a:t>HTTP(S)</a:t>
            </a:r>
            <a:r>
              <a:rPr b="1" lang="en-GB" sz="2400">
                <a:solidFill>
                  <a:schemeClr val="hlink"/>
                </a:solidFill>
                <a:uFill>
                  <a:noFill/>
                </a:uFill>
                <a:hlinkClick r:id="rId3"/>
              </a:rPr>
              <a:t> </a:t>
            </a:r>
            <a:r>
              <a:rPr b="1" lang="en-GB" sz="2400"/>
              <a:t>moduan:  </a:t>
            </a:r>
            <a:endParaRPr b="1" sz="2400"/>
          </a:p>
          <a:p>
            <a:pPr indent="0" lvl="0" marL="0" rtl="0" algn="l">
              <a:lnSpc>
                <a:spcPct val="115000"/>
              </a:lnSpc>
              <a:spcBef>
                <a:spcPts val="0"/>
              </a:spcBef>
              <a:spcAft>
                <a:spcPts val="0"/>
              </a:spcAft>
              <a:buSzPts val="1600"/>
              <a:buNone/>
            </a:pPr>
            <a:r>
              <a:rPr lang="en-GB" sz="2400"/>
              <a:t>Adibidea: Goiko adibide bera jarraituko dugu baina oraingoan NAN-a sartuz eta koordenatuak aldatuz.</a:t>
            </a:r>
            <a:endParaRPr sz="2400"/>
          </a:p>
          <a:p>
            <a:pPr indent="-368300" lvl="0" marL="457200" rtl="0" algn="l">
              <a:lnSpc>
                <a:spcPct val="115000"/>
              </a:lnSpc>
              <a:spcBef>
                <a:spcPts val="0"/>
              </a:spcBef>
              <a:spcAft>
                <a:spcPts val="0"/>
              </a:spcAft>
              <a:buSzPts val="2400"/>
              <a:buAutoNum type="arabicPeriod"/>
            </a:pPr>
            <a:r>
              <a:rPr lang="en-GB" sz="2400"/>
              <a:t>curl  Iombian-en iada instalatua dugu.</a:t>
            </a:r>
            <a:endParaRPr sz="2400"/>
          </a:p>
          <a:p>
            <a:pPr indent="-368300" lvl="0" marL="457200" rtl="0" algn="l">
              <a:lnSpc>
                <a:spcPct val="115000"/>
              </a:lnSpc>
              <a:spcBef>
                <a:spcPts val="0"/>
              </a:spcBef>
              <a:spcAft>
                <a:spcPts val="0"/>
              </a:spcAft>
              <a:buSzPts val="2400"/>
              <a:buAutoNum type="arabicPeriod"/>
            </a:pPr>
            <a:r>
              <a:rPr lang="en-GB" sz="2400"/>
              <a:t>Ondo instalatua dagoela ikusteko kontsolan </a:t>
            </a:r>
            <a:r>
              <a:rPr b="1" i="1" lang="en-GB" sz="2400"/>
              <a:t>curl - - version</a:t>
            </a:r>
            <a:r>
              <a:rPr lang="en-GB" sz="2400"/>
              <a:t> komandoa ipini.</a:t>
            </a:r>
            <a:endParaRPr sz="2400"/>
          </a:p>
          <a:p>
            <a:pPr indent="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280" name="Google Shape;280;g37583dd152b_0_214"/>
          <p:cNvSpPr txBox="1"/>
          <p:nvPr/>
        </p:nvSpPr>
        <p:spPr>
          <a:xfrm>
            <a:off x="6217425" y="2902350"/>
            <a:ext cx="4520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Calibri"/>
                <a:ea typeface="Calibri"/>
                <a:cs typeface="Calibri"/>
                <a:sym typeface="Calibri"/>
              </a:rPr>
              <a:t>Info: Gehienetan instalatua etorri ohi da.</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sng" cap="none" strike="noStrike">
                <a:solidFill>
                  <a:schemeClr val="hlink"/>
                </a:solidFill>
                <a:latin typeface="Calibri"/>
                <a:ea typeface="Calibri"/>
                <a:cs typeface="Calibri"/>
                <a:sym typeface="Calibri"/>
                <a:hlinkClick r:id="rId4"/>
              </a:rPr>
              <a:t>SE guztiak</a:t>
            </a:r>
            <a:r>
              <a:rPr b="0" i="0" lang="en-GB" sz="1500" u="none" cap="none" strike="noStrike">
                <a:solidFill>
                  <a:srgbClr val="000000"/>
                </a:solidFill>
                <a:latin typeface="Calibri"/>
                <a:ea typeface="Calibri"/>
                <a:cs typeface="Calibri"/>
                <a:sym typeface="Calibri"/>
              </a:rPr>
              <a:t> (</a:t>
            </a:r>
            <a:r>
              <a:rPr b="0" i="0" lang="en-GB" sz="1500" u="sng" cap="none" strike="noStrike">
                <a:solidFill>
                  <a:schemeClr val="hlink"/>
                </a:solidFill>
                <a:latin typeface="Calibri"/>
                <a:ea typeface="Calibri"/>
                <a:cs typeface="Calibri"/>
                <a:sym typeface="Calibri"/>
                <a:hlinkClick r:id="rId5"/>
              </a:rPr>
              <a:t>Windows</a:t>
            </a:r>
            <a:r>
              <a:rPr b="0" i="0" lang="en-GB" sz="1500" u="none" cap="none" strike="noStrike">
                <a:solidFill>
                  <a:srgbClr val="000000"/>
                </a:solidFill>
                <a:latin typeface="Calibri"/>
                <a:ea typeface="Calibri"/>
                <a:cs typeface="Calibri"/>
                <a:sym typeface="Calibri"/>
              </a:rPr>
              <a:t> \ Ubuntun: sudo apt install curl)</a:t>
            </a:r>
            <a:endParaRPr b="0" i="0" sz="1500" u="none" cap="none" strike="noStrike">
              <a:solidFill>
                <a:srgbClr val="000000"/>
              </a:solidFill>
              <a:latin typeface="Calibri"/>
              <a:ea typeface="Calibri"/>
              <a:cs typeface="Calibri"/>
              <a:sym typeface="Calibri"/>
            </a:endParaRPr>
          </a:p>
        </p:txBody>
      </p:sp>
      <p:pic>
        <p:nvPicPr>
          <p:cNvPr id="281" name="Google Shape;281;g37583dd152b_0_214"/>
          <p:cNvPicPr preferRelativeResize="0"/>
          <p:nvPr/>
        </p:nvPicPr>
        <p:blipFill rotWithShape="1">
          <a:blip r:embed="rId6">
            <a:alphaModFix/>
          </a:blip>
          <a:srcRect b="0" l="0" r="0" t="0"/>
          <a:stretch/>
        </p:blipFill>
        <p:spPr>
          <a:xfrm>
            <a:off x="768664" y="4433325"/>
            <a:ext cx="10625327" cy="8673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7583dd152b_0_22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287" name="Google Shape;287;g37583dd152b_0_22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88" name="Google Shape;288;g37583dd152b_0_22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HTTP(S)</a:t>
            </a:r>
            <a:endParaRPr sz="1900"/>
          </a:p>
        </p:txBody>
      </p:sp>
      <p:sp>
        <p:nvSpPr>
          <p:cNvPr id="289" name="Google Shape;289;g37583dd152b_0_223"/>
          <p:cNvSpPr txBox="1"/>
          <p:nvPr>
            <p:ph idx="2" type="body"/>
          </p:nvPr>
        </p:nvSpPr>
        <p:spPr>
          <a:xfrm>
            <a:off x="431007" y="1832375"/>
            <a:ext cx="11331600" cy="4664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AutoNum type="arabicPeriod" startAt="3"/>
            </a:pPr>
            <a:r>
              <a:rPr lang="en-GB" sz="2400"/>
              <a:t>JSON-a ariketak eskatzen duenera egokitu</a:t>
            </a:r>
            <a:endParaRPr sz="2400"/>
          </a:p>
          <a:p>
            <a:pPr indent="0" lvl="0" marL="457200" rtl="0" algn="l">
              <a:lnSpc>
                <a:spcPct val="115000"/>
              </a:lnSpc>
              <a:spcBef>
                <a:spcPts val="0"/>
              </a:spcBef>
              <a:spcAft>
                <a:spcPts val="0"/>
              </a:spcAft>
              <a:buSzPts val="1600"/>
              <a:buNone/>
            </a:pPr>
            <a:r>
              <a:rPr lang="en-GB" sz="2400"/>
              <a:t>parametroak.json fitxategia.</a:t>
            </a:r>
            <a:endParaRPr sz="2400"/>
          </a:p>
          <a:p>
            <a:pPr indent="0" lvl="0" marL="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AutoNum type="arabicPeriod" startAt="3"/>
            </a:pPr>
            <a:r>
              <a:rPr lang="en-GB" sz="2400"/>
              <a:t>Thingsboard-eko API-an HTTP(S)-aren </a:t>
            </a:r>
            <a:r>
              <a:rPr lang="en-GB" sz="2400" u="sng">
                <a:solidFill>
                  <a:schemeClr val="hlink"/>
                </a:solidFill>
                <a:hlinkClick r:id="rId3"/>
              </a:rPr>
              <a:t>informazioa</a:t>
            </a:r>
            <a:r>
              <a:rPr lang="en-GB" sz="2400"/>
              <a:t>.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290" name="Google Shape;290;g37583dd152b_0_223"/>
          <p:cNvSpPr/>
          <p:nvPr/>
        </p:nvSpPr>
        <p:spPr>
          <a:xfrm>
            <a:off x="8261434" y="1889950"/>
            <a:ext cx="2769300" cy="277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1" name="Google Shape;291;g37583dd152b_0_223"/>
          <p:cNvSpPr txBox="1"/>
          <p:nvPr/>
        </p:nvSpPr>
        <p:spPr>
          <a:xfrm>
            <a:off x="4053807" y="2768525"/>
            <a:ext cx="21987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92" name="Google Shape;292;g37583dd152b_0_223"/>
          <p:cNvSpPr txBox="1"/>
          <p:nvPr/>
        </p:nvSpPr>
        <p:spPr>
          <a:xfrm>
            <a:off x="8433507" y="1889950"/>
            <a:ext cx="24249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  "Marka": "Audi",</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  "Modeloa": "A8",</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  "Motorra": "800 CV",</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  "Jabea": "Josean Imaz",</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  "NAN":"12342144L",</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  "posizioa":{</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	"latitude":-1.1334234,</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"longidute":39.4443243</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Calibri"/>
                <a:ea typeface="Calibri"/>
                <a:cs typeface="Calibri"/>
                <a:sym typeface="Calibri"/>
              </a:rPr>
              <a:t>}</a:t>
            </a:r>
            <a:endParaRPr b="0" i="0" sz="1500" u="none" cap="none" strike="noStrike">
              <a:solidFill>
                <a:schemeClr val="dk1"/>
              </a:solidFill>
              <a:latin typeface="Calibri"/>
              <a:ea typeface="Calibri"/>
              <a:cs typeface="Calibri"/>
              <a:sym typeface="Calibri"/>
            </a:endParaRPr>
          </a:p>
        </p:txBody>
      </p:sp>
      <p:sp>
        <p:nvSpPr>
          <p:cNvPr id="293" name="Google Shape;293;g37583dd152b_0_223"/>
          <p:cNvSpPr txBox="1"/>
          <p:nvPr/>
        </p:nvSpPr>
        <p:spPr>
          <a:xfrm>
            <a:off x="171923" y="4858525"/>
            <a:ext cx="115899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 Publish data as an object without timestamp (server-side timestamp will be used)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curl -v -X POST -d @telemetry-data-as-object.json http(s)://$THINGSBOARD_HOST_NAME/api/v1/$ACCESS_TOKEN/telemetry --header "Content-Type:application/json"</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7583dd152b_0_23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299" name="Google Shape;299;g37583dd152b_0_23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00" name="Google Shape;300;g37583dd152b_0_23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HTTP</a:t>
            </a:r>
            <a:endParaRPr sz="1900"/>
          </a:p>
        </p:txBody>
      </p:sp>
      <p:sp>
        <p:nvSpPr>
          <p:cNvPr id="301" name="Google Shape;301;g37583dd152b_0_234"/>
          <p:cNvSpPr txBox="1"/>
          <p:nvPr/>
        </p:nvSpPr>
        <p:spPr>
          <a:xfrm>
            <a:off x="4053807" y="2768525"/>
            <a:ext cx="21987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id="302" name="Google Shape;302;g37583dd152b_0_234"/>
          <p:cNvPicPr preferRelativeResize="0"/>
          <p:nvPr/>
        </p:nvPicPr>
        <p:blipFill rotWithShape="1">
          <a:blip r:embed="rId3">
            <a:alphaModFix/>
          </a:blip>
          <a:srcRect b="11414" l="23285" r="26214" t="10831"/>
          <a:stretch/>
        </p:blipFill>
        <p:spPr>
          <a:xfrm>
            <a:off x="4955875" y="2749337"/>
            <a:ext cx="2280248" cy="1836625"/>
          </a:xfrm>
          <a:prstGeom prst="rect">
            <a:avLst/>
          </a:prstGeom>
          <a:noFill/>
          <a:ln>
            <a:noFill/>
          </a:ln>
        </p:spPr>
      </p:pic>
      <p:sp>
        <p:nvSpPr>
          <p:cNvPr id="303" name="Google Shape;303;g37583dd152b_0_234"/>
          <p:cNvSpPr txBox="1"/>
          <p:nvPr/>
        </p:nvSpPr>
        <p:spPr>
          <a:xfrm>
            <a:off x="3083905" y="2476825"/>
            <a:ext cx="2768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Arazorik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7583dd152b_0_24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309" name="Google Shape;309;g37583dd152b_0_24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10" name="Google Shape;310;g37583dd152b_0_24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HTTP(S)</a:t>
            </a:r>
            <a:endParaRPr sz="1900"/>
          </a:p>
        </p:txBody>
      </p:sp>
      <p:sp>
        <p:nvSpPr>
          <p:cNvPr id="311" name="Google Shape;311;g37583dd152b_0_243"/>
          <p:cNvSpPr txBox="1"/>
          <p:nvPr>
            <p:ph idx="2" type="body"/>
          </p:nvPr>
        </p:nvSpPr>
        <p:spPr>
          <a:xfrm>
            <a:off x="226205" y="1823325"/>
            <a:ext cx="11898900" cy="4664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AutoNum type="arabicPeriod" startAt="5"/>
            </a:pPr>
            <a:r>
              <a:rPr b="1" lang="en-GB" sz="2400"/>
              <a:t>Arazorik ez</a:t>
            </a:r>
            <a:r>
              <a:rPr lang="en-GB" sz="2400"/>
              <a:t> baina edukiz gero sar ezazu ziurtagiri berria ca-certificates.crt barnean:</a:t>
            </a:r>
            <a:endParaRPr sz="2400"/>
          </a:p>
          <a:p>
            <a:pPr indent="0" lvl="0" marL="0" rtl="0" algn="l">
              <a:lnSpc>
                <a:spcPct val="115000"/>
              </a:lnSpc>
              <a:spcBef>
                <a:spcPts val="0"/>
              </a:spcBef>
              <a:spcAft>
                <a:spcPts val="0"/>
              </a:spcAft>
              <a:buSzPts val="1600"/>
              <a:buNone/>
            </a:pPr>
            <a:r>
              <a:rPr lang="en-GB" sz="2400">
                <a:latin typeface="Calibri"/>
                <a:ea typeface="Calibri"/>
                <a:cs typeface="Calibri"/>
                <a:sym typeface="Calibri"/>
              </a:rPr>
              <a:t>                                                                                     ca-certificates_letsencript.crt   ca-certificate.crt</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312" name="Google Shape;312;g37583dd152b_0_243"/>
          <p:cNvSpPr txBox="1"/>
          <p:nvPr/>
        </p:nvSpPr>
        <p:spPr>
          <a:xfrm>
            <a:off x="4053807" y="2768525"/>
            <a:ext cx="21987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id="313" name="Google Shape;313;g37583dd152b_0_243" title="Ziurtagiria_Ubuntun.mp4">
            <a:hlinkClick r:id="rId3"/>
          </p:cNvPr>
          <p:cNvPicPr preferRelativeResize="0"/>
          <p:nvPr/>
        </p:nvPicPr>
        <p:blipFill rotWithShape="1">
          <a:blip r:embed="rId4">
            <a:alphaModFix/>
          </a:blip>
          <a:srcRect b="0" l="0" r="0" t="0"/>
          <a:stretch/>
        </p:blipFill>
        <p:spPr>
          <a:xfrm>
            <a:off x="358482" y="2344850"/>
            <a:ext cx="5534126" cy="4150049"/>
          </a:xfrm>
          <a:prstGeom prst="rect">
            <a:avLst/>
          </a:prstGeom>
          <a:noFill/>
          <a:ln>
            <a:noFill/>
          </a:ln>
        </p:spPr>
      </p:pic>
      <p:pic>
        <p:nvPicPr>
          <p:cNvPr id="314" name="Google Shape;314;g37583dd152b_0_243"/>
          <p:cNvPicPr preferRelativeResize="0"/>
          <p:nvPr/>
        </p:nvPicPr>
        <p:blipFill rotWithShape="1">
          <a:blip r:embed="rId5">
            <a:alphaModFix/>
          </a:blip>
          <a:srcRect b="58492" l="0" r="49977" t="0"/>
          <a:stretch/>
        </p:blipFill>
        <p:spPr>
          <a:xfrm>
            <a:off x="7518237" y="3115025"/>
            <a:ext cx="4417056" cy="2456949"/>
          </a:xfrm>
          <a:prstGeom prst="rect">
            <a:avLst/>
          </a:prstGeom>
          <a:noFill/>
          <a:ln>
            <a:noFill/>
          </a:ln>
        </p:spPr>
      </p:pic>
      <p:sp>
        <p:nvSpPr>
          <p:cNvPr id="315" name="Google Shape;315;g37583dd152b_0_243"/>
          <p:cNvSpPr/>
          <p:nvPr/>
        </p:nvSpPr>
        <p:spPr>
          <a:xfrm>
            <a:off x="7591696" y="3980600"/>
            <a:ext cx="2700000" cy="230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cxnSp>
        <p:nvCxnSpPr>
          <p:cNvPr id="316" name="Google Shape;316;g37583dd152b_0_243"/>
          <p:cNvCxnSpPr/>
          <p:nvPr/>
        </p:nvCxnSpPr>
        <p:spPr>
          <a:xfrm flipH="1" rot="10800000">
            <a:off x="6398965" y="4415225"/>
            <a:ext cx="918000" cy="9300"/>
          </a:xfrm>
          <a:prstGeom prst="straightConnector1">
            <a:avLst/>
          </a:prstGeom>
          <a:noFill/>
          <a:ln cap="flat" cmpd="sng" w="38100">
            <a:solidFill>
              <a:schemeClr val="dk2"/>
            </a:solidFill>
            <a:prstDash val="solid"/>
            <a:round/>
            <a:headEnd len="sm" w="sm" type="none"/>
            <a:tailEnd len="med" w="med" type="triangle"/>
          </a:ln>
        </p:spPr>
      </p:cxnSp>
      <p:cxnSp>
        <p:nvCxnSpPr>
          <p:cNvPr id="317" name="Google Shape;317;g37583dd152b_0_243"/>
          <p:cNvCxnSpPr/>
          <p:nvPr/>
        </p:nvCxnSpPr>
        <p:spPr>
          <a:xfrm>
            <a:off x="9844967" y="2497100"/>
            <a:ext cx="126900" cy="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g37583dd152b_0_256"/>
          <p:cNvPicPr preferRelativeResize="0"/>
          <p:nvPr/>
        </p:nvPicPr>
        <p:blipFill rotWithShape="1">
          <a:blip r:embed="rId3">
            <a:alphaModFix/>
          </a:blip>
          <a:srcRect b="0" l="0" r="0" t="0"/>
          <a:stretch/>
        </p:blipFill>
        <p:spPr>
          <a:xfrm>
            <a:off x="3336538" y="2555825"/>
            <a:ext cx="5127375" cy="3623675"/>
          </a:xfrm>
          <a:prstGeom prst="rect">
            <a:avLst/>
          </a:prstGeom>
          <a:noFill/>
          <a:ln>
            <a:noFill/>
          </a:ln>
        </p:spPr>
      </p:pic>
      <p:sp>
        <p:nvSpPr>
          <p:cNvPr id="323" name="Google Shape;323;g37583dd152b_0_25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324" name="Google Shape;324;g37583dd152b_0_25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25" name="Google Shape;325;g37583dd152b_0_25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HTTP(S)</a:t>
            </a:r>
            <a:endParaRPr sz="1900"/>
          </a:p>
        </p:txBody>
      </p:sp>
      <p:sp>
        <p:nvSpPr>
          <p:cNvPr id="326" name="Google Shape;326;g37583dd152b_0_256"/>
          <p:cNvSpPr txBox="1"/>
          <p:nvPr>
            <p:ph idx="2" type="body"/>
          </p:nvPr>
        </p:nvSpPr>
        <p:spPr>
          <a:xfrm>
            <a:off x="430206" y="1823325"/>
            <a:ext cx="11331600" cy="4664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AutoNum type="arabicPeriod" startAt="6"/>
            </a:pPr>
            <a:r>
              <a:rPr lang="en-GB" sz="2400"/>
              <a:t>Thingsboard-en ikus genezake JSON-aren eragina:</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327" name="Google Shape;327;g37583dd152b_0_256"/>
          <p:cNvSpPr txBox="1"/>
          <p:nvPr/>
        </p:nvSpPr>
        <p:spPr>
          <a:xfrm>
            <a:off x="4053807" y="2768525"/>
            <a:ext cx="21987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328" name="Google Shape;328;g37583dd152b_0_256"/>
          <p:cNvSpPr/>
          <p:nvPr/>
        </p:nvSpPr>
        <p:spPr>
          <a:xfrm>
            <a:off x="4722070" y="5584850"/>
            <a:ext cx="3612000" cy="5373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7583dd152b_0_26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334" name="Google Shape;334;g37583dd152b_0_26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35" name="Google Shape;335;g37583dd152b_0_26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Gailu API-ak: HTTP(S)</a:t>
            </a:r>
            <a:endParaRPr sz="1900"/>
          </a:p>
        </p:txBody>
      </p:sp>
      <p:sp>
        <p:nvSpPr>
          <p:cNvPr id="336" name="Google Shape;336;g37583dd152b_0_266"/>
          <p:cNvSpPr txBox="1"/>
          <p:nvPr>
            <p:ph idx="2" type="body"/>
          </p:nvPr>
        </p:nvSpPr>
        <p:spPr>
          <a:xfrm>
            <a:off x="430206" y="1823325"/>
            <a:ext cx="11331600" cy="4664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AutoNum type="arabicPeriod" startAt="7"/>
            </a:pPr>
            <a:r>
              <a:rPr lang="en-GB" sz="2400"/>
              <a:t>Windows-en egindakoa (gauza bera beste SE-etan):</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
        <p:nvSpPr>
          <p:cNvPr id="337" name="Google Shape;337;g37583dd152b_0_266"/>
          <p:cNvSpPr txBox="1"/>
          <p:nvPr/>
        </p:nvSpPr>
        <p:spPr>
          <a:xfrm>
            <a:off x="4053807" y="2768525"/>
            <a:ext cx="21987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id="338" name="Google Shape;338;g37583dd152b_0_266" title="WindowsenCURL.mp4">
            <a:hlinkClick r:id="rId3"/>
          </p:cNvPr>
          <p:cNvPicPr preferRelativeResize="0"/>
          <p:nvPr/>
        </p:nvPicPr>
        <p:blipFill rotWithShape="1">
          <a:blip r:embed="rId4">
            <a:alphaModFix/>
          </a:blip>
          <a:srcRect b="0" l="0" r="0" t="0"/>
          <a:stretch/>
        </p:blipFill>
        <p:spPr>
          <a:xfrm>
            <a:off x="3323924" y="2329550"/>
            <a:ext cx="5544161" cy="4157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7583dd152b_0_27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344" name="Google Shape;344;g37583dd152b_0_27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45" name="Google Shape;345;g37583dd152b_0_27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Beste puntu batzuk (API mugak)</a:t>
            </a:r>
            <a:endParaRPr sz="1900"/>
          </a:p>
        </p:txBody>
      </p:sp>
      <p:sp>
        <p:nvSpPr>
          <p:cNvPr id="346" name="Google Shape;346;g37583dd152b_0_275"/>
          <p:cNvSpPr txBox="1"/>
          <p:nvPr>
            <p:ph idx="2" type="body"/>
          </p:nvPr>
        </p:nvSpPr>
        <p:spPr>
          <a:xfrm>
            <a:off x="775080" y="234821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u="sng">
                <a:solidFill>
                  <a:schemeClr val="hlink"/>
                </a:solidFill>
                <a:hlinkClick r:id="rId3"/>
              </a:rPr>
              <a:t>API mugak</a:t>
            </a:r>
            <a:r>
              <a:rPr lang="en-GB" sz="2400"/>
              <a:t>: Thingsboard-eko APIaren erabilera mugatu daiteke denbora eta host/device/tenant kopuru aldetik. (Defektuz desgaitua thingsboard.yml)</a:t>
            </a:r>
            <a:endParaRPr sz="2400"/>
          </a:p>
          <a:p>
            <a:pPr indent="0" lvl="0" marL="1371600" rtl="0" algn="l">
              <a:lnSpc>
                <a:spcPct val="115000"/>
              </a:lnSpc>
              <a:spcBef>
                <a:spcPts val="0"/>
              </a:spcBef>
              <a:spcAft>
                <a:spcPts val="0"/>
              </a:spcAft>
              <a:buSzPts val="1600"/>
              <a:buNone/>
            </a:pPr>
            <a:r>
              <a:t/>
            </a:r>
            <a:endParaRPr sz="1900"/>
          </a:p>
          <a:p>
            <a:pPr indent="0" lvl="0" marL="1371600" rtl="0" algn="l">
              <a:lnSpc>
                <a:spcPct val="115000"/>
              </a:lnSpc>
              <a:spcBef>
                <a:spcPts val="0"/>
              </a:spcBef>
              <a:spcAft>
                <a:spcPts val="0"/>
              </a:spcAft>
              <a:buSzPts val="1600"/>
              <a:buNone/>
            </a:pPr>
            <a:r>
              <a:rPr lang="en-GB" sz="1900"/>
              <a:t>                                                                                                                                                           </a:t>
            </a:r>
            <a:endParaRPr sz="1900"/>
          </a:p>
          <a:p>
            <a:pPr indent="0" lvl="0" marL="1371600" rtl="0" algn="l">
              <a:lnSpc>
                <a:spcPct val="115000"/>
              </a:lnSpc>
              <a:spcBef>
                <a:spcPts val="0"/>
              </a:spcBef>
              <a:spcAft>
                <a:spcPts val="0"/>
              </a:spcAft>
              <a:buSzPts val="1600"/>
              <a:buNone/>
            </a:pPr>
            <a:r>
              <a:rPr lang="en-GB" sz="1900"/>
              <a:t>                             </a:t>
            </a:r>
            <a:endParaRPr sz="1900"/>
          </a:p>
          <a:p>
            <a:pPr indent="0" lvl="0" marL="1371600" rtl="0" algn="l">
              <a:lnSpc>
                <a:spcPct val="115000"/>
              </a:lnSpc>
              <a:spcBef>
                <a:spcPts val="0"/>
              </a:spcBef>
              <a:spcAft>
                <a:spcPts val="0"/>
              </a:spcAft>
              <a:buSzPts val="1600"/>
              <a:buNone/>
            </a:pPr>
            <a:r>
              <a:rPr lang="en-GB" sz="1900"/>
              <a:t>                                                                  </a:t>
            </a:r>
            <a:endParaRPr sz="1900"/>
          </a:p>
          <a:p>
            <a:pPr indent="0" lvl="0" marL="1371600" rtl="0" algn="l">
              <a:lnSpc>
                <a:spcPct val="115000"/>
              </a:lnSpc>
              <a:spcBef>
                <a:spcPts val="0"/>
              </a:spcBef>
              <a:spcAft>
                <a:spcPts val="0"/>
              </a:spcAft>
              <a:buSzPts val="1600"/>
              <a:buNone/>
            </a:pPr>
            <a:r>
              <a:t/>
            </a:r>
            <a:endParaRPr sz="1900"/>
          </a:p>
          <a:p>
            <a:pPr indent="0" lvl="0" marL="1371600" rtl="0" algn="l">
              <a:lnSpc>
                <a:spcPct val="115000"/>
              </a:lnSpc>
              <a:spcBef>
                <a:spcPts val="0"/>
              </a:spcBef>
              <a:spcAft>
                <a:spcPts val="0"/>
              </a:spcAft>
              <a:buSzPts val="1600"/>
              <a:buNone/>
            </a:pPr>
            <a:r>
              <a:t/>
            </a:r>
            <a:endParaRPr sz="1900"/>
          </a:p>
          <a:p>
            <a:pPr indent="0" lvl="0" marL="1371600" rtl="0" algn="l">
              <a:lnSpc>
                <a:spcPct val="115000"/>
              </a:lnSpc>
              <a:spcBef>
                <a:spcPts val="0"/>
              </a:spcBef>
              <a:spcAft>
                <a:spcPts val="0"/>
              </a:spcAft>
              <a:buSzPts val="1600"/>
              <a:buNone/>
            </a:pPr>
            <a:r>
              <a:t/>
            </a:r>
            <a:endParaRPr sz="1900"/>
          </a:p>
          <a:p>
            <a:pPr indent="0" lvl="0" marL="1371600" rtl="0" algn="l">
              <a:lnSpc>
                <a:spcPct val="115000"/>
              </a:lnSpc>
              <a:spcBef>
                <a:spcPts val="0"/>
              </a:spcBef>
              <a:spcAft>
                <a:spcPts val="0"/>
              </a:spcAft>
              <a:buSzPts val="1600"/>
              <a:buNone/>
            </a:pPr>
            <a:r>
              <a:t/>
            </a:r>
            <a:endParaRPr sz="1900"/>
          </a:p>
          <a:p>
            <a:pPr indent="0" lvl="0" marL="914400" rtl="0" algn="l">
              <a:lnSpc>
                <a:spcPct val="115000"/>
              </a:lnSpc>
              <a:spcBef>
                <a:spcPts val="0"/>
              </a:spcBef>
              <a:spcAft>
                <a:spcPts val="0"/>
              </a:spcAft>
              <a:buSzPts val="1600"/>
              <a:buNone/>
            </a:pPr>
            <a:r>
              <a:t/>
            </a:r>
            <a:endParaRPr sz="2400"/>
          </a:p>
        </p:txBody>
      </p:sp>
      <p:sp>
        <p:nvSpPr>
          <p:cNvPr id="347" name="Google Shape;347;g37583dd152b_0_275"/>
          <p:cNvSpPr txBox="1"/>
          <p:nvPr/>
        </p:nvSpPr>
        <p:spPr>
          <a:xfrm>
            <a:off x="8394427" y="5003250"/>
            <a:ext cx="3167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Calibri"/>
                <a:ea typeface="Calibri"/>
                <a:cs typeface="Calibri"/>
                <a:sym typeface="Calibri"/>
              </a:rPr>
              <a:t>100:1,2000:60</a:t>
            </a:r>
            <a:r>
              <a:rPr b="0" i="0" lang="en-GB" sz="1500" u="none" cap="none" strike="noStrike">
                <a:solidFill>
                  <a:srgbClr val="000000"/>
                </a:solidFill>
                <a:latin typeface="Calibri"/>
                <a:ea typeface="Calibri"/>
                <a:cs typeface="Calibri"/>
                <a:sym typeface="Calibri"/>
              </a:rPr>
              <a:t> Rest API eskaera muga 100 segunduko eta 2000 minutuko</a:t>
            </a:r>
            <a:endParaRPr b="0" i="0" sz="1500" u="none" cap="none" strike="noStrike">
              <a:solidFill>
                <a:srgbClr val="000000"/>
              </a:solidFill>
              <a:latin typeface="Calibri"/>
              <a:ea typeface="Calibri"/>
              <a:cs typeface="Calibri"/>
              <a:sym typeface="Calibri"/>
            </a:endParaRPr>
          </a:p>
        </p:txBody>
      </p:sp>
      <p:pic>
        <p:nvPicPr>
          <p:cNvPr id="348" name="Google Shape;348;g37583dd152b_0_275"/>
          <p:cNvPicPr preferRelativeResize="0"/>
          <p:nvPr/>
        </p:nvPicPr>
        <p:blipFill rotWithShape="1">
          <a:blip r:embed="rId4">
            <a:alphaModFix/>
          </a:blip>
          <a:srcRect b="0" l="0" r="0" t="0"/>
          <a:stretch/>
        </p:blipFill>
        <p:spPr>
          <a:xfrm>
            <a:off x="449534" y="3507050"/>
            <a:ext cx="7943850" cy="2657475"/>
          </a:xfrm>
          <a:prstGeom prst="rect">
            <a:avLst/>
          </a:prstGeom>
          <a:noFill/>
          <a:ln>
            <a:noFill/>
          </a:ln>
        </p:spPr>
      </p:pic>
      <p:sp>
        <p:nvSpPr>
          <p:cNvPr id="349" name="Google Shape;349;g37583dd152b_0_275"/>
          <p:cNvSpPr/>
          <p:nvPr/>
        </p:nvSpPr>
        <p:spPr>
          <a:xfrm>
            <a:off x="669613" y="3989950"/>
            <a:ext cx="550500" cy="287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50" name="Google Shape;350;g37583dd152b_0_275"/>
          <p:cNvSpPr txBox="1"/>
          <p:nvPr/>
        </p:nvSpPr>
        <p:spPr>
          <a:xfrm>
            <a:off x="1348252" y="3933550"/>
            <a:ext cx="1927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FF0000"/>
                </a:solidFill>
                <a:latin typeface="Calibri"/>
                <a:ea typeface="Calibri"/>
                <a:cs typeface="Calibri"/>
                <a:sym typeface="Calibri"/>
              </a:rPr>
              <a:t>REST-API MUGAK</a:t>
            </a:r>
            <a:endParaRPr b="0" i="0" sz="1500" u="none" cap="none" strike="noStrike">
              <a:solidFill>
                <a:srgbClr val="FF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7583dd152b_0_28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356" name="Google Shape;356;g37583dd152b_0_28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57" name="Google Shape;357;g37583dd152b_0_28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Beste puntu batzuk (API mugak)</a:t>
            </a:r>
            <a:endParaRPr sz="1900"/>
          </a:p>
        </p:txBody>
      </p:sp>
      <p:sp>
        <p:nvSpPr>
          <p:cNvPr id="358" name="Google Shape;358;g37583dd152b_0_286"/>
          <p:cNvSpPr txBox="1"/>
          <p:nvPr>
            <p:ph idx="2" type="body"/>
          </p:nvPr>
        </p:nvSpPr>
        <p:spPr>
          <a:xfrm>
            <a:off x="171923" y="2316150"/>
            <a:ext cx="11826900" cy="2687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Char char="●"/>
            </a:pPr>
            <a:r>
              <a:rPr lang="en-GB" sz="2400"/>
              <a:t>Websocket mugak: Websocket-ak telemetry datuak devicetik dashboardera bidaltzeko muga zehaztu. Entitateko erabiltzaile kopurua, subskripzio, … muga.</a:t>
            </a:r>
            <a:endParaRPr sz="2400"/>
          </a:p>
          <a:p>
            <a:pPr indent="-368300" lvl="0" marL="457200" rtl="0" algn="l">
              <a:lnSpc>
                <a:spcPct val="115000"/>
              </a:lnSpc>
              <a:spcBef>
                <a:spcPts val="0"/>
              </a:spcBef>
              <a:spcAft>
                <a:spcPts val="0"/>
              </a:spcAft>
              <a:buSzPts val="2400"/>
              <a:buChar char="●"/>
            </a:pPr>
            <a:r>
              <a:rPr lang="en-GB" sz="2400"/>
              <a:t>Datu Base tasa muga: Nahiz eta erabiltzaileak e.a mugatu DB-ra kontsulta asko burutu daitezke.</a:t>
            </a:r>
            <a:endParaRPr sz="2400"/>
          </a:p>
          <a:p>
            <a:pPr indent="-368300" lvl="0" marL="457200" rtl="0" algn="l">
              <a:lnSpc>
                <a:spcPct val="115000"/>
              </a:lnSpc>
              <a:spcBef>
                <a:spcPts val="0"/>
              </a:spcBef>
              <a:spcAft>
                <a:spcPts val="0"/>
              </a:spcAft>
              <a:buSzPts val="2400"/>
              <a:buChar char="●"/>
            </a:pPr>
            <a:r>
              <a:rPr lang="en-GB" sz="2400"/>
              <a:t>Garraiatze tasa muga: Erabiltzaile bakoitzeko edo device-ko egin dezakeen mezu bidalketa muga.</a:t>
            </a:r>
            <a:endParaRPr sz="2400"/>
          </a:p>
          <a:p>
            <a:pPr indent="0" lvl="0" marL="1371600" rtl="0" algn="l">
              <a:lnSpc>
                <a:spcPct val="115000"/>
              </a:lnSpc>
              <a:spcBef>
                <a:spcPts val="0"/>
              </a:spcBef>
              <a:spcAft>
                <a:spcPts val="0"/>
              </a:spcAft>
              <a:buSzPts val="1600"/>
              <a:buNone/>
            </a:pPr>
            <a:r>
              <a:t/>
            </a:r>
            <a:endParaRPr sz="1900"/>
          </a:p>
          <a:p>
            <a:pPr indent="0" lvl="0" marL="1371600" rtl="0" algn="l">
              <a:lnSpc>
                <a:spcPct val="115000"/>
              </a:lnSpc>
              <a:spcBef>
                <a:spcPts val="0"/>
              </a:spcBef>
              <a:spcAft>
                <a:spcPts val="0"/>
              </a:spcAft>
              <a:buSzPts val="1600"/>
              <a:buNone/>
            </a:pPr>
            <a:r>
              <a:rPr lang="en-GB" sz="1900"/>
              <a:t>                                                                                                                                                           </a:t>
            </a:r>
            <a:endParaRPr sz="1900"/>
          </a:p>
          <a:p>
            <a:pPr indent="0" lvl="0" marL="1371600" rtl="0" algn="l">
              <a:lnSpc>
                <a:spcPct val="115000"/>
              </a:lnSpc>
              <a:spcBef>
                <a:spcPts val="0"/>
              </a:spcBef>
              <a:spcAft>
                <a:spcPts val="0"/>
              </a:spcAft>
              <a:buSzPts val="1600"/>
              <a:buNone/>
            </a:pPr>
            <a:r>
              <a:rPr lang="en-GB" sz="1900"/>
              <a:t>                             </a:t>
            </a:r>
            <a:endParaRPr sz="1900"/>
          </a:p>
          <a:p>
            <a:pPr indent="0" lvl="0" marL="1371600" rtl="0" algn="l">
              <a:lnSpc>
                <a:spcPct val="115000"/>
              </a:lnSpc>
              <a:spcBef>
                <a:spcPts val="0"/>
              </a:spcBef>
              <a:spcAft>
                <a:spcPts val="0"/>
              </a:spcAft>
              <a:buSzPts val="1600"/>
              <a:buNone/>
            </a:pPr>
            <a:r>
              <a:rPr lang="en-GB" sz="1900"/>
              <a:t>                                                                  </a:t>
            </a:r>
            <a:endParaRPr sz="1900"/>
          </a:p>
          <a:p>
            <a:pPr indent="0" lvl="0" marL="1371600" rtl="0" algn="l">
              <a:lnSpc>
                <a:spcPct val="115000"/>
              </a:lnSpc>
              <a:spcBef>
                <a:spcPts val="0"/>
              </a:spcBef>
              <a:spcAft>
                <a:spcPts val="0"/>
              </a:spcAft>
              <a:buSzPts val="1600"/>
              <a:buNone/>
            </a:pPr>
            <a:r>
              <a:t/>
            </a:r>
            <a:endParaRPr sz="1900"/>
          </a:p>
          <a:p>
            <a:pPr indent="0" lvl="0" marL="1371600" rtl="0" algn="l">
              <a:lnSpc>
                <a:spcPct val="115000"/>
              </a:lnSpc>
              <a:spcBef>
                <a:spcPts val="0"/>
              </a:spcBef>
              <a:spcAft>
                <a:spcPts val="0"/>
              </a:spcAft>
              <a:buSzPts val="1600"/>
              <a:buNone/>
            </a:pPr>
            <a:r>
              <a:t/>
            </a:r>
            <a:endParaRPr sz="1900"/>
          </a:p>
          <a:p>
            <a:pPr indent="0" lvl="0" marL="1371600" rtl="0" algn="l">
              <a:lnSpc>
                <a:spcPct val="115000"/>
              </a:lnSpc>
              <a:spcBef>
                <a:spcPts val="0"/>
              </a:spcBef>
              <a:spcAft>
                <a:spcPts val="0"/>
              </a:spcAft>
              <a:buSzPts val="1600"/>
              <a:buNone/>
            </a:pPr>
            <a:r>
              <a:t/>
            </a:r>
            <a:endParaRPr sz="1900"/>
          </a:p>
          <a:p>
            <a:pPr indent="0" lvl="0" marL="1371600" rtl="0" algn="l">
              <a:lnSpc>
                <a:spcPct val="115000"/>
              </a:lnSpc>
              <a:spcBef>
                <a:spcPts val="0"/>
              </a:spcBef>
              <a:spcAft>
                <a:spcPts val="0"/>
              </a:spcAft>
              <a:buSzPts val="1600"/>
              <a:buNone/>
            </a:pPr>
            <a:r>
              <a:t/>
            </a:r>
            <a:endParaRPr sz="1900"/>
          </a:p>
          <a:p>
            <a:pPr indent="0" lvl="0" marL="914400" rtl="0" algn="l">
              <a:lnSpc>
                <a:spcPct val="115000"/>
              </a:lnSpc>
              <a:spcBef>
                <a:spcPts val="0"/>
              </a:spcBef>
              <a:spcAft>
                <a:spcPts val="0"/>
              </a:spcAft>
              <a:buSzPts val="1600"/>
              <a:buNone/>
            </a:pPr>
            <a:r>
              <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Icon&#10;&#10;Description automatically generated" id="363" name="Google Shape;363;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364" name="Google Shape;364;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365" name="Google Shape;365;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366" name="Google Shape;366;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367" name="Google Shape;367;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368" name="Google Shape;368;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369" name="Google Shape;369;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370" name="Google Shape;370;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371" name="Google Shape;371;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37583dd152b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3" name="Google Shape;53;g37583dd152b_0_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54" name="Google Shape;54;g37583dd152b_0_8"/>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 (Zer da API-a ?)</a:t>
            </a:r>
            <a:endParaRPr sz="2300"/>
          </a:p>
          <a:p>
            <a:pPr indent="0" lvl="0" marL="457200" rtl="0" algn="just">
              <a:lnSpc>
                <a:spcPct val="100000"/>
              </a:lnSpc>
              <a:spcBef>
                <a:spcPts val="0"/>
              </a:spcBef>
              <a:spcAft>
                <a:spcPts val="0"/>
              </a:spcAft>
              <a:buSzPts val="1900"/>
              <a:buNone/>
            </a:pPr>
            <a:r>
              <a:t/>
            </a:r>
            <a:endParaRPr sz="2300"/>
          </a:p>
          <a:p>
            <a:pPr indent="-361950" lvl="0" marL="457200" rtl="0" algn="just">
              <a:lnSpc>
                <a:spcPct val="100000"/>
              </a:lnSpc>
              <a:spcBef>
                <a:spcPts val="0"/>
              </a:spcBef>
              <a:spcAft>
                <a:spcPts val="0"/>
              </a:spcAft>
              <a:buSzPts val="2300"/>
              <a:buAutoNum type="arabicPeriod"/>
            </a:pPr>
            <a:r>
              <a:rPr lang="en-GB" sz="2300"/>
              <a:t>API-aren bi atalak:</a:t>
            </a:r>
            <a:endParaRPr sz="2300"/>
          </a:p>
          <a:p>
            <a:pPr indent="-361950" lvl="1" marL="914400" rtl="0" algn="just">
              <a:lnSpc>
                <a:spcPct val="100000"/>
              </a:lnSpc>
              <a:spcBef>
                <a:spcPts val="0"/>
              </a:spcBef>
              <a:spcAft>
                <a:spcPts val="0"/>
              </a:spcAft>
              <a:buSzPts val="2300"/>
              <a:buChar char="–"/>
            </a:pPr>
            <a:r>
              <a:rPr lang="en-GB" sz="2300"/>
              <a:t>Gailu API-a</a:t>
            </a:r>
            <a:endParaRPr sz="2300"/>
          </a:p>
          <a:p>
            <a:pPr indent="-361950" lvl="1" marL="914400" rtl="0" algn="just">
              <a:lnSpc>
                <a:spcPct val="100000"/>
              </a:lnSpc>
              <a:spcBef>
                <a:spcPts val="0"/>
              </a:spcBef>
              <a:spcAft>
                <a:spcPts val="0"/>
              </a:spcAft>
              <a:buSzPts val="2300"/>
              <a:buChar char="–"/>
            </a:pPr>
            <a:r>
              <a:rPr lang="en-GB" sz="2300"/>
              <a:t>Zerbitzari aldeko API-a</a:t>
            </a:r>
            <a:endParaRPr sz="2300"/>
          </a:p>
          <a:p>
            <a:pPr indent="-361950" lvl="0" marL="457200" rtl="0" algn="just">
              <a:lnSpc>
                <a:spcPct val="100000"/>
              </a:lnSpc>
              <a:spcBef>
                <a:spcPts val="0"/>
              </a:spcBef>
              <a:spcAft>
                <a:spcPts val="0"/>
              </a:spcAft>
              <a:buSzPts val="2300"/>
              <a:buAutoNum type="arabicPeriod"/>
            </a:pPr>
            <a:r>
              <a:rPr lang="en-GB" sz="2300"/>
              <a:t>Gailu API-ak: MQTT/S, HTTP/S, …</a:t>
            </a:r>
            <a:endParaRPr sz="2300"/>
          </a:p>
          <a:p>
            <a:pPr indent="0" lvl="0" marL="457200" rtl="0" algn="just">
              <a:lnSpc>
                <a:spcPct val="100000"/>
              </a:lnSpc>
              <a:spcBef>
                <a:spcPts val="0"/>
              </a:spcBef>
              <a:spcAft>
                <a:spcPts val="0"/>
              </a:spcAft>
              <a:buSzPts val="1900"/>
              <a:buNone/>
            </a:pPr>
            <a:r>
              <a:t/>
            </a:r>
            <a:endParaRPr sz="2300"/>
          </a:p>
          <a:p>
            <a:pPr indent="-361950" lvl="0" marL="457200" rtl="0" algn="just">
              <a:lnSpc>
                <a:spcPct val="100000"/>
              </a:lnSpc>
              <a:spcBef>
                <a:spcPts val="0"/>
              </a:spcBef>
              <a:spcAft>
                <a:spcPts val="0"/>
              </a:spcAft>
              <a:buSzPts val="2300"/>
              <a:buAutoNum type="arabicPeriod"/>
            </a:pPr>
            <a:r>
              <a:rPr lang="en-GB" sz="2300"/>
              <a:t>Beste puntu batzuk</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7583dd152b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60" name="Google Shape;60;g37583dd152b_0_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61" name="Google Shape;61;g37583dd152b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2" name="Google Shape;62;g37583dd152b_0_14"/>
          <p:cNvSpPr txBox="1"/>
          <p:nvPr>
            <p:ph idx="2" type="body"/>
          </p:nvPr>
        </p:nvSpPr>
        <p:spPr>
          <a:xfrm>
            <a:off x="793182" y="164254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300" u="sng">
                <a:solidFill>
                  <a:schemeClr val="hlink"/>
                </a:solidFill>
                <a:hlinkClick r:id="rId3"/>
              </a:rPr>
              <a:t>Zer da API</a:t>
            </a:r>
            <a:r>
              <a:rPr lang="en-GB" sz="2300"/>
              <a:t> ( Application Programming Interface) -a ?</a:t>
            </a:r>
            <a:endParaRPr sz="2300"/>
          </a:p>
          <a:p>
            <a:pPr indent="457200" lvl="0" marL="0" rtl="0" algn="ctr">
              <a:lnSpc>
                <a:spcPct val="115000"/>
              </a:lnSpc>
              <a:spcBef>
                <a:spcPts val="0"/>
              </a:spcBef>
              <a:spcAft>
                <a:spcPts val="0"/>
              </a:spcAft>
              <a:buClr>
                <a:schemeClr val="dk1"/>
              </a:buClr>
              <a:buSzPts val="1100"/>
              <a:buFont typeface="Arial"/>
              <a:buNone/>
            </a:pPr>
            <a:r>
              <a:rPr lang="en-GB" sz="2300"/>
              <a:t>API-aren funtzioa aplikazio bat beste aplikazio baten datu eta zerbitzuekin lotzea da</a:t>
            </a:r>
            <a:endParaRPr sz="2300"/>
          </a:p>
          <a:p>
            <a:pPr indent="457200" lvl="0" marL="0" rtl="0" algn="ctr">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63" name="Google Shape;63;g37583dd152b_0_14"/>
          <p:cNvPicPr preferRelativeResize="0"/>
          <p:nvPr/>
        </p:nvPicPr>
        <p:blipFill rotWithShape="1">
          <a:blip r:embed="rId4">
            <a:alphaModFix/>
          </a:blip>
          <a:srcRect b="0" l="0" r="0" t="0"/>
          <a:stretch/>
        </p:blipFill>
        <p:spPr>
          <a:xfrm>
            <a:off x="426981" y="3016700"/>
            <a:ext cx="5044353" cy="3370824"/>
          </a:xfrm>
          <a:prstGeom prst="rect">
            <a:avLst/>
          </a:prstGeom>
          <a:noFill/>
          <a:ln>
            <a:noFill/>
          </a:ln>
        </p:spPr>
      </p:pic>
      <p:pic>
        <p:nvPicPr>
          <p:cNvPr id="64" name="Google Shape;64;g37583dd152b_0_14"/>
          <p:cNvPicPr preferRelativeResize="0"/>
          <p:nvPr/>
        </p:nvPicPr>
        <p:blipFill rotWithShape="1">
          <a:blip r:embed="rId5">
            <a:alphaModFix/>
          </a:blip>
          <a:srcRect b="0" l="0" r="0" t="0"/>
          <a:stretch/>
        </p:blipFill>
        <p:spPr>
          <a:xfrm>
            <a:off x="5792957" y="3280347"/>
            <a:ext cx="5972178" cy="28435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37583dd152b_0_2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70" name="Google Shape;70;g37583dd152b_0_2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1" name="Google Shape;71;g37583dd152b_0_2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72" name="Google Shape;72;g37583dd152b_0_23"/>
          <p:cNvSpPr txBox="1"/>
          <p:nvPr>
            <p:ph idx="2" type="body"/>
          </p:nvPr>
        </p:nvSpPr>
        <p:spPr>
          <a:xfrm>
            <a:off x="815732" y="1539826"/>
            <a:ext cx="10972800" cy="2826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rPr lang="en-GB" sz="2300"/>
              <a:t>Zer da </a:t>
            </a:r>
            <a:r>
              <a:rPr lang="en-GB" sz="2300" u="sng">
                <a:solidFill>
                  <a:schemeClr val="hlink"/>
                </a:solidFill>
                <a:hlinkClick r:id="rId3"/>
              </a:rPr>
              <a:t>REST API</a:t>
            </a:r>
            <a:r>
              <a:rPr lang="en-GB" sz="2300"/>
              <a:t> ( Representational State Transfer API) -a ?</a:t>
            </a:r>
            <a:endParaRPr sz="2300"/>
          </a:p>
          <a:p>
            <a:pPr indent="457200" lvl="0" marL="0" rtl="0" algn="l">
              <a:lnSpc>
                <a:spcPct val="115000"/>
              </a:lnSpc>
              <a:spcBef>
                <a:spcPts val="0"/>
              </a:spcBef>
              <a:spcAft>
                <a:spcPts val="0"/>
              </a:spcAft>
              <a:buSzPts val="1600"/>
              <a:buNone/>
            </a:pPr>
            <a:r>
              <a:t/>
            </a:r>
            <a:endParaRPr sz="2300"/>
          </a:p>
          <a:p>
            <a:pPr indent="-361950" lvl="0" marL="457200" rtl="0" algn="l">
              <a:lnSpc>
                <a:spcPct val="115000"/>
              </a:lnSpc>
              <a:spcBef>
                <a:spcPts val="0"/>
              </a:spcBef>
              <a:spcAft>
                <a:spcPts val="0"/>
              </a:spcAft>
              <a:buSzPts val="2300"/>
              <a:buChar char="●"/>
            </a:pPr>
            <a:r>
              <a:rPr lang="en-GB" sz="2300"/>
              <a:t>API bat eraikitzeko arau edo jarraibide multzo bat da.</a:t>
            </a:r>
            <a:endParaRPr sz="2300"/>
          </a:p>
          <a:p>
            <a:pPr indent="-361950" lvl="0" marL="457200" rtl="0" algn="l">
              <a:lnSpc>
                <a:spcPct val="115000"/>
              </a:lnSpc>
              <a:spcBef>
                <a:spcPts val="0"/>
              </a:spcBef>
              <a:spcAft>
                <a:spcPts val="0"/>
              </a:spcAft>
              <a:buSzPts val="2300"/>
              <a:buChar char="●"/>
            </a:pPr>
            <a:r>
              <a:rPr lang="en-GB" sz="2300"/>
              <a:t>Rest            SOAP   </a:t>
            </a:r>
            <a:endParaRPr sz="2300"/>
          </a:p>
          <a:p>
            <a:pPr indent="-361950" lvl="0" marL="457200" rtl="0" algn="l">
              <a:lnSpc>
                <a:spcPct val="115000"/>
              </a:lnSpc>
              <a:spcBef>
                <a:spcPts val="0"/>
              </a:spcBef>
              <a:spcAft>
                <a:spcPts val="0"/>
              </a:spcAft>
              <a:buSzPts val="2300"/>
              <a:buChar char="●"/>
            </a:pPr>
            <a:r>
              <a:rPr lang="en-GB" sz="2300"/>
              <a:t>Erabiltzaile                                    Zerbitzaria</a:t>
            </a:r>
            <a:endParaRPr sz="2300"/>
          </a:p>
          <a:p>
            <a:pPr indent="-361950" lvl="0" marL="457200" rtl="0" algn="l">
              <a:lnSpc>
                <a:spcPct val="115000"/>
              </a:lnSpc>
              <a:spcBef>
                <a:spcPts val="0"/>
              </a:spcBef>
              <a:spcAft>
                <a:spcPts val="0"/>
              </a:spcAft>
              <a:buSzPts val="2300"/>
              <a:buChar char="●"/>
            </a:pPr>
            <a:r>
              <a:rPr lang="en-GB" sz="2300"/>
              <a:t>REST-aren zehaztapenak prozeduran 3 atal ditu:</a:t>
            </a:r>
            <a:endParaRPr sz="2300"/>
          </a:p>
          <a:p>
            <a:pPr indent="0" lvl="0" marL="1371600" rtl="0" algn="l">
              <a:lnSpc>
                <a:spcPct val="115000"/>
              </a:lnSpc>
              <a:spcBef>
                <a:spcPts val="0"/>
              </a:spcBef>
              <a:spcAft>
                <a:spcPts val="0"/>
              </a:spcAft>
              <a:buSzPts val="1600"/>
              <a:buNone/>
            </a:pPr>
            <a:r>
              <a:t/>
            </a:r>
            <a:endParaRPr sz="2300"/>
          </a:p>
          <a:p>
            <a:pPr indent="0" lvl="0" marL="914400" rtl="0" algn="l">
              <a:lnSpc>
                <a:spcPct val="115000"/>
              </a:lnSpc>
              <a:spcBef>
                <a:spcPts val="0"/>
              </a:spcBef>
              <a:spcAft>
                <a:spcPts val="0"/>
              </a:spcAft>
              <a:buSzPts val="1600"/>
              <a:buNone/>
            </a:pPr>
            <a:r>
              <a:t/>
            </a:r>
            <a:endParaRPr sz="2300"/>
          </a:p>
          <a:p>
            <a:pPr indent="0" lvl="0" marL="91440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Clr>
                <a:schemeClr val="dk1"/>
              </a:buClr>
              <a:buSzPts val="1100"/>
              <a:buFont typeface="Arial"/>
              <a:buNone/>
            </a:pPr>
            <a:r>
              <a:t/>
            </a:r>
            <a:endParaRPr sz="2300"/>
          </a:p>
          <a:p>
            <a:pPr indent="0" lvl="0" marL="0" rtl="0" algn="l">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73" name="Google Shape;73;g37583dd152b_0_23"/>
          <p:cNvPicPr preferRelativeResize="0"/>
          <p:nvPr/>
        </p:nvPicPr>
        <p:blipFill rotWithShape="1">
          <a:blip r:embed="rId4">
            <a:alphaModFix/>
          </a:blip>
          <a:srcRect b="0" l="0" r="0" t="0"/>
          <a:stretch/>
        </p:blipFill>
        <p:spPr>
          <a:xfrm>
            <a:off x="1967708" y="3140075"/>
            <a:ext cx="365100" cy="365100"/>
          </a:xfrm>
          <a:prstGeom prst="rect">
            <a:avLst/>
          </a:prstGeom>
          <a:noFill/>
          <a:ln>
            <a:noFill/>
          </a:ln>
        </p:spPr>
      </p:pic>
      <p:pic>
        <p:nvPicPr>
          <p:cNvPr id="74" name="Google Shape;74;g37583dd152b_0_23"/>
          <p:cNvPicPr preferRelativeResize="0"/>
          <p:nvPr/>
        </p:nvPicPr>
        <p:blipFill rotWithShape="1">
          <a:blip r:embed="rId5">
            <a:alphaModFix/>
          </a:blip>
          <a:srcRect b="0" l="0" r="0" t="0"/>
          <a:stretch/>
        </p:blipFill>
        <p:spPr>
          <a:xfrm>
            <a:off x="3240550" y="3140075"/>
            <a:ext cx="365100" cy="365100"/>
          </a:xfrm>
          <a:prstGeom prst="rect">
            <a:avLst/>
          </a:prstGeom>
          <a:noFill/>
          <a:ln>
            <a:noFill/>
          </a:ln>
        </p:spPr>
      </p:pic>
      <p:cxnSp>
        <p:nvCxnSpPr>
          <p:cNvPr id="75" name="Google Shape;75;g37583dd152b_0_23"/>
          <p:cNvCxnSpPr/>
          <p:nvPr/>
        </p:nvCxnSpPr>
        <p:spPr>
          <a:xfrm>
            <a:off x="2714594" y="3741825"/>
            <a:ext cx="1854900" cy="26700"/>
          </a:xfrm>
          <a:prstGeom prst="straightConnector1">
            <a:avLst/>
          </a:prstGeom>
          <a:noFill/>
          <a:ln cap="flat" cmpd="sng" w="38100">
            <a:solidFill>
              <a:schemeClr val="dk2"/>
            </a:solidFill>
            <a:prstDash val="solid"/>
            <a:round/>
            <a:headEnd len="med" w="med" type="triangle"/>
            <a:tailEnd len="med" w="med" type="triangle"/>
          </a:ln>
        </p:spPr>
      </p:cxnSp>
      <p:pic>
        <p:nvPicPr>
          <p:cNvPr id="76" name="Google Shape;76;g37583dd152b_0_23"/>
          <p:cNvPicPr preferRelativeResize="0"/>
          <p:nvPr/>
        </p:nvPicPr>
        <p:blipFill rotWithShape="1">
          <a:blip r:embed="rId6">
            <a:alphaModFix/>
          </a:blip>
          <a:srcRect b="0" l="0" r="0" t="0"/>
          <a:stretch/>
        </p:blipFill>
        <p:spPr>
          <a:xfrm>
            <a:off x="8038005" y="1971525"/>
            <a:ext cx="3947679" cy="1833675"/>
          </a:xfrm>
          <a:prstGeom prst="rect">
            <a:avLst/>
          </a:prstGeom>
          <a:noFill/>
          <a:ln>
            <a:noFill/>
          </a:ln>
        </p:spPr>
      </p:pic>
      <p:pic>
        <p:nvPicPr>
          <p:cNvPr id="77" name="Google Shape;77;g37583dd152b_0_23"/>
          <p:cNvPicPr preferRelativeResize="0"/>
          <p:nvPr/>
        </p:nvPicPr>
        <p:blipFill rotWithShape="1">
          <a:blip r:embed="rId7">
            <a:alphaModFix/>
          </a:blip>
          <a:srcRect b="0" l="0" r="0" t="0"/>
          <a:stretch/>
        </p:blipFill>
        <p:spPr>
          <a:xfrm>
            <a:off x="3356764" y="3602950"/>
            <a:ext cx="570474" cy="304750"/>
          </a:xfrm>
          <a:prstGeom prst="rect">
            <a:avLst/>
          </a:prstGeom>
          <a:noFill/>
          <a:ln>
            <a:noFill/>
          </a:ln>
        </p:spPr>
      </p:pic>
      <p:sp>
        <p:nvSpPr>
          <p:cNvPr id="78" name="Google Shape;78;g37583dd152b_0_23"/>
          <p:cNvSpPr txBox="1"/>
          <p:nvPr/>
        </p:nvSpPr>
        <p:spPr>
          <a:xfrm rot="-717">
            <a:off x="7888428" y="3741964"/>
            <a:ext cx="1438800" cy="304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Inplementazioa</a:t>
            </a:r>
            <a:endParaRPr b="0" i="0" sz="1500" u="none" cap="none" strike="noStrike">
              <a:solidFill>
                <a:srgbClr val="000000"/>
              </a:solidFill>
              <a:latin typeface="Calibri"/>
              <a:ea typeface="Calibri"/>
              <a:cs typeface="Calibri"/>
              <a:sym typeface="Calibri"/>
            </a:endParaRPr>
          </a:p>
        </p:txBody>
      </p:sp>
      <p:sp>
        <p:nvSpPr>
          <p:cNvPr id="79" name="Google Shape;79;g37583dd152b_0_23"/>
          <p:cNvSpPr txBox="1"/>
          <p:nvPr/>
        </p:nvSpPr>
        <p:spPr>
          <a:xfrm rot="-695">
            <a:off x="9065865" y="3694115"/>
            <a:ext cx="14841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Logika</a:t>
            </a:r>
            <a:endParaRPr b="0" i="0" sz="1500" u="none" cap="none" strike="noStrike">
              <a:solidFill>
                <a:srgbClr val="000000"/>
              </a:solidFill>
              <a:latin typeface="Calibri"/>
              <a:ea typeface="Calibri"/>
              <a:cs typeface="Calibri"/>
              <a:sym typeface="Calibri"/>
            </a:endParaRPr>
          </a:p>
        </p:txBody>
      </p:sp>
      <p:sp>
        <p:nvSpPr>
          <p:cNvPr id="80" name="Google Shape;80;g37583dd152b_0_23"/>
          <p:cNvSpPr/>
          <p:nvPr/>
        </p:nvSpPr>
        <p:spPr>
          <a:xfrm>
            <a:off x="9211559" y="3767613"/>
            <a:ext cx="244500" cy="2532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81" name="Google Shape;81;g37583dd152b_0_23"/>
          <p:cNvSpPr/>
          <p:nvPr/>
        </p:nvSpPr>
        <p:spPr>
          <a:xfrm flipH="1" rot="5400000">
            <a:off x="10639532" y="3257625"/>
            <a:ext cx="219900" cy="1093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nvGrpSpPr>
          <p:cNvPr id="82" name="Google Shape;82;g37583dd152b_0_23"/>
          <p:cNvGrpSpPr/>
          <p:nvPr/>
        </p:nvGrpSpPr>
        <p:grpSpPr>
          <a:xfrm>
            <a:off x="2917967" y="4365818"/>
            <a:ext cx="6768566" cy="2050737"/>
            <a:chOff x="128704" y="1432720"/>
            <a:chExt cx="11866350" cy="3245350"/>
          </a:xfrm>
        </p:grpSpPr>
        <p:cxnSp>
          <p:nvCxnSpPr>
            <p:cNvPr id="83" name="Google Shape;83;g37583dd152b_0_23"/>
            <p:cNvCxnSpPr/>
            <p:nvPr/>
          </p:nvCxnSpPr>
          <p:spPr>
            <a:xfrm>
              <a:off x="2026650" y="2479025"/>
              <a:ext cx="7980000" cy="27000"/>
            </a:xfrm>
            <a:prstGeom prst="straightConnector1">
              <a:avLst/>
            </a:prstGeom>
            <a:noFill/>
            <a:ln cap="flat" cmpd="sng" w="38100">
              <a:solidFill>
                <a:schemeClr val="dk2"/>
              </a:solidFill>
              <a:prstDash val="solid"/>
              <a:round/>
              <a:headEnd len="med" w="med" type="triangle"/>
              <a:tailEnd len="med" w="med" type="triangle"/>
            </a:ln>
          </p:spPr>
        </p:cxnSp>
        <p:pic>
          <p:nvPicPr>
            <p:cNvPr id="84" name="Google Shape;84;g37583dd152b_0_23"/>
            <p:cNvPicPr preferRelativeResize="0"/>
            <p:nvPr/>
          </p:nvPicPr>
          <p:blipFill rotWithShape="1">
            <a:blip r:embed="rId7">
              <a:alphaModFix/>
            </a:blip>
            <a:srcRect b="0" l="0" r="0" t="0"/>
            <a:stretch/>
          </p:blipFill>
          <p:spPr>
            <a:xfrm>
              <a:off x="5374861" y="2349200"/>
              <a:ext cx="570475" cy="304750"/>
            </a:xfrm>
            <a:prstGeom prst="rect">
              <a:avLst/>
            </a:prstGeom>
            <a:noFill/>
            <a:ln>
              <a:noFill/>
            </a:ln>
          </p:spPr>
        </p:pic>
        <p:pic>
          <p:nvPicPr>
            <p:cNvPr id="85" name="Google Shape;85;g37583dd152b_0_23"/>
            <p:cNvPicPr preferRelativeResize="0"/>
            <p:nvPr/>
          </p:nvPicPr>
          <p:blipFill rotWithShape="1">
            <a:blip r:embed="rId8">
              <a:alphaModFix/>
            </a:blip>
            <a:srcRect b="0" l="0" r="0" t="0"/>
            <a:stretch/>
          </p:blipFill>
          <p:spPr>
            <a:xfrm>
              <a:off x="542925" y="1941200"/>
              <a:ext cx="1478500" cy="1487800"/>
            </a:xfrm>
            <a:prstGeom prst="rect">
              <a:avLst/>
            </a:prstGeom>
            <a:noFill/>
            <a:ln>
              <a:noFill/>
            </a:ln>
          </p:spPr>
        </p:pic>
        <p:pic>
          <p:nvPicPr>
            <p:cNvPr id="86" name="Google Shape;86;g37583dd152b_0_23"/>
            <p:cNvPicPr preferRelativeResize="0"/>
            <p:nvPr/>
          </p:nvPicPr>
          <p:blipFill rotWithShape="1">
            <a:blip r:embed="rId8">
              <a:alphaModFix/>
            </a:blip>
            <a:srcRect b="0" l="0" r="0" t="0"/>
            <a:stretch/>
          </p:blipFill>
          <p:spPr>
            <a:xfrm>
              <a:off x="10102275" y="1941200"/>
              <a:ext cx="1478500" cy="1487800"/>
            </a:xfrm>
            <a:prstGeom prst="rect">
              <a:avLst/>
            </a:prstGeom>
            <a:noFill/>
            <a:ln>
              <a:noFill/>
            </a:ln>
          </p:spPr>
        </p:pic>
        <p:sp>
          <p:nvSpPr>
            <p:cNvPr id="87" name="Google Shape;87;g37583dd152b_0_23"/>
            <p:cNvSpPr txBox="1"/>
            <p:nvPr/>
          </p:nvSpPr>
          <p:spPr>
            <a:xfrm>
              <a:off x="128704" y="1469308"/>
              <a:ext cx="2307000" cy="657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500"/>
                <a:buFont typeface="Arial"/>
                <a:buNone/>
              </a:pPr>
              <a:r>
                <a:rPr b="0" i="0" lang="en-GB" sz="1500" u="none" cap="none" strike="noStrike">
                  <a:solidFill>
                    <a:schemeClr val="dk1"/>
                  </a:solidFill>
                  <a:latin typeface="Arial"/>
                  <a:ea typeface="Arial"/>
                  <a:cs typeface="Arial"/>
                  <a:sym typeface="Arial"/>
                </a:rPr>
                <a:t>Erabiltzailea</a:t>
              </a:r>
              <a:endParaRPr b="0" i="0" sz="700" u="none" cap="none" strike="noStrike">
                <a:solidFill>
                  <a:srgbClr val="000000"/>
                </a:solidFill>
                <a:latin typeface="Calibri"/>
                <a:ea typeface="Calibri"/>
                <a:cs typeface="Calibri"/>
                <a:sym typeface="Calibri"/>
              </a:endParaRPr>
            </a:p>
          </p:txBody>
        </p:sp>
        <p:sp>
          <p:nvSpPr>
            <p:cNvPr id="88" name="Google Shape;88;g37583dd152b_0_23"/>
            <p:cNvSpPr txBox="1"/>
            <p:nvPr/>
          </p:nvSpPr>
          <p:spPr>
            <a:xfrm>
              <a:off x="9688054" y="1432720"/>
              <a:ext cx="2307000" cy="657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500"/>
                <a:buFont typeface="Arial"/>
                <a:buNone/>
              </a:pPr>
              <a:r>
                <a:rPr b="0" i="0" lang="en-GB" sz="1500" u="none" cap="none" strike="noStrike">
                  <a:solidFill>
                    <a:schemeClr val="dk1"/>
                  </a:solidFill>
                  <a:latin typeface="Arial"/>
                  <a:ea typeface="Arial"/>
                  <a:cs typeface="Arial"/>
                  <a:sym typeface="Arial"/>
                </a:rPr>
                <a:t>Zerbitzaria</a:t>
              </a:r>
              <a:endParaRPr b="0" i="0" sz="700" u="none" cap="none" strike="noStrike">
                <a:solidFill>
                  <a:srgbClr val="000000"/>
                </a:solidFill>
                <a:latin typeface="Calibri"/>
                <a:ea typeface="Calibri"/>
                <a:cs typeface="Calibri"/>
                <a:sym typeface="Calibri"/>
              </a:endParaRPr>
            </a:p>
          </p:txBody>
        </p:sp>
        <p:sp>
          <p:nvSpPr>
            <p:cNvPr id="89" name="Google Shape;89;g37583dd152b_0_23"/>
            <p:cNvSpPr txBox="1"/>
            <p:nvPr/>
          </p:nvSpPr>
          <p:spPr>
            <a:xfrm>
              <a:off x="1788803" y="3074291"/>
              <a:ext cx="2779800" cy="963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700"/>
                <a:buFont typeface="Arial"/>
                <a:buNone/>
              </a:pPr>
              <a:r>
                <a:rPr b="1" i="0" lang="en-GB" sz="1700" u="none" cap="none" strike="noStrike">
                  <a:solidFill>
                    <a:schemeClr val="dk1"/>
                  </a:solidFill>
                  <a:latin typeface="Arial"/>
                  <a:ea typeface="Arial"/>
                  <a:cs typeface="Arial"/>
                  <a:sym typeface="Arial"/>
                </a:rPr>
                <a:t>HTTP aditza</a:t>
              </a:r>
              <a:endParaRPr b="1" i="0" sz="17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(POST,GET,PUT,DELETE)</a:t>
              </a:r>
              <a:endParaRPr b="0" i="0" sz="800" u="none" cap="none" strike="noStrike">
                <a:solidFill>
                  <a:schemeClr val="dk1"/>
                </a:solidFill>
                <a:latin typeface="Arial"/>
                <a:ea typeface="Arial"/>
                <a:cs typeface="Arial"/>
                <a:sym typeface="Arial"/>
              </a:endParaRPr>
            </a:p>
          </p:txBody>
        </p:sp>
        <p:sp>
          <p:nvSpPr>
            <p:cNvPr id="90" name="Google Shape;90;g37583dd152b_0_23"/>
            <p:cNvSpPr txBox="1"/>
            <p:nvPr/>
          </p:nvSpPr>
          <p:spPr>
            <a:xfrm>
              <a:off x="5199622" y="3074284"/>
              <a:ext cx="1353600" cy="803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100"/>
                <a:buFont typeface="Arial"/>
                <a:buNone/>
              </a:pPr>
              <a:r>
                <a:rPr b="1" i="0" lang="en-GB" sz="2100" u="none" cap="none" strike="noStrike">
                  <a:solidFill>
                    <a:schemeClr val="dk1"/>
                  </a:solidFill>
                  <a:latin typeface="Arial"/>
                  <a:ea typeface="Arial"/>
                  <a:cs typeface="Arial"/>
                  <a:sym typeface="Arial"/>
                </a:rPr>
                <a:t>URI</a:t>
              </a:r>
              <a:endParaRPr b="1" i="0" sz="1300" u="none" cap="none" strike="noStrike">
                <a:solidFill>
                  <a:srgbClr val="000000"/>
                </a:solidFill>
                <a:latin typeface="Calibri"/>
                <a:ea typeface="Calibri"/>
                <a:cs typeface="Calibri"/>
                <a:sym typeface="Calibri"/>
              </a:endParaRPr>
            </a:p>
          </p:txBody>
        </p:sp>
        <p:sp>
          <p:nvSpPr>
            <p:cNvPr id="91" name="Google Shape;91;g37583dd152b_0_23"/>
            <p:cNvSpPr txBox="1"/>
            <p:nvPr/>
          </p:nvSpPr>
          <p:spPr>
            <a:xfrm>
              <a:off x="9005442" y="3138770"/>
              <a:ext cx="1641300" cy="1539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900"/>
                <a:buFont typeface="Arial"/>
                <a:buNone/>
              </a:pPr>
              <a:r>
                <a:rPr b="1" i="0" lang="en-GB" sz="1900" u="none" cap="none" strike="noStrike">
                  <a:solidFill>
                    <a:schemeClr val="dk1"/>
                  </a:solidFill>
                  <a:latin typeface="Arial"/>
                  <a:ea typeface="Arial"/>
                  <a:cs typeface="Arial"/>
                  <a:sym typeface="Arial"/>
                </a:rPr>
                <a:t>DATA</a:t>
              </a:r>
              <a:endParaRPr b="1" i="0" sz="1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(JSON, XML)</a:t>
              </a:r>
              <a:endParaRPr b="0" i="0" sz="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p:txBody>
        </p:sp>
        <p:pic>
          <p:nvPicPr>
            <p:cNvPr id="92" name="Google Shape;92;g37583dd152b_0_23"/>
            <p:cNvPicPr preferRelativeResize="0"/>
            <p:nvPr/>
          </p:nvPicPr>
          <p:blipFill rotWithShape="1">
            <a:blip r:embed="rId9">
              <a:alphaModFix/>
            </a:blip>
            <a:srcRect b="0" l="0" r="0" t="0"/>
            <a:stretch/>
          </p:blipFill>
          <p:spPr>
            <a:xfrm>
              <a:off x="6120550" y="2028225"/>
              <a:ext cx="1641400" cy="928601"/>
            </a:xfrm>
            <a:prstGeom prst="rect">
              <a:avLst/>
            </a:prstGeom>
            <a:noFill/>
            <a:ln>
              <a:noFill/>
            </a:ln>
          </p:spPr>
        </p:pic>
        <p:pic>
          <p:nvPicPr>
            <p:cNvPr id="93" name="Google Shape;93;g37583dd152b_0_23"/>
            <p:cNvPicPr preferRelativeResize="0"/>
            <p:nvPr/>
          </p:nvPicPr>
          <p:blipFill rotWithShape="1">
            <a:blip r:embed="rId9">
              <a:alphaModFix/>
            </a:blip>
            <a:srcRect b="0" l="0" r="0" t="0"/>
            <a:stretch/>
          </p:blipFill>
          <p:spPr>
            <a:xfrm>
              <a:off x="3558225" y="2037275"/>
              <a:ext cx="1641400" cy="928601"/>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7583dd152b_0_5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99" name="Google Shape;99;g37583dd152b_0_5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00" name="Google Shape;100;g37583dd152b_0_5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101" name="Google Shape;101;g37583dd152b_0_51"/>
          <p:cNvSpPr txBox="1"/>
          <p:nvPr>
            <p:ph idx="2" type="body"/>
          </p:nvPr>
        </p:nvSpPr>
        <p:spPr>
          <a:xfrm>
            <a:off x="802205" y="1442725"/>
            <a:ext cx="10972800" cy="4337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300"/>
              <a:t>ThingsBoard REST APIaren dokumentazio interaktiboa eskuragarri dago Swagger UI bidez:</a:t>
            </a:r>
            <a:endParaRPr sz="2300"/>
          </a:p>
          <a:p>
            <a:pPr indent="0" lvl="0" marL="0" rtl="0" algn="ctr">
              <a:lnSpc>
                <a:spcPct val="115000"/>
              </a:lnSpc>
              <a:spcBef>
                <a:spcPts val="0"/>
              </a:spcBef>
              <a:spcAft>
                <a:spcPts val="0"/>
              </a:spcAft>
              <a:buSzPts val="1600"/>
              <a:buNone/>
            </a:pPr>
            <a:r>
              <a:t/>
            </a:r>
            <a:endParaRPr sz="2300"/>
          </a:p>
          <a:p>
            <a:pPr indent="0" lvl="0" marL="0" rtl="0" algn="ctr">
              <a:lnSpc>
                <a:spcPct val="115000"/>
              </a:lnSpc>
              <a:spcBef>
                <a:spcPts val="0"/>
              </a:spcBef>
              <a:spcAft>
                <a:spcPts val="0"/>
              </a:spcAft>
              <a:buClr>
                <a:schemeClr val="dk1"/>
              </a:buClr>
              <a:buSzPts val="1100"/>
              <a:buFont typeface="Arial"/>
              <a:buNone/>
            </a:pPr>
            <a:r>
              <a:t/>
            </a:r>
            <a:endParaRPr sz="2300"/>
          </a:p>
          <a:p>
            <a:pPr indent="-361950" lvl="0" marL="457200" rtl="0" algn="l">
              <a:lnSpc>
                <a:spcPct val="115000"/>
              </a:lnSpc>
              <a:spcBef>
                <a:spcPts val="0"/>
              </a:spcBef>
              <a:spcAft>
                <a:spcPts val="0"/>
              </a:spcAft>
              <a:buSzPts val="2300"/>
              <a:buChar char="●"/>
            </a:pPr>
            <a:r>
              <a:rPr lang="en-GB" sz="2300"/>
              <a:t>Datuak eskuratzen:</a:t>
            </a:r>
            <a:endParaRPr sz="2300"/>
          </a:p>
          <a:p>
            <a:pPr indent="-361950" lvl="1" marL="914400" marR="0" rtl="0" algn="l">
              <a:lnSpc>
                <a:spcPct val="115000"/>
              </a:lnSpc>
              <a:spcBef>
                <a:spcPts val="0"/>
              </a:spcBef>
              <a:spcAft>
                <a:spcPts val="0"/>
              </a:spcAft>
              <a:buSzPts val="2300"/>
              <a:buChar char="○"/>
            </a:pPr>
            <a:r>
              <a:rPr lang="en-GB" sz="2300"/>
              <a:t>Telemetria datuak (telemetry controller: denbora tarte batean, azkenekoa, ..)</a:t>
            </a:r>
            <a:endParaRPr sz="2300"/>
          </a:p>
          <a:p>
            <a:pPr indent="0" lvl="0" marL="1828800" rtl="0" algn="l">
              <a:lnSpc>
                <a:spcPct val="115000"/>
              </a:lnSpc>
              <a:spcBef>
                <a:spcPts val="0"/>
              </a:spcBef>
              <a:spcAft>
                <a:spcPts val="0"/>
              </a:spcAft>
              <a:buSzPts val="1600"/>
              <a:buNone/>
            </a:pPr>
            <a:r>
              <a:rPr lang="en-GB" sz="2300"/>
              <a:t>																</a:t>
            </a:r>
            <a:endParaRPr sz="2300"/>
          </a:p>
          <a:p>
            <a:pPr indent="0" lvl="0" marL="1828800" rtl="0" algn="l">
              <a:lnSpc>
                <a:spcPct val="115000"/>
              </a:lnSpc>
              <a:spcBef>
                <a:spcPts val="0"/>
              </a:spcBef>
              <a:spcAft>
                <a:spcPts val="0"/>
              </a:spcAft>
              <a:buSzPts val="1600"/>
              <a:buNone/>
            </a:pPr>
            <a:r>
              <a:t/>
            </a:r>
            <a:endParaRPr sz="2300"/>
          </a:p>
          <a:p>
            <a:pPr indent="-361950" lvl="0" marL="457200" rtl="0" algn="l">
              <a:lnSpc>
                <a:spcPct val="115000"/>
              </a:lnSpc>
              <a:spcBef>
                <a:spcPts val="0"/>
              </a:spcBef>
              <a:spcAft>
                <a:spcPts val="0"/>
              </a:spcAft>
              <a:buSzPts val="2300"/>
              <a:buChar char="●"/>
            </a:pPr>
            <a:r>
              <a:rPr lang="en-GB" sz="2300"/>
              <a:t>Datuak sartzen eta ezabatzen:</a:t>
            </a:r>
            <a:endParaRPr sz="2300"/>
          </a:p>
          <a:p>
            <a:pPr indent="-361950" lvl="1" marL="914400" rtl="0" algn="l">
              <a:lnSpc>
                <a:spcPct val="115000"/>
              </a:lnSpc>
              <a:spcBef>
                <a:spcPts val="0"/>
              </a:spcBef>
              <a:spcAft>
                <a:spcPts val="0"/>
              </a:spcAft>
              <a:buSzPts val="2300"/>
              <a:buChar char="○"/>
            </a:pPr>
            <a:r>
              <a:rPr lang="en-GB" sz="2300"/>
              <a:t>Atributu datuak sartu eta ezabatu (telemetry controller)</a:t>
            </a:r>
            <a:endParaRPr sz="2300"/>
          </a:p>
          <a:p>
            <a:pPr indent="0" lvl="0" marL="3657600" rtl="0" algn="l">
              <a:lnSpc>
                <a:spcPct val="115000"/>
              </a:lnSpc>
              <a:spcBef>
                <a:spcPts val="0"/>
              </a:spcBef>
              <a:spcAft>
                <a:spcPts val="0"/>
              </a:spcAft>
              <a:buSzPts val="1600"/>
              <a:buNone/>
            </a:pPr>
            <a:r>
              <a:t/>
            </a:r>
            <a:endParaRPr sz="2300"/>
          </a:p>
          <a:p>
            <a:pPr indent="0" lvl="0" marL="137160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914400" rtl="0" algn="l">
              <a:lnSpc>
                <a:spcPct val="115000"/>
              </a:lnSpc>
              <a:spcBef>
                <a:spcPts val="0"/>
              </a:spcBef>
              <a:spcAft>
                <a:spcPts val="0"/>
              </a:spcAft>
              <a:buSzPts val="1600"/>
              <a:buNone/>
            </a:pPr>
            <a:r>
              <a:rPr lang="en-GB" sz="2300"/>
              <a:t>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91440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02" name="Google Shape;102;g37583dd152b_0_51"/>
          <p:cNvPicPr preferRelativeResize="0"/>
          <p:nvPr/>
        </p:nvPicPr>
        <p:blipFill rotWithShape="1">
          <a:blip r:embed="rId3">
            <a:alphaModFix/>
          </a:blip>
          <a:srcRect b="0" l="0" r="62237" t="0"/>
          <a:stretch/>
        </p:blipFill>
        <p:spPr>
          <a:xfrm>
            <a:off x="659912" y="2630300"/>
            <a:ext cx="3006918" cy="459900"/>
          </a:xfrm>
          <a:prstGeom prst="rect">
            <a:avLst/>
          </a:prstGeom>
          <a:noFill/>
          <a:ln>
            <a:noFill/>
          </a:ln>
        </p:spPr>
      </p:pic>
      <p:sp>
        <p:nvSpPr>
          <p:cNvPr id="103" name="Google Shape;103;g37583dd152b_0_51"/>
          <p:cNvSpPr/>
          <p:nvPr/>
        </p:nvSpPr>
        <p:spPr>
          <a:xfrm>
            <a:off x="3773320" y="2774300"/>
            <a:ext cx="3470400" cy="171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04" name="Google Shape;104;g37583dd152b_0_51"/>
          <p:cNvSpPr txBox="1"/>
          <p:nvPr/>
        </p:nvSpPr>
        <p:spPr>
          <a:xfrm>
            <a:off x="7243576" y="2643350"/>
            <a:ext cx="3838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sng" cap="none" strike="noStrike">
                <a:solidFill>
                  <a:schemeClr val="hlink"/>
                </a:solidFill>
                <a:latin typeface="Calibri"/>
                <a:ea typeface="Calibri"/>
                <a:cs typeface="Calibri"/>
                <a:sym typeface="Calibri"/>
                <a:hlinkClick r:id="rId4"/>
              </a:rPr>
              <a:t>https://thingsboard.tknika.eus/swagger-ui/</a:t>
            </a:r>
            <a:endParaRPr b="0" i="0" sz="1500" u="none" cap="none" strike="noStrike">
              <a:solidFill>
                <a:srgbClr val="000000"/>
              </a:solidFill>
              <a:latin typeface="Calibri"/>
              <a:ea typeface="Calibri"/>
              <a:cs typeface="Calibri"/>
              <a:sym typeface="Calibri"/>
            </a:endParaRPr>
          </a:p>
        </p:txBody>
      </p:sp>
      <p:sp>
        <p:nvSpPr>
          <p:cNvPr id="105" name="Google Shape;105;g37583dd152b_0_51"/>
          <p:cNvSpPr txBox="1"/>
          <p:nvPr/>
        </p:nvSpPr>
        <p:spPr>
          <a:xfrm>
            <a:off x="3916439" y="2553325"/>
            <a:ext cx="3183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(komeni lehenago zure thingsboard-eko sesioa irekita edukitzea)</a:t>
            </a:r>
            <a:endParaRPr b="0" i="0" sz="900" u="none" cap="none" strike="noStrike">
              <a:solidFill>
                <a:srgbClr val="000000"/>
              </a:solidFill>
              <a:latin typeface="Calibri"/>
              <a:ea typeface="Calibri"/>
              <a:cs typeface="Calibri"/>
              <a:sym typeface="Calibri"/>
            </a:endParaRPr>
          </a:p>
        </p:txBody>
      </p:sp>
      <p:pic>
        <p:nvPicPr>
          <p:cNvPr id="106" name="Google Shape;106;g37583dd152b_0_51"/>
          <p:cNvPicPr preferRelativeResize="0"/>
          <p:nvPr/>
        </p:nvPicPr>
        <p:blipFill rotWithShape="1">
          <a:blip r:embed="rId5">
            <a:alphaModFix/>
          </a:blip>
          <a:srcRect b="0" l="0" r="0" t="0"/>
          <a:stretch/>
        </p:blipFill>
        <p:spPr>
          <a:xfrm>
            <a:off x="2290529" y="4031749"/>
            <a:ext cx="6309195" cy="576000"/>
          </a:xfrm>
          <a:prstGeom prst="rect">
            <a:avLst/>
          </a:prstGeom>
          <a:noFill/>
          <a:ln>
            <a:noFill/>
          </a:ln>
        </p:spPr>
      </p:pic>
      <p:sp>
        <p:nvSpPr>
          <p:cNvPr id="107" name="Google Shape;107;g37583dd152b_0_51"/>
          <p:cNvSpPr txBox="1"/>
          <p:nvPr/>
        </p:nvSpPr>
        <p:spPr>
          <a:xfrm>
            <a:off x="9232487" y="5595100"/>
            <a:ext cx="1743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a:t>
            </a:r>
            <a:r>
              <a:rPr b="0" i="0" lang="en-GB" sz="1500" u="sng" cap="none" strike="noStrike">
                <a:solidFill>
                  <a:schemeClr val="hlink"/>
                </a:solidFill>
                <a:latin typeface="Calibri"/>
                <a:ea typeface="Calibri"/>
                <a:cs typeface="Calibri"/>
                <a:sym typeface="Calibri"/>
                <a:hlinkClick r:id="rId6"/>
              </a:rPr>
              <a:t>bideo-adibidea</a:t>
            </a: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p:txBody>
      </p:sp>
      <p:pic>
        <p:nvPicPr>
          <p:cNvPr id="108" name="Google Shape;108;g37583dd152b_0_51"/>
          <p:cNvPicPr preferRelativeResize="0"/>
          <p:nvPr/>
        </p:nvPicPr>
        <p:blipFill rotWithShape="1">
          <a:blip r:embed="rId7">
            <a:alphaModFix/>
          </a:blip>
          <a:srcRect b="0" l="0" r="0" t="0"/>
          <a:stretch/>
        </p:blipFill>
        <p:spPr>
          <a:xfrm>
            <a:off x="2249720" y="5549300"/>
            <a:ext cx="6390800" cy="256300"/>
          </a:xfrm>
          <a:prstGeom prst="rect">
            <a:avLst/>
          </a:prstGeom>
          <a:noFill/>
          <a:ln>
            <a:noFill/>
          </a:ln>
        </p:spPr>
      </p:pic>
      <p:sp>
        <p:nvSpPr>
          <p:cNvPr id="109" name="Google Shape;109;g37583dd152b_0_51"/>
          <p:cNvSpPr txBox="1"/>
          <p:nvPr/>
        </p:nvSpPr>
        <p:spPr>
          <a:xfrm>
            <a:off x="8788553" y="4168325"/>
            <a:ext cx="1743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a:t>
            </a:r>
            <a:r>
              <a:rPr b="0" i="0" lang="en-GB" sz="1500" u="sng" cap="none" strike="noStrike">
                <a:solidFill>
                  <a:schemeClr val="hlink"/>
                </a:solidFill>
                <a:latin typeface="Calibri"/>
                <a:ea typeface="Calibri"/>
                <a:cs typeface="Calibri"/>
                <a:sym typeface="Calibri"/>
                <a:hlinkClick r:id="rId8"/>
              </a:rPr>
              <a:t>bideo-adibidea</a:t>
            </a:r>
            <a:r>
              <a:rPr b="0" i="0" lang="en-GB" sz="1500" u="none" cap="none" strike="noStrike">
                <a:solidFill>
                  <a:srgbClr val="000000"/>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p:txBody>
      </p:sp>
      <p:pic>
        <p:nvPicPr>
          <p:cNvPr id="110" name="Google Shape;110;g37583dd152b_0_51"/>
          <p:cNvPicPr preferRelativeResize="0"/>
          <p:nvPr/>
        </p:nvPicPr>
        <p:blipFill rotWithShape="1">
          <a:blip r:embed="rId9">
            <a:alphaModFix/>
          </a:blip>
          <a:srcRect b="0" l="0" r="0" t="0"/>
          <a:stretch/>
        </p:blipFill>
        <p:spPr>
          <a:xfrm>
            <a:off x="2002176" y="5805600"/>
            <a:ext cx="7011635" cy="25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7583dd152b_0_6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116" name="Google Shape;116;g37583dd152b_0_6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17" name="Google Shape;117;g37583dd152b_0_6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118" name="Google Shape;118;g37583dd152b_0_67"/>
          <p:cNvSpPr txBox="1"/>
          <p:nvPr>
            <p:ph idx="2" type="body"/>
          </p:nvPr>
        </p:nvSpPr>
        <p:spPr>
          <a:xfrm>
            <a:off x="-4468836" y="1918252"/>
            <a:ext cx="10972800" cy="470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400"/>
          </a:p>
          <a:p>
            <a:pPr indent="0" lvl="0" marL="91440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914400" rtl="0" algn="l">
              <a:lnSpc>
                <a:spcPct val="115000"/>
              </a:lnSpc>
              <a:spcBef>
                <a:spcPts val="0"/>
              </a:spcBef>
              <a:spcAft>
                <a:spcPts val="0"/>
              </a:spcAft>
              <a:buSzPts val="1600"/>
              <a:buNone/>
            </a:pPr>
            <a:r>
              <a:rPr lang="en-GB" sz="2300"/>
              <a:t>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91440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45720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19" name="Google Shape;119;g37583dd152b_0_67"/>
          <p:cNvPicPr preferRelativeResize="0"/>
          <p:nvPr/>
        </p:nvPicPr>
        <p:blipFill rotWithShape="1">
          <a:blip r:embed="rId3">
            <a:alphaModFix/>
          </a:blip>
          <a:srcRect b="0" l="0" r="0" t="0"/>
          <a:stretch/>
        </p:blipFill>
        <p:spPr>
          <a:xfrm>
            <a:off x="555282" y="1918250"/>
            <a:ext cx="4263377" cy="4555126"/>
          </a:xfrm>
          <a:prstGeom prst="rect">
            <a:avLst/>
          </a:prstGeom>
          <a:noFill/>
          <a:ln>
            <a:noFill/>
          </a:ln>
        </p:spPr>
      </p:pic>
      <p:cxnSp>
        <p:nvCxnSpPr>
          <p:cNvPr id="120" name="Google Shape;120;g37583dd152b_0_67"/>
          <p:cNvCxnSpPr>
            <a:endCxn id="121" idx="1"/>
          </p:cNvCxnSpPr>
          <p:nvPr/>
        </p:nvCxnSpPr>
        <p:spPr>
          <a:xfrm flipH="1" rot="10800000">
            <a:off x="4722576" y="3336513"/>
            <a:ext cx="425700" cy="362700"/>
          </a:xfrm>
          <a:prstGeom prst="straightConnector1">
            <a:avLst/>
          </a:prstGeom>
          <a:noFill/>
          <a:ln cap="flat" cmpd="sng" w="19075">
            <a:solidFill>
              <a:schemeClr val="dk2"/>
            </a:solidFill>
            <a:prstDash val="solid"/>
            <a:round/>
            <a:headEnd len="sm" w="sm" type="none"/>
            <a:tailEnd len="med" w="med" type="triangle"/>
          </a:ln>
        </p:spPr>
      </p:cxnSp>
      <p:cxnSp>
        <p:nvCxnSpPr>
          <p:cNvPr id="122" name="Google Shape;122;g37583dd152b_0_67"/>
          <p:cNvCxnSpPr/>
          <p:nvPr/>
        </p:nvCxnSpPr>
        <p:spPr>
          <a:xfrm>
            <a:off x="7923015" y="3167150"/>
            <a:ext cx="614100" cy="441900"/>
          </a:xfrm>
          <a:prstGeom prst="straightConnector1">
            <a:avLst/>
          </a:prstGeom>
          <a:noFill/>
          <a:ln cap="flat" cmpd="sng" w="9525">
            <a:solidFill>
              <a:schemeClr val="dk2"/>
            </a:solidFill>
            <a:prstDash val="solid"/>
            <a:round/>
            <a:headEnd len="sm" w="sm" type="none"/>
            <a:tailEnd len="med" w="med" type="triangle"/>
          </a:ln>
        </p:spPr>
      </p:cxnSp>
      <p:pic>
        <p:nvPicPr>
          <p:cNvPr id="121" name="Google Shape;121;g37583dd152b_0_67"/>
          <p:cNvPicPr preferRelativeResize="0"/>
          <p:nvPr/>
        </p:nvPicPr>
        <p:blipFill rotWithShape="1">
          <a:blip r:embed="rId4">
            <a:alphaModFix/>
          </a:blip>
          <a:srcRect b="0" l="0" r="0" t="0"/>
          <a:stretch/>
        </p:blipFill>
        <p:spPr>
          <a:xfrm>
            <a:off x="5148276" y="1918250"/>
            <a:ext cx="5749076" cy="2836526"/>
          </a:xfrm>
          <a:prstGeom prst="rect">
            <a:avLst/>
          </a:prstGeom>
          <a:noFill/>
          <a:ln>
            <a:noFill/>
          </a:ln>
        </p:spPr>
      </p:pic>
      <p:grpSp>
        <p:nvGrpSpPr>
          <p:cNvPr id="123" name="Google Shape;123;g37583dd152b_0_67"/>
          <p:cNvGrpSpPr/>
          <p:nvPr/>
        </p:nvGrpSpPr>
        <p:grpSpPr>
          <a:xfrm>
            <a:off x="9267509" y="3270275"/>
            <a:ext cx="1784278" cy="3203100"/>
            <a:chOff x="9034875" y="2414300"/>
            <a:chExt cx="1784100" cy="3203100"/>
          </a:xfrm>
        </p:grpSpPr>
        <p:sp>
          <p:nvSpPr>
            <p:cNvPr id="124" name="Google Shape;124;g37583dd152b_0_67"/>
            <p:cNvSpPr/>
            <p:nvPr/>
          </p:nvSpPr>
          <p:spPr>
            <a:xfrm>
              <a:off x="9034875" y="2414300"/>
              <a:ext cx="1784100" cy="320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25" name="Google Shape;125;g37583dd152b_0_67"/>
            <p:cNvPicPr preferRelativeResize="0"/>
            <p:nvPr/>
          </p:nvPicPr>
          <p:blipFill rotWithShape="1">
            <a:blip r:embed="rId5">
              <a:alphaModFix/>
            </a:blip>
            <a:srcRect b="0" l="0" r="0" t="0"/>
            <a:stretch/>
          </p:blipFill>
          <p:spPr>
            <a:xfrm>
              <a:off x="9069850" y="2438694"/>
              <a:ext cx="1706375" cy="3133276"/>
            </a:xfrm>
            <a:prstGeom prst="rect">
              <a:avLst/>
            </a:prstGeom>
            <a:noFill/>
            <a:ln>
              <a:noFill/>
            </a:ln>
          </p:spPr>
        </p:pic>
      </p:grpSp>
      <p:sp>
        <p:nvSpPr>
          <p:cNvPr id="126" name="Google Shape;126;g37583dd152b_0_67"/>
          <p:cNvSpPr/>
          <p:nvPr/>
        </p:nvSpPr>
        <p:spPr>
          <a:xfrm>
            <a:off x="10902206" y="2627000"/>
            <a:ext cx="847110" cy="1317575"/>
          </a:xfrm>
          <a:custGeom>
            <a:rect b="b" l="l" r="r" t="t"/>
            <a:pathLst>
              <a:path extrusionOk="0" h="52703" w="33881">
                <a:moveTo>
                  <a:pt x="0" y="0"/>
                </a:moveTo>
                <a:cubicBezTo>
                  <a:pt x="5620" y="2291"/>
                  <a:pt x="32408" y="4964"/>
                  <a:pt x="33717" y="13748"/>
                </a:cubicBezTo>
                <a:cubicBezTo>
                  <a:pt x="35027" y="22532"/>
                  <a:pt x="12167" y="46211"/>
                  <a:pt x="7857" y="52703"/>
                </a:cubicBezTo>
              </a:path>
            </a:pathLst>
          </a:custGeom>
          <a:noFill/>
          <a:ln cap="flat" cmpd="sng" w="190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 name="Google Shape;127;g37583dd152b_0_67"/>
          <p:cNvCxnSpPr/>
          <p:nvPr/>
        </p:nvCxnSpPr>
        <p:spPr>
          <a:xfrm flipH="1">
            <a:off x="11090492" y="3388075"/>
            <a:ext cx="466500" cy="5649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7583dd152b_0_8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133" name="Google Shape;133;g37583dd152b_0_8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34" name="Google Shape;134;g37583dd152b_0_8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135" name="Google Shape;135;g37583dd152b_0_83"/>
          <p:cNvSpPr txBox="1"/>
          <p:nvPr>
            <p:ph idx="2" type="body"/>
          </p:nvPr>
        </p:nvSpPr>
        <p:spPr>
          <a:xfrm>
            <a:off x="793182" y="194109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300"/>
          </a:p>
          <a:p>
            <a:pPr indent="457200" lvl="0" marL="0" rtl="0" algn="l">
              <a:lnSpc>
                <a:spcPct val="115000"/>
              </a:lnSpc>
              <a:spcBef>
                <a:spcPts val="0"/>
              </a:spcBef>
              <a:spcAft>
                <a:spcPts val="0"/>
              </a:spcAft>
              <a:buSzPts val="1600"/>
              <a:buNone/>
            </a:pPr>
            <a:r>
              <a:t/>
            </a:r>
            <a:endParaRPr sz="23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36" name="Google Shape;136;g37583dd152b_0_83">
            <a:hlinkClick r:id="rId3"/>
          </p:cNvPr>
          <p:cNvPicPr preferRelativeResize="0"/>
          <p:nvPr/>
        </p:nvPicPr>
        <p:blipFill rotWithShape="1">
          <a:blip r:embed="rId4">
            <a:alphaModFix/>
          </a:blip>
          <a:srcRect b="0" l="0" r="0" t="0"/>
          <a:stretch/>
        </p:blipFill>
        <p:spPr>
          <a:xfrm>
            <a:off x="666838" y="1952688"/>
            <a:ext cx="10858500" cy="410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7583dd152b_0_9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API</a:t>
            </a:r>
            <a:endParaRPr sz="3600"/>
          </a:p>
        </p:txBody>
      </p:sp>
      <p:sp>
        <p:nvSpPr>
          <p:cNvPr id="142" name="Google Shape;142;g37583dd152b_0_9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43" name="Google Shape;143;g37583dd152b_0_9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API-aren bi atalak:</a:t>
            </a:r>
            <a:endParaRPr sz="1900"/>
          </a:p>
        </p:txBody>
      </p:sp>
      <p:sp>
        <p:nvSpPr>
          <p:cNvPr id="144" name="Google Shape;144;g37583dd152b_0_91"/>
          <p:cNvSpPr txBox="1"/>
          <p:nvPr>
            <p:ph idx="2" type="body"/>
          </p:nvPr>
        </p:nvSpPr>
        <p:spPr>
          <a:xfrm>
            <a:off x="609605" y="2248700"/>
            <a:ext cx="10972800" cy="421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r>
              <a:rPr b="1" lang="en-GB" sz="2400"/>
              <a:t>Gailu API-a:</a:t>
            </a:r>
            <a:r>
              <a:rPr lang="en-GB" sz="2400"/>
              <a:t> </a:t>
            </a:r>
            <a:endParaRPr sz="2400"/>
          </a:p>
          <a:p>
            <a:pPr indent="457200" lvl="0" marL="0" rtl="0" algn="l">
              <a:lnSpc>
                <a:spcPct val="115000"/>
              </a:lnSpc>
              <a:spcBef>
                <a:spcPts val="0"/>
              </a:spcBef>
              <a:spcAft>
                <a:spcPts val="0"/>
              </a:spcAft>
              <a:buSzPts val="1600"/>
              <a:buNone/>
            </a:pPr>
            <a:r>
              <a:rPr lang="en-GB" sz="2400"/>
              <a:t>Gailuaren APIa onartzen diren komunikazio-protokoloen arabera multzokatzen da.</a:t>
            </a:r>
            <a:endParaRPr sz="2400"/>
          </a:p>
          <a:p>
            <a:pPr indent="-368300" lvl="0" marL="914400" marR="0" rtl="0" algn="l">
              <a:lnSpc>
                <a:spcPct val="115000"/>
              </a:lnSpc>
              <a:spcBef>
                <a:spcPts val="0"/>
              </a:spcBef>
              <a:spcAft>
                <a:spcPts val="0"/>
              </a:spcAft>
              <a:buSzPts val="2400"/>
              <a:buChar char="●"/>
            </a:pPr>
            <a:r>
              <a:rPr lang="en-GB" sz="2400" u="sng">
                <a:solidFill>
                  <a:schemeClr val="hlink"/>
                </a:solidFill>
                <a:hlinkClick r:id="rId3"/>
              </a:rPr>
              <a:t>MQTT API</a:t>
            </a:r>
            <a:endParaRPr sz="1900"/>
          </a:p>
          <a:p>
            <a:pPr indent="-368300" lvl="0" marL="914400" marR="0" rtl="0" algn="l">
              <a:lnSpc>
                <a:spcPct val="115000"/>
              </a:lnSpc>
              <a:spcBef>
                <a:spcPts val="0"/>
              </a:spcBef>
              <a:spcAft>
                <a:spcPts val="0"/>
              </a:spcAft>
              <a:buSzPts val="2400"/>
              <a:buChar char="●"/>
            </a:pPr>
            <a:r>
              <a:rPr lang="en-GB" sz="2400" u="sng">
                <a:solidFill>
                  <a:schemeClr val="hlink"/>
                </a:solidFill>
                <a:hlinkClick r:id="rId4"/>
              </a:rPr>
              <a:t>MQTT gateway API</a:t>
            </a:r>
            <a:endParaRPr sz="2400"/>
          </a:p>
          <a:p>
            <a:pPr indent="-368300" lvl="0" marL="914400" marR="0" rtl="0" algn="l">
              <a:lnSpc>
                <a:spcPct val="115000"/>
              </a:lnSpc>
              <a:spcBef>
                <a:spcPts val="0"/>
              </a:spcBef>
              <a:spcAft>
                <a:spcPts val="0"/>
              </a:spcAft>
              <a:buSzPts val="2400"/>
              <a:buChar char="●"/>
            </a:pPr>
            <a:r>
              <a:rPr lang="en-GB" sz="2400" u="sng">
                <a:solidFill>
                  <a:schemeClr val="hlink"/>
                </a:solidFill>
                <a:hlinkClick r:id="rId5"/>
              </a:rPr>
              <a:t>HTTP API</a:t>
            </a:r>
            <a:endParaRPr sz="1900"/>
          </a:p>
          <a:p>
            <a:pPr indent="-368300" lvl="0" marL="914400" marR="0" rtl="0" algn="l">
              <a:lnSpc>
                <a:spcPct val="115000"/>
              </a:lnSpc>
              <a:spcBef>
                <a:spcPts val="0"/>
              </a:spcBef>
              <a:spcAft>
                <a:spcPts val="0"/>
              </a:spcAft>
              <a:buSzPts val="2400"/>
              <a:buChar char="●"/>
            </a:pPr>
            <a:r>
              <a:rPr lang="en-GB" sz="2400" u="sng">
                <a:solidFill>
                  <a:schemeClr val="hlink"/>
                </a:solidFill>
                <a:hlinkClick r:id="rId6"/>
              </a:rPr>
              <a:t>CoAP API</a:t>
            </a:r>
            <a:endParaRPr sz="1900"/>
          </a:p>
          <a:p>
            <a:pPr indent="-368300" lvl="0" marL="914400" marR="0" rtl="0" algn="l">
              <a:lnSpc>
                <a:spcPct val="115000"/>
              </a:lnSpc>
              <a:spcBef>
                <a:spcPts val="0"/>
              </a:spcBef>
              <a:spcAft>
                <a:spcPts val="0"/>
              </a:spcAft>
              <a:buSzPts val="2400"/>
              <a:buChar char="●"/>
            </a:pPr>
            <a:r>
              <a:rPr lang="en-GB" sz="2400" u="sng">
                <a:solidFill>
                  <a:schemeClr val="hlink"/>
                </a:solidFill>
                <a:hlinkClick r:id="rId7"/>
              </a:rPr>
              <a:t>LWM2M API</a:t>
            </a:r>
            <a:endParaRPr sz="1900"/>
          </a:p>
          <a:p>
            <a:pPr indent="-368300" lvl="0" marL="914400" marR="0" rtl="0" algn="l">
              <a:lnSpc>
                <a:spcPct val="115000"/>
              </a:lnSpc>
              <a:spcBef>
                <a:spcPts val="0"/>
              </a:spcBef>
              <a:spcAft>
                <a:spcPts val="0"/>
              </a:spcAft>
              <a:buSzPts val="2400"/>
              <a:buChar char="●"/>
            </a:pPr>
            <a:r>
              <a:rPr lang="en-GB" sz="2400" u="sng">
                <a:solidFill>
                  <a:schemeClr val="hlink"/>
                </a:solidFill>
                <a:hlinkClick r:id="rId8"/>
              </a:rPr>
              <a:t>SNMP API</a:t>
            </a:r>
            <a:endParaRPr b="1" sz="1100" u="sng">
              <a:solidFill>
                <a:schemeClr val="hlink"/>
              </a:solidFill>
              <a:latin typeface="Arial"/>
              <a:ea typeface="Arial"/>
              <a:cs typeface="Arial"/>
              <a:sym typeface="Arial"/>
            </a:endParaRPr>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3F291DE3-5D2A-49C8-AA37-0F41010CF6D0}"/>
</file>

<file path=customXml/itemProps2.xml><?xml version="1.0" encoding="utf-8"?>
<ds:datastoreItem xmlns:ds="http://schemas.openxmlformats.org/officeDocument/2006/customXml" ds:itemID="{9F3A7DB4-70BE-45C6-8907-77E585E580ED}"/>
</file>

<file path=customXml/itemProps3.xml><?xml version="1.0" encoding="utf-8"?>
<ds:datastoreItem xmlns:ds="http://schemas.openxmlformats.org/officeDocument/2006/customXml" ds:itemID="{A4B91972-97A2-4B3D-87AA-4F890FB4C7EC}"/>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