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Roboto"/>
      <p:regular r:id="rId16"/>
      <p:bold r:id="rId17"/>
      <p:italic r:id="rId18"/>
      <p:boldItalic r:id="rId19"/>
    </p:embeddedFont>
    <p:embeddedFont>
      <p:font typeface="Arial Black"/>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hH/Rhe/MWBZBXpyjvGl1Zwx7Tj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Roboto-italic.fntdata"/><Relationship Id="rId8" Type="http://schemas.openxmlformats.org/officeDocument/2006/relationships/slide" Target="slides/slide3.xml"/><Relationship Id="rId21" Type="http://customschemas.google.com/relationships/presentationmetadata" Target="metadata"/><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font" Target="fonts/Roboto-bold.fntdata"/><Relationship Id="rId7" Type="http://schemas.openxmlformats.org/officeDocument/2006/relationships/slide" Target="slides/slide2.xml"/><Relationship Id="rId20" Type="http://schemas.openxmlformats.org/officeDocument/2006/relationships/font" Target="fonts/ArialBlack-regular.fntdata"/><Relationship Id="rId2" Type="http://schemas.openxmlformats.org/officeDocument/2006/relationships/presProps" Target="presProps.xml"/><Relationship Id="rId16" Type="http://schemas.openxmlformats.org/officeDocument/2006/relationships/font" Target="fonts/Roboto-regular.fntdata"/><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24" Type="http://schemas.openxmlformats.org/officeDocument/2006/relationships/customXml" Target="../customXml/item3.xml"/><Relationship Id="rId15" Type="http://schemas.openxmlformats.org/officeDocument/2006/relationships/slide" Target="slides/slide10.xml"/><Relationship Id="rId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font" Target="fonts/Roboto-boldItalic.fntdata"/><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37583ebcb7d_0_14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 name="Google Shape;41;g37583ebcb7d_0_1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 name="Google Shape;42;g37583ebcb7d_0_1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37583ebcb7d_0_1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g37583ebcb7d_0_15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7583ebcb7d_0_1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Zerbait definitzeko sortzaileak ematen duen definizioa kontsultatzea da aukera errazena: “Gailuak kudeatu, datuak bildu, prozesatu eta bistaratzeko IoT plataforma”</a:t>
            </a:r>
            <a:endParaRPr/>
          </a:p>
        </p:txBody>
      </p:sp>
      <p:sp>
        <p:nvSpPr>
          <p:cNvPr id="57" name="Google Shape;57;g37583ebcb7d_0_16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7583ebcb7d_0_1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Zerbait definitzeko sortzaileak ematen duen definizioa kontsultatzea da aukera errazena: “Gailuak kudeatu, datuak bildu, prozesatu eta bistaratzeko IoT plataforma”</a:t>
            </a:r>
            <a:endParaRPr/>
          </a:p>
        </p:txBody>
      </p:sp>
      <p:sp>
        <p:nvSpPr>
          <p:cNvPr id="68" name="Google Shape;68;g37583ebcb7d_0_17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7583ebcb7d_0_1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Zerbait definitzeko sortzaileak ematen duen definizioa kontsultatzea da aukera errazena: “Gailuak kudeatu, datuak bildu, prozesatu eta bistaratzeko IoT plataforma”</a:t>
            </a:r>
            <a:endParaRPr/>
          </a:p>
        </p:txBody>
      </p:sp>
      <p:sp>
        <p:nvSpPr>
          <p:cNvPr id="79" name="Google Shape;79;g37583ebcb7d_0_18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7583ebcb7d_0_1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Zerbait definitzeko sortzaileak ematen duen definizioa kontsultatzea da aukera errazena: “Gailuak kudeatu, datuak bildu, prozesatu eta bistaratzeko IoT plataforma”</a:t>
            </a:r>
            <a:endParaRPr/>
          </a:p>
        </p:txBody>
      </p:sp>
      <p:sp>
        <p:nvSpPr>
          <p:cNvPr id="89" name="Google Shape;89;g37583ebcb7d_0_19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7583ebcb7d_0_2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Zerbait definitzeko sortzaileak ematen duen definizioa kontsultatzea da aukera errazena: “Gailuak kudeatu, datuak bildu, prozesatu eta bistaratzeko IoT plataforma”</a:t>
            </a:r>
            <a:endParaRPr/>
          </a:p>
        </p:txBody>
      </p:sp>
      <p:sp>
        <p:nvSpPr>
          <p:cNvPr id="100" name="Google Shape;100;g37583ebcb7d_0_20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7583ebcb7d_0_2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Zerbait definitzeko sortzaileak ematen duen definizioa kontsultatzea da aukera errazena: “Gailuak kudeatu, datuak bildu, prozesatu eta bistaratzeko IoT plataforma”</a:t>
            </a:r>
            <a:endParaRPr/>
          </a:p>
        </p:txBody>
      </p:sp>
      <p:sp>
        <p:nvSpPr>
          <p:cNvPr id="110" name="Google Shape;110;g37583ebcb7d_0_21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g37583ebcb7d_0_30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image" Target="../media/image18.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2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lang="en-GB" sz="3600">
                <a:solidFill>
                  <a:srgbClr val="222D59"/>
                </a:solidFill>
                <a:latin typeface="Arial Black"/>
                <a:ea typeface="Arial Black"/>
                <a:cs typeface="Arial Black"/>
                <a:sym typeface="Arial Black"/>
              </a:rPr>
              <a:t>NODE RED MACHINE LEARNING</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Icon&#10;&#10;Description automatically generated" id="122" name="Google Shape;122;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123" name="Google Shape;123;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124" name="Google Shape;124;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125" name="Google Shape;125;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126" name="Google Shape;126;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127" name="Google Shape;127;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128" name="Google Shape;128;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129" name="Google Shape;129;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130" name="Google Shape;130;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pic>
        <p:nvPicPr>
          <p:cNvPr id="44" name="Google Shape;44;g37583ebcb7d_0_149"/>
          <p:cNvPicPr preferRelativeResize="0"/>
          <p:nvPr/>
        </p:nvPicPr>
        <p:blipFill>
          <a:blip r:embed="rId3">
            <a:alphaModFix amt="10000"/>
          </a:blip>
          <a:stretch>
            <a:fillRect/>
          </a:stretch>
        </p:blipFill>
        <p:spPr>
          <a:xfrm>
            <a:off x="-17452" y="0"/>
            <a:ext cx="12192000" cy="6235050"/>
          </a:xfrm>
          <a:prstGeom prst="rect">
            <a:avLst/>
          </a:prstGeom>
          <a:noFill/>
          <a:ln>
            <a:noFill/>
          </a:ln>
        </p:spPr>
      </p:pic>
      <p:sp>
        <p:nvSpPr>
          <p:cNvPr id="45" name="Google Shape;45;g37583ebcb7d_0_149"/>
          <p:cNvSpPr txBox="1"/>
          <p:nvPr/>
        </p:nvSpPr>
        <p:spPr>
          <a:xfrm>
            <a:off x="874741" y="4973106"/>
            <a:ext cx="104424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Source Sans Pro"/>
                <a:ea typeface="Source Sans Pro"/>
                <a:cs typeface="Source Sans Pro"/>
                <a:sym typeface="Source Sans Pro"/>
              </a:rPr>
              <a:t>AITOR </a:t>
            </a:r>
            <a:r>
              <a:rPr lang="en-GB" sz="2000">
                <a:solidFill>
                  <a:schemeClr val="dk1"/>
                </a:solidFill>
                <a:latin typeface="Source Sans Pro"/>
                <a:ea typeface="Source Sans Pro"/>
                <a:cs typeface="Source Sans Pro"/>
                <a:sym typeface="Source Sans Pro"/>
              </a:rPr>
              <a:t>AZPIROZ</a:t>
            </a:r>
            <a:endParaRPr b="0" i="0" sz="1500" u="none" cap="none" strike="noStrike">
              <a:solidFill>
                <a:srgbClr val="000000"/>
              </a:solidFill>
              <a:latin typeface="Arial"/>
              <a:ea typeface="Arial"/>
              <a:cs typeface="Arial"/>
              <a:sym typeface="Arial"/>
            </a:endParaRPr>
          </a:p>
        </p:txBody>
      </p:sp>
      <p:sp>
        <p:nvSpPr>
          <p:cNvPr id="46" name="Google Shape;46;g37583ebcb7d_0_14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7" name="Google Shape;47;g37583ebcb7d_0_149"/>
          <p:cNvSpPr txBox="1"/>
          <p:nvPr/>
        </p:nvSpPr>
        <p:spPr>
          <a:xfrm>
            <a:off x="781053" y="2132856"/>
            <a:ext cx="10442400" cy="16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t/>
            </a:r>
            <a:endParaRPr b="1" i="0" sz="5100" u="none" cap="none" strike="noStrike">
              <a:solidFill>
                <a:srgbClr val="0000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5100"/>
              <a:buFont typeface="Arial"/>
              <a:buNone/>
            </a:pPr>
            <a:r>
              <a:rPr b="1" lang="en-GB" sz="5100">
                <a:latin typeface="Source Sans Pro"/>
                <a:ea typeface="Source Sans Pro"/>
                <a:cs typeface="Source Sans Pro"/>
                <a:sym typeface="Source Sans Pro"/>
              </a:rPr>
              <a:t>NODE RED</a:t>
            </a:r>
            <a:r>
              <a:rPr b="1" i="0" lang="en-GB" sz="5100" u="none" cap="none" strike="noStrike">
                <a:solidFill>
                  <a:srgbClr val="000000"/>
                </a:solidFill>
                <a:latin typeface="Source Sans Pro"/>
                <a:ea typeface="Source Sans Pro"/>
                <a:cs typeface="Source Sans Pro"/>
                <a:sym typeface="Source Sans Pro"/>
              </a:rPr>
              <a:t> </a:t>
            </a:r>
            <a:endParaRPr b="1" i="0" sz="5100" u="none" cap="none" strike="noStrike">
              <a:solidFill>
                <a:srgbClr val="000000"/>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37583ebcb7d_0_157"/>
          <p:cNvSpPr txBox="1"/>
          <p:nvPr>
            <p:ph idx="4294967295" type="title"/>
          </p:nvPr>
        </p:nvSpPr>
        <p:spPr>
          <a:xfrm>
            <a:off x="359031" y="843558"/>
            <a:ext cx="8373300" cy="648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Source Sans Pro"/>
              <a:buNone/>
            </a:pPr>
            <a:r>
              <a:rPr lang="en-GB"/>
              <a:t>Edukiak</a:t>
            </a:r>
            <a:endParaRPr/>
          </a:p>
        </p:txBody>
      </p:sp>
      <p:sp>
        <p:nvSpPr>
          <p:cNvPr id="53" name="Google Shape;53;g37583ebcb7d_0_15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54" name="Google Shape;54;g37583ebcb7d_0_157"/>
          <p:cNvSpPr txBox="1"/>
          <p:nvPr>
            <p:ph idx="1" type="body"/>
          </p:nvPr>
        </p:nvSpPr>
        <p:spPr>
          <a:xfrm>
            <a:off x="3454275" y="1988850"/>
            <a:ext cx="5283300" cy="3528300"/>
          </a:xfrm>
          <a:prstGeom prst="rect">
            <a:avLst/>
          </a:prstGeom>
          <a:noFill/>
          <a:ln>
            <a:noFill/>
          </a:ln>
        </p:spPr>
        <p:txBody>
          <a:bodyPr anchorCtr="0" anchor="t" bIns="45700" lIns="91425" spcFirstLastPara="1" rIns="91425" wrap="square" tIns="45700">
            <a:noAutofit/>
          </a:bodyPr>
          <a:lstStyle/>
          <a:p>
            <a:pPr indent="-361950" lvl="0" marL="457200" rtl="0" algn="just">
              <a:lnSpc>
                <a:spcPct val="100000"/>
              </a:lnSpc>
              <a:spcBef>
                <a:spcPts val="0"/>
              </a:spcBef>
              <a:spcAft>
                <a:spcPts val="0"/>
              </a:spcAft>
              <a:buSzPts val="2300"/>
              <a:buAutoNum type="arabicPeriod"/>
            </a:pPr>
            <a:r>
              <a:rPr lang="en-GB" sz="2300"/>
              <a:t>Sarrera</a:t>
            </a:r>
            <a:endParaRPr sz="2300"/>
          </a:p>
          <a:p>
            <a:pPr indent="0" lvl="0" marL="457200" rtl="0" algn="just">
              <a:lnSpc>
                <a:spcPct val="100000"/>
              </a:lnSpc>
              <a:spcBef>
                <a:spcPts val="0"/>
              </a:spcBef>
              <a:spcAft>
                <a:spcPts val="0"/>
              </a:spcAft>
              <a:buNone/>
            </a:pPr>
            <a:r>
              <a:t/>
            </a:r>
            <a:endParaRPr sz="2300"/>
          </a:p>
          <a:p>
            <a:pPr indent="-361950" lvl="0" marL="457200" rtl="0" algn="l">
              <a:spcBef>
                <a:spcPts val="0"/>
              </a:spcBef>
              <a:spcAft>
                <a:spcPts val="0"/>
              </a:spcAft>
              <a:buSzPts val="2300"/>
              <a:buAutoNum type="arabicPeriod"/>
            </a:pPr>
            <a:r>
              <a:rPr lang="en-GB" sz="2300"/>
              <a:t>Machine Learning Nodoak</a:t>
            </a:r>
            <a:endParaRPr sz="2300"/>
          </a:p>
          <a:p>
            <a:pPr indent="0" lvl="0" marL="0" rtl="0" algn="just">
              <a:lnSpc>
                <a:spcPct val="100000"/>
              </a:lnSpc>
              <a:spcBef>
                <a:spcPts val="0"/>
              </a:spcBef>
              <a:spcAft>
                <a:spcPts val="0"/>
              </a:spcAft>
              <a:buNone/>
            </a:pPr>
            <a:r>
              <a:t/>
            </a:r>
            <a:endParaRPr sz="2300"/>
          </a:p>
          <a:p>
            <a:pPr indent="0" lvl="0" marL="0" rtl="0" algn="just">
              <a:lnSpc>
                <a:spcPct val="100000"/>
              </a:lnSpc>
              <a:spcBef>
                <a:spcPts val="0"/>
              </a:spcBef>
              <a:spcAft>
                <a:spcPts val="0"/>
              </a:spcAft>
              <a:buNone/>
            </a:pPr>
            <a:r>
              <a:rPr lang="en-GB" sz="2300"/>
              <a:t>2.     Entrenamendua</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None/>
            </a:pPr>
            <a:r>
              <a:rPr lang="en-GB" sz="2300"/>
              <a:t>3.	Modeloa kargatu</a:t>
            </a:r>
            <a:endParaRPr sz="2300"/>
          </a:p>
          <a:p>
            <a:pPr indent="0" lvl="0" marL="0" rtl="0" algn="just">
              <a:lnSpc>
                <a:spcPct val="100000"/>
              </a:lnSpc>
              <a:spcBef>
                <a:spcPts val="0"/>
              </a:spcBef>
              <a:spcAft>
                <a:spcPts val="0"/>
              </a:spcAft>
              <a:buNone/>
            </a:pPr>
            <a:r>
              <a:t/>
            </a:r>
            <a:endParaRPr sz="2300"/>
          </a:p>
          <a:p>
            <a:pPr indent="0" lvl="0" marL="0" rtl="0" algn="just">
              <a:lnSpc>
                <a:spcPct val="100000"/>
              </a:lnSpc>
              <a:spcBef>
                <a:spcPts val="0"/>
              </a:spcBef>
              <a:spcAft>
                <a:spcPts val="0"/>
              </a:spcAft>
              <a:buNone/>
            </a:pPr>
            <a:r>
              <a:rPr lang="en-GB" sz="2300"/>
              <a:t>4. 	Etorkizuna</a:t>
            </a:r>
            <a:endParaRPr sz="2300"/>
          </a:p>
          <a:p>
            <a:pPr indent="0" lvl="0" marL="0" rtl="0" algn="just">
              <a:lnSpc>
                <a:spcPct val="100000"/>
              </a:lnSpc>
              <a:spcBef>
                <a:spcPts val="0"/>
              </a:spcBef>
              <a:spcAft>
                <a:spcPts val="0"/>
              </a:spcAft>
              <a:buNone/>
            </a:pPr>
            <a:r>
              <a:t/>
            </a:r>
            <a:endParaRPr sz="2300"/>
          </a:p>
          <a:p>
            <a:pPr indent="0" lvl="0" marL="0" rtl="0" algn="just">
              <a:lnSpc>
                <a:spcPct val="100000"/>
              </a:lnSpc>
              <a:spcBef>
                <a:spcPts val="0"/>
              </a:spcBef>
              <a:spcAft>
                <a:spcPts val="0"/>
              </a:spcAft>
              <a:buNone/>
            </a:pPr>
            <a:r>
              <a:t/>
            </a: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g37583ebcb7d_0_163"/>
          <p:cNvSpPr txBox="1"/>
          <p:nvPr>
            <p:ph idx="4294967295" type="title"/>
          </p:nvPr>
        </p:nvSpPr>
        <p:spPr>
          <a:xfrm>
            <a:off x="609601" y="764704"/>
            <a:ext cx="10972800" cy="576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Source Sans Pro"/>
              <a:buNone/>
            </a:pPr>
            <a:r>
              <a:rPr lang="en-GB" sz="3600"/>
              <a:t>Orange Data Mining</a:t>
            </a:r>
            <a:endParaRPr sz="3600"/>
          </a:p>
        </p:txBody>
      </p:sp>
      <p:sp>
        <p:nvSpPr>
          <p:cNvPr id="60" name="Google Shape;60;g37583ebcb7d_0_16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sp>
        <p:nvSpPr>
          <p:cNvPr id="61" name="Google Shape;61;g37583ebcb7d_0_163"/>
          <p:cNvSpPr txBox="1"/>
          <p:nvPr>
            <p:ph idx="1" type="body"/>
          </p:nvPr>
        </p:nvSpPr>
        <p:spPr>
          <a:xfrm>
            <a:off x="622680" y="1340768"/>
            <a:ext cx="10946700" cy="432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62" name="Google Shape;62;g37583ebcb7d_0_163"/>
          <p:cNvSpPr txBox="1"/>
          <p:nvPr/>
        </p:nvSpPr>
        <p:spPr>
          <a:xfrm>
            <a:off x="284887" y="1754400"/>
            <a:ext cx="11624100" cy="169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400">
                <a:solidFill>
                  <a:schemeClr val="dk1"/>
                </a:solidFill>
                <a:latin typeface="Source Sans Pro"/>
                <a:ea typeface="Source Sans Pro"/>
                <a:cs typeface="Source Sans Pro"/>
                <a:sym typeface="Source Sans Pro"/>
              </a:rPr>
              <a:t>	Machine Learning ereduaren hedapena momentuko telemetriak eginez egin behar denez Node Red dela deritzogu horretarako ingurunerik onena. </a:t>
            </a:r>
            <a:endParaRPr sz="24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24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500"/>
          </a:p>
        </p:txBody>
      </p:sp>
      <p:pic>
        <p:nvPicPr>
          <p:cNvPr id="63" name="Google Shape;63;g37583ebcb7d_0_163"/>
          <p:cNvPicPr preferRelativeResize="0"/>
          <p:nvPr/>
        </p:nvPicPr>
        <p:blipFill>
          <a:blip r:embed="rId3">
            <a:alphaModFix/>
          </a:blip>
          <a:stretch>
            <a:fillRect/>
          </a:stretch>
        </p:blipFill>
        <p:spPr>
          <a:xfrm>
            <a:off x="1831715" y="2648405"/>
            <a:ext cx="6905909" cy="3851894"/>
          </a:xfrm>
          <a:prstGeom prst="rect">
            <a:avLst/>
          </a:prstGeom>
          <a:noFill/>
          <a:ln>
            <a:noFill/>
          </a:ln>
        </p:spPr>
      </p:pic>
      <p:cxnSp>
        <p:nvCxnSpPr>
          <p:cNvPr id="64" name="Google Shape;64;g37583ebcb7d_0_163"/>
          <p:cNvCxnSpPr/>
          <p:nvPr/>
        </p:nvCxnSpPr>
        <p:spPr>
          <a:xfrm>
            <a:off x="4087011" y="4733850"/>
            <a:ext cx="586500" cy="758700"/>
          </a:xfrm>
          <a:prstGeom prst="straightConnector1">
            <a:avLst/>
          </a:prstGeom>
          <a:noFill/>
          <a:ln cap="flat" cmpd="sng" w="9525">
            <a:solidFill>
              <a:srgbClr val="FF0000"/>
            </a:solidFill>
            <a:prstDash val="solid"/>
            <a:round/>
            <a:headEnd len="med" w="med" type="none"/>
            <a:tailEnd len="med" w="med" type="triangle"/>
          </a:ln>
        </p:spPr>
      </p:cxnSp>
      <p:pic>
        <p:nvPicPr>
          <p:cNvPr id="65" name="Google Shape;65;g37583ebcb7d_0_163"/>
          <p:cNvPicPr preferRelativeResize="0"/>
          <p:nvPr/>
        </p:nvPicPr>
        <p:blipFill rotWithShape="1">
          <a:blip r:embed="rId4">
            <a:alphaModFix/>
          </a:blip>
          <a:srcRect b="0" l="0" r="0" t="11205"/>
          <a:stretch/>
        </p:blipFill>
        <p:spPr>
          <a:xfrm>
            <a:off x="1281518" y="3257050"/>
            <a:ext cx="2977465" cy="1486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37583ebcb7d_0_173"/>
          <p:cNvSpPr txBox="1"/>
          <p:nvPr>
            <p:ph idx="4294967295" type="title"/>
          </p:nvPr>
        </p:nvSpPr>
        <p:spPr>
          <a:xfrm>
            <a:off x="609601" y="764704"/>
            <a:ext cx="10972800" cy="576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Source Sans Pro"/>
              <a:buNone/>
            </a:pPr>
            <a:r>
              <a:rPr lang="en-GB" sz="3600"/>
              <a:t>Orange Data Mining</a:t>
            </a:r>
            <a:endParaRPr sz="3600"/>
          </a:p>
        </p:txBody>
      </p:sp>
      <p:sp>
        <p:nvSpPr>
          <p:cNvPr id="71" name="Google Shape;71;g37583ebcb7d_0_17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sp>
        <p:nvSpPr>
          <p:cNvPr id="72" name="Google Shape;72;g37583ebcb7d_0_173"/>
          <p:cNvSpPr txBox="1"/>
          <p:nvPr>
            <p:ph idx="1" type="body"/>
          </p:nvPr>
        </p:nvSpPr>
        <p:spPr>
          <a:xfrm>
            <a:off x="622680" y="1340768"/>
            <a:ext cx="10946700" cy="432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Machine Learning Nodoak </a:t>
            </a:r>
            <a:endParaRPr sz="1900"/>
          </a:p>
        </p:txBody>
      </p:sp>
      <p:sp>
        <p:nvSpPr>
          <p:cNvPr id="73" name="Google Shape;73;g37583ebcb7d_0_173"/>
          <p:cNvSpPr txBox="1"/>
          <p:nvPr/>
        </p:nvSpPr>
        <p:spPr>
          <a:xfrm>
            <a:off x="141444" y="1969000"/>
            <a:ext cx="11724900" cy="126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400">
                <a:solidFill>
                  <a:schemeClr val="dk1"/>
                </a:solidFill>
                <a:latin typeface="Source Sans Pro"/>
                <a:ea typeface="Source Sans Pro"/>
                <a:cs typeface="Source Sans Pro"/>
                <a:sym typeface="Source Sans Pro"/>
              </a:rPr>
              <a:t>	Node Red-erako machine learning nodoak “Manage Paletteetik” instalatu ditzazkezue. Baina </a:t>
            </a:r>
            <a:r>
              <a:rPr lang="en-GB" sz="2400">
                <a:solidFill>
                  <a:srgbClr val="FF0000"/>
                </a:solidFill>
                <a:latin typeface="Source Sans Pro"/>
                <a:ea typeface="Source Sans Pro"/>
                <a:cs typeface="Source Sans Pro"/>
                <a:sym typeface="Source Sans Pro"/>
              </a:rPr>
              <a:t>ARAZO</a:t>
            </a:r>
            <a:r>
              <a:rPr lang="en-GB" sz="2400">
                <a:solidFill>
                  <a:schemeClr val="dk1"/>
                </a:solidFill>
                <a:latin typeface="Source Sans Pro"/>
                <a:ea typeface="Source Sans Pro"/>
                <a:cs typeface="Source Sans Pro"/>
                <a:sym typeface="Source Sans Pro"/>
              </a:rPr>
              <a:t> bat daukate eta laister </a:t>
            </a:r>
            <a:r>
              <a:rPr b="1" lang="en-GB" sz="2400">
                <a:solidFill>
                  <a:srgbClr val="38761D"/>
                </a:solidFill>
                <a:latin typeface="Source Sans Pro"/>
                <a:ea typeface="Source Sans Pro"/>
                <a:cs typeface="Source Sans Pro"/>
                <a:sym typeface="Source Sans Pro"/>
              </a:rPr>
              <a:t>eguneratu</a:t>
            </a:r>
            <a:r>
              <a:rPr lang="en-GB" sz="2400">
                <a:solidFill>
                  <a:schemeClr val="dk1"/>
                </a:solidFill>
                <a:latin typeface="Source Sans Pro"/>
                <a:ea typeface="Source Sans Pro"/>
                <a:cs typeface="Source Sans Pro"/>
                <a:sym typeface="Source Sans Pro"/>
              </a:rPr>
              <a:t> eta IoMBianean txertatzea espero dugu.</a:t>
            </a:r>
            <a:endParaRPr sz="24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500"/>
          </a:p>
        </p:txBody>
      </p:sp>
      <p:pic>
        <p:nvPicPr>
          <p:cNvPr id="74" name="Google Shape;74;g37583ebcb7d_0_173"/>
          <p:cNvPicPr preferRelativeResize="0"/>
          <p:nvPr/>
        </p:nvPicPr>
        <p:blipFill>
          <a:blip r:embed="rId3">
            <a:alphaModFix/>
          </a:blip>
          <a:stretch>
            <a:fillRect/>
          </a:stretch>
        </p:blipFill>
        <p:spPr>
          <a:xfrm>
            <a:off x="354772" y="3226675"/>
            <a:ext cx="5166146" cy="3276601"/>
          </a:xfrm>
          <a:prstGeom prst="rect">
            <a:avLst/>
          </a:prstGeom>
          <a:noFill/>
          <a:ln>
            <a:noFill/>
          </a:ln>
        </p:spPr>
      </p:pic>
      <p:sp>
        <p:nvSpPr>
          <p:cNvPr id="75" name="Google Shape;75;g37583ebcb7d_0_173"/>
          <p:cNvSpPr txBox="1"/>
          <p:nvPr/>
        </p:nvSpPr>
        <p:spPr>
          <a:xfrm>
            <a:off x="6211465" y="3175050"/>
            <a:ext cx="4795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100"/>
              <a:t>node-red-contrib-machine-learning</a:t>
            </a:r>
            <a:endParaRPr b="1" sz="2100"/>
          </a:p>
        </p:txBody>
      </p:sp>
      <p:pic>
        <p:nvPicPr>
          <p:cNvPr id="76" name="Google Shape;76;g37583ebcb7d_0_173"/>
          <p:cNvPicPr preferRelativeResize="0"/>
          <p:nvPr/>
        </p:nvPicPr>
        <p:blipFill rotWithShape="1">
          <a:blip r:embed="rId4">
            <a:alphaModFix/>
          </a:blip>
          <a:srcRect b="35629" l="0" r="0" t="0"/>
          <a:stretch/>
        </p:blipFill>
        <p:spPr>
          <a:xfrm>
            <a:off x="7904737" y="4012601"/>
            <a:ext cx="1287069" cy="2347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37583ebcb7d_0_183"/>
          <p:cNvSpPr txBox="1"/>
          <p:nvPr>
            <p:ph idx="4294967295" type="title"/>
          </p:nvPr>
        </p:nvSpPr>
        <p:spPr>
          <a:xfrm>
            <a:off x="609601" y="764704"/>
            <a:ext cx="10972800" cy="576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Source Sans Pro"/>
              <a:buNone/>
            </a:pPr>
            <a:r>
              <a:rPr lang="en-GB" sz="3600"/>
              <a:t>Orange Data Mining</a:t>
            </a:r>
            <a:endParaRPr sz="3600"/>
          </a:p>
        </p:txBody>
      </p:sp>
      <p:sp>
        <p:nvSpPr>
          <p:cNvPr id="82" name="Google Shape;82;g37583ebcb7d_0_18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sp>
        <p:nvSpPr>
          <p:cNvPr id="83" name="Google Shape;83;g37583ebcb7d_0_183"/>
          <p:cNvSpPr txBox="1"/>
          <p:nvPr>
            <p:ph idx="1" type="body"/>
          </p:nvPr>
        </p:nvSpPr>
        <p:spPr>
          <a:xfrm>
            <a:off x="622680" y="1340768"/>
            <a:ext cx="10946700" cy="432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Entrenamenduak</a:t>
            </a:r>
            <a:endParaRPr sz="1900"/>
          </a:p>
        </p:txBody>
      </p:sp>
      <p:sp>
        <p:nvSpPr>
          <p:cNvPr id="84" name="Google Shape;84;g37583ebcb7d_0_183"/>
          <p:cNvSpPr txBox="1"/>
          <p:nvPr/>
        </p:nvSpPr>
        <p:spPr>
          <a:xfrm>
            <a:off x="121216" y="1948750"/>
            <a:ext cx="11826300" cy="253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400">
                <a:solidFill>
                  <a:schemeClr val="dk1"/>
                </a:solidFill>
                <a:latin typeface="Source Sans Pro"/>
                <a:ea typeface="Source Sans Pro"/>
                <a:cs typeface="Source Sans Pro"/>
                <a:sym typeface="Source Sans Pro"/>
              </a:rPr>
              <a:t>	Nodo honek baditu klasifikazio modeloak eta entrenatu daitezke Node Red-en bertan. Horretarako IoMBian-era datu orriak eraman behar dira ordea, eta hau oso lan konplikatua da.</a:t>
            </a:r>
            <a:endParaRPr sz="24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24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24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500"/>
          </a:p>
        </p:txBody>
      </p:sp>
      <p:pic>
        <p:nvPicPr>
          <p:cNvPr id="85" name="Google Shape;85;g37583ebcb7d_0_183"/>
          <p:cNvPicPr preferRelativeResize="0"/>
          <p:nvPr/>
        </p:nvPicPr>
        <p:blipFill>
          <a:blip r:embed="rId3">
            <a:alphaModFix/>
          </a:blip>
          <a:stretch>
            <a:fillRect/>
          </a:stretch>
        </p:blipFill>
        <p:spPr>
          <a:xfrm>
            <a:off x="1963233" y="3275550"/>
            <a:ext cx="7374629" cy="1459562"/>
          </a:xfrm>
          <a:prstGeom prst="rect">
            <a:avLst/>
          </a:prstGeom>
          <a:noFill/>
          <a:ln>
            <a:noFill/>
          </a:ln>
        </p:spPr>
      </p:pic>
      <p:pic>
        <p:nvPicPr>
          <p:cNvPr id="86" name="Google Shape;86;g37583ebcb7d_0_183"/>
          <p:cNvPicPr preferRelativeResize="0"/>
          <p:nvPr/>
        </p:nvPicPr>
        <p:blipFill>
          <a:blip r:embed="rId4">
            <a:alphaModFix/>
          </a:blip>
          <a:stretch>
            <a:fillRect/>
          </a:stretch>
        </p:blipFill>
        <p:spPr>
          <a:xfrm>
            <a:off x="3662156" y="4926898"/>
            <a:ext cx="3782974" cy="1504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37583ebcb7d_0_192"/>
          <p:cNvSpPr txBox="1"/>
          <p:nvPr>
            <p:ph idx="4294967295" type="title"/>
          </p:nvPr>
        </p:nvSpPr>
        <p:spPr>
          <a:xfrm>
            <a:off x="609601" y="764704"/>
            <a:ext cx="10972800" cy="576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Source Sans Pro"/>
              <a:buNone/>
            </a:pPr>
            <a:r>
              <a:rPr lang="en-GB" sz="3600"/>
              <a:t>Orange Data Mining</a:t>
            </a:r>
            <a:endParaRPr sz="3600"/>
          </a:p>
        </p:txBody>
      </p:sp>
      <p:sp>
        <p:nvSpPr>
          <p:cNvPr id="92" name="Google Shape;92;g37583ebcb7d_0_19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sp>
        <p:nvSpPr>
          <p:cNvPr id="93" name="Google Shape;93;g37583ebcb7d_0_192"/>
          <p:cNvSpPr txBox="1"/>
          <p:nvPr>
            <p:ph idx="1" type="body"/>
          </p:nvPr>
        </p:nvSpPr>
        <p:spPr>
          <a:xfrm>
            <a:off x="622680" y="1340768"/>
            <a:ext cx="10946700" cy="432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Entrenamenduak</a:t>
            </a:r>
            <a:endParaRPr sz="1900"/>
          </a:p>
        </p:txBody>
      </p:sp>
      <p:sp>
        <p:nvSpPr>
          <p:cNvPr id="94" name="Google Shape;94;g37583ebcb7d_0_192"/>
          <p:cNvSpPr txBox="1"/>
          <p:nvPr/>
        </p:nvSpPr>
        <p:spPr>
          <a:xfrm>
            <a:off x="121216" y="1948750"/>
            <a:ext cx="11826300" cy="21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400">
                <a:solidFill>
                  <a:schemeClr val="dk1"/>
                </a:solidFill>
                <a:latin typeface="Source Sans Pro"/>
                <a:ea typeface="Source Sans Pro"/>
                <a:cs typeface="Source Sans Pro"/>
                <a:sym typeface="Source Sans Pro"/>
              </a:rPr>
              <a:t>	Modeloa entrenatu ondoren testeatu egin behar da eta ongi badago modeloa gorde egiten da.</a:t>
            </a:r>
            <a:endParaRPr sz="24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24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24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500"/>
          </a:p>
        </p:txBody>
      </p:sp>
      <p:pic>
        <p:nvPicPr>
          <p:cNvPr id="95" name="Google Shape;95;g37583ebcb7d_0_192"/>
          <p:cNvPicPr preferRelativeResize="0"/>
          <p:nvPr/>
        </p:nvPicPr>
        <p:blipFill>
          <a:blip r:embed="rId3">
            <a:alphaModFix/>
          </a:blip>
          <a:stretch>
            <a:fillRect/>
          </a:stretch>
        </p:blipFill>
        <p:spPr>
          <a:xfrm>
            <a:off x="293964" y="3249725"/>
            <a:ext cx="9297900" cy="2394475"/>
          </a:xfrm>
          <a:prstGeom prst="rect">
            <a:avLst/>
          </a:prstGeom>
          <a:noFill/>
          <a:ln>
            <a:noFill/>
          </a:ln>
        </p:spPr>
      </p:pic>
      <p:pic>
        <p:nvPicPr>
          <p:cNvPr id="96" name="Google Shape;96;g37583ebcb7d_0_192"/>
          <p:cNvPicPr preferRelativeResize="0"/>
          <p:nvPr/>
        </p:nvPicPr>
        <p:blipFill rotWithShape="1">
          <a:blip r:embed="rId4">
            <a:alphaModFix/>
          </a:blip>
          <a:srcRect b="0" l="0" r="51290" t="0"/>
          <a:stretch/>
        </p:blipFill>
        <p:spPr>
          <a:xfrm>
            <a:off x="9789928" y="3333813"/>
            <a:ext cx="2157633" cy="1343025"/>
          </a:xfrm>
          <a:prstGeom prst="rect">
            <a:avLst/>
          </a:prstGeom>
          <a:noFill/>
          <a:ln>
            <a:noFill/>
          </a:ln>
        </p:spPr>
      </p:pic>
      <p:sp>
        <p:nvSpPr>
          <p:cNvPr id="97" name="Google Shape;97;g37583ebcb7d_0_192"/>
          <p:cNvSpPr txBox="1"/>
          <p:nvPr/>
        </p:nvSpPr>
        <p:spPr>
          <a:xfrm>
            <a:off x="10116428" y="4656200"/>
            <a:ext cx="1831200" cy="6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300">
                <a:solidFill>
                  <a:schemeClr val="dk1"/>
                </a:solidFill>
                <a:latin typeface="Calibri"/>
                <a:ea typeface="Calibri"/>
                <a:cs typeface="Calibri"/>
                <a:sym typeface="Calibri"/>
              </a:rPr>
              <a:t>Accuracy %100</a:t>
            </a:r>
            <a:endParaRPr sz="23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37583ebcb7d_0_202"/>
          <p:cNvSpPr txBox="1"/>
          <p:nvPr>
            <p:ph idx="4294967295" type="title"/>
          </p:nvPr>
        </p:nvSpPr>
        <p:spPr>
          <a:xfrm>
            <a:off x="609601" y="764704"/>
            <a:ext cx="10972800" cy="576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Source Sans Pro"/>
              <a:buNone/>
            </a:pPr>
            <a:r>
              <a:rPr lang="en-GB" sz="3600"/>
              <a:t>Orange Data Mining</a:t>
            </a:r>
            <a:endParaRPr sz="3600"/>
          </a:p>
        </p:txBody>
      </p:sp>
      <p:sp>
        <p:nvSpPr>
          <p:cNvPr id="103" name="Google Shape;103;g37583ebcb7d_0_20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sp>
        <p:nvSpPr>
          <p:cNvPr id="104" name="Google Shape;104;g37583ebcb7d_0_202"/>
          <p:cNvSpPr txBox="1"/>
          <p:nvPr>
            <p:ph idx="1" type="body"/>
          </p:nvPr>
        </p:nvSpPr>
        <p:spPr>
          <a:xfrm>
            <a:off x="622680" y="1340768"/>
            <a:ext cx="10946700" cy="432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Modeloa kargatu</a:t>
            </a:r>
            <a:endParaRPr sz="1900"/>
          </a:p>
        </p:txBody>
      </p:sp>
      <p:sp>
        <p:nvSpPr>
          <p:cNvPr id="105" name="Google Shape;105;g37583ebcb7d_0_202"/>
          <p:cNvSpPr txBox="1"/>
          <p:nvPr/>
        </p:nvSpPr>
        <p:spPr>
          <a:xfrm>
            <a:off x="111115" y="1898825"/>
            <a:ext cx="11805900" cy="169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400">
                <a:solidFill>
                  <a:schemeClr val="dk1"/>
                </a:solidFill>
                <a:latin typeface="Source Sans Pro"/>
                <a:ea typeface="Source Sans Pro"/>
                <a:cs typeface="Source Sans Pro"/>
                <a:sym typeface="Source Sans Pro"/>
              </a:rPr>
              <a:t>	Azkenik entrenaturiko modeloa produkzio jarraian datozen telemetriei aplikatzen zaie.</a:t>
            </a:r>
            <a:endParaRPr sz="24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24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24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500"/>
          </a:p>
        </p:txBody>
      </p:sp>
      <p:pic>
        <p:nvPicPr>
          <p:cNvPr id="106" name="Google Shape;106;g37583ebcb7d_0_202"/>
          <p:cNvPicPr preferRelativeResize="0"/>
          <p:nvPr/>
        </p:nvPicPr>
        <p:blipFill>
          <a:blip r:embed="rId3">
            <a:alphaModFix/>
          </a:blip>
          <a:stretch>
            <a:fillRect/>
          </a:stretch>
        </p:blipFill>
        <p:spPr>
          <a:xfrm>
            <a:off x="398365" y="2807925"/>
            <a:ext cx="11229975" cy="1962150"/>
          </a:xfrm>
          <a:prstGeom prst="rect">
            <a:avLst/>
          </a:prstGeom>
          <a:noFill/>
          <a:ln>
            <a:noFill/>
          </a:ln>
        </p:spPr>
      </p:pic>
      <p:pic>
        <p:nvPicPr>
          <p:cNvPr id="107" name="Google Shape;107;g37583ebcb7d_0_202"/>
          <p:cNvPicPr preferRelativeResize="0"/>
          <p:nvPr/>
        </p:nvPicPr>
        <p:blipFill rotWithShape="1">
          <a:blip r:embed="rId4">
            <a:alphaModFix/>
          </a:blip>
          <a:srcRect b="27662" l="0" r="0" t="0"/>
          <a:stretch/>
        </p:blipFill>
        <p:spPr>
          <a:xfrm>
            <a:off x="9089368" y="4333922"/>
            <a:ext cx="2229143" cy="21015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37583ebcb7d_0_211"/>
          <p:cNvSpPr txBox="1"/>
          <p:nvPr>
            <p:ph idx="4294967295" type="title"/>
          </p:nvPr>
        </p:nvSpPr>
        <p:spPr>
          <a:xfrm>
            <a:off x="609601" y="764704"/>
            <a:ext cx="10972800" cy="576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Source Sans Pro"/>
              <a:buNone/>
            </a:pPr>
            <a:r>
              <a:rPr lang="en-GB" sz="3600"/>
              <a:t>Orange Data Mining</a:t>
            </a:r>
            <a:endParaRPr sz="3600"/>
          </a:p>
        </p:txBody>
      </p:sp>
      <p:sp>
        <p:nvSpPr>
          <p:cNvPr id="113" name="Google Shape;113;g37583ebcb7d_0_21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sp>
        <p:nvSpPr>
          <p:cNvPr id="114" name="Google Shape;114;g37583ebcb7d_0_211"/>
          <p:cNvSpPr txBox="1"/>
          <p:nvPr>
            <p:ph idx="1" type="body"/>
          </p:nvPr>
        </p:nvSpPr>
        <p:spPr>
          <a:xfrm>
            <a:off x="622680" y="1340768"/>
            <a:ext cx="10946700" cy="432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Modeloa kargatu</a:t>
            </a:r>
            <a:endParaRPr sz="1900"/>
          </a:p>
        </p:txBody>
      </p:sp>
      <p:sp>
        <p:nvSpPr>
          <p:cNvPr id="115" name="Google Shape;115;g37583ebcb7d_0_211"/>
          <p:cNvSpPr txBox="1"/>
          <p:nvPr/>
        </p:nvSpPr>
        <p:spPr>
          <a:xfrm>
            <a:off x="111115" y="1898825"/>
            <a:ext cx="11805900" cy="21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400">
                <a:solidFill>
                  <a:schemeClr val="dk1"/>
                </a:solidFill>
                <a:latin typeface="Source Sans Pro"/>
                <a:ea typeface="Source Sans Pro"/>
                <a:cs typeface="Source Sans Pro"/>
                <a:sym typeface="Source Sans Pro"/>
              </a:rPr>
              <a:t>	Aurrikuspenaren emaitzak Thingsboarrera bidaltzen baldin baditugu prozesuak momentu errealean egingo du landarearen aurrikuspena eta irudikatu egingo du gainera. </a:t>
            </a:r>
            <a:endParaRPr sz="24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24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24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500"/>
          </a:p>
        </p:txBody>
      </p:sp>
      <p:pic>
        <p:nvPicPr>
          <p:cNvPr id="116" name="Google Shape;116;g37583ebcb7d_0_211"/>
          <p:cNvPicPr preferRelativeResize="0"/>
          <p:nvPr/>
        </p:nvPicPr>
        <p:blipFill>
          <a:blip r:embed="rId3">
            <a:alphaModFix/>
          </a:blip>
          <a:stretch>
            <a:fillRect/>
          </a:stretch>
        </p:blipFill>
        <p:spPr>
          <a:xfrm>
            <a:off x="1811513" y="2855900"/>
            <a:ext cx="7403526" cy="3578900"/>
          </a:xfrm>
          <a:prstGeom prst="rect">
            <a:avLst/>
          </a:prstGeom>
          <a:noFill/>
          <a:ln>
            <a:noFill/>
          </a:ln>
        </p:spPr>
      </p:pic>
      <p:sp>
        <p:nvSpPr>
          <p:cNvPr id="117" name="Google Shape;117;g37583ebcb7d_0_211"/>
          <p:cNvSpPr/>
          <p:nvPr/>
        </p:nvSpPr>
        <p:spPr>
          <a:xfrm>
            <a:off x="3702586" y="4592225"/>
            <a:ext cx="1730100" cy="263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3F4953AE-B661-42AC-ABFA-721720372731}"/>
</file>

<file path=customXml/itemProps2.xml><?xml version="1.0" encoding="utf-8"?>
<ds:datastoreItem xmlns:ds="http://schemas.openxmlformats.org/officeDocument/2006/customXml" ds:itemID="{15B3DB9B-8A6B-4081-B78D-6AB558268824}"/>
</file>

<file path=customXml/itemProps3.xml><?xml version="1.0" encoding="utf-8"?>
<ds:datastoreItem xmlns:ds="http://schemas.openxmlformats.org/officeDocument/2006/customXml" ds:itemID="{BCEAEE19-66CF-4F12-91DF-A7CD3D955FA8}"/>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