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xgKJuEFb2fuLo3rxxho/EonyC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customschemas.google.com/relationships/presentationmetadata" Target="meta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ArialBlack-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boldItalic.fntdata"/><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bold.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58417ea4d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758417ea4d_0_6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58417ea4d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758417ea4d_0_7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58417ea4d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3758417ea4d_0_8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58417ea4d_0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3758417ea4d_0_9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58417ea4d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58417ea4d_0_11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58417ea4d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58417ea4d_0_1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58417ea4d_0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3758417ea4d_0_13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58417ea4d_0_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3758417ea4d_0_14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58417ea4d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3758417ea4d_0_15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58417ea4d_0_1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758417ea4d_0_16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8417ea4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g3758417ea4d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58417ea4d_0_1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3758417ea4d_0_17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58417ea4d_0_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3758417ea4d_0_18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58417ea4d_0_1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758417ea4d_0_19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3758417ea4d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Zerbait definitzeko sortzaileak ematen duen definizioa kontsultatzea da aukera errazena: “Gailuak kudeatu, datuak bildu, prozesatu eta bistaratzeko IoT plataforma”</a:t>
            </a:r>
            <a:endParaRPr/>
          </a:p>
        </p:txBody>
      </p:sp>
      <p:sp>
        <p:nvSpPr>
          <p:cNvPr id="48" name="Google Shape;48;g3758417ea4d_0_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8417ea4d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8417ea4d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8417ea4d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8417ea4d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58417ea4d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758417ea4d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58417ea4d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3758417ea4d_0_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58417ea4d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3758417ea4d_0_4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58417ea4d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3758417ea4d_0_5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8417ea4d_0_2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8.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hyperlink" Target="https://orangedatamining.com/widget-catalog/model/consta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orangedatamining.com/download/"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orangedatamining.com/widget-catalo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orangedatamining.com/docs/" TargetMode="External"/><Relationship Id="rId4" Type="http://schemas.openxmlformats.org/officeDocument/2006/relationships/hyperlink" Target="https://www.youtube.com/channel/UClKKWBe2SCAEyv7ZNGhIe4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orangedatamining.com/downlo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rive.google.com/drive/folders/12tOss-FpEL0C4qOjhDQvB4NcXtcTYu9J?usp=sharing" TargetMode="External"/><Relationship Id="rId4" Type="http://schemas.openxmlformats.org/officeDocument/2006/relationships/image" Target="../media/image1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GB" sz="3600">
                <a:solidFill>
                  <a:srgbClr val="222D59"/>
                </a:solidFill>
                <a:latin typeface="Arial Black"/>
                <a:ea typeface="Arial Black"/>
                <a:cs typeface="Arial Black"/>
                <a:sym typeface="Arial Black"/>
              </a:rPr>
              <a:t>Orange Data Mining</a:t>
            </a:r>
            <a:endParaRPr sz="3600">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58417ea4d_0_6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17" name="Google Shape;117;g3758417ea4d_0_6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8" name="Google Shape;118;g3758417ea4d_0_6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19" name="Google Shape;119;g3758417ea4d_0_65"/>
          <p:cNvSpPr txBox="1"/>
          <p:nvPr/>
        </p:nvSpPr>
        <p:spPr>
          <a:xfrm>
            <a:off x="437607" y="2035225"/>
            <a:ext cx="4064400" cy="39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Data - File</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Ezaugarriak eta helburua  (</a:t>
            </a:r>
            <a:r>
              <a:rPr b="1" i="1" lang="en-GB" sz="2400" u="none" cap="none" strike="noStrike">
                <a:solidFill>
                  <a:srgbClr val="FF0000"/>
                </a:solidFill>
                <a:latin typeface="Arial"/>
                <a:ea typeface="Arial"/>
                <a:cs typeface="Arial"/>
                <a:sym typeface="Arial"/>
              </a:rPr>
              <a:t>Features</a:t>
            </a:r>
            <a:r>
              <a:rPr b="0" i="0" lang="en-GB" sz="2400" u="none" cap="none" strike="noStrike">
                <a:solidFill>
                  <a:schemeClr val="dk1"/>
                </a:solidFill>
                <a:latin typeface="Arial"/>
                <a:ea typeface="Arial"/>
                <a:cs typeface="Arial"/>
                <a:sym typeface="Arial"/>
              </a:rPr>
              <a:t> eta </a:t>
            </a:r>
            <a:r>
              <a:rPr b="1" i="1" lang="en-GB" sz="2400" u="none" cap="none" strike="noStrike">
                <a:solidFill>
                  <a:srgbClr val="38761D"/>
                </a:solidFill>
                <a:latin typeface="Arial"/>
                <a:ea typeface="Arial"/>
                <a:cs typeface="Arial"/>
                <a:sym typeface="Arial"/>
              </a:rPr>
              <a:t>Target</a:t>
            </a:r>
            <a:r>
              <a:rPr b="0" i="0" lang="en-GB" sz="2400" u="none" cap="none" strike="noStrike">
                <a:solidFill>
                  <a:schemeClr val="dk1"/>
                </a:solidFill>
                <a:latin typeface="Arial"/>
                <a:ea typeface="Arial"/>
                <a:cs typeface="Arial"/>
                <a:sym typeface="Arial"/>
              </a:rPr>
              <a:t>) zein zutabe diren ongi adierazi behar da.</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Baita beraien ezaugarriak ere. (</a:t>
            </a:r>
            <a:r>
              <a:rPr b="0" i="0" lang="en-GB" sz="2400" u="none" cap="none" strike="noStrike">
                <a:solidFill>
                  <a:srgbClr val="FF0000"/>
                </a:solidFill>
                <a:latin typeface="Arial"/>
                <a:ea typeface="Arial"/>
                <a:cs typeface="Arial"/>
                <a:sym typeface="Arial"/>
              </a:rPr>
              <a:t>Numeric</a:t>
            </a:r>
            <a:r>
              <a:rPr b="0" i="0" lang="en-GB" sz="2400" u="none" cap="none" strike="noStrike">
                <a:solidFill>
                  <a:schemeClr val="dk1"/>
                </a:solidFill>
                <a:latin typeface="Arial"/>
                <a:ea typeface="Arial"/>
                <a:cs typeface="Arial"/>
                <a:sym typeface="Arial"/>
              </a:rPr>
              <a:t> eta </a:t>
            </a:r>
            <a:r>
              <a:rPr b="0" i="0" lang="en-GB" sz="2400" u="none" cap="none" strike="noStrike">
                <a:solidFill>
                  <a:srgbClr val="38761D"/>
                </a:solidFill>
                <a:latin typeface="Arial"/>
                <a:ea typeface="Arial"/>
                <a:cs typeface="Arial"/>
                <a:sym typeface="Arial"/>
              </a:rPr>
              <a:t>Categorical</a:t>
            </a:r>
            <a:r>
              <a:rPr b="0" i="0" lang="en-GB"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pic>
        <p:nvPicPr>
          <p:cNvPr id="120" name="Google Shape;120;g3758417ea4d_0_65"/>
          <p:cNvPicPr preferRelativeResize="0"/>
          <p:nvPr/>
        </p:nvPicPr>
        <p:blipFill rotWithShape="1">
          <a:blip r:embed="rId3">
            <a:alphaModFix/>
          </a:blip>
          <a:srcRect b="0" l="0" r="0" t="0"/>
          <a:stretch/>
        </p:blipFill>
        <p:spPr>
          <a:xfrm>
            <a:off x="4555723" y="1994750"/>
            <a:ext cx="7012670" cy="4242552"/>
          </a:xfrm>
          <a:prstGeom prst="rect">
            <a:avLst/>
          </a:prstGeom>
          <a:noFill/>
          <a:ln>
            <a:noFill/>
          </a:ln>
        </p:spPr>
      </p:pic>
      <p:sp>
        <p:nvSpPr>
          <p:cNvPr id="121" name="Google Shape;121;g3758417ea4d_0_65"/>
          <p:cNvSpPr/>
          <p:nvPr/>
        </p:nvSpPr>
        <p:spPr>
          <a:xfrm>
            <a:off x="5078416" y="5152350"/>
            <a:ext cx="3065100" cy="27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cxnSp>
        <p:nvCxnSpPr>
          <p:cNvPr id="122" name="Google Shape;122;g3758417ea4d_0_65"/>
          <p:cNvCxnSpPr/>
          <p:nvPr/>
        </p:nvCxnSpPr>
        <p:spPr>
          <a:xfrm flipH="1" rot="10800000">
            <a:off x="6251995" y="5350725"/>
            <a:ext cx="379200" cy="394500"/>
          </a:xfrm>
          <a:prstGeom prst="straightConnector1">
            <a:avLst/>
          </a:prstGeom>
          <a:noFill/>
          <a:ln cap="flat" cmpd="sng" w="19075">
            <a:solidFill>
              <a:srgbClr val="FF000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758417ea4d_0_7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28" name="Google Shape;128;g3758417ea4d_0_7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9" name="Google Shape;129;g3758417ea4d_0_7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30" name="Google Shape;130;g3758417ea4d_0_75"/>
          <p:cNvSpPr txBox="1"/>
          <p:nvPr/>
        </p:nvSpPr>
        <p:spPr>
          <a:xfrm>
            <a:off x="609605" y="2662338"/>
            <a:ext cx="56871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Transform</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Transform atalean datuak taulak eraldatzeko eta iragazteko elementuak aurkituko ditugu.</a:t>
            </a:r>
            <a:endParaRPr b="0" i="0" sz="2400" u="none" cap="none" strike="noStrike">
              <a:solidFill>
                <a:schemeClr val="dk1"/>
              </a:solidFill>
              <a:latin typeface="Arial"/>
              <a:ea typeface="Arial"/>
              <a:cs typeface="Arial"/>
              <a:sym typeface="Arial"/>
            </a:endParaRPr>
          </a:p>
        </p:txBody>
      </p:sp>
      <p:pic>
        <p:nvPicPr>
          <p:cNvPr id="131" name="Google Shape;131;g3758417ea4d_0_75"/>
          <p:cNvPicPr preferRelativeResize="0"/>
          <p:nvPr/>
        </p:nvPicPr>
        <p:blipFill rotWithShape="1">
          <a:blip r:embed="rId3">
            <a:alphaModFix/>
          </a:blip>
          <a:srcRect b="0" l="0" r="0" t="0"/>
          <a:stretch/>
        </p:blipFill>
        <p:spPr>
          <a:xfrm>
            <a:off x="7257402" y="2033876"/>
            <a:ext cx="2308375" cy="4305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758417ea4d_0_8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37" name="Google Shape;137;g3758417ea4d_0_8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8" name="Google Shape;138;g3758417ea4d_0_8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39" name="Google Shape;139;g3758417ea4d_0_83"/>
          <p:cNvSpPr txBox="1"/>
          <p:nvPr/>
        </p:nvSpPr>
        <p:spPr>
          <a:xfrm>
            <a:off x="609605" y="2662338"/>
            <a:ext cx="56871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Transform</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Gure ikastaroko datu orriak iada iragazita dauzkazue. Gainontzean kategoria bakoitzetik (Ona, ertaina, txarra) 10 adibideetako datu bat osatu.</a:t>
            </a:r>
            <a:endParaRPr b="0" i="0" sz="2400" u="none" cap="none" strike="noStrike">
              <a:solidFill>
                <a:schemeClr val="dk1"/>
              </a:solidFill>
              <a:latin typeface="Arial"/>
              <a:ea typeface="Arial"/>
              <a:cs typeface="Arial"/>
              <a:sym typeface="Arial"/>
            </a:endParaRPr>
          </a:p>
        </p:txBody>
      </p:sp>
      <p:pic>
        <p:nvPicPr>
          <p:cNvPr id="140" name="Google Shape;140;g3758417ea4d_0_83"/>
          <p:cNvPicPr preferRelativeResize="0"/>
          <p:nvPr/>
        </p:nvPicPr>
        <p:blipFill rotWithShape="1">
          <a:blip r:embed="rId3">
            <a:alphaModFix/>
          </a:blip>
          <a:srcRect b="0" l="0" r="0" t="0"/>
          <a:stretch/>
        </p:blipFill>
        <p:spPr>
          <a:xfrm>
            <a:off x="6550385" y="1925776"/>
            <a:ext cx="2796725" cy="4546826"/>
          </a:xfrm>
          <a:prstGeom prst="rect">
            <a:avLst/>
          </a:prstGeom>
          <a:noFill/>
          <a:ln>
            <a:noFill/>
          </a:ln>
        </p:spPr>
      </p:pic>
      <p:pic>
        <p:nvPicPr>
          <p:cNvPr id="141" name="Google Shape;141;g3758417ea4d_0_83"/>
          <p:cNvPicPr preferRelativeResize="0"/>
          <p:nvPr/>
        </p:nvPicPr>
        <p:blipFill rotWithShape="1">
          <a:blip r:embed="rId4">
            <a:alphaModFix amt="7000"/>
          </a:blip>
          <a:srcRect b="0" l="0" r="0" t="0"/>
          <a:stretch/>
        </p:blipFill>
        <p:spPr>
          <a:xfrm>
            <a:off x="2747236" y="2616600"/>
            <a:ext cx="6781511" cy="3390700"/>
          </a:xfrm>
          <a:prstGeom prst="rect">
            <a:avLst/>
          </a:prstGeom>
          <a:noFill/>
          <a:ln>
            <a:noFill/>
          </a:ln>
        </p:spPr>
      </p:pic>
      <p:sp>
        <p:nvSpPr>
          <p:cNvPr id="142" name="Google Shape;142;g3758417ea4d_0_83"/>
          <p:cNvSpPr txBox="1"/>
          <p:nvPr/>
        </p:nvSpPr>
        <p:spPr>
          <a:xfrm>
            <a:off x="9974734" y="2909925"/>
            <a:ext cx="1395900" cy="45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FF0000"/>
                </a:solidFill>
                <a:latin typeface="Calibri"/>
                <a:ea typeface="Calibri"/>
                <a:cs typeface="Calibri"/>
                <a:sym typeface="Calibri"/>
              </a:rPr>
              <a:t>Features</a:t>
            </a:r>
            <a:endParaRPr b="1" i="0" sz="2300" u="none" cap="none" strike="noStrike">
              <a:solidFill>
                <a:srgbClr val="FF0000"/>
              </a:solidFill>
              <a:latin typeface="Calibri"/>
              <a:ea typeface="Calibri"/>
              <a:cs typeface="Calibri"/>
              <a:sym typeface="Calibri"/>
            </a:endParaRPr>
          </a:p>
        </p:txBody>
      </p:sp>
      <p:sp>
        <p:nvSpPr>
          <p:cNvPr id="143" name="Google Shape;143;g3758417ea4d_0_83"/>
          <p:cNvSpPr txBox="1"/>
          <p:nvPr/>
        </p:nvSpPr>
        <p:spPr>
          <a:xfrm>
            <a:off x="10021490" y="3652500"/>
            <a:ext cx="1395900" cy="45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6AA84F"/>
                </a:solidFill>
                <a:latin typeface="Calibri"/>
                <a:ea typeface="Calibri"/>
                <a:cs typeface="Calibri"/>
                <a:sym typeface="Calibri"/>
              </a:rPr>
              <a:t>Target</a:t>
            </a:r>
            <a:endParaRPr b="1" i="0" sz="2300" u="none" cap="none" strike="noStrike">
              <a:solidFill>
                <a:srgbClr val="6AA84F"/>
              </a:solidFill>
              <a:latin typeface="Calibri"/>
              <a:ea typeface="Calibri"/>
              <a:cs typeface="Calibri"/>
              <a:sym typeface="Calibri"/>
            </a:endParaRPr>
          </a:p>
        </p:txBody>
      </p:sp>
      <p:pic>
        <p:nvPicPr>
          <p:cNvPr id="144" name="Google Shape;144;g3758417ea4d_0_83"/>
          <p:cNvPicPr preferRelativeResize="0"/>
          <p:nvPr/>
        </p:nvPicPr>
        <p:blipFill rotWithShape="1">
          <a:blip r:embed="rId5">
            <a:alphaModFix/>
          </a:blip>
          <a:srcRect b="0" l="0" r="0" t="0"/>
          <a:stretch/>
        </p:blipFill>
        <p:spPr>
          <a:xfrm>
            <a:off x="10380090" y="2554828"/>
            <a:ext cx="455111" cy="455100"/>
          </a:xfrm>
          <a:prstGeom prst="rect">
            <a:avLst/>
          </a:prstGeom>
          <a:noFill/>
          <a:ln>
            <a:noFill/>
          </a:ln>
        </p:spPr>
      </p:pic>
      <p:pic>
        <p:nvPicPr>
          <p:cNvPr id="145" name="Google Shape;145;g3758417ea4d_0_83"/>
          <p:cNvPicPr preferRelativeResize="0"/>
          <p:nvPr/>
        </p:nvPicPr>
        <p:blipFill rotWithShape="1">
          <a:blip r:embed="rId5">
            <a:alphaModFix/>
          </a:blip>
          <a:srcRect b="0" l="0" r="0" t="0"/>
          <a:stretch/>
        </p:blipFill>
        <p:spPr>
          <a:xfrm>
            <a:off x="10299830" y="4153678"/>
            <a:ext cx="455111" cy="45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758417ea4d_0_9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51" name="Google Shape;151;g3758417ea4d_0_9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2" name="Google Shape;152;g3758417ea4d_0_9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53" name="Google Shape;153;g3758417ea4d_0_96"/>
          <p:cNvSpPr txBox="1"/>
          <p:nvPr/>
        </p:nvSpPr>
        <p:spPr>
          <a:xfrm>
            <a:off x="609605" y="2662338"/>
            <a:ext cx="5687100" cy="182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Visualize</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Visualize atalean datuak bistaratzeko elementuak aurkituko ditugu.</a:t>
            </a:r>
            <a:endParaRPr b="0" i="0" sz="2400" u="none" cap="none" strike="noStrike">
              <a:solidFill>
                <a:schemeClr val="dk1"/>
              </a:solidFill>
              <a:latin typeface="Arial"/>
              <a:ea typeface="Arial"/>
              <a:cs typeface="Arial"/>
              <a:sym typeface="Arial"/>
            </a:endParaRPr>
          </a:p>
        </p:txBody>
      </p:sp>
      <p:pic>
        <p:nvPicPr>
          <p:cNvPr id="154" name="Google Shape;154;g3758417ea4d_0_96"/>
          <p:cNvPicPr preferRelativeResize="0"/>
          <p:nvPr/>
        </p:nvPicPr>
        <p:blipFill rotWithShape="1">
          <a:blip r:embed="rId3">
            <a:alphaModFix/>
          </a:blip>
          <a:srcRect b="0" l="0" r="0" t="0"/>
          <a:stretch/>
        </p:blipFill>
        <p:spPr>
          <a:xfrm>
            <a:off x="6823020" y="1976276"/>
            <a:ext cx="2732625" cy="4318975"/>
          </a:xfrm>
          <a:prstGeom prst="rect">
            <a:avLst/>
          </a:prstGeom>
          <a:noFill/>
          <a:ln>
            <a:noFill/>
          </a:ln>
        </p:spPr>
      </p:pic>
      <p:sp>
        <p:nvSpPr>
          <p:cNvPr id="155" name="Google Shape;155;g3758417ea4d_0_96"/>
          <p:cNvSpPr/>
          <p:nvPr/>
        </p:nvSpPr>
        <p:spPr>
          <a:xfrm>
            <a:off x="6889204" y="2807850"/>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6" name="Google Shape;156;g3758417ea4d_0_96"/>
          <p:cNvSpPr/>
          <p:nvPr/>
        </p:nvSpPr>
        <p:spPr>
          <a:xfrm>
            <a:off x="8252758" y="19762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7" name="Google Shape;157;g3758417ea4d_0_96"/>
          <p:cNvSpPr/>
          <p:nvPr/>
        </p:nvSpPr>
        <p:spPr>
          <a:xfrm>
            <a:off x="8941598" y="19762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8" name="Google Shape;158;g3758417ea4d_0_96"/>
          <p:cNvSpPr/>
          <p:nvPr/>
        </p:nvSpPr>
        <p:spPr>
          <a:xfrm>
            <a:off x="7563918" y="19762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9" name="Google Shape;159;g3758417ea4d_0_96"/>
          <p:cNvSpPr/>
          <p:nvPr/>
        </p:nvSpPr>
        <p:spPr>
          <a:xfrm>
            <a:off x="6889204" y="3669950"/>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0" name="Google Shape;160;g3758417ea4d_0_96"/>
          <p:cNvSpPr/>
          <p:nvPr/>
        </p:nvSpPr>
        <p:spPr>
          <a:xfrm>
            <a:off x="6889204" y="4532050"/>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1" name="Google Shape;161;g3758417ea4d_0_96"/>
          <p:cNvSpPr/>
          <p:nvPr/>
        </p:nvSpPr>
        <p:spPr>
          <a:xfrm>
            <a:off x="7563918" y="2823113"/>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2" name="Google Shape;162;g3758417ea4d_0_96"/>
          <p:cNvSpPr/>
          <p:nvPr/>
        </p:nvSpPr>
        <p:spPr>
          <a:xfrm>
            <a:off x="8238631" y="282312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3" name="Google Shape;163;g3758417ea4d_0_96"/>
          <p:cNvSpPr/>
          <p:nvPr/>
        </p:nvSpPr>
        <p:spPr>
          <a:xfrm>
            <a:off x="8238631" y="362392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58417ea4d_0_11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69" name="Google Shape;169;g3758417ea4d_0_11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0" name="Google Shape;170;g3758417ea4d_0_11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171" name="Google Shape;171;g3758417ea4d_0_113"/>
          <p:cNvPicPr preferRelativeResize="0"/>
          <p:nvPr/>
        </p:nvPicPr>
        <p:blipFill rotWithShape="1">
          <a:blip r:embed="rId3">
            <a:alphaModFix/>
          </a:blip>
          <a:srcRect b="0" l="0" r="0" t="0"/>
          <a:stretch/>
        </p:blipFill>
        <p:spPr>
          <a:xfrm>
            <a:off x="1259565" y="2078143"/>
            <a:ext cx="5325677" cy="4159147"/>
          </a:xfrm>
          <a:prstGeom prst="rect">
            <a:avLst/>
          </a:prstGeom>
          <a:noFill/>
          <a:ln>
            <a:noFill/>
          </a:ln>
        </p:spPr>
      </p:pic>
      <p:sp>
        <p:nvSpPr>
          <p:cNvPr id="172" name="Google Shape;172;g3758417ea4d_0_113"/>
          <p:cNvSpPr txBox="1"/>
          <p:nvPr/>
        </p:nvSpPr>
        <p:spPr>
          <a:xfrm>
            <a:off x="409554" y="2611763"/>
            <a:ext cx="56871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Visualize</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3" name="Google Shape;173;g3758417ea4d_0_113"/>
          <p:cNvSpPr txBox="1"/>
          <p:nvPr/>
        </p:nvSpPr>
        <p:spPr>
          <a:xfrm>
            <a:off x="6793116" y="2043250"/>
            <a:ext cx="5326500" cy="40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Box Plot</a:t>
            </a:r>
            <a:r>
              <a:rPr b="0" i="0" lang="en-GB" sz="1900" u="none" cap="none" strike="noStrike">
                <a:solidFill>
                  <a:schemeClr val="dk1"/>
                </a:solidFill>
                <a:latin typeface="Calibri"/>
                <a:ea typeface="Calibri"/>
                <a:cs typeface="Calibri"/>
                <a:sym typeface="Calibri"/>
              </a:rPr>
              <a:t> - Balioen banaketak irudikatzen ditu.</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Calibri"/>
                <a:ea typeface="Calibri"/>
                <a:cs typeface="Calibri"/>
                <a:sym typeface="Calibri"/>
              </a:rPr>
              <a:t>Violin Plot</a:t>
            </a:r>
            <a:r>
              <a:rPr b="0" i="0" lang="en-GB" sz="1900" u="none" cap="none" strike="noStrike">
                <a:solidFill>
                  <a:schemeClr val="dk1"/>
                </a:solidFill>
                <a:latin typeface="Calibri"/>
                <a:ea typeface="Calibri"/>
                <a:cs typeface="Calibri"/>
                <a:sym typeface="Calibri"/>
              </a:rPr>
              <a:t> - Ezaugarrien banaketan violin grafikoan.</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Distributions</a:t>
            </a:r>
            <a:r>
              <a:rPr b="0" i="0" lang="en-GB" sz="1900" u="none" cap="none" strike="noStrike">
                <a:solidFill>
                  <a:schemeClr val="dk1"/>
                </a:solidFill>
                <a:latin typeface="Calibri"/>
                <a:ea typeface="Calibri"/>
                <a:cs typeface="Calibri"/>
                <a:sym typeface="Calibri"/>
              </a:rPr>
              <a:t> - Balio bakarraren banaketak barretan.</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Calibri"/>
                <a:ea typeface="Calibri"/>
                <a:cs typeface="Calibri"/>
                <a:sym typeface="Calibri"/>
              </a:rPr>
              <a:t>Scatter Plot</a:t>
            </a:r>
            <a:r>
              <a:rPr b="0" i="0" lang="en-GB" sz="1900" u="none" cap="none" strike="noStrike">
                <a:solidFill>
                  <a:schemeClr val="dk1"/>
                </a:solidFill>
                <a:latin typeface="Calibri"/>
                <a:ea typeface="Calibri"/>
                <a:cs typeface="Calibri"/>
                <a:sym typeface="Calibri"/>
              </a:rPr>
              <a:t> - 2 Ezaugarriren puntuzko irudikapena.</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Line Plot</a:t>
            </a:r>
            <a:r>
              <a:rPr b="0" i="0" lang="en-GB" sz="1900" u="none" cap="none" strike="noStrike">
                <a:solidFill>
                  <a:schemeClr val="dk1"/>
                </a:solidFill>
                <a:latin typeface="Calibri"/>
                <a:ea typeface="Calibri"/>
                <a:cs typeface="Calibri"/>
                <a:sym typeface="Calibri"/>
              </a:rPr>
              <a:t> - Kategorien ezaugarrien lerrozko irudik.</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Bar Plot</a:t>
            </a:r>
            <a:r>
              <a:rPr b="0" i="0" lang="en-GB" sz="1900" u="none" cap="none" strike="noStrike">
                <a:solidFill>
                  <a:schemeClr val="dk1"/>
                </a:solidFill>
                <a:latin typeface="Calibri"/>
                <a:ea typeface="Calibri"/>
                <a:cs typeface="Calibri"/>
                <a:sym typeface="Calibri"/>
              </a:rPr>
              <a:t> - Ezaugarriak kategorietan aztertzeko.</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Calibri"/>
                <a:ea typeface="Calibri"/>
                <a:cs typeface="Calibri"/>
                <a:sym typeface="Calibri"/>
              </a:rPr>
              <a:t>Linear Projection</a:t>
            </a:r>
            <a:r>
              <a:rPr b="0" i="0" lang="en-GB" sz="1900" u="none" cap="none" strike="noStrike">
                <a:solidFill>
                  <a:schemeClr val="dk1"/>
                </a:solidFill>
                <a:latin typeface="Calibri"/>
                <a:ea typeface="Calibri"/>
                <a:cs typeface="Calibri"/>
                <a:sym typeface="Calibri"/>
              </a:rPr>
              <a:t> - Ezaugarri anitzen puntuzko irud.</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Mosaic Display</a:t>
            </a:r>
            <a:r>
              <a:rPr b="0" i="0" lang="en-GB" sz="1900" u="none" cap="none" strike="noStrike">
                <a:solidFill>
                  <a:schemeClr val="dk1"/>
                </a:solidFill>
                <a:latin typeface="Calibri"/>
                <a:ea typeface="Calibri"/>
                <a:cs typeface="Calibri"/>
                <a:sym typeface="Calibri"/>
              </a:rPr>
              <a:t> - Ezaugarri anitzen mosaiko irud.</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Heat Map</a:t>
            </a:r>
            <a:r>
              <a:rPr b="0" i="0" lang="en-GB" sz="1900" u="none" cap="none" strike="noStrike">
                <a:solidFill>
                  <a:schemeClr val="dk1"/>
                </a:solidFill>
                <a:latin typeface="Calibri"/>
                <a:ea typeface="Calibri"/>
                <a:cs typeface="Calibri"/>
                <a:sym typeface="Calibri"/>
              </a:rPr>
              <a:t> - Ezaugarri anitzen bero irudikapena.</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58417ea4d_0_1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79" name="Google Shape;179;g3758417ea4d_0_1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0" name="Google Shape;180;g3758417ea4d_0_1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Oinarrizko kontzeptuak</a:t>
            </a:r>
            <a:endParaRPr sz="1900"/>
          </a:p>
        </p:txBody>
      </p:sp>
      <p:sp>
        <p:nvSpPr>
          <p:cNvPr id="181" name="Google Shape;181;g3758417ea4d_0_122"/>
          <p:cNvSpPr txBox="1"/>
          <p:nvPr/>
        </p:nvSpPr>
        <p:spPr>
          <a:xfrm>
            <a:off x="409554" y="2611763"/>
            <a:ext cx="56871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Visualize</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82" name="Google Shape;182;g3758417ea4d_0_122"/>
          <p:cNvPicPr preferRelativeResize="0"/>
          <p:nvPr/>
        </p:nvPicPr>
        <p:blipFill rotWithShape="1">
          <a:blip r:embed="rId3">
            <a:alphaModFix/>
          </a:blip>
          <a:srcRect b="0" l="0" r="0" t="0"/>
          <a:stretch/>
        </p:blipFill>
        <p:spPr>
          <a:xfrm>
            <a:off x="5235562" y="1873401"/>
            <a:ext cx="6488450" cy="4363899"/>
          </a:xfrm>
          <a:prstGeom prst="rect">
            <a:avLst/>
          </a:prstGeom>
          <a:noFill/>
          <a:ln>
            <a:noFill/>
          </a:ln>
        </p:spPr>
      </p:pic>
      <p:pic>
        <p:nvPicPr>
          <p:cNvPr id="183" name="Google Shape;183;g3758417ea4d_0_122"/>
          <p:cNvPicPr preferRelativeResize="0"/>
          <p:nvPr/>
        </p:nvPicPr>
        <p:blipFill rotWithShape="1">
          <a:blip r:embed="rId4">
            <a:alphaModFix/>
          </a:blip>
          <a:srcRect b="0" l="0" r="0" t="0"/>
          <a:stretch/>
        </p:blipFill>
        <p:spPr>
          <a:xfrm>
            <a:off x="273836" y="3277102"/>
            <a:ext cx="4919805" cy="199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g3758417ea4d_0_131"/>
          <p:cNvPicPr preferRelativeResize="0"/>
          <p:nvPr/>
        </p:nvPicPr>
        <p:blipFill rotWithShape="1">
          <a:blip r:embed="rId3">
            <a:alphaModFix/>
          </a:blip>
          <a:srcRect b="0" l="0" r="0" t="0"/>
          <a:stretch/>
        </p:blipFill>
        <p:spPr>
          <a:xfrm>
            <a:off x="7250715" y="1976268"/>
            <a:ext cx="2460375" cy="3792307"/>
          </a:xfrm>
          <a:prstGeom prst="rect">
            <a:avLst/>
          </a:prstGeom>
          <a:noFill/>
          <a:ln>
            <a:noFill/>
          </a:ln>
        </p:spPr>
      </p:pic>
      <p:sp>
        <p:nvSpPr>
          <p:cNvPr id="189" name="Google Shape;189;g3758417ea4d_0_13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90" name="Google Shape;190;g3758417ea4d_0_13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1" name="Google Shape;191;g3758417ea4d_0_13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92" name="Google Shape;192;g3758417ea4d_0_131"/>
          <p:cNvSpPr txBox="1"/>
          <p:nvPr/>
        </p:nvSpPr>
        <p:spPr>
          <a:xfrm>
            <a:off x="609605" y="2662338"/>
            <a:ext cx="56871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Model  </a:t>
            </a:r>
            <a:r>
              <a:rPr b="1" i="0" lang="en-GB" sz="2400" u="sng" cap="none" strike="noStrike">
                <a:solidFill>
                  <a:schemeClr val="hlink"/>
                </a:solidFill>
                <a:latin typeface="Arial"/>
                <a:ea typeface="Arial"/>
                <a:cs typeface="Arial"/>
                <a:sym typeface="Arial"/>
                <a:hlinkClick r:id="rId4"/>
              </a:rPr>
              <a:t>link</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Model atalean datuen patroiak aurkitzeko algoritmo desberdinak aurkitu ditzakegu. </a:t>
            </a:r>
            <a:endParaRPr b="0" i="0" sz="2400" u="none" cap="none" strike="noStrike">
              <a:solidFill>
                <a:schemeClr val="dk1"/>
              </a:solidFill>
              <a:latin typeface="Arial"/>
              <a:ea typeface="Arial"/>
              <a:cs typeface="Arial"/>
              <a:sym typeface="Arial"/>
            </a:endParaRPr>
          </a:p>
        </p:txBody>
      </p:sp>
      <p:sp>
        <p:nvSpPr>
          <p:cNvPr id="193" name="Google Shape;193;g3758417ea4d_0_131"/>
          <p:cNvSpPr/>
          <p:nvPr/>
        </p:nvSpPr>
        <p:spPr>
          <a:xfrm>
            <a:off x="7293282" y="27044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4" name="Google Shape;194;g3758417ea4d_0_131"/>
          <p:cNvSpPr/>
          <p:nvPr/>
        </p:nvSpPr>
        <p:spPr>
          <a:xfrm>
            <a:off x="9163853" y="19762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5" name="Google Shape;195;g3758417ea4d_0_131"/>
          <p:cNvSpPr/>
          <p:nvPr/>
        </p:nvSpPr>
        <p:spPr>
          <a:xfrm>
            <a:off x="7293282" y="19762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6" name="Google Shape;196;g3758417ea4d_0_131"/>
          <p:cNvSpPr/>
          <p:nvPr/>
        </p:nvSpPr>
        <p:spPr>
          <a:xfrm>
            <a:off x="7917739" y="3526350"/>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7" name="Google Shape;197;g3758417ea4d_0_131"/>
          <p:cNvSpPr/>
          <p:nvPr/>
        </p:nvSpPr>
        <p:spPr>
          <a:xfrm>
            <a:off x="7897236" y="2704463"/>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758417ea4d_0_14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03" name="Google Shape;203;g3758417ea4d_0_14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04" name="Google Shape;204;g3758417ea4d_0_14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205" name="Google Shape;205;g3758417ea4d_0_144"/>
          <p:cNvPicPr preferRelativeResize="0"/>
          <p:nvPr/>
        </p:nvPicPr>
        <p:blipFill rotWithShape="1">
          <a:blip r:embed="rId3">
            <a:alphaModFix/>
          </a:blip>
          <a:srcRect b="0" l="0" r="0" t="0"/>
          <a:stretch/>
        </p:blipFill>
        <p:spPr>
          <a:xfrm>
            <a:off x="785090" y="1915676"/>
            <a:ext cx="5052374" cy="4525074"/>
          </a:xfrm>
          <a:prstGeom prst="rect">
            <a:avLst/>
          </a:prstGeom>
          <a:noFill/>
          <a:ln>
            <a:noFill/>
          </a:ln>
        </p:spPr>
      </p:pic>
      <p:sp>
        <p:nvSpPr>
          <p:cNvPr id="206" name="Google Shape;206;g3758417ea4d_0_144"/>
          <p:cNvSpPr txBox="1"/>
          <p:nvPr/>
        </p:nvSpPr>
        <p:spPr>
          <a:xfrm>
            <a:off x="609605" y="2662338"/>
            <a:ext cx="5687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Model</a:t>
            </a:r>
            <a:endParaRPr b="0" i="0" sz="2400" u="none" cap="none" strike="noStrike">
              <a:solidFill>
                <a:schemeClr val="dk1"/>
              </a:solidFill>
              <a:latin typeface="Arial"/>
              <a:ea typeface="Arial"/>
              <a:cs typeface="Arial"/>
              <a:sym typeface="Arial"/>
            </a:endParaRPr>
          </a:p>
        </p:txBody>
      </p:sp>
      <p:sp>
        <p:nvSpPr>
          <p:cNvPr id="207" name="Google Shape;207;g3758417ea4d_0_144"/>
          <p:cNvSpPr txBox="1"/>
          <p:nvPr/>
        </p:nvSpPr>
        <p:spPr>
          <a:xfrm>
            <a:off x="5979735" y="1915675"/>
            <a:ext cx="6119700" cy="40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Constant </a:t>
            </a:r>
            <a:r>
              <a:rPr b="0" i="0" lang="en-GB" sz="1900" u="none" cap="none" strike="noStrike">
                <a:solidFill>
                  <a:schemeClr val="dk1"/>
                </a:solidFill>
                <a:latin typeface="Calibri"/>
                <a:ea typeface="Calibri"/>
                <a:cs typeface="Calibri"/>
                <a:sym typeface="Calibri"/>
              </a:rPr>
              <a:t>- Gehien errepikatzen den kategoria hautatzen du</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kNN</a:t>
            </a:r>
            <a:r>
              <a:rPr b="0" i="0" lang="en-GB" sz="1900" u="none" cap="none" strike="noStrike">
                <a:solidFill>
                  <a:schemeClr val="dk1"/>
                </a:solidFill>
                <a:latin typeface="Calibri"/>
                <a:ea typeface="Calibri"/>
                <a:cs typeface="Calibri"/>
                <a:sym typeface="Calibri"/>
              </a:rPr>
              <a:t> - Puntuaren ezaugarrien inguruan urbilen dauden kategorien arabera hautatzen du.</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Tree</a:t>
            </a:r>
            <a:r>
              <a:rPr b="0" i="0" lang="en-GB" sz="1900" u="none" cap="none" strike="noStrike">
                <a:solidFill>
                  <a:schemeClr val="dk1"/>
                </a:solidFill>
                <a:latin typeface="Calibri"/>
                <a:ea typeface="Calibri"/>
                <a:cs typeface="Calibri"/>
                <a:sym typeface="Calibri"/>
              </a:rPr>
              <a:t> - Datuen zuhaitz egituren arabera hautatzen du.</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Random Forest</a:t>
            </a:r>
            <a:r>
              <a:rPr b="0" i="0" lang="en-GB" sz="1900" u="none" cap="none" strike="noStrike">
                <a:solidFill>
                  <a:schemeClr val="dk1"/>
                </a:solidFill>
                <a:latin typeface="Calibri"/>
                <a:ea typeface="Calibri"/>
                <a:cs typeface="Calibri"/>
                <a:sym typeface="Calibri"/>
              </a:rPr>
              <a:t> - Datuen zuhaitz egitura aurreratuetan oinar.</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Logistic Regression</a:t>
            </a:r>
            <a:r>
              <a:rPr b="0" i="0" lang="en-GB" sz="1900" u="none" cap="none" strike="noStrike">
                <a:solidFill>
                  <a:schemeClr val="dk1"/>
                </a:solidFill>
                <a:latin typeface="Calibri"/>
                <a:ea typeface="Calibri"/>
                <a:cs typeface="Calibri"/>
                <a:sym typeface="Calibri"/>
              </a:rPr>
              <a:t> - Datu bakoitzaren balio estadistikoan oinarritutako hautapena.</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pic>
        <p:nvPicPr>
          <p:cNvPr id="208" name="Google Shape;208;g3758417ea4d_0_144"/>
          <p:cNvPicPr preferRelativeResize="0"/>
          <p:nvPr/>
        </p:nvPicPr>
        <p:blipFill rotWithShape="1">
          <a:blip r:embed="rId4">
            <a:alphaModFix/>
          </a:blip>
          <a:srcRect b="0" l="0" r="0" t="14000"/>
          <a:stretch/>
        </p:blipFill>
        <p:spPr>
          <a:xfrm>
            <a:off x="6788091" y="4133500"/>
            <a:ext cx="4022036" cy="1454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758417ea4d_0_15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14" name="Google Shape;214;g3758417ea4d_0_15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5" name="Google Shape;215;g3758417ea4d_0_15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216" name="Google Shape;216;g3758417ea4d_0_154"/>
          <p:cNvPicPr preferRelativeResize="0"/>
          <p:nvPr/>
        </p:nvPicPr>
        <p:blipFill rotWithShape="1">
          <a:blip r:embed="rId3">
            <a:alphaModFix/>
          </a:blip>
          <a:srcRect b="0" l="0" r="0" t="0"/>
          <a:stretch/>
        </p:blipFill>
        <p:spPr>
          <a:xfrm>
            <a:off x="785090" y="1915676"/>
            <a:ext cx="5052374" cy="4525074"/>
          </a:xfrm>
          <a:prstGeom prst="rect">
            <a:avLst/>
          </a:prstGeom>
          <a:noFill/>
          <a:ln>
            <a:noFill/>
          </a:ln>
        </p:spPr>
      </p:pic>
      <p:sp>
        <p:nvSpPr>
          <p:cNvPr id="217" name="Google Shape;217;g3758417ea4d_0_154"/>
          <p:cNvSpPr txBox="1"/>
          <p:nvPr/>
        </p:nvSpPr>
        <p:spPr>
          <a:xfrm>
            <a:off x="609605" y="2662338"/>
            <a:ext cx="5687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Model</a:t>
            </a:r>
            <a:endParaRPr b="0" i="0" sz="2400" u="none" cap="none" strike="noStrike">
              <a:solidFill>
                <a:schemeClr val="dk1"/>
              </a:solidFill>
              <a:latin typeface="Arial"/>
              <a:ea typeface="Arial"/>
              <a:cs typeface="Arial"/>
              <a:sym typeface="Arial"/>
            </a:endParaRPr>
          </a:p>
        </p:txBody>
      </p:sp>
      <p:pic>
        <p:nvPicPr>
          <p:cNvPr id="218" name="Google Shape;218;g3758417ea4d_0_154"/>
          <p:cNvPicPr preferRelativeResize="0"/>
          <p:nvPr/>
        </p:nvPicPr>
        <p:blipFill rotWithShape="1">
          <a:blip r:embed="rId4">
            <a:alphaModFix/>
          </a:blip>
          <a:srcRect b="0" l="0" r="0" t="0"/>
          <a:stretch/>
        </p:blipFill>
        <p:spPr>
          <a:xfrm>
            <a:off x="5928428" y="2037026"/>
            <a:ext cx="6002800" cy="4123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58417ea4d_0_16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24" name="Google Shape;224;g3758417ea4d_0_16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5" name="Google Shape;225;g3758417ea4d_0_16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226" name="Google Shape;226;g3758417ea4d_0_163"/>
          <p:cNvSpPr txBox="1"/>
          <p:nvPr/>
        </p:nvSpPr>
        <p:spPr>
          <a:xfrm>
            <a:off x="609605" y="2662338"/>
            <a:ext cx="56871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Evaluate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Evaluate atalean datuen entrenamenduak eta aurrikuspenak egiteko elementuak aurki ditzakegu. (Machine learning). </a:t>
            </a:r>
            <a:endParaRPr b="0" i="0" sz="2400" u="none" cap="none" strike="noStrike">
              <a:solidFill>
                <a:schemeClr val="dk1"/>
              </a:solidFill>
              <a:latin typeface="Arial"/>
              <a:ea typeface="Arial"/>
              <a:cs typeface="Arial"/>
              <a:sym typeface="Arial"/>
            </a:endParaRPr>
          </a:p>
        </p:txBody>
      </p:sp>
      <p:pic>
        <p:nvPicPr>
          <p:cNvPr id="227" name="Google Shape;227;g3758417ea4d_0_163"/>
          <p:cNvPicPr preferRelativeResize="0"/>
          <p:nvPr/>
        </p:nvPicPr>
        <p:blipFill rotWithShape="1">
          <a:blip r:embed="rId3">
            <a:alphaModFix/>
          </a:blip>
          <a:srcRect b="0" l="0" r="0" t="0"/>
          <a:stretch/>
        </p:blipFill>
        <p:spPr>
          <a:xfrm>
            <a:off x="7126060" y="3017468"/>
            <a:ext cx="2524125" cy="1543050"/>
          </a:xfrm>
          <a:prstGeom prst="rect">
            <a:avLst/>
          </a:prstGeom>
          <a:noFill/>
          <a:ln>
            <a:noFill/>
          </a:ln>
        </p:spPr>
      </p:pic>
      <p:sp>
        <p:nvSpPr>
          <p:cNvPr id="228" name="Google Shape;228;g3758417ea4d_0_163"/>
          <p:cNvSpPr/>
          <p:nvPr/>
        </p:nvSpPr>
        <p:spPr>
          <a:xfrm>
            <a:off x="7126060" y="30174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29" name="Google Shape;229;g3758417ea4d_0_163"/>
          <p:cNvSpPr/>
          <p:nvPr/>
        </p:nvSpPr>
        <p:spPr>
          <a:xfrm>
            <a:off x="7773445" y="30174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30" name="Google Shape;230;g3758417ea4d_0_163"/>
          <p:cNvSpPr/>
          <p:nvPr/>
        </p:nvSpPr>
        <p:spPr>
          <a:xfrm>
            <a:off x="8481438" y="3017475"/>
            <a:ext cx="484800" cy="525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3758417ea4d_0_0"/>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44" name="Google Shape;44;g3758417ea4d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5" name="Google Shape;45;g3758417ea4d_0_0"/>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Erabilera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Erremintak</a:t>
            </a:r>
            <a:endParaRPr sz="2300"/>
          </a:p>
          <a:p>
            <a:pPr indent="-361950" lvl="1" marL="914400" rtl="0" algn="just">
              <a:lnSpc>
                <a:spcPct val="100000"/>
              </a:lnSpc>
              <a:spcBef>
                <a:spcPts val="0"/>
              </a:spcBef>
              <a:spcAft>
                <a:spcPts val="0"/>
              </a:spcAft>
              <a:buSzPts val="2300"/>
              <a:buAutoNum type="alphaLcPeriod"/>
            </a:pPr>
            <a:r>
              <a:rPr lang="en-GB" sz="2300"/>
              <a:t>Datuak</a:t>
            </a:r>
            <a:endParaRPr sz="2300"/>
          </a:p>
          <a:p>
            <a:pPr indent="-361950" lvl="1" marL="914400" rtl="0" algn="just">
              <a:lnSpc>
                <a:spcPct val="100000"/>
              </a:lnSpc>
              <a:spcBef>
                <a:spcPts val="0"/>
              </a:spcBef>
              <a:spcAft>
                <a:spcPts val="0"/>
              </a:spcAft>
              <a:buSzPts val="2300"/>
              <a:buAutoNum type="alphaLcPeriod"/>
            </a:pPr>
            <a:r>
              <a:rPr lang="en-GB" sz="2300"/>
              <a:t>Eraldaketa</a:t>
            </a:r>
            <a:endParaRPr sz="2300"/>
          </a:p>
          <a:p>
            <a:pPr indent="-361950" lvl="1" marL="914400" rtl="0" algn="just">
              <a:lnSpc>
                <a:spcPct val="100000"/>
              </a:lnSpc>
              <a:spcBef>
                <a:spcPts val="0"/>
              </a:spcBef>
              <a:spcAft>
                <a:spcPts val="0"/>
              </a:spcAft>
              <a:buSzPts val="2300"/>
              <a:buAutoNum type="alphaLcPeriod"/>
            </a:pPr>
            <a:r>
              <a:rPr lang="en-GB" sz="2300"/>
              <a:t>Irudikatzea</a:t>
            </a:r>
            <a:endParaRPr sz="2300"/>
          </a:p>
          <a:p>
            <a:pPr indent="-361950" lvl="1" marL="914400" rtl="0" algn="just">
              <a:lnSpc>
                <a:spcPct val="100000"/>
              </a:lnSpc>
              <a:spcBef>
                <a:spcPts val="0"/>
              </a:spcBef>
              <a:spcAft>
                <a:spcPts val="0"/>
              </a:spcAft>
              <a:buSzPts val="2300"/>
              <a:buAutoNum type="alphaLcPeriod"/>
            </a:pPr>
            <a:r>
              <a:rPr lang="en-GB" sz="2300"/>
              <a:t>Algoritmoak</a:t>
            </a:r>
            <a:endParaRPr sz="2300"/>
          </a:p>
          <a:p>
            <a:pPr indent="-361950" lvl="1" marL="914400" rtl="0" algn="just">
              <a:lnSpc>
                <a:spcPct val="100000"/>
              </a:lnSpc>
              <a:spcBef>
                <a:spcPts val="0"/>
              </a:spcBef>
              <a:spcAft>
                <a:spcPts val="0"/>
              </a:spcAft>
              <a:buSzPts val="2300"/>
              <a:buAutoNum type="alphaLcPeriod"/>
            </a:pPr>
            <a:r>
              <a:rPr lang="en-GB" sz="2300"/>
              <a:t>Ebaluazioa</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758417ea4d_0_17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36" name="Google Shape;236;g3758417ea4d_0_17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7" name="Google Shape;237;g3758417ea4d_0_17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238" name="Google Shape;238;g3758417ea4d_0_174"/>
          <p:cNvPicPr preferRelativeResize="0"/>
          <p:nvPr/>
        </p:nvPicPr>
        <p:blipFill rotWithShape="1">
          <a:blip r:embed="rId3">
            <a:alphaModFix/>
          </a:blip>
          <a:srcRect b="0" l="0" r="0" t="0"/>
          <a:stretch/>
        </p:blipFill>
        <p:spPr>
          <a:xfrm>
            <a:off x="1178655" y="2107818"/>
            <a:ext cx="5589576" cy="4030205"/>
          </a:xfrm>
          <a:prstGeom prst="rect">
            <a:avLst/>
          </a:prstGeom>
          <a:noFill/>
          <a:ln>
            <a:noFill/>
          </a:ln>
        </p:spPr>
      </p:pic>
      <p:sp>
        <p:nvSpPr>
          <p:cNvPr id="239" name="Google Shape;239;g3758417ea4d_0_174"/>
          <p:cNvSpPr txBox="1"/>
          <p:nvPr/>
        </p:nvSpPr>
        <p:spPr>
          <a:xfrm>
            <a:off x="609605" y="2662338"/>
            <a:ext cx="5687100" cy="140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Evaluate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g3758417ea4d_0_174"/>
          <p:cNvSpPr txBox="1"/>
          <p:nvPr/>
        </p:nvSpPr>
        <p:spPr>
          <a:xfrm>
            <a:off x="7010645" y="1915675"/>
            <a:ext cx="5088900" cy="40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Test and Score </a:t>
            </a:r>
            <a:r>
              <a:rPr b="0" i="0" lang="en-GB" sz="1900" u="none" cap="none" strike="noStrike">
                <a:solidFill>
                  <a:schemeClr val="dk1"/>
                </a:solidFill>
                <a:latin typeface="Calibri"/>
                <a:ea typeface="Calibri"/>
                <a:cs typeface="Calibri"/>
                <a:sym typeface="Calibri"/>
              </a:rPr>
              <a:t>- Modeloek entrenamendu saioen ostean patroiak aurrikusteko duten ahalmena testeatzen du. Datu orriak </a:t>
            </a:r>
            <a:r>
              <a:rPr b="1" i="0" lang="en-GB" sz="1900" u="none" cap="none" strike="noStrike">
                <a:solidFill>
                  <a:srgbClr val="FF0000"/>
                </a:solidFill>
                <a:latin typeface="Calibri"/>
                <a:ea typeface="Calibri"/>
                <a:cs typeface="Calibri"/>
                <a:sym typeface="Calibri"/>
              </a:rPr>
              <a:t>Feature</a:t>
            </a:r>
            <a:r>
              <a:rPr b="0" i="0" lang="en-GB" sz="1900" u="none" cap="none" strike="noStrike">
                <a:solidFill>
                  <a:schemeClr val="dk1"/>
                </a:solidFill>
                <a:latin typeface="Calibri"/>
                <a:ea typeface="Calibri"/>
                <a:cs typeface="Calibri"/>
                <a:sym typeface="Calibri"/>
              </a:rPr>
              <a:t> eta </a:t>
            </a:r>
            <a:r>
              <a:rPr b="1" i="0" lang="en-GB" sz="1900" u="none" cap="none" strike="noStrike">
                <a:solidFill>
                  <a:srgbClr val="38761D"/>
                </a:solidFill>
                <a:latin typeface="Calibri"/>
                <a:ea typeface="Calibri"/>
                <a:cs typeface="Calibri"/>
                <a:sym typeface="Calibri"/>
              </a:rPr>
              <a:t>Target</a:t>
            </a:r>
            <a:r>
              <a:rPr b="0" i="0" lang="en-GB" sz="1900" u="none" cap="none" strike="noStrike">
                <a:solidFill>
                  <a:schemeClr val="dk1"/>
                </a:solidFill>
                <a:latin typeface="Calibri"/>
                <a:ea typeface="Calibri"/>
                <a:cs typeface="Calibri"/>
                <a:sym typeface="Calibri"/>
              </a:rPr>
              <a:t>-a izan behar ditu.</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Calibri"/>
                <a:ea typeface="Calibri"/>
                <a:cs typeface="Calibri"/>
                <a:sym typeface="Calibri"/>
              </a:rPr>
              <a:t>Preditions</a:t>
            </a:r>
            <a:r>
              <a:rPr b="0" i="0" lang="en-GB" sz="1900" u="none" cap="none" strike="noStrike">
                <a:solidFill>
                  <a:schemeClr val="dk1"/>
                </a:solidFill>
                <a:latin typeface="Calibri"/>
                <a:ea typeface="Calibri"/>
                <a:cs typeface="Calibri"/>
                <a:sym typeface="Calibri"/>
              </a:rPr>
              <a:t> - Entrenaturiko modeloan oinarrituta </a:t>
            </a:r>
            <a:r>
              <a:rPr b="1" i="0" lang="en-GB" sz="1900" u="none" cap="none" strike="noStrike">
                <a:solidFill>
                  <a:srgbClr val="FF0000"/>
                </a:solidFill>
                <a:latin typeface="Calibri"/>
                <a:ea typeface="Calibri"/>
                <a:cs typeface="Calibri"/>
                <a:sym typeface="Calibri"/>
              </a:rPr>
              <a:t>Feature</a:t>
            </a:r>
            <a:r>
              <a:rPr b="0" i="0" lang="en-GB" sz="1900" u="none" cap="none" strike="noStrike">
                <a:solidFill>
                  <a:schemeClr val="dk1"/>
                </a:solidFill>
                <a:latin typeface="Calibri"/>
                <a:ea typeface="Calibri"/>
                <a:cs typeface="Calibri"/>
                <a:sym typeface="Calibri"/>
              </a:rPr>
              <a:t> batzuen aurrean </a:t>
            </a:r>
            <a:r>
              <a:rPr b="1" i="0" lang="en-GB" sz="1900" u="none" cap="none" strike="noStrike">
                <a:solidFill>
                  <a:srgbClr val="38761D"/>
                </a:solidFill>
                <a:latin typeface="Calibri"/>
                <a:ea typeface="Calibri"/>
                <a:cs typeface="Calibri"/>
                <a:sym typeface="Calibri"/>
              </a:rPr>
              <a:t>Target</a:t>
            </a:r>
            <a:r>
              <a:rPr b="0" i="0" lang="en-GB" sz="1900" u="none" cap="none" strike="noStrike">
                <a:solidFill>
                  <a:schemeClr val="dk1"/>
                </a:solidFill>
                <a:latin typeface="Calibri"/>
                <a:ea typeface="Calibri"/>
                <a:cs typeface="Calibri"/>
                <a:sym typeface="Calibri"/>
              </a:rPr>
              <a:t>-a aurrikusten du. Datu orriak ez du </a:t>
            </a:r>
            <a:r>
              <a:rPr b="1" i="0" lang="en-GB" sz="1900" u="none" cap="none" strike="noStrike">
                <a:solidFill>
                  <a:srgbClr val="38761D"/>
                </a:solidFill>
                <a:latin typeface="Calibri"/>
                <a:ea typeface="Calibri"/>
                <a:cs typeface="Calibri"/>
                <a:sym typeface="Calibri"/>
              </a:rPr>
              <a:t>Target</a:t>
            </a:r>
            <a:r>
              <a:rPr b="0" i="0" lang="en-GB" sz="1900" u="none" cap="none" strike="noStrike">
                <a:solidFill>
                  <a:schemeClr val="dk1"/>
                </a:solidFill>
                <a:latin typeface="Calibri"/>
                <a:ea typeface="Calibri"/>
                <a:cs typeface="Calibri"/>
                <a:sym typeface="Calibri"/>
              </a:rPr>
              <a:t>-ik behar.</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758417ea4d_0_18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46" name="Google Shape;246;g3758417ea4d_0_18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7" name="Google Shape;247;g3758417ea4d_0_18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248" name="Google Shape;248;g3758417ea4d_0_183"/>
          <p:cNvPicPr preferRelativeResize="0"/>
          <p:nvPr/>
        </p:nvPicPr>
        <p:blipFill rotWithShape="1">
          <a:blip r:embed="rId3">
            <a:alphaModFix/>
          </a:blip>
          <a:srcRect b="0" l="0" r="0" t="0"/>
          <a:stretch/>
        </p:blipFill>
        <p:spPr>
          <a:xfrm>
            <a:off x="1198907" y="1956093"/>
            <a:ext cx="5589576" cy="4030205"/>
          </a:xfrm>
          <a:prstGeom prst="rect">
            <a:avLst/>
          </a:prstGeom>
          <a:noFill/>
          <a:ln>
            <a:noFill/>
          </a:ln>
        </p:spPr>
      </p:pic>
      <p:sp>
        <p:nvSpPr>
          <p:cNvPr id="249" name="Google Shape;249;g3758417ea4d_0_183"/>
          <p:cNvSpPr txBox="1"/>
          <p:nvPr/>
        </p:nvSpPr>
        <p:spPr>
          <a:xfrm>
            <a:off x="609605" y="2662338"/>
            <a:ext cx="56871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Evaluate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50" name="Google Shape;250;g3758417ea4d_0_183"/>
          <p:cNvPicPr preferRelativeResize="0"/>
          <p:nvPr/>
        </p:nvPicPr>
        <p:blipFill rotWithShape="1">
          <a:blip r:embed="rId4">
            <a:alphaModFix/>
          </a:blip>
          <a:srcRect b="0" l="0" r="0" t="0"/>
          <a:stretch/>
        </p:blipFill>
        <p:spPr>
          <a:xfrm>
            <a:off x="7042800" y="4116943"/>
            <a:ext cx="4895850" cy="1990725"/>
          </a:xfrm>
          <a:prstGeom prst="rect">
            <a:avLst/>
          </a:prstGeom>
          <a:noFill/>
          <a:ln>
            <a:noFill/>
          </a:ln>
        </p:spPr>
      </p:pic>
      <p:pic>
        <p:nvPicPr>
          <p:cNvPr id="251" name="Google Shape;251;g3758417ea4d_0_183"/>
          <p:cNvPicPr preferRelativeResize="0"/>
          <p:nvPr/>
        </p:nvPicPr>
        <p:blipFill rotWithShape="1">
          <a:blip r:embed="rId5">
            <a:alphaModFix/>
          </a:blip>
          <a:srcRect b="48357" l="28583" r="17768" t="0"/>
          <a:stretch/>
        </p:blipFill>
        <p:spPr>
          <a:xfrm>
            <a:off x="778952" y="5986300"/>
            <a:ext cx="1922125" cy="31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758417ea4d_0_19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257" name="Google Shape;257;g3758417ea4d_0_19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58" name="Google Shape;258;g3758417ea4d_0_19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pic>
        <p:nvPicPr>
          <p:cNvPr id="259" name="Google Shape;259;g3758417ea4d_0_193"/>
          <p:cNvPicPr preferRelativeResize="0"/>
          <p:nvPr/>
        </p:nvPicPr>
        <p:blipFill rotWithShape="1">
          <a:blip r:embed="rId3">
            <a:alphaModFix/>
          </a:blip>
          <a:srcRect b="0" l="0" r="0" t="0"/>
          <a:stretch/>
        </p:blipFill>
        <p:spPr>
          <a:xfrm>
            <a:off x="1204533" y="2114056"/>
            <a:ext cx="6767101" cy="4123250"/>
          </a:xfrm>
          <a:prstGeom prst="rect">
            <a:avLst/>
          </a:prstGeom>
          <a:noFill/>
          <a:ln>
            <a:noFill/>
          </a:ln>
        </p:spPr>
      </p:pic>
      <p:sp>
        <p:nvSpPr>
          <p:cNvPr id="260" name="Google Shape;260;g3758417ea4d_0_193"/>
          <p:cNvSpPr txBox="1"/>
          <p:nvPr/>
        </p:nvSpPr>
        <p:spPr>
          <a:xfrm>
            <a:off x="609605" y="2662338"/>
            <a:ext cx="56871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Evaluate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61" name="Google Shape;261;g3758417ea4d_0_193"/>
          <p:cNvPicPr preferRelativeResize="0"/>
          <p:nvPr/>
        </p:nvPicPr>
        <p:blipFill rotWithShape="1">
          <a:blip r:embed="rId4">
            <a:alphaModFix/>
          </a:blip>
          <a:srcRect b="0" l="0" r="0" t="0"/>
          <a:stretch/>
        </p:blipFill>
        <p:spPr>
          <a:xfrm>
            <a:off x="7927765" y="4289574"/>
            <a:ext cx="3705576" cy="1327474"/>
          </a:xfrm>
          <a:prstGeom prst="rect">
            <a:avLst/>
          </a:prstGeom>
          <a:noFill/>
          <a:ln>
            <a:noFill/>
          </a:ln>
        </p:spPr>
      </p:pic>
      <p:sp>
        <p:nvSpPr>
          <p:cNvPr id="262" name="Google Shape;262;g3758417ea4d_0_193"/>
          <p:cNvSpPr txBox="1"/>
          <p:nvPr/>
        </p:nvSpPr>
        <p:spPr>
          <a:xfrm>
            <a:off x="8496028" y="3021925"/>
            <a:ext cx="2569500" cy="6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Calibri"/>
                <a:ea typeface="Calibri"/>
                <a:cs typeface="Calibri"/>
                <a:sym typeface="Calibri"/>
              </a:rPr>
              <a:t>pickle (.pkcls)</a:t>
            </a:r>
            <a:endParaRPr b="1"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Icon&#10;&#10;Description automatically generated" id="267" name="Google Shape;267;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68" name="Google Shape;268;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69" name="Google Shape;269;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70" name="Google Shape;270;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71" name="Google Shape;271;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72" name="Google Shape;272;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73" name="Google Shape;273;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74" name="Google Shape;274;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75" name="Google Shape;275;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3758417ea4d_0_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p:txBody>
      </p:sp>
      <p:sp>
        <p:nvSpPr>
          <p:cNvPr id="51" name="Google Shape;51;g3758417ea4d_0_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2" name="Google Shape;52;g3758417ea4d_0_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53" name="Google Shape;53;g3758417ea4d_0_6"/>
          <p:cNvSpPr txBox="1"/>
          <p:nvPr>
            <p:ph idx="2" type="body"/>
          </p:nvPr>
        </p:nvSpPr>
        <p:spPr>
          <a:xfrm>
            <a:off x="77507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“Open source machine learning and data visualization software.”</a:t>
            </a:r>
            <a:endParaRPr sz="2400"/>
          </a:p>
          <a:p>
            <a:pPr indent="0" lvl="0" marL="0" rtl="0" algn="ctr">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u="sng">
                <a:solidFill>
                  <a:schemeClr val="hlink"/>
                </a:solidFill>
                <a:hlinkClick r:id="rId3"/>
              </a:rPr>
              <a:t>download</a:t>
            </a:r>
            <a:endParaRPr sz="2400"/>
          </a:p>
        </p:txBody>
      </p:sp>
      <p:pic>
        <p:nvPicPr>
          <p:cNvPr id="54" name="Google Shape;54;g3758417ea4d_0_6"/>
          <p:cNvPicPr preferRelativeResize="0"/>
          <p:nvPr/>
        </p:nvPicPr>
        <p:blipFill rotWithShape="1">
          <a:blip r:embed="rId4">
            <a:alphaModFix/>
          </a:blip>
          <a:srcRect b="0" l="0" r="0" t="0"/>
          <a:stretch/>
        </p:blipFill>
        <p:spPr>
          <a:xfrm>
            <a:off x="6784065" y="2175475"/>
            <a:ext cx="4896553" cy="284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8417ea4d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60" name="Google Shape;60;g3758417ea4d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8417ea4d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8417ea4d_0_1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Ezaugarri nagusiak: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Erraza erabiltzen eta dokumentazio ugari.</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Irekia eta plataforma anitzekoa.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Datu iturri ugari onartzen ditu.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63" name="Google Shape;63;g3758417ea4d_0_14"/>
          <p:cNvPicPr preferRelativeResize="0"/>
          <p:nvPr/>
        </p:nvPicPr>
        <p:blipFill rotWithShape="1">
          <a:blip r:embed="rId3">
            <a:alphaModFix/>
          </a:blip>
          <a:srcRect b="0" l="0" r="0" t="0"/>
          <a:stretch/>
        </p:blipFill>
        <p:spPr>
          <a:xfrm>
            <a:off x="8919996" y="2700500"/>
            <a:ext cx="1758250" cy="175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8417ea4d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69" name="Google Shape;69;g3758417ea4d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8417ea4d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1" name="Google Shape;71;g3758417ea4d_0_22"/>
          <p:cNvSpPr txBox="1"/>
          <p:nvPr>
            <p:ph idx="2" type="body"/>
          </p:nvPr>
        </p:nvSpPr>
        <p:spPr>
          <a:xfrm>
            <a:off x="775077" y="1986576"/>
            <a:ext cx="10972800" cy="425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Ezaugarri teknikoak:</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Datuak inportatu</a:t>
            </a:r>
            <a:endParaRPr sz="2400"/>
          </a:p>
          <a:p>
            <a:pPr indent="-368300" lvl="0" marL="914400" rtl="0" algn="l">
              <a:lnSpc>
                <a:spcPct val="115000"/>
              </a:lnSpc>
              <a:spcBef>
                <a:spcPts val="0"/>
              </a:spcBef>
              <a:spcAft>
                <a:spcPts val="0"/>
              </a:spcAft>
              <a:buSzPts val="2400"/>
              <a:buChar char="●"/>
            </a:pPr>
            <a:r>
              <a:rPr lang="en-GB" sz="2400"/>
              <a:t>Datuak eraldatu</a:t>
            </a:r>
            <a:endParaRPr sz="2400"/>
          </a:p>
          <a:p>
            <a:pPr indent="-368300" lvl="0" marL="914400" rtl="0" algn="l">
              <a:lnSpc>
                <a:spcPct val="115000"/>
              </a:lnSpc>
              <a:spcBef>
                <a:spcPts val="0"/>
              </a:spcBef>
              <a:spcAft>
                <a:spcPts val="0"/>
              </a:spcAft>
              <a:buSzPts val="2400"/>
              <a:buChar char="●"/>
            </a:pPr>
            <a:r>
              <a:rPr lang="en-GB" sz="2400"/>
              <a:t>Datuak irudikatu</a:t>
            </a:r>
            <a:endParaRPr sz="2400"/>
          </a:p>
          <a:p>
            <a:pPr indent="-368300" lvl="0" marL="914400" rtl="0" algn="l">
              <a:lnSpc>
                <a:spcPct val="115000"/>
              </a:lnSpc>
              <a:spcBef>
                <a:spcPts val="0"/>
              </a:spcBef>
              <a:spcAft>
                <a:spcPts val="0"/>
              </a:spcAft>
              <a:buSzPts val="2400"/>
              <a:buChar char="●"/>
            </a:pPr>
            <a:r>
              <a:rPr lang="en-GB" sz="2400"/>
              <a:t>Patroi modeloak</a:t>
            </a:r>
            <a:endParaRPr sz="2400"/>
          </a:p>
          <a:p>
            <a:pPr indent="-368300" lvl="0" marL="914400" rtl="0" algn="l">
              <a:lnSpc>
                <a:spcPct val="115000"/>
              </a:lnSpc>
              <a:spcBef>
                <a:spcPts val="0"/>
              </a:spcBef>
              <a:spcAft>
                <a:spcPts val="0"/>
              </a:spcAft>
              <a:buSzPts val="2400"/>
              <a:buChar char="●"/>
            </a:pPr>
            <a:r>
              <a:rPr lang="en-GB" sz="2400"/>
              <a:t>Datuen ebaluazioa</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Addon</a:t>
            </a:r>
            <a:r>
              <a:rPr lang="en-GB" sz="2400"/>
              <a:t> ugari ditu</a:t>
            </a:r>
            <a:endParaRPr sz="2400"/>
          </a:p>
          <a:p>
            <a:pPr indent="0" lvl="0" marL="45720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72" name="Google Shape;72;g3758417ea4d_0_22"/>
          <p:cNvPicPr preferRelativeResize="0"/>
          <p:nvPr/>
        </p:nvPicPr>
        <p:blipFill rotWithShape="1">
          <a:blip r:embed="rId4">
            <a:alphaModFix/>
          </a:blip>
          <a:srcRect b="0" l="0" r="0" t="0"/>
          <a:stretch/>
        </p:blipFill>
        <p:spPr>
          <a:xfrm>
            <a:off x="6505729" y="2040250"/>
            <a:ext cx="5241399" cy="359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758417ea4d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78" name="Google Shape;78;g3758417ea4d_0_3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9" name="Google Shape;79;g3758417ea4d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80" name="Google Shape;80;g3758417ea4d_0_3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Laguntza gehiago (dena ingelesez, hori bai):</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Proiektuaren dokumentazio orokorra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4"/>
              </a:rPr>
              <a:t>YouTube-ko kanala</a:t>
            </a:r>
            <a:r>
              <a:rPr lang="en-GB" sz="2400"/>
              <a:t> (oso ona)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758417ea4d_0_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86" name="Google Shape;86;g3758417ea4d_0_3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7" name="Google Shape;87;g3758417ea4d_0_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Instalazioa</a:t>
            </a:r>
            <a:endParaRPr sz="1900"/>
          </a:p>
        </p:txBody>
      </p:sp>
      <p:sp>
        <p:nvSpPr>
          <p:cNvPr id="88" name="Google Shape;88;g3758417ea4d_0_37"/>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Plataforma sistema eragile </a:t>
            </a:r>
            <a:r>
              <a:rPr lang="en-GB" sz="2400" u="sng">
                <a:solidFill>
                  <a:schemeClr val="hlink"/>
                </a:solidFill>
                <a:hlinkClick r:id="rId3"/>
              </a:rPr>
              <a:t>desberdinentzat</a:t>
            </a:r>
            <a:r>
              <a:rPr lang="en-GB" sz="2400"/>
              <a:t> daukagu eskuragarri:</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Windows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MacOS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Linux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Gure Cloud-ean instalatu (AWS, Sarenet) ✔️ (Ikastaroan erabiliko dugu)</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758417ea4d_0_4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94" name="Google Shape;94;g3758417ea4d_0_4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5" name="Google Shape;95;g3758417ea4d_0_4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96" name="Google Shape;96;g3758417ea4d_0_44"/>
          <p:cNvSpPr txBox="1"/>
          <p:nvPr/>
        </p:nvSpPr>
        <p:spPr>
          <a:xfrm>
            <a:off x="609605" y="2662338"/>
            <a:ext cx="5687100" cy="22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Data</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Data atalean datuak inportatzeko beharrezko elementuak aurkituko ditugu.</a:t>
            </a:r>
            <a:endParaRPr b="0" i="0" sz="2400" u="none" cap="none" strike="noStrike">
              <a:solidFill>
                <a:schemeClr val="dk1"/>
              </a:solidFill>
              <a:latin typeface="Arial"/>
              <a:ea typeface="Arial"/>
              <a:cs typeface="Arial"/>
              <a:sym typeface="Arial"/>
            </a:endParaRPr>
          </a:p>
        </p:txBody>
      </p:sp>
      <p:pic>
        <p:nvPicPr>
          <p:cNvPr id="97" name="Google Shape;97;g3758417ea4d_0_44"/>
          <p:cNvPicPr preferRelativeResize="0"/>
          <p:nvPr/>
        </p:nvPicPr>
        <p:blipFill rotWithShape="1">
          <a:blip r:embed="rId3">
            <a:alphaModFix/>
          </a:blip>
          <a:srcRect b="0" l="0" r="0" t="0"/>
          <a:stretch/>
        </p:blipFill>
        <p:spPr>
          <a:xfrm>
            <a:off x="6722007" y="2026804"/>
            <a:ext cx="4056372" cy="3763325"/>
          </a:xfrm>
          <a:prstGeom prst="rect">
            <a:avLst/>
          </a:prstGeom>
          <a:noFill/>
          <a:ln>
            <a:noFill/>
          </a:ln>
        </p:spPr>
      </p:pic>
      <p:sp>
        <p:nvSpPr>
          <p:cNvPr id="98" name="Google Shape;98;g3758417ea4d_0_44"/>
          <p:cNvSpPr/>
          <p:nvPr/>
        </p:nvSpPr>
        <p:spPr>
          <a:xfrm>
            <a:off x="6858900" y="2026800"/>
            <a:ext cx="596700" cy="693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9" name="Google Shape;99;g3758417ea4d_0_44"/>
          <p:cNvSpPr/>
          <p:nvPr/>
        </p:nvSpPr>
        <p:spPr>
          <a:xfrm>
            <a:off x="7850955" y="4616925"/>
            <a:ext cx="596700" cy="693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58417ea4d_0_5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t/>
            </a:r>
            <a:endParaRPr sz="3600"/>
          </a:p>
          <a:p>
            <a:pPr indent="0" lvl="0" marL="0" rtl="0" algn="ctr">
              <a:lnSpc>
                <a:spcPct val="100000"/>
              </a:lnSpc>
              <a:spcBef>
                <a:spcPts val="0"/>
              </a:spcBef>
              <a:spcAft>
                <a:spcPts val="0"/>
              </a:spcAft>
              <a:buClr>
                <a:schemeClr val="dk1"/>
              </a:buClr>
              <a:buSzPts val="3600"/>
              <a:buFont typeface="Arial"/>
              <a:buNone/>
            </a:pPr>
            <a:r>
              <a:rPr lang="en-GB" sz="3600"/>
              <a:t>Orange Data Mining</a:t>
            </a:r>
            <a:endParaRPr sz="3600"/>
          </a:p>
          <a:p>
            <a:pPr indent="0" lvl="0" marL="0" rtl="0" algn="ctr">
              <a:lnSpc>
                <a:spcPct val="100000"/>
              </a:lnSpc>
              <a:spcBef>
                <a:spcPts val="0"/>
              </a:spcBef>
              <a:spcAft>
                <a:spcPts val="0"/>
              </a:spcAft>
              <a:buClr>
                <a:schemeClr val="dk1"/>
              </a:buClr>
              <a:buSzPts val="3600"/>
              <a:buFont typeface="Arial"/>
              <a:buNone/>
            </a:pPr>
            <a:r>
              <a:t/>
            </a:r>
            <a:endParaRPr sz="3600"/>
          </a:p>
        </p:txBody>
      </p:sp>
      <p:sp>
        <p:nvSpPr>
          <p:cNvPr id="105" name="Google Shape;105;g3758417ea4d_0_5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6" name="Google Shape;106;g3758417ea4d_0_5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Erremintak</a:t>
            </a:r>
            <a:endParaRPr sz="1900"/>
          </a:p>
        </p:txBody>
      </p:sp>
      <p:sp>
        <p:nvSpPr>
          <p:cNvPr id="107" name="Google Shape;107;g3758417ea4d_0_54"/>
          <p:cNvSpPr txBox="1"/>
          <p:nvPr/>
        </p:nvSpPr>
        <p:spPr>
          <a:xfrm>
            <a:off x="437607" y="2035225"/>
            <a:ext cx="3891900" cy="310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Data - File</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	Datuak CSV formatuan inportatuko ditugu.</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rPr b="0" i="0" lang="en-GB" sz="2400" u="sng" cap="none" strike="noStrike">
                <a:solidFill>
                  <a:schemeClr val="hlink"/>
                </a:solidFill>
                <a:latin typeface="Arial"/>
                <a:ea typeface="Arial"/>
                <a:cs typeface="Arial"/>
                <a:sym typeface="Arial"/>
                <a:hlinkClick r:id="rId3"/>
              </a:rPr>
              <a:t>Datu orriak</a:t>
            </a:r>
            <a:r>
              <a:rPr b="0" i="0" lang="en-GB" sz="2400" u="none" cap="none" strike="noStrike">
                <a:solidFill>
                  <a:schemeClr val="dk1"/>
                </a:solidFill>
                <a:latin typeface="Arial"/>
                <a:ea typeface="Arial"/>
                <a:cs typeface="Arial"/>
                <a:sym typeface="Arial"/>
              </a:rPr>
              <a:t> (Entrenamendua eta Produkzioa)</a:t>
            </a:r>
            <a:endParaRPr b="0" i="0" sz="2400" u="none" cap="none" strike="noStrike">
              <a:solidFill>
                <a:schemeClr val="dk1"/>
              </a:solidFill>
              <a:latin typeface="Arial"/>
              <a:ea typeface="Arial"/>
              <a:cs typeface="Arial"/>
              <a:sym typeface="Arial"/>
            </a:endParaRPr>
          </a:p>
        </p:txBody>
      </p:sp>
      <p:pic>
        <p:nvPicPr>
          <p:cNvPr id="108" name="Google Shape;108;g3758417ea4d_0_54"/>
          <p:cNvPicPr preferRelativeResize="0"/>
          <p:nvPr/>
        </p:nvPicPr>
        <p:blipFill rotWithShape="1">
          <a:blip r:embed="rId4">
            <a:alphaModFix/>
          </a:blip>
          <a:srcRect b="0" l="0" r="0" t="0"/>
          <a:stretch/>
        </p:blipFill>
        <p:spPr>
          <a:xfrm>
            <a:off x="890492" y="4841052"/>
            <a:ext cx="2844301" cy="1595104"/>
          </a:xfrm>
          <a:prstGeom prst="rect">
            <a:avLst/>
          </a:prstGeom>
          <a:noFill/>
          <a:ln>
            <a:noFill/>
          </a:ln>
        </p:spPr>
      </p:pic>
      <p:pic>
        <p:nvPicPr>
          <p:cNvPr id="109" name="Google Shape;109;g3758417ea4d_0_54"/>
          <p:cNvPicPr preferRelativeResize="0"/>
          <p:nvPr/>
        </p:nvPicPr>
        <p:blipFill rotWithShape="1">
          <a:blip r:embed="rId5">
            <a:alphaModFix/>
          </a:blip>
          <a:srcRect b="0" l="0" r="0" t="0"/>
          <a:stretch/>
        </p:blipFill>
        <p:spPr>
          <a:xfrm>
            <a:off x="4431557" y="1994750"/>
            <a:ext cx="7012670" cy="4242552"/>
          </a:xfrm>
          <a:prstGeom prst="rect">
            <a:avLst/>
          </a:prstGeom>
          <a:noFill/>
          <a:ln>
            <a:noFill/>
          </a:ln>
        </p:spPr>
      </p:pic>
      <p:sp>
        <p:nvSpPr>
          <p:cNvPr id="110" name="Google Shape;110;g3758417ea4d_0_54"/>
          <p:cNvSpPr/>
          <p:nvPr/>
        </p:nvSpPr>
        <p:spPr>
          <a:xfrm>
            <a:off x="5078416" y="5152350"/>
            <a:ext cx="3065100" cy="27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cxnSp>
        <p:nvCxnSpPr>
          <p:cNvPr id="111" name="Google Shape;111;g3758417ea4d_0_54"/>
          <p:cNvCxnSpPr/>
          <p:nvPr/>
        </p:nvCxnSpPr>
        <p:spPr>
          <a:xfrm flipH="1" rot="10800000">
            <a:off x="6251995" y="5350725"/>
            <a:ext cx="379200" cy="394500"/>
          </a:xfrm>
          <a:prstGeom prst="straightConnector1">
            <a:avLst/>
          </a:prstGeom>
          <a:noFill/>
          <a:ln cap="flat" cmpd="sng" w="19075">
            <a:solidFill>
              <a:srgbClr val="FF000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9BBB2382-9AC4-40D7-BCD2-ED5188EBF279}"/>
</file>

<file path=customXml/itemProps2.xml><?xml version="1.0" encoding="utf-8"?>
<ds:datastoreItem xmlns:ds="http://schemas.openxmlformats.org/officeDocument/2006/customXml" ds:itemID="{99D5EDF2-40E7-462F-82E4-4AF6084A861A}"/>
</file>

<file path=customXml/itemProps3.xml><?xml version="1.0" encoding="utf-8"?>
<ds:datastoreItem xmlns:ds="http://schemas.openxmlformats.org/officeDocument/2006/customXml" ds:itemID="{E07F5CBE-04A8-4A23-9ABC-9A9E63D3287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