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Roboto"/>
      <p:regular r:id="rId21"/>
      <p:bold r:id="rId22"/>
      <p:italic r:id="rId23"/>
      <p:boldItalic r:id="rId24"/>
    </p:embeddedFont>
    <p:embeddedFont>
      <p:font typeface="Arial Black"/>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iOI7jKw6YrYSFQT4MttZXDVP9w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customschemas.google.com/relationships/presentationmetadata" Target="metadata"/><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font" Target="fonts/Roboto-regular.fntdata"/><Relationship Id="rId3" Type="http://schemas.openxmlformats.org/officeDocument/2006/relationships/slideMaster" Target="slideMasters/slideMaster1.xml"/><Relationship Id="rId25" Type="http://schemas.openxmlformats.org/officeDocument/2006/relationships/font" Target="fonts/ArialBlack-regular.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presProps" Target="presProps.xml"/><Relationship Id="rId16" Type="http://schemas.openxmlformats.org/officeDocument/2006/relationships/slide" Target="slides/slide11.xml"/><Relationship Id="rId29" Type="http://schemas.openxmlformats.org/officeDocument/2006/relationships/customXml" Target="../customXml/item3.xml"/><Relationship Id="rId24" Type="http://schemas.openxmlformats.org/officeDocument/2006/relationships/font" Target="fonts/Roboto-boldItalic.fntdata"/><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font" Target="fonts/Roboto-italic.fntdata"/><Relationship Id="rId5" Type="http://schemas.openxmlformats.org/officeDocument/2006/relationships/notesMaster" Target="notesMasters/notesMaster1.xml"/><Relationship Id="rId15" Type="http://schemas.openxmlformats.org/officeDocument/2006/relationships/slide" Target="slides/slide10.xml"/><Relationship Id="rId28"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font" Target="fonts/Roboto-bold.fntdata"/><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75837e4a1a_0_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g375837e4a1a_0_7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75837e4a1a_0_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g375837e4a1a_0_8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75837e4a1a_0_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g375837e4a1a_0_9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75837e4a1a_0_1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g375837e4a1a_0_10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75837e4a1a_0_1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g375837e4a1a_0_11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375837e4a1a_0_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 name="Google Shape;41;g375837e4a1a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 name="Google Shape;42;g375837e4a1a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375837e4a1a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 name="Google Shape;50;g375837e4a1a_0_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75837e4a1a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Zerbait definitzeko sortzaileak ematen duen definizioa kontsultatzea da aukera errazena: “Gailuak kudeatu, datuak bildu, prozesatu eta bistaratzeko IoT plataforma”</a:t>
            </a:r>
            <a:endParaRPr/>
          </a:p>
        </p:txBody>
      </p:sp>
      <p:sp>
        <p:nvSpPr>
          <p:cNvPr id="57" name="Google Shape;57;g375837e4a1a_0_1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75837e4a1a_0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 name="Google Shape;66;g375837e4a1a_0_2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75837e4a1a_0_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g375837e4a1a_0_3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75837e4a1a_0_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g375837e4a1a_0_4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75837e4a1a_0_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g375837e4a1a_0_5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75837e4a1a_0_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g375837e4a1a_0_6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7"/>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9"/>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g375837e4a1a_0_20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image" Target="../media/image9.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4"/>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4"/>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4"/>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GB"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6"/>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Icono&#10;&#10;Descripción generada automáticamente" id="20" name="Google Shape;20;p6"/>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6"/>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3.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drive.google.com/file/d/1OnpQJi4BaSQ7bmT8jgVjnJcLGx_Ts8Dl/view?usp=sharing" TargetMode="External"/><Relationship Id="rId4" Type="http://schemas.openxmlformats.org/officeDocument/2006/relationships/hyperlink" Target="https://drive.google.com/file/d/1wDETx1FIacwfOHfL7sAL1wLpDDp_c8SX/view?usp=sharing" TargetMode="External"/><Relationship Id="rId5" Type="http://schemas.openxmlformats.org/officeDocument/2006/relationships/hyperlink" Target="https://drive.google.com/file/d/1wDETx1FIacwfOHfL7sAL1wLpDDp_c8SX/view?usp=sharing" TargetMode="External"/><Relationship Id="rId6" Type="http://schemas.openxmlformats.org/officeDocument/2006/relationships/image" Target="../media/image11.png"/><Relationship Id="rId7"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25.png"/><Relationship Id="rId5" Type="http://schemas.openxmlformats.org/officeDocument/2006/relationships/image" Target="../media/image11.png"/><Relationship Id="rId6"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11.png"/><Relationship Id="rId5"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8.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3.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1"/>
          <p:cNvSpPr txBox="1"/>
          <p:nvPr>
            <p:ph type="ctrTitle"/>
          </p:nvPr>
        </p:nvSpPr>
        <p:spPr>
          <a:xfrm>
            <a:off x="1014713" y="2964404"/>
            <a:ext cx="4712909" cy="57064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22D59"/>
              </a:buClr>
              <a:buSzPts val="3600"/>
              <a:buFont typeface="Arial Black"/>
              <a:buNone/>
            </a:pPr>
            <a:r>
              <a:rPr lang="en-GB" sz="3600">
                <a:solidFill>
                  <a:srgbClr val="222D59"/>
                </a:solidFill>
                <a:latin typeface="Arial Black"/>
                <a:ea typeface="Arial Black"/>
                <a:cs typeface="Arial Black"/>
                <a:sym typeface="Arial Black"/>
              </a:rPr>
              <a:t>MACHINE LEARNING</a:t>
            </a:r>
            <a:endParaRPr sz="3600">
              <a:solidFill>
                <a:srgbClr val="222D59"/>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375837e4a1a_0_7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Machine Learning</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126" name="Google Shape;126;g375837e4a1a_0_7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27" name="Google Shape;127;g375837e4a1a_0_74"/>
          <p:cNvSpPr txBox="1"/>
          <p:nvPr>
            <p:ph idx="1" type="body"/>
          </p:nvPr>
        </p:nvSpPr>
        <p:spPr>
          <a:xfrm>
            <a:off x="622667" y="1280018"/>
            <a:ext cx="10946700" cy="432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Machine Learning motak (</a:t>
            </a:r>
            <a:r>
              <a:rPr b="1" lang="en-GB" sz="1900">
                <a:solidFill>
                  <a:srgbClr val="38761D"/>
                </a:solidFill>
              </a:rPr>
              <a:t>Ez-Gainbegiratua</a:t>
            </a:r>
            <a:r>
              <a:rPr lang="en-GB" sz="1900"/>
              <a:t>)</a:t>
            </a:r>
            <a:endParaRPr sz="1900"/>
          </a:p>
        </p:txBody>
      </p:sp>
      <p:sp>
        <p:nvSpPr>
          <p:cNvPr id="128" name="Google Shape;128;g375837e4a1a_0_74"/>
          <p:cNvSpPr txBox="1"/>
          <p:nvPr/>
        </p:nvSpPr>
        <p:spPr>
          <a:xfrm>
            <a:off x="358497" y="1777825"/>
            <a:ext cx="11934900" cy="1456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700"/>
              <a:buFont typeface="Arial"/>
              <a:buNone/>
            </a:pPr>
            <a:r>
              <a:rPr b="1" i="0" lang="en-GB" sz="2700" u="none" cap="none" strike="noStrike">
                <a:solidFill>
                  <a:schemeClr val="dk1"/>
                </a:solidFill>
                <a:latin typeface="Arial"/>
                <a:ea typeface="Arial"/>
                <a:cs typeface="Arial"/>
                <a:sym typeface="Arial"/>
              </a:rPr>
              <a:t>Ez-Gainbegiratua</a:t>
            </a:r>
            <a:r>
              <a:rPr b="1" i="0" lang="en-GB" sz="2400" u="none" cap="none" strike="noStrike">
                <a:solidFill>
                  <a:schemeClr val="dk1"/>
                </a:solidFill>
                <a:latin typeface="Arial"/>
                <a:ea typeface="Arial"/>
                <a:cs typeface="Arial"/>
                <a:sym typeface="Arial"/>
              </a:rPr>
              <a:t>: </a:t>
            </a:r>
            <a:r>
              <a:rPr b="0" i="0" lang="en-GB" sz="2400" u="none" cap="none" strike="noStrike">
                <a:solidFill>
                  <a:schemeClr val="dk1"/>
                </a:solidFill>
                <a:latin typeface="Arial"/>
                <a:ea typeface="Arial"/>
                <a:cs typeface="Arial"/>
                <a:sym typeface="Arial"/>
              </a:rPr>
              <a:t>Sarrera bai, baina  irteeraren adibiderik ez duen datu-multzo batekin entrenatzen da eredua. </a:t>
            </a:r>
            <a:r>
              <a:rPr b="1" i="0" lang="en-GB" sz="2400" u="none" cap="none" strike="noStrike">
                <a:solidFill>
                  <a:srgbClr val="FF0000"/>
                </a:solidFill>
                <a:latin typeface="Arial"/>
                <a:ea typeface="Arial"/>
                <a:cs typeface="Arial"/>
                <a:sym typeface="Arial"/>
              </a:rPr>
              <a:t>Regression</a:t>
            </a:r>
            <a:r>
              <a:rPr b="0" i="0" lang="en-GB" sz="2400" u="none" cap="none" strike="noStrike">
                <a:solidFill>
                  <a:schemeClr val="dk1"/>
                </a:solidFill>
                <a:latin typeface="Arial"/>
                <a:ea typeface="Arial"/>
                <a:cs typeface="Arial"/>
                <a:sym typeface="Arial"/>
              </a:rPr>
              <a:t> modeloak (algoritmoak) erabiltzen dira.</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29" name="Google Shape;129;g375837e4a1a_0_74"/>
          <p:cNvPicPr preferRelativeResize="0"/>
          <p:nvPr/>
        </p:nvPicPr>
        <p:blipFill rotWithShape="1">
          <a:blip r:embed="rId3">
            <a:alphaModFix/>
          </a:blip>
          <a:srcRect b="0" l="0" r="0" t="0"/>
          <a:stretch/>
        </p:blipFill>
        <p:spPr>
          <a:xfrm>
            <a:off x="2984967" y="2976200"/>
            <a:ext cx="6318125" cy="3559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375837e4a1a_0_82"/>
          <p:cNvSpPr txBox="1"/>
          <p:nvPr>
            <p:ph idx="4294967295" type="title"/>
          </p:nvPr>
        </p:nvSpPr>
        <p:spPr>
          <a:xfrm>
            <a:off x="467073" y="320350"/>
            <a:ext cx="9388800" cy="43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t/>
            </a:r>
            <a:endParaRPr sz="3600"/>
          </a:p>
          <a:p>
            <a:pPr indent="0" lvl="0" marL="0" rtl="0" algn="l">
              <a:lnSpc>
                <a:spcPct val="100000"/>
              </a:lnSpc>
              <a:spcBef>
                <a:spcPts val="0"/>
              </a:spcBef>
              <a:spcAft>
                <a:spcPts val="0"/>
              </a:spcAft>
              <a:buClr>
                <a:schemeClr val="dk1"/>
              </a:buClr>
              <a:buSzPts val="3600"/>
              <a:buFont typeface="Arial"/>
              <a:buNone/>
            </a:pPr>
            <a:r>
              <a:rPr lang="en-GB" sz="3400"/>
              <a:t>Machine Learning Proiektua (Pausuak)</a:t>
            </a:r>
            <a:endParaRPr sz="3400"/>
          </a:p>
          <a:p>
            <a:pPr indent="0" lvl="0" marL="0" rtl="0" algn="l">
              <a:lnSpc>
                <a:spcPct val="100000"/>
              </a:lnSpc>
              <a:spcBef>
                <a:spcPts val="0"/>
              </a:spcBef>
              <a:spcAft>
                <a:spcPts val="0"/>
              </a:spcAft>
              <a:buClr>
                <a:schemeClr val="dk1"/>
              </a:buClr>
              <a:buSzPts val="3600"/>
              <a:buFont typeface="Arial"/>
              <a:buNone/>
            </a:pPr>
            <a:r>
              <a:t/>
            </a:r>
            <a:endParaRPr sz="3600"/>
          </a:p>
        </p:txBody>
      </p:sp>
      <p:sp>
        <p:nvSpPr>
          <p:cNvPr id="135" name="Google Shape;135;g375837e4a1a_0_8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36" name="Google Shape;136;g375837e4a1a_0_8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Entrenamendu eta test datuak (</a:t>
            </a:r>
            <a:r>
              <a:rPr b="1" lang="en-GB" sz="1900">
                <a:solidFill>
                  <a:srgbClr val="38761D"/>
                </a:solidFill>
              </a:rPr>
              <a:t>Gainbegiratua</a:t>
            </a:r>
            <a:r>
              <a:rPr lang="en-GB" sz="1900"/>
              <a:t>)</a:t>
            </a:r>
            <a:endParaRPr sz="1900"/>
          </a:p>
        </p:txBody>
      </p:sp>
      <p:sp>
        <p:nvSpPr>
          <p:cNvPr id="137" name="Google Shape;137;g375837e4a1a_0_82"/>
          <p:cNvSpPr txBox="1"/>
          <p:nvPr/>
        </p:nvSpPr>
        <p:spPr>
          <a:xfrm>
            <a:off x="358497" y="1838525"/>
            <a:ext cx="11934900" cy="1456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700"/>
              <a:buFont typeface="Arial"/>
              <a:buNone/>
            </a:pPr>
            <a:r>
              <a:rPr b="1" i="0" lang="en-GB" sz="2700" u="sng" cap="none" strike="noStrike">
                <a:solidFill>
                  <a:schemeClr val="hlink"/>
                </a:solidFill>
                <a:latin typeface="Arial"/>
                <a:ea typeface="Arial"/>
                <a:cs typeface="Arial"/>
                <a:sym typeface="Arial"/>
                <a:hlinkClick r:id="rId3"/>
              </a:rPr>
              <a:t>Entrenamendu datuak</a:t>
            </a:r>
            <a:r>
              <a:rPr b="1" i="0" lang="en-GB" sz="2400" u="none" cap="none" strike="noStrike">
                <a:solidFill>
                  <a:schemeClr val="dk1"/>
                </a:solidFill>
                <a:latin typeface="Arial"/>
                <a:ea typeface="Arial"/>
                <a:cs typeface="Arial"/>
                <a:sym typeface="Arial"/>
              </a:rPr>
              <a:t>: </a:t>
            </a:r>
            <a:r>
              <a:rPr b="0" i="0" lang="en-GB" sz="2400" u="none" cap="none" strike="noStrike">
                <a:solidFill>
                  <a:schemeClr val="dk1"/>
                </a:solidFill>
                <a:latin typeface="Arial"/>
                <a:ea typeface="Arial"/>
                <a:cs typeface="Arial"/>
                <a:sym typeface="Arial"/>
              </a:rPr>
              <a:t>ML sistema entrenatzeko (entrenamendua+test) datuak. Gure kasuan baratzako 10 lur egitura letxu egoera bakoitzeko. </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8" name="Google Shape;138;g375837e4a1a_0_82"/>
          <p:cNvSpPr txBox="1"/>
          <p:nvPr/>
        </p:nvSpPr>
        <p:spPr>
          <a:xfrm>
            <a:off x="423306" y="4026475"/>
            <a:ext cx="11635500" cy="1032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700"/>
              <a:buFont typeface="Arial"/>
              <a:buNone/>
            </a:pPr>
            <a:r>
              <a:rPr b="1" i="0" lang="en-GB" sz="2700" u="sng" cap="none" strike="noStrike">
                <a:solidFill>
                  <a:schemeClr val="hlink"/>
                </a:solidFill>
                <a:latin typeface="Arial"/>
                <a:ea typeface="Arial"/>
                <a:cs typeface="Arial"/>
                <a:sym typeface="Arial"/>
                <a:hlinkClick r:id="rId4"/>
              </a:rPr>
              <a:t>Produkzio datuak</a:t>
            </a:r>
            <a:r>
              <a:rPr b="1" i="0" lang="en-GB" sz="2400" u="sng" cap="none" strike="noStrike">
                <a:solidFill>
                  <a:schemeClr val="hlink"/>
                </a:solidFill>
                <a:latin typeface="Arial"/>
                <a:ea typeface="Arial"/>
                <a:cs typeface="Arial"/>
                <a:sym typeface="Arial"/>
                <a:hlinkClick r:id="rId5"/>
              </a:rPr>
              <a:t>:</a:t>
            </a:r>
            <a:r>
              <a:rPr b="1" i="0" lang="en-GB" sz="2400" u="none" cap="none" strike="noStrike">
                <a:solidFill>
                  <a:schemeClr val="dk1"/>
                </a:solidFill>
                <a:latin typeface="Arial"/>
                <a:ea typeface="Arial"/>
                <a:cs typeface="Arial"/>
                <a:sym typeface="Arial"/>
              </a:rPr>
              <a:t> </a:t>
            </a:r>
            <a:r>
              <a:rPr b="0" i="0" lang="en-GB" sz="2400" u="none" cap="none" strike="noStrike">
                <a:solidFill>
                  <a:schemeClr val="dk1"/>
                </a:solidFill>
                <a:latin typeface="Arial"/>
                <a:ea typeface="Arial"/>
                <a:cs typeface="Arial"/>
                <a:sym typeface="Arial"/>
              </a:rPr>
              <a:t>Gure sistemak momentuan sortuko dituen datuen. Gure kasuan baratzako 10 lur egitura letxu egoera bakoitzeko. </a:t>
            </a:r>
            <a:endParaRPr b="0" i="0" sz="1500" u="none" cap="none" strike="noStrike">
              <a:solidFill>
                <a:srgbClr val="000000"/>
              </a:solidFill>
              <a:latin typeface="Arial"/>
              <a:ea typeface="Arial"/>
              <a:cs typeface="Arial"/>
              <a:sym typeface="Arial"/>
            </a:endParaRPr>
          </a:p>
        </p:txBody>
      </p:sp>
      <p:sp>
        <p:nvSpPr>
          <p:cNvPr id="139" name="Google Shape;139;g375837e4a1a_0_82"/>
          <p:cNvSpPr txBox="1"/>
          <p:nvPr/>
        </p:nvSpPr>
        <p:spPr>
          <a:xfrm>
            <a:off x="1274667" y="2913000"/>
            <a:ext cx="3642000" cy="103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38761D"/>
                </a:solidFill>
                <a:latin typeface="Calibri"/>
                <a:ea typeface="Calibri"/>
                <a:cs typeface="Calibri"/>
                <a:sym typeface="Calibri"/>
              </a:rPr>
              <a:t>Features</a:t>
            </a:r>
            <a:r>
              <a:rPr b="0" i="0" lang="en-GB" sz="2400" u="none" cap="none" strike="noStrike">
                <a:solidFill>
                  <a:schemeClr val="dk1"/>
                </a:solidFill>
                <a:latin typeface="Calibri"/>
                <a:ea typeface="Calibri"/>
                <a:cs typeface="Calibri"/>
                <a:sym typeface="Calibri"/>
              </a:rPr>
              <a:t> (Ezaugarriak)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FF0000"/>
                </a:solidFill>
                <a:latin typeface="Calibri"/>
                <a:ea typeface="Calibri"/>
                <a:cs typeface="Calibri"/>
                <a:sym typeface="Calibri"/>
              </a:rPr>
              <a:t>Target</a:t>
            </a:r>
            <a:r>
              <a:rPr b="0" i="0" lang="en-GB" sz="2400" u="none" cap="none" strike="noStrike">
                <a:solidFill>
                  <a:schemeClr val="dk1"/>
                </a:solidFill>
                <a:latin typeface="Calibri"/>
                <a:ea typeface="Calibri"/>
                <a:cs typeface="Calibri"/>
                <a:sym typeface="Calibri"/>
              </a:rPr>
              <a:t> (Helburua)</a:t>
            </a:r>
            <a:endParaRPr b="0" i="0" sz="2400" u="none" cap="none" strike="noStrike">
              <a:solidFill>
                <a:schemeClr val="dk1"/>
              </a:solidFill>
              <a:latin typeface="Calibri"/>
              <a:ea typeface="Calibri"/>
              <a:cs typeface="Calibri"/>
              <a:sym typeface="Calibri"/>
            </a:endParaRPr>
          </a:p>
        </p:txBody>
      </p:sp>
      <p:pic>
        <p:nvPicPr>
          <p:cNvPr id="140" name="Google Shape;140;g375837e4a1a_0_82"/>
          <p:cNvPicPr preferRelativeResize="0"/>
          <p:nvPr/>
        </p:nvPicPr>
        <p:blipFill rotWithShape="1">
          <a:blip r:embed="rId6">
            <a:alphaModFix/>
          </a:blip>
          <a:srcRect b="0" l="0" r="0" t="0"/>
          <a:stretch/>
        </p:blipFill>
        <p:spPr>
          <a:xfrm>
            <a:off x="4391151" y="2913000"/>
            <a:ext cx="6114242" cy="1032000"/>
          </a:xfrm>
          <a:prstGeom prst="rect">
            <a:avLst/>
          </a:prstGeom>
          <a:noFill/>
          <a:ln>
            <a:noFill/>
          </a:ln>
        </p:spPr>
      </p:pic>
      <p:sp>
        <p:nvSpPr>
          <p:cNvPr id="141" name="Google Shape;141;g375837e4a1a_0_82"/>
          <p:cNvSpPr txBox="1"/>
          <p:nvPr/>
        </p:nvSpPr>
        <p:spPr>
          <a:xfrm>
            <a:off x="1457416" y="5205300"/>
            <a:ext cx="3642000" cy="103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38761D"/>
                </a:solidFill>
                <a:latin typeface="Calibri"/>
                <a:ea typeface="Calibri"/>
                <a:cs typeface="Calibri"/>
                <a:sym typeface="Calibri"/>
              </a:rPr>
              <a:t>Features</a:t>
            </a:r>
            <a:r>
              <a:rPr b="0" i="0" lang="en-GB" sz="2400" u="none" cap="none" strike="noStrike">
                <a:solidFill>
                  <a:schemeClr val="dk1"/>
                </a:solidFill>
                <a:latin typeface="Calibri"/>
                <a:ea typeface="Calibri"/>
                <a:cs typeface="Calibri"/>
                <a:sym typeface="Calibri"/>
              </a:rPr>
              <a:t> (Ezaugarriak)   </a:t>
            </a:r>
            <a:endParaRPr b="0" i="0" sz="2400" u="none" cap="none" strike="noStrike">
              <a:solidFill>
                <a:schemeClr val="dk1"/>
              </a:solidFill>
              <a:latin typeface="Calibri"/>
              <a:ea typeface="Calibri"/>
              <a:cs typeface="Calibri"/>
              <a:sym typeface="Calibri"/>
            </a:endParaRPr>
          </a:p>
        </p:txBody>
      </p:sp>
      <p:pic>
        <p:nvPicPr>
          <p:cNvPr id="142" name="Google Shape;142;g375837e4a1a_0_82"/>
          <p:cNvPicPr preferRelativeResize="0"/>
          <p:nvPr/>
        </p:nvPicPr>
        <p:blipFill rotWithShape="1">
          <a:blip r:embed="rId6">
            <a:alphaModFix/>
          </a:blip>
          <a:srcRect b="0" l="0" r="0" t="0"/>
          <a:stretch/>
        </p:blipFill>
        <p:spPr>
          <a:xfrm>
            <a:off x="4503116" y="5131887"/>
            <a:ext cx="6114242" cy="1032000"/>
          </a:xfrm>
          <a:prstGeom prst="rect">
            <a:avLst/>
          </a:prstGeom>
          <a:noFill/>
          <a:ln>
            <a:noFill/>
          </a:ln>
        </p:spPr>
      </p:pic>
      <p:pic>
        <p:nvPicPr>
          <p:cNvPr id="143" name="Google Shape;143;g375837e4a1a_0_82"/>
          <p:cNvPicPr preferRelativeResize="0"/>
          <p:nvPr/>
        </p:nvPicPr>
        <p:blipFill rotWithShape="1">
          <a:blip r:embed="rId7">
            <a:alphaModFix/>
          </a:blip>
          <a:srcRect b="18129" l="30201" r="28065" t="18212"/>
          <a:stretch/>
        </p:blipFill>
        <p:spPr>
          <a:xfrm>
            <a:off x="9499272" y="5401425"/>
            <a:ext cx="1118895" cy="762449"/>
          </a:xfrm>
          <a:prstGeom prst="rect">
            <a:avLst/>
          </a:prstGeom>
          <a:noFill/>
          <a:ln>
            <a:noFill/>
          </a:ln>
        </p:spPr>
      </p:pic>
      <p:cxnSp>
        <p:nvCxnSpPr>
          <p:cNvPr id="144" name="Google Shape;144;g375837e4a1a_0_82"/>
          <p:cNvCxnSpPr/>
          <p:nvPr/>
        </p:nvCxnSpPr>
        <p:spPr>
          <a:xfrm>
            <a:off x="9630789" y="5280050"/>
            <a:ext cx="819600" cy="9900"/>
          </a:xfrm>
          <a:prstGeom prst="straightConnector1">
            <a:avLst/>
          </a:prstGeom>
          <a:noFill/>
          <a:ln cap="flat" cmpd="sng" w="28575">
            <a:solidFill>
              <a:schemeClr val="dk1"/>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375837e4a1a_0_9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50" name="Google Shape;150;g375837e4a1a_0_9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Datuak iragazi</a:t>
            </a:r>
            <a:endParaRPr sz="1900"/>
          </a:p>
        </p:txBody>
      </p:sp>
      <p:sp>
        <p:nvSpPr>
          <p:cNvPr id="151" name="Google Shape;151;g375837e4a1a_0_96"/>
          <p:cNvSpPr txBox="1"/>
          <p:nvPr/>
        </p:nvSpPr>
        <p:spPr>
          <a:xfrm>
            <a:off x="358497" y="1838525"/>
            <a:ext cx="11934900" cy="1403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Datu fitxategiek </a:t>
            </a:r>
            <a:r>
              <a:rPr b="1" i="0" lang="en-GB" sz="2400" u="none" cap="none" strike="noStrike">
                <a:solidFill>
                  <a:schemeClr val="dk1"/>
                </a:solidFill>
                <a:latin typeface="Arial"/>
                <a:ea typeface="Arial"/>
                <a:cs typeface="Arial"/>
                <a:sym typeface="Arial"/>
              </a:rPr>
              <a:t>Features</a:t>
            </a:r>
            <a:r>
              <a:rPr b="0" i="0" lang="en-GB" sz="2400" u="none" cap="none" strike="noStrike">
                <a:solidFill>
                  <a:schemeClr val="dk1"/>
                </a:solidFill>
                <a:latin typeface="Arial"/>
                <a:ea typeface="Arial"/>
                <a:cs typeface="Arial"/>
                <a:sym typeface="Arial"/>
              </a:rPr>
              <a:t> eta </a:t>
            </a:r>
            <a:r>
              <a:rPr b="1" i="0" lang="en-GB" sz="2400" u="none" cap="none" strike="noStrike">
                <a:solidFill>
                  <a:schemeClr val="dk1"/>
                </a:solidFill>
                <a:latin typeface="Arial"/>
                <a:ea typeface="Arial"/>
                <a:cs typeface="Arial"/>
                <a:sym typeface="Arial"/>
              </a:rPr>
              <a:t>Target</a:t>
            </a:r>
            <a:r>
              <a:rPr b="0" i="0" lang="en-GB" sz="2400" u="none" cap="none" strike="noStrike">
                <a:solidFill>
                  <a:schemeClr val="dk1"/>
                </a:solidFill>
                <a:latin typeface="Arial"/>
                <a:ea typeface="Arial"/>
                <a:cs typeface="Arial"/>
                <a:sym typeface="Arial"/>
              </a:rPr>
              <a:t> (class) eremuak ongi egituratuak izatea eskatzen dute. Prozesuak makinatik datuak jaso eta gizakiak iragaztea eskatzen du gehienetan.</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52" name="Google Shape;152;g375837e4a1a_0_96"/>
          <p:cNvPicPr preferRelativeResize="0"/>
          <p:nvPr/>
        </p:nvPicPr>
        <p:blipFill rotWithShape="1">
          <a:blip r:embed="rId3">
            <a:alphaModFix/>
          </a:blip>
          <a:srcRect b="0" l="0" r="0" t="0"/>
          <a:stretch/>
        </p:blipFill>
        <p:spPr>
          <a:xfrm>
            <a:off x="897893" y="4882375"/>
            <a:ext cx="3035545" cy="1517750"/>
          </a:xfrm>
          <a:prstGeom prst="rect">
            <a:avLst/>
          </a:prstGeom>
          <a:noFill/>
          <a:ln>
            <a:noFill/>
          </a:ln>
        </p:spPr>
      </p:pic>
      <p:pic>
        <p:nvPicPr>
          <p:cNvPr id="153" name="Google Shape;153;g375837e4a1a_0_96"/>
          <p:cNvPicPr preferRelativeResize="0"/>
          <p:nvPr/>
        </p:nvPicPr>
        <p:blipFill rotWithShape="1">
          <a:blip r:embed="rId4">
            <a:alphaModFix/>
          </a:blip>
          <a:srcRect b="0" l="0" r="0" t="0"/>
          <a:stretch/>
        </p:blipFill>
        <p:spPr>
          <a:xfrm>
            <a:off x="786591" y="2934487"/>
            <a:ext cx="10455534" cy="989037"/>
          </a:xfrm>
          <a:prstGeom prst="rect">
            <a:avLst/>
          </a:prstGeom>
          <a:noFill/>
          <a:ln>
            <a:noFill/>
          </a:ln>
        </p:spPr>
      </p:pic>
      <p:pic>
        <p:nvPicPr>
          <p:cNvPr id="154" name="Google Shape;154;g375837e4a1a_0_96"/>
          <p:cNvPicPr preferRelativeResize="0"/>
          <p:nvPr/>
        </p:nvPicPr>
        <p:blipFill rotWithShape="1">
          <a:blip r:embed="rId5">
            <a:alphaModFix/>
          </a:blip>
          <a:srcRect b="0" l="0" r="0" t="0"/>
          <a:stretch/>
        </p:blipFill>
        <p:spPr>
          <a:xfrm>
            <a:off x="4674388" y="4925900"/>
            <a:ext cx="6114242" cy="1032000"/>
          </a:xfrm>
          <a:prstGeom prst="rect">
            <a:avLst/>
          </a:prstGeom>
          <a:noFill/>
          <a:ln>
            <a:noFill/>
          </a:ln>
        </p:spPr>
      </p:pic>
      <p:pic>
        <p:nvPicPr>
          <p:cNvPr id="155" name="Google Shape;155;g375837e4a1a_0_96"/>
          <p:cNvPicPr preferRelativeResize="0"/>
          <p:nvPr/>
        </p:nvPicPr>
        <p:blipFill rotWithShape="1">
          <a:blip r:embed="rId6">
            <a:alphaModFix/>
          </a:blip>
          <a:srcRect b="30880" l="0" r="0" t="34983"/>
          <a:stretch/>
        </p:blipFill>
        <p:spPr>
          <a:xfrm>
            <a:off x="128642" y="4208412"/>
            <a:ext cx="11934667" cy="432600"/>
          </a:xfrm>
          <a:prstGeom prst="rect">
            <a:avLst/>
          </a:prstGeom>
          <a:noFill/>
          <a:ln>
            <a:noFill/>
          </a:ln>
        </p:spPr>
      </p:pic>
      <p:sp>
        <p:nvSpPr>
          <p:cNvPr id="156" name="Google Shape;156;g375837e4a1a_0_96"/>
          <p:cNvSpPr/>
          <p:nvPr/>
        </p:nvSpPr>
        <p:spPr>
          <a:xfrm>
            <a:off x="9345326" y="3087000"/>
            <a:ext cx="932700" cy="4329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57" name="Google Shape;157;g375837e4a1a_0_96"/>
          <p:cNvSpPr/>
          <p:nvPr/>
        </p:nvSpPr>
        <p:spPr>
          <a:xfrm>
            <a:off x="10035442" y="3519600"/>
            <a:ext cx="364500" cy="243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58" name="Google Shape;158;g375837e4a1a_0_96"/>
          <p:cNvSpPr txBox="1"/>
          <p:nvPr>
            <p:ph idx="4294967295" type="title"/>
          </p:nvPr>
        </p:nvSpPr>
        <p:spPr>
          <a:xfrm>
            <a:off x="467073" y="320350"/>
            <a:ext cx="9388800" cy="43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t/>
            </a:r>
            <a:endParaRPr sz="3600"/>
          </a:p>
          <a:p>
            <a:pPr indent="0" lvl="0" marL="0" rtl="0" algn="l">
              <a:lnSpc>
                <a:spcPct val="100000"/>
              </a:lnSpc>
              <a:spcBef>
                <a:spcPts val="0"/>
              </a:spcBef>
              <a:spcAft>
                <a:spcPts val="0"/>
              </a:spcAft>
              <a:buClr>
                <a:schemeClr val="dk1"/>
              </a:buClr>
              <a:buSzPts val="3600"/>
              <a:buFont typeface="Arial"/>
              <a:buNone/>
            </a:pPr>
            <a:r>
              <a:rPr lang="en-GB" sz="3400"/>
              <a:t>Machine Learning Proiektua (Pausuak)</a:t>
            </a:r>
            <a:endParaRPr sz="3400"/>
          </a:p>
          <a:p>
            <a:pPr indent="0" lvl="0" marL="0" rtl="0" algn="l">
              <a:lnSpc>
                <a:spcPct val="100000"/>
              </a:lnSpc>
              <a:spcBef>
                <a:spcPts val="0"/>
              </a:spcBef>
              <a:spcAft>
                <a:spcPts val="0"/>
              </a:spcAft>
              <a:buClr>
                <a:schemeClr val="dk1"/>
              </a:buClr>
              <a:buSzPts val="3600"/>
              <a:buFont typeface="Arial"/>
              <a:buNone/>
            </a:pPr>
            <a:r>
              <a:t/>
            </a:r>
            <a:endParaRPr sz="3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375837e4a1a_0_109"/>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64" name="Google Shape;164;g375837e4a1a_0_109"/>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Ereduaren entrenamendua (</a:t>
            </a:r>
            <a:r>
              <a:rPr b="1" lang="en-GB" sz="1900">
                <a:solidFill>
                  <a:srgbClr val="38761D"/>
                </a:solidFill>
              </a:rPr>
              <a:t>Gainbegiraturako Modeloak</a:t>
            </a:r>
            <a:r>
              <a:rPr lang="en-GB" sz="1900"/>
              <a:t>)</a:t>
            </a:r>
            <a:endParaRPr sz="1900"/>
          </a:p>
        </p:txBody>
      </p:sp>
      <p:sp>
        <p:nvSpPr>
          <p:cNvPr id="165" name="Google Shape;165;g375837e4a1a_0_109"/>
          <p:cNvSpPr txBox="1"/>
          <p:nvPr/>
        </p:nvSpPr>
        <p:spPr>
          <a:xfrm>
            <a:off x="358497" y="1838525"/>
            <a:ext cx="11934900" cy="1403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Gure datuetan patroiak aurkitzeko egokiena deritzogun eredua aukeratu eta entrenamenduko datuekin entrenatuko dugu.</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66" name="Google Shape;166;g375837e4a1a_0_109"/>
          <p:cNvPicPr preferRelativeResize="0"/>
          <p:nvPr/>
        </p:nvPicPr>
        <p:blipFill rotWithShape="1">
          <a:blip r:embed="rId3">
            <a:alphaModFix/>
          </a:blip>
          <a:srcRect b="0" l="0" r="0" t="0"/>
          <a:stretch/>
        </p:blipFill>
        <p:spPr>
          <a:xfrm>
            <a:off x="2902731" y="3095225"/>
            <a:ext cx="5706670" cy="3310975"/>
          </a:xfrm>
          <a:prstGeom prst="rect">
            <a:avLst/>
          </a:prstGeom>
          <a:noFill/>
          <a:ln>
            <a:noFill/>
          </a:ln>
        </p:spPr>
      </p:pic>
      <p:pic>
        <p:nvPicPr>
          <p:cNvPr id="167" name="Google Shape;167;g375837e4a1a_0_109"/>
          <p:cNvPicPr preferRelativeResize="0"/>
          <p:nvPr/>
        </p:nvPicPr>
        <p:blipFill rotWithShape="1">
          <a:blip r:embed="rId4">
            <a:alphaModFix/>
          </a:blip>
          <a:srcRect b="0" l="28586" r="0" t="0"/>
          <a:stretch/>
        </p:blipFill>
        <p:spPr>
          <a:xfrm>
            <a:off x="212425" y="3682425"/>
            <a:ext cx="2437395" cy="576000"/>
          </a:xfrm>
          <a:prstGeom prst="rect">
            <a:avLst/>
          </a:prstGeom>
          <a:noFill/>
          <a:ln>
            <a:noFill/>
          </a:ln>
        </p:spPr>
      </p:pic>
      <p:sp>
        <p:nvSpPr>
          <p:cNvPr id="168" name="Google Shape;168;g375837e4a1a_0_109"/>
          <p:cNvSpPr txBox="1"/>
          <p:nvPr>
            <p:ph idx="4294967295" type="title"/>
          </p:nvPr>
        </p:nvSpPr>
        <p:spPr>
          <a:xfrm>
            <a:off x="467073" y="320350"/>
            <a:ext cx="9388800" cy="43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t/>
            </a:r>
            <a:endParaRPr sz="3600"/>
          </a:p>
          <a:p>
            <a:pPr indent="0" lvl="0" marL="0" rtl="0" algn="l">
              <a:lnSpc>
                <a:spcPct val="100000"/>
              </a:lnSpc>
              <a:spcBef>
                <a:spcPts val="0"/>
              </a:spcBef>
              <a:spcAft>
                <a:spcPts val="0"/>
              </a:spcAft>
              <a:buClr>
                <a:schemeClr val="dk1"/>
              </a:buClr>
              <a:buSzPts val="3600"/>
              <a:buFont typeface="Arial"/>
              <a:buNone/>
            </a:pPr>
            <a:r>
              <a:rPr lang="en-GB" sz="3400"/>
              <a:t>Machine Learning Proiektua (Pausuak)</a:t>
            </a:r>
            <a:endParaRPr sz="3400"/>
          </a:p>
          <a:p>
            <a:pPr indent="0" lvl="0" marL="0" rtl="0" algn="l">
              <a:lnSpc>
                <a:spcPct val="100000"/>
              </a:lnSpc>
              <a:spcBef>
                <a:spcPts val="0"/>
              </a:spcBef>
              <a:spcAft>
                <a:spcPts val="0"/>
              </a:spcAft>
              <a:buClr>
                <a:schemeClr val="dk1"/>
              </a:buClr>
              <a:buSzPts val="3600"/>
              <a:buFont typeface="Arial"/>
              <a:buNone/>
            </a:pPr>
            <a:r>
              <a:t/>
            </a:r>
            <a:endParaRPr sz="3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375837e4a1a_0_11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74" name="Google Shape;174;g375837e4a1a_0_11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Ereduaren hedapena (</a:t>
            </a:r>
            <a:r>
              <a:rPr b="1" lang="en-GB" sz="1900">
                <a:solidFill>
                  <a:srgbClr val="38761D"/>
                </a:solidFill>
              </a:rPr>
              <a:t>predictive</a:t>
            </a:r>
            <a:r>
              <a:rPr lang="en-GB" sz="1900"/>
              <a:t>)</a:t>
            </a:r>
            <a:endParaRPr sz="1900"/>
          </a:p>
        </p:txBody>
      </p:sp>
      <p:sp>
        <p:nvSpPr>
          <p:cNvPr id="175" name="Google Shape;175;g375837e4a1a_0_118"/>
          <p:cNvSpPr txBox="1"/>
          <p:nvPr/>
        </p:nvSpPr>
        <p:spPr>
          <a:xfrm>
            <a:off x="358497" y="1838525"/>
            <a:ext cx="11934900" cy="1403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Gure entrenatutako modeloa produkzio errealeko datuei aplikatu helburuen aurrikuspena (prediction) egiteko.</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76" name="Google Shape;176;g375837e4a1a_0_118"/>
          <p:cNvPicPr preferRelativeResize="0"/>
          <p:nvPr/>
        </p:nvPicPr>
        <p:blipFill rotWithShape="1">
          <a:blip r:embed="rId3">
            <a:alphaModFix/>
          </a:blip>
          <a:srcRect b="0" l="0" r="0" t="0"/>
          <a:stretch/>
        </p:blipFill>
        <p:spPr>
          <a:xfrm>
            <a:off x="1781184" y="3307375"/>
            <a:ext cx="8248650" cy="1695450"/>
          </a:xfrm>
          <a:prstGeom prst="rect">
            <a:avLst/>
          </a:prstGeom>
          <a:noFill/>
          <a:ln>
            <a:noFill/>
          </a:ln>
        </p:spPr>
      </p:pic>
      <p:pic>
        <p:nvPicPr>
          <p:cNvPr id="177" name="Google Shape;177;g375837e4a1a_0_118"/>
          <p:cNvPicPr preferRelativeResize="0"/>
          <p:nvPr/>
        </p:nvPicPr>
        <p:blipFill rotWithShape="1">
          <a:blip r:embed="rId4">
            <a:alphaModFix/>
          </a:blip>
          <a:srcRect b="48357" l="28583" r="17768" t="0"/>
          <a:stretch/>
        </p:blipFill>
        <p:spPr>
          <a:xfrm>
            <a:off x="829534" y="4638675"/>
            <a:ext cx="3545823" cy="576000"/>
          </a:xfrm>
          <a:prstGeom prst="rect">
            <a:avLst/>
          </a:prstGeom>
          <a:noFill/>
          <a:ln>
            <a:noFill/>
          </a:ln>
        </p:spPr>
      </p:pic>
      <p:pic>
        <p:nvPicPr>
          <p:cNvPr id="178" name="Google Shape;178;g375837e4a1a_0_118"/>
          <p:cNvPicPr preferRelativeResize="0"/>
          <p:nvPr/>
        </p:nvPicPr>
        <p:blipFill rotWithShape="1">
          <a:blip r:embed="rId4">
            <a:alphaModFix/>
          </a:blip>
          <a:srcRect b="49320" l="81919" r="0" t="0"/>
          <a:stretch/>
        </p:blipFill>
        <p:spPr>
          <a:xfrm>
            <a:off x="10030916" y="3307375"/>
            <a:ext cx="1271472" cy="601425"/>
          </a:xfrm>
          <a:prstGeom prst="rect">
            <a:avLst/>
          </a:prstGeom>
          <a:noFill/>
          <a:ln>
            <a:noFill/>
          </a:ln>
        </p:spPr>
      </p:pic>
      <p:pic>
        <p:nvPicPr>
          <p:cNvPr id="179" name="Google Shape;179;g375837e4a1a_0_118"/>
          <p:cNvPicPr preferRelativeResize="0"/>
          <p:nvPr/>
        </p:nvPicPr>
        <p:blipFill rotWithShape="1">
          <a:blip r:embed="rId5">
            <a:alphaModFix/>
          </a:blip>
          <a:srcRect b="5103" l="74101" r="5335" t="54072"/>
          <a:stretch/>
        </p:blipFill>
        <p:spPr>
          <a:xfrm>
            <a:off x="5412235" y="2356600"/>
            <a:ext cx="768850" cy="885626"/>
          </a:xfrm>
          <a:prstGeom prst="rect">
            <a:avLst/>
          </a:prstGeom>
          <a:noFill/>
          <a:ln>
            <a:noFill/>
          </a:ln>
        </p:spPr>
      </p:pic>
      <p:cxnSp>
        <p:nvCxnSpPr>
          <p:cNvPr id="180" name="Google Shape;180;g375837e4a1a_0_118"/>
          <p:cNvCxnSpPr>
            <a:stCxn id="179" idx="2"/>
          </p:cNvCxnSpPr>
          <p:nvPr/>
        </p:nvCxnSpPr>
        <p:spPr>
          <a:xfrm>
            <a:off x="5796660" y="3242226"/>
            <a:ext cx="10500" cy="611700"/>
          </a:xfrm>
          <a:prstGeom prst="straightConnector1">
            <a:avLst/>
          </a:prstGeom>
          <a:noFill/>
          <a:ln cap="flat" cmpd="sng" w="9525">
            <a:solidFill>
              <a:schemeClr val="dk2"/>
            </a:solidFill>
            <a:prstDash val="solid"/>
            <a:round/>
            <a:headEnd len="sm" w="sm" type="none"/>
            <a:tailEnd len="med" w="med" type="triangle"/>
          </a:ln>
        </p:spPr>
      </p:cxnSp>
      <p:sp>
        <p:nvSpPr>
          <p:cNvPr id="181" name="Google Shape;181;g375837e4a1a_0_118"/>
          <p:cNvSpPr txBox="1"/>
          <p:nvPr>
            <p:ph idx="4294967295" type="title"/>
          </p:nvPr>
        </p:nvSpPr>
        <p:spPr>
          <a:xfrm>
            <a:off x="467073" y="320350"/>
            <a:ext cx="9388800" cy="43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t/>
            </a:r>
            <a:endParaRPr sz="3600"/>
          </a:p>
          <a:p>
            <a:pPr indent="0" lvl="0" marL="0" rtl="0" algn="l">
              <a:lnSpc>
                <a:spcPct val="100000"/>
              </a:lnSpc>
              <a:spcBef>
                <a:spcPts val="0"/>
              </a:spcBef>
              <a:spcAft>
                <a:spcPts val="0"/>
              </a:spcAft>
              <a:buClr>
                <a:schemeClr val="dk1"/>
              </a:buClr>
              <a:buSzPts val="3600"/>
              <a:buFont typeface="Arial"/>
              <a:buNone/>
            </a:pPr>
            <a:r>
              <a:rPr lang="en-GB" sz="3400"/>
              <a:t>Machine Learning Proiektua (Pausuak)</a:t>
            </a:r>
            <a:endParaRPr sz="3400"/>
          </a:p>
          <a:p>
            <a:pPr indent="0" lvl="0" marL="0" rtl="0" algn="l">
              <a:lnSpc>
                <a:spcPct val="100000"/>
              </a:lnSpc>
              <a:spcBef>
                <a:spcPts val="0"/>
              </a:spcBef>
              <a:spcAft>
                <a:spcPts val="0"/>
              </a:spcAft>
              <a:buClr>
                <a:schemeClr val="dk1"/>
              </a:buClr>
              <a:buSzPts val="3600"/>
              <a:buFont typeface="Arial"/>
              <a:buNone/>
            </a:pPr>
            <a:r>
              <a:t/>
            </a:r>
            <a:endParaRPr sz="3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descr="Icon&#10;&#10;Description automatically generated" id="186" name="Google Shape;186;p3"/>
          <p:cNvPicPr preferRelativeResize="0"/>
          <p:nvPr/>
        </p:nvPicPr>
        <p:blipFill rotWithShape="1">
          <a:blip r:embed="rId3">
            <a:alphaModFix/>
          </a:blip>
          <a:srcRect b="15742" l="12589" r="15262" t="15276"/>
          <a:stretch/>
        </p:blipFill>
        <p:spPr>
          <a:xfrm>
            <a:off x="803107" y="4798637"/>
            <a:ext cx="467472" cy="446937"/>
          </a:xfrm>
          <a:prstGeom prst="rect">
            <a:avLst/>
          </a:prstGeom>
          <a:noFill/>
          <a:ln>
            <a:noFill/>
          </a:ln>
        </p:spPr>
      </p:pic>
      <p:pic>
        <p:nvPicPr>
          <p:cNvPr descr="Icon&#10;&#10;Description automatically generated" id="187" name="Google Shape;187;p3"/>
          <p:cNvPicPr preferRelativeResize="0"/>
          <p:nvPr/>
        </p:nvPicPr>
        <p:blipFill rotWithShape="1">
          <a:blip r:embed="rId4">
            <a:alphaModFix/>
          </a:blip>
          <a:srcRect b="14522" l="14710" r="11904" t="12668"/>
          <a:stretch/>
        </p:blipFill>
        <p:spPr>
          <a:xfrm>
            <a:off x="5130665" y="4702639"/>
            <a:ext cx="516714" cy="512670"/>
          </a:xfrm>
          <a:prstGeom prst="rect">
            <a:avLst/>
          </a:prstGeom>
          <a:noFill/>
          <a:ln>
            <a:noFill/>
          </a:ln>
        </p:spPr>
      </p:pic>
      <p:sp>
        <p:nvSpPr>
          <p:cNvPr id="188" name="Google Shape;188;p3"/>
          <p:cNvSpPr/>
          <p:nvPr/>
        </p:nvSpPr>
        <p:spPr>
          <a:xfrm>
            <a:off x="784272" y="3028890"/>
            <a:ext cx="20736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13284B"/>
                </a:solidFill>
                <a:latin typeface="Roboto"/>
                <a:ea typeface="Roboto"/>
                <a:cs typeface="Roboto"/>
                <a:sym typeface="Roboto"/>
              </a:rPr>
              <a:t>#LCAMP_EU</a:t>
            </a:r>
            <a:endParaRPr b="1" sz="2000">
              <a:solidFill>
                <a:schemeClr val="dk1"/>
              </a:solidFill>
              <a:latin typeface="Roboto"/>
              <a:ea typeface="Roboto"/>
              <a:cs typeface="Roboto"/>
              <a:sym typeface="Roboto"/>
            </a:endParaRPr>
          </a:p>
        </p:txBody>
      </p:sp>
      <p:sp>
        <p:nvSpPr>
          <p:cNvPr id="189" name="Google Shape;189;p3"/>
          <p:cNvSpPr/>
          <p:nvPr/>
        </p:nvSpPr>
        <p:spPr>
          <a:xfrm>
            <a:off x="0"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190" name="Google Shape;190;p3"/>
          <p:cNvSpPr/>
          <p:nvPr/>
        </p:nvSpPr>
        <p:spPr>
          <a:xfrm>
            <a:off x="1894483"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191" name="Google Shape;191;p3"/>
          <p:cNvSpPr/>
          <p:nvPr/>
        </p:nvSpPr>
        <p:spPr>
          <a:xfrm>
            <a:off x="3968170" y="5308072"/>
            <a:ext cx="28417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i="0" lang="en-GB" sz="1200">
                <a:solidFill>
                  <a:srgbClr val="57B9DF"/>
                </a:solidFill>
                <a:latin typeface="Roboto"/>
                <a:ea typeface="Roboto"/>
                <a:cs typeface="Roboto"/>
                <a:sym typeface="Roboto"/>
              </a:rPr>
              <a:t>Learner Centric Advanced Manufacturing Platform for CoVEs</a:t>
            </a:r>
            <a:endParaRPr i="0" sz="1200">
              <a:solidFill>
                <a:srgbClr val="57B9DF"/>
              </a:solidFill>
              <a:latin typeface="Roboto"/>
              <a:ea typeface="Roboto"/>
              <a:cs typeface="Roboto"/>
              <a:sym typeface="Roboto"/>
            </a:endParaRPr>
          </a:p>
        </p:txBody>
      </p:sp>
      <p:pic>
        <p:nvPicPr>
          <p:cNvPr descr="A white x in a black background&#10;&#10;Description automatically generated" id="192" name="Google Shape;192;p3"/>
          <p:cNvPicPr preferRelativeResize="0"/>
          <p:nvPr/>
        </p:nvPicPr>
        <p:blipFill rotWithShape="1">
          <a:blip r:embed="rId5">
            <a:alphaModFix/>
          </a:blip>
          <a:srcRect b="10856" l="23471" r="23100" t="13713"/>
          <a:stretch/>
        </p:blipFill>
        <p:spPr>
          <a:xfrm>
            <a:off x="2697618" y="4785341"/>
            <a:ext cx="454127" cy="468318"/>
          </a:xfrm>
          <a:prstGeom prst="rect">
            <a:avLst/>
          </a:prstGeom>
          <a:noFill/>
          <a:ln>
            <a:noFill/>
          </a:ln>
        </p:spPr>
      </p:pic>
      <p:pic>
        <p:nvPicPr>
          <p:cNvPr descr="Email outline" id="193" name="Google Shape;193;p3"/>
          <p:cNvPicPr preferRelativeResize="0"/>
          <p:nvPr/>
        </p:nvPicPr>
        <p:blipFill rotWithShape="1">
          <a:blip r:embed="rId6">
            <a:alphaModFix/>
          </a:blip>
          <a:srcRect b="0" l="0" r="0" t="0"/>
          <a:stretch/>
        </p:blipFill>
        <p:spPr>
          <a:xfrm>
            <a:off x="1043637" y="3421983"/>
            <a:ext cx="622663" cy="622663"/>
          </a:xfrm>
          <a:prstGeom prst="rect">
            <a:avLst/>
          </a:prstGeom>
          <a:noFill/>
          <a:ln>
            <a:noFill/>
          </a:ln>
        </p:spPr>
      </p:pic>
      <p:sp>
        <p:nvSpPr>
          <p:cNvPr id="194" name="Google Shape;194;p3"/>
          <p:cNvSpPr/>
          <p:nvPr/>
        </p:nvSpPr>
        <p:spPr>
          <a:xfrm>
            <a:off x="1354968" y="3569635"/>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g375837e4a1a_0_0"/>
          <p:cNvSpPr txBox="1"/>
          <p:nvPr/>
        </p:nvSpPr>
        <p:spPr>
          <a:xfrm>
            <a:off x="874741" y="4973106"/>
            <a:ext cx="10442400" cy="400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AITOR AZPIROZ</a:t>
            </a:r>
            <a:endParaRPr b="0" i="0" sz="1500" u="none" cap="none" strike="noStrike">
              <a:solidFill>
                <a:srgbClr val="000000"/>
              </a:solidFill>
              <a:latin typeface="Arial"/>
              <a:ea typeface="Arial"/>
              <a:cs typeface="Arial"/>
              <a:sym typeface="Arial"/>
            </a:endParaRPr>
          </a:p>
        </p:txBody>
      </p:sp>
      <p:sp>
        <p:nvSpPr>
          <p:cNvPr id="45" name="Google Shape;45;g375837e4a1a_0_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46" name="Google Shape;46;g375837e4a1a_0_0"/>
          <p:cNvSpPr txBox="1"/>
          <p:nvPr/>
        </p:nvSpPr>
        <p:spPr>
          <a:xfrm>
            <a:off x="781053" y="2132856"/>
            <a:ext cx="10442400" cy="1631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100"/>
              <a:buFont typeface="Arial"/>
              <a:buNone/>
            </a:pPr>
            <a:r>
              <a:t/>
            </a:r>
            <a:endParaRPr b="1" i="0" sz="5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100"/>
              <a:buFont typeface="Arial"/>
              <a:buNone/>
            </a:pPr>
            <a:r>
              <a:rPr b="1" i="0" lang="en-GB" sz="5100" u="none" cap="none" strike="noStrike">
                <a:solidFill>
                  <a:srgbClr val="000000"/>
                </a:solidFill>
                <a:latin typeface="Arial"/>
                <a:ea typeface="Arial"/>
                <a:cs typeface="Arial"/>
                <a:sym typeface="Arial"/>
              </a:rPr>
              <a:t>Adimen Artifiziala</a:t>
            </a:r>
            <a:endParaRPr b="1" i="0" sz="5100" u="none" cap="none" strike="noStrike">
              <a:solidFill>
                <a:srgbClr val="000000"/>
              </a:solidFill>
              <a:latin typeface="Arial"/>
              <a:ea typeface="Arial"/>
              <a:cs typeface="Arial"/>
              <a:sym typeface="Arial"/>
            </a:endParaRPr>
          </a:p>
        </p:txBody>
      </p:sp>
      <p:pic>
        <p:nvPicPr>
          <p:cNvPr id="47" name="Google Shape;47;g375837e4a1a_0_0"/>
          <p:cNvPicPr preferRelativeResize="0"/>
          <p:nvPr/>
        </p:nvPicPr>
        <p:blipFill rotWithShape="1">
          <a:blip r:embed="rId3">
            <a:alphaModFix amt="14000"/>
          </a:blip>
          <a:srcRect b="0" l="0" r="0" t="0"/>
          <a:stretch/>
        </p:blipFill>
        <p:spPr>
          <a:xfrm>
            <a:off x="800" y="739075"/>
            <a:ext cx="12192005" cy="56053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g375837e4a1a_0_8"/>
          <p:cNvSpPr txBox="1"/>
          <p:nvPr>
            <p:ph idx="4294967295" type="title"/>
          </p:nvPr>
        </p:nvSpPr>
        <p:spPr>
          <a:xfrm>
            <a:off x="601206" y="469283"/>
            <a:ext cx="8373300" cy="648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100"/>
              <a:buFont typeface="Arial"/>
              <a:buNone/>
            </a:pPr>
            <a:r>
              <a:rPr lang="en-GB"/>
              <a:t>Edukiak</a:t>
            </a:r>
            <a:endParaRPr/>
          </a:p>
        </p:txBody>
      </p:sp>
      <p:sp>
        <p:nvSpPr>
          <p:cNvPr id="53" name="Google Shape;53;g375837e4a1a_0_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54" name="Google Shape;54;g375837e4a1a_0_8"/>
          <p:cNvSpPr txBox="1"/>
          <p:nvPr>
            <p:ph idx="1" type="body"/>
          </p:nvPr>
        </p:nvSpPr>
        <p:spPr>
          <a:xfrm>
            <a:off x="3255100" y="1238455"/>
            <a:ext cx="2700900" cy="2646300"/>
          </a:xfrm>
          <a:prstGeom prst="rect">
            <a:avLst/>
          </a:prstGeom>
          <a:noFill/>
          <a:ln>
            <a:noFill/>
          </a:ln>
        </p:spPr>
        <p:txBody>
          <a:bodyPr anchorCtr="0" anchor="t" bIns="45700" lIns="91425" spcFirstLastPara="1" rIns="91425" wrap="square" tIns="45700">
            <a:noAutofit/>
          </a:bodyPr>
          <a:lstStyle/>
          <a:p>
            <a:pPr indent="-361950" lvl="0" marL="457200" rtl="0" algn="just">
              <a:lnSpc>
                <a:spcPct val="100000"/>
              </a:lnSpc>
              <a:spcBef>
                <a:spcPts val="0"/>
              </a:spcBef>
              <a:spcAft>
                <a:spcPts val="0"/>
              </a:spcAft>
              <a:buSzPts val="2300"/>
              <a:buAutoNum type="arabicPeriod"/>
            </a:pPr>
            <a:r>
              <a:rPr lang="en-GB" sz="1900"/>
              <a:t>Adimen Artifiziala</a:t>
            </a:r>
            <a:endParaRPr sz="1900"/>
          </a:p>
          <a:p>
            <a:pPr indent="0" lvl="0" marL="0" rtl="0" algn="just">
              <a:lnSpc>
                <a:spcPct val="100000"/>
              </a:lnSpc>
              <a:spcBef>
                <a:spcPts val="0"/>
              </a:spcBef>
              <a:spcAft>
                <a:spcPts val="0"/>
              </a:spcAft>
              <a:buSzPts val="1900"/>
              <a:buNone/>
            </a:pPr>
            <a:r>
              <a:t/>
            </a:r>
            <a:endParaRPr sz="1900"/>
          </a:p>
          <a:p>
            <a:pPr indent="0" lvl="0" marL="0" rtl="0" algn="just">
              <a:lnSpc>
                <a:spcPct val="100000"/>
              </a:lnSpc>
              <a:spcBef>
                <a:spcPts val="0"/>
              </a:spcBef>
              <a:spcAft>
                <a:spcPts val="0"/>
              </a:spcAft>
              <a:buSzPts val="1900"/>
              <a:buNone/>
            </a:pPr>
            <a:r>
              <a:rPr lang="en-GB" sz="1900"/>
              <a:t>2.	Machine Learning</a:t>
            </a:r>
            <a:endParaRPr sz="1900"/>
          </a:p>
          <a:p>
            <a:pPr indent="-361950" lvl="1" marL="914400" rtl="0" algn="just">
              <a:lnSpc>
                <a:spcPct val="100000"/>
              </a:lnSpc>
              <a:spcBef>
                <a:spcPts val="0"/>
              </a:spcBef>
              <a:spcAft>
                <a:spcPts val="0"/>
              </a:spcAft>
              <a:buSzPts val="2300"/>
              <a:buAutoNum type="arabicPeriod"/>
            </a:pPr>
            <a:r>
              <a:rPr lang="en-GB" sz="1900"/>
              <a:t>Gainbegiratua</a:t>
            </a:r>
            <a:endParaRPr sz="1900"/>
          </a:p>
          <a:p>
            <a:pPr indent="-361950" lvl="1" marL="914400" rtl="0" algn="just">
              <a:lnSpc>
                <a:spcPct val="100000"/>
              </a:lnSpc>
              <a:spcBef>
                <a:spcPts val="0"/>
              </a:spcBef>
              <a:spcAft>
                <a:spcPts val="0"/>
              </a:spcAft>
              <a:buSzPts val="2300"/>
              <a:buAutoNum type="arabicPeriod"/>
            </a:pPr>
            <a:r>
              <a:rPr lang="en-GB" sz="1900"/>
              <a:t>Ez-Gainbegiratua</a:t>
            </a:r>
            <a:endParaRPr sz="1900"/>
          </a:p>
          <a:p>
            <a:pPr indent="0" lvl="0" marL="914400" rtl="0" algn="just">
              <a:lnSpc>
                <a:spcPct val="100000"/>
              </a:lnSpc>
              <a:spcBef>
                <a:spcPts val="0"/>
              </a:spcBef>
              <a:spcAft>
                <a:spcPts val="0"/>
              </a:spcAft>
              <a:buSzPts val="1900"/>
              <a:buNone/>
            </a:pPr>
            <a:r>
              <a:t/>
            </a:r>
            <a:endParaRPr sz="1900"/>
          </a:p>
          <a:p>
            <a:pPr indent="0" lvl="0" marL="0" rtl="0" algn="just">
              <a:lnSpc>
                <a:spcPct val="100000"/>
              </a:lnSpc>
              <a:spcBef>
                <a:spcPts val="0"/>
              </a:spcBef>
              <a:spcAft>
                <a:spcPts val="0"/>
              </a:spcAft>
              <a:buSzPts val="1900"/>
              <a:buNone/>
            </a:pPr>
            <a:r>
              <a:rPr lang="en-GB" sz="1900"/>
              <a:t>3.	Machine Learning proiektua</a:t>
            </a:r>
            <a:endParaRPr sz="1900"/>
          </a:p>
          <a:p>
            <a:pPr indent="-336550" lvl="0" marL="914400" rtl="0" algn="just">
              <a:lnSpc>
                <a:spcPct val="100000"/>
              </a:lnSpc>
              <a:spcBef>
                <a:spcPts val="0"/>
              </a:spcBef>
              <a:spcAft>
                <a:spcPts val="0"/>
              </a:spcAft>
              <a:buSzPts val="1900"/>
              <a:buAutoNum type="arabicPeriod"/>
            </a:pPr>
            <a:r>
              <a:rPr lang="en-GB" sz="1900"/>
              <a:t>Datuak</a:t>
            </a:r>
            <a:endParaRPr sz="1900"/>
          </a:p>
          <a:p>
            <a:pPr indent="-336550" lvl="0" marL="914400" rtl="0" algn="just">
              <a:lnSpc>
                <a:spcPct val="100000"/>
              </a:lnSpc>
              <a:spcBef>
                <a:spcPts val="0"/>
              </a:spcBef>
              <a:spcAft>
                <a:spcPts val="0"/>
              </a:spcAft>
              <a:buSzPts val="1900"/>
              <a:buAutoNum type="arabicPeriod"/>
            </a:pPr>
            <a:r>
              <a:rPr lang="en-GB" sz="1900"/>
              <a:t>Iragazketa</a:t>
            </a:r>
            <a:endParaRPr sz="1900"/>
          </a:p>
          <a:p>
            <a:pPr indent="-336550" lvl="0" marL="914400" rtl="0" algn="just">
              <a:lnSpc>
                <a:spcPct val="100000"/>
              </a:lnSpc>
              <a:spcBef>
                <a:spcPts val="0"/>
              </a:spcBef>
              <a:spcAft>
                <a:spcPts val="0"/>
              </a:spcAft>
              <a:buSzPts val="1900"/>
              <a:buAutoNum type="arabicPeriod"/>
            </a:pPr>
            <a:r>
              <a:rPr lang="en-GB" sz="1900"/>
              <a:t>Ereduaren entrenamendua</a:t>
            </a:r>
            <a:endParaRPr sz="1900"/>
          </a:p>
          <a:p>
            <a:pPr indent="-336550" lvl="0" marL="914400" rtl="0" algn="just">
              <a:lnSpc>
                <a:spcPct val="100000"/>
              </a:lnSpc>
              <a:spcBef>
                <a:spcPts val="0"/>
              </a:spcBef>
              <a:spcAft>
                <a:spcPts val="0"/>
              </a:spcAft>
              <a:buSzPts val="1900"/>
              <a:buAutoNum type="arabicPeriod"/>
            </a:pPr>
            <a:r>
              <a:rPr lang="en-GB" sz="1900"/>
              <a:t>Ereduaren hedapena (predictive)</a:t>
            </a:r>
            <a:endParaRPr sz="1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g375837e4a1a_0_1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Adimen artifiziala</a:t>
            </a:r>
            <a:endParaRPr sz="3600"/>
          </a:p>
        </p:txBody>
      </p:sp>
      <p:sp>
        <p:nvSpPr>
          <p:cNvPr id="60" name="Google Shape;60;g375837e4a1a_0_1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61" name="Google Shape;61;g375837e4a1a_0_1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Machine Learning-en definizioa</a:t>
            </a:r>
            <a:endParaRPr sz="1900"/>
          </a:p>
        </p:txBody>
      </p:sp>
      <p:sp>
        <p:nvSpPr>
          <p:cNvPr id="62" name="Google Shape;62;g375837e4a1a_0_14"/>
          <p:cNvSpPr txBox="1"/>
          <p:nvPr>
            <p:ph idx="2" type="body"/>
          </p:nvPr>
        </p:nvSpPr>
        <p:spPr>
          <a:xfrm>
            <a:off x="-141392" y="2026388"/>
            <a:ext cx="54729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rPr lang="en-GB" sz="2400"/>
              <a:t>“Datuak erabiliz, erabakiak modu automatikoan hartzeko gai diren sistemak eraikitzeko, algoritmoak sortzeko prozesua da”</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p:txBody>
      </p:sp>
      <p:pic>
        <p:nvPicPr>
          <p:cNvPr id="63" name="Google Shape;63;g375837e4a1a_0_14"/>
          <p:cNvPicPr preferRelativeResize="0"/>
          <p:nvPr/>
        </p:nvPicPr>
        <p:blipFill rotWithShape="1">
          <a:blip r:embed="rId3">
            <a:alphaModFix/>
          </a:blip>
          <a:srcRect b="0" l="4319" r="6988" t="0"/>
          <a:stretch/>
        </p:blipFill>
        <p:spPr>
          <a:xfrm>
            <a:off x="5331325" y="1852612"/>
            <a:ext cx="6779354" cy="4305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375837e4a1a_0_2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Adimen artifiziala</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69" name="Google Shape;69;g375837e4a1a_0_2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70" name="Google Shape;70;g375837e4a1a_0_2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AA, ML eta DL</a:t>
            </a:r>
            <a:endParaRPr sz="1900"/>
          </a:p>
        </p:txBody>
      </p:sp>
      <p:sp>
        <p:nvSpPr>
          <p:cNvPr id="71" name="Google Shape;71;g375837e4a1a_0_22"/>
          <p:cNvSpPr txBox="1"/>
          <p:nvPr>
            <p:ph idx="2" type="body"/>
          </p:nvPr>
        </p:nvSpPr>
        <p:spPr>
          <a:xfrm>
            <a:off x="795332" y="192231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r>
              <a:rPr b="1" lang="en-GB" sz="2400"/>
              <a:t>Machine learning</a:t>
            </a:r>
            <a:r>
              <a:rPr lang="en-GB" sz="2400"/>
              <a:t> </a:t>
            </a:r>
            <a:r>
              <a:rPr b="1" lang="en-GB" sz="2400"/>
              <a:t>adimen artifizialea-</a:t>
            </a:r>
            <a:r>
              <a:rPr lang="en-GB" sz="2400"/>
              <a:t>ren azpi egitura bat da eta era berean </a:t>
            </a:r>
            <a:r>
              <a:rPr b="1" i="1" lang="en-GB" sz="2400"/>
              <a:t>deep learning</a:t>
            </a:r>
            <a:r>
              <a:rPr lang="en-GB" sz="2400"/>
              <a:t> </a:t>
            </a:r>
            <a:r>
              <a:rPr b="1" lang="en-GB" sz="2400"/>
              <a:t>machine learning</a:t>
            </a:r>
            <a:r>
              <a:rPr lang="en-GB" sz="2400"/>
              <a:t>-en azpiegitura bat.</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72" name="Google Shape;72;g375837e4a1a_0_22"/>
          <p:cNvPicPr preferRelativeResize="0"/>
          <p:nvPr/>
        </p:nvPicPr>
        <p:blipFill rotWithShape="1">
          <a:blip r:embed="rId3">
            <a:alphaModFix/>
          </a:blip>
          <a:srcRect b="4247" l="49805" r="7864" t="12467"/>
          <a:stretch/>
        </p:blipFill>
        <p:spPr>
          <a:xfrm>
            <a:off x="1638840" y="2859850"/>
            <a:ext cx="3571098" cy="3512625"/>
          </a:xfrm>
          <a:prstGeom prst="rect">
            <a:avLst/>
          </a:prstGeom>
          <a:noFill/>
          <a:ln>
            <a:noFill/>
          </a:ln>
        </p:spPr>
      </p:pic>
      <p:cxnSp>
        <p:nvCxnSpPr>
          <p:cNvPr id="73" name="Google Shape;73;g375837e4a1a_0_22"/>
          <p:cNvCxnSpPr/>
          <p:nvPr/>
        </p:nvCxnSpPr>
        <p:spPr>
          <a:xfrm>
            <a:off x="4441083" y="3530150"/>
            <a:ext cx="1548000" cy="9900"/>
          </a:xfrm>
          <a:prstGeom prst="straightConnector1">
            <a:avLst/>
          </a:prstGeom>
          <a:noFill/>
          <a:ln cap="flat" cmpd="sng" w="9525">
            <a:solidFill>
              <a:schemeClr val="dk2"/>
            </a:solidFill>
            <a:prstDash val="solid"/>
            <a:round/>
            <a:headEnd len="sm" w="sm" type="none"/>
            <a:tailEnd len="med" w="med" type="triangle"/>
          </a:ln>
        </p:spPr>
      </p:cxnSp>
      <p:cxnSp>
        <p:nvCxnSpPr>
          <p:cNvPr id="74" name="Google Shape;74;g375837e4a1a_0_22"/>
          <p:cNvCxnSpPr/>
          <p:nvPr/>
        </p:nvCxnSpPr>
        <p:spPr>
          <a:xfrm flipH="1" rot="10800000">
            <a:off x="4290013" y="4278450"/>
            <a:ext cx="1739100" cy="900"/>
          </a:xfrm>
          <a:prstGeom prst="straightConnector1">
            <a:avLst/>
          </a:prstGeom>
          <a:noFill/>
          <a:ln cap="flat" cmpd="sng" w="9525">
            <a:solidFill>
              <a:schemeClr val="dk2"/>
            </a:solidFill>
            <a:prstDash val="solid"/>
            <a:round/>
            <a:headEnd len="sm" w="sm" type="none"/>
            <a:tailEnd len="med" w="med" type="triangle"/>
          </a:ln>
        </p:spPr>
      </p:cxnSp>
      <p:cxnSp>
        <p:nvCxnSpPr>
          <p:cNvPr id="75" name="Google Shape;75;g375837e4a1a_0_22"/>
          <p:cNvCxnSpPr/>
          <p:nvPr/>
        </p:nvCxnSpPr>
        <p:spPr>
          <a:xfrm>
            <a:off x="3997325" y="5297725"/>
            <a:ext cx="2011500" cy="2700"/>
          </a:xfrm>
          <a:prstGeom prst="straightConnector1">
            <a:avLst/>
          </a:prstGeom>
          <a:noFill/>
          <a:ln cap="flat" cmpd="sng" w="9525">
            <a:solidFill>
              <a:schemeClr val="dk2"/>
            </a:solidFill>
            <a:prstDash val="solid"/>
            <a:round/>
            <a:headEnd len="sm" w="sm" type="none"/>
            <a:tailEnd len="med" w="med" type="triangle"/>
          </a:ln>
        </p:spPr>
      </p:cxnSp>
      <p:sp>
        <p:nvSpPr>
          <p:cNvPr id="76" name="Google Shape;76;g375837e4a1a_0_22"/>
          <p:cNvSpPr txBox="1"/>
          <p:nvPr/>
        </p:nvSpPr>
        <p:spPr>
          <a:xfrm>
            <a:off x="6282274" y="3236825"/>
            <a:ext cx="5068500" cy="269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n-GB" sz="2300" u="none" cap="none" strike="noStrike">
                <a:solidFill>
                  <a:schemeClr val="dk1"/>
                </a:solidFill>
                <a:latin typeface="Calibri"/>
                <a:ea typeface="Calibri"/>
                <a:cs typeface="Calibri"/>
                <a:sym typeface="Calibri"/>
              </a:rPr>
              <a:t>Makinak gizakien moduan jardutea lortu.</a:t>
            </a:r>
            <a:endParaRPr b="0" i="0" sz="2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rPr b="0" i="0" lang="en-GB" sz="2300" u="none" cap="none" strike="noStrike">
                <a:solidFill>
                  <a:schemeClr val="dk1"/>
                </a:solidFill>
                <a:latin typeface="Calibri"/>
                <a:ea typeface="Calibri"/>
                <a:cs typeface="Calibri"/>
                <a:sym typeface="Calibri"/>
              </a:rPr>
              <a:t>Konputagailuak programazio jakin bat gabe eginbeharrak egin ditzatela lortu.</a:t>
            </a:r>
            <a:endParaRPr b="0" i="0" sz="2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rPr b="0" i="0" lang="en-GB" sz="2300" u="none" cap="none" strike="noStrike">
                <a:solidFill>
                  <a:schemeClr val="dk1"/>
                </a:solidFill>
                <a:latin typeface="Calibri"/>
                <a:ea typeface="Calibri"/>
                <a:cs typeface="Calibri"/>
                <a:sym typeface="Calibri"/>
              </a:rPr>
              <a:t>Sare neuronaletan oinarritzen den machine learning atala.</a:t>
            </a:r>
            <a:endParaRPr b="0" i="0" sz="23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375837e4a1a_0_3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Adimen artifiziala</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82" name="Google Shape;82;g375837e4a1a_0_3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83" name="Google Shape;83;g375837e4a1a_0_3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Adimen artifiziala</a:t>
            </a:r>
            <a:endParaRPr sz="1900"/>
          </a:p>
        </p:txBody>
      </p:sp>
      <p:sp>
        <p:nvSpPr>
          <p:cNvPr id="84" name="Google Shape;84;g375837e4a1a_0_34"/>
          <p:cNvSpPr txBox="1"/>
          <p:nvPr>
            <p:ph idx="2" type="body"/>
          </p:nvPr>
        </p:nvSpPr>
        <p:spPr>
          <a:xfrm>
            <a:off x="886394" y="1880842"/>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b="1" lang="en-GB" sz="2400"/>
              <a:t>	</a:t>
            </a:r>
            <a:r>
              <a:rPr lang="en-GB" sz="2400"/>
              <a:t>Makinak gizakien moduan jardutea xede duen zientzia.</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85" name="Google Shape;85;g375837e4a1a_0_34"/>
          <p:cNvPicPr preferRelativeResize="0"/>
          <p:nvPr/>
        </p:nvPicPr>
        <p:blipFill rotWithShape="1">
          <a:blip r:embed="rId3">
            <a:alphaModFix/>
          </a:blip>
          <a:srcRect b="0" l="0" r="0" t="0"/>
          <a:stretch/>
        </p:blipFill>
        <p:spPr>
          <a:xfrm>
            <a:off x="3317385" y="2417500"/>
            <a:ext cx="5371875" cy="4028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375837e4a1a_0_4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Adimen artifiziala</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91" name="Google Shape;91;g375837e4a1a_0_4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92" name="Google Shape;92;g375837e4a1a_0_4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Machine Learning</a:t>
            </a:r>
            <a:endParaRPr sz="1900"/>
          </a:p>
        </p:txBody>
      </p:sp>
      <p:sp>
        <p:nvSpPr>
          <p:cNvPr id="93" name="Google Shape;93;g375837e4a1a_0_42"/>
          <p:cNvSpPr txBox="1"/>
          <p:nvPr>
            <p:ph idx="2" type="body"/>
          </p:nvPr>
        </p:nvSpPr>
        <p:spPr>
          <a:xfrm>
            <a:off x="795332" y="192231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b="1" lang="en-GB" sz="2400"/>
              <a:t>	</a:t>
            </a:r>
            <a:r>
              <a:rPr lang="en-GB" sz="2400"/>
              <a:t>Konputagailuak programazio jakin bat gabe, baizik eta entrenamendu bat erabiliaz, eginbeharrak egiten dituen zientzia.</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94" name="Google Shape;94;g375837e4a1a_0_42"/>
          <p:cNvPicPr preferRelativeResize="0"/>
          <p:nvPr/>
        </p:nvPicPr>
        <p:blipFill rotWithShape="1">
          <a:blip r:embed="rId3">
            <a:alphaModFix/>
          </a:blip>
          <a:srcRect b="64700" l="38258" r="7001" t="7210"/>
          <a:stretch/>
        </p:blipFill>
        <p:spPr>
          <a:xfrm>
            <a:off x="6139531" y="3334125"/>
            <a:ext cx="5748204" cy="2522478"/>
          </a:xfrm>
          <a:prstGeom prst="rect">
            <a:avLst/>
          </a:prstGeom>
          <a:noFill/>
          <a:ln>
            <a:noFill/>
          </a:ln>
        </p:spPr>
      </p:pic>
      <p:pic>
        <p:nvPicPr>
          <p:cNvPr id="95" name="Google Shape;95;g375837e4a1a_0_42"/>
          <p:cNvPicPr preferRelativeResize="0"/>
          <p:nvPr/>
        </p:nvPicPr>
        <p:blipFill rotWithShape="1">
          <a:blip r:embed="rId3">
            <a:alphaModFix/>
          </a:blip>
          <a:srcRect b="64700" l="-631" r="83885" t="7210"/>
          <a:stretch/>
        </p:blipFill>
        <p:spPr>
          <a:xfrm>
            <a:off x="4343701" y="3429000"/>
            <a:ext cx="1610128" cy="2309625"/>
          </a:xfrm>
          <a:prstGeom prst="rect">
            <a:avLst/>
          </a:prstGeom>
          <a:noFill/>
          <a:ln>
            <a:noFill/>
          </a:ln>
        </p:spPr>
      </p:pic>
      <p:pic>
        <p:nvPicPr>
          <p:cNvPr id="96" name="Google Shape;96;g375837e4a1a_0_42"/>
          <p:cNvPicPr preferRelativeResize="0"/>
          <p:nvPr/>
        </p:nvPicPr>
        <p:blipFill rotWithShape="1">
          <a:blip r:embed="rId3">
            <a:alphaModFix/>
          </a:blip>
          <a:srcRect b="77205" l="15449" r="75535" t="19153"/>
          <a:stretch/>
        </p:blipFill>
        <p:spPr>
          <a:xfrm>
            <a:off x="7900912" y="3645438"/>
            <a:ext cx="556421" cy="192176"/>
          </a:xfrm>
          <a:prstGeom prst="rect">
            <a:avLst/>
          </a:prstGeom>
          <a:noFill/>
          <a:ln>
            <a:noFill/>
          </a:ln>
        </p:spPr>
      </p:pic>
      <p:pic>
        <p:nvPicPr>
          <p:cNvPr id="97" name="Google Shape;97;g375837e4a1a_0_42"/>
          <p:cNvPicPr preferRelativeResize="0"/>
          <p:nvPr/>
        </p:nvPicPr>
        <p:blipFill rotWithShape="1">
          <a:blip r:embed="rId3">
            <a:alphaModFix/>
          </a:blip>
          <a:srcRect b="77205" l="15447" r="78528" t="19153"/>
          <a:stretch/>
        </p:blipFill>
        <p:spPr>
          <a:xfrm>
            <a:off x="3338388" y="3645450"/>
            <a:ext cx="4491690" cy="192176"/>
          </a:xfrm>
          <a:prstGeom prst="rect">
            <a:avLst/>
          </a:prstGeom>
          <a:noFill/>
          <a:ln>
            <a:noFill/>
          </a:ln>
        </p:spPr>
      </p:pic>
      <p:pic>
        <p:nvPicPr>
          <p:cNvPr id="98" name="Google Shape;98;g375837e4a1a_0_42"/>
          <p:cNvPicPr preferRelativeResize="0"/>
          <p:nvPr/>
        </p:nvPicPr>
        <p:blipFill rotWithShape="1">
          <a:blip r:embed="rId3">
            <a:alphaModFix/>
          </a:blip>
          <a:srcRect b="77205" l="15447" r="78528" t="19153"/>
          <a:stretch/>
        </p:blipFill>
        <p:spPr>
          <a:xfrm>
            <a:off x="3674045" y="3645450"/>
            <a:ext cx="2311932" cy="192176"/>
          </a:xfrm>
          <a:prstGeom prst="rect">
            <a:avLst/>
          </a:prstGeom>
          <a:noFill/>
          <a:ln>
            <a:noFill/>
          </a:ln>
        </p:spPr>
      </p:pic>
      <p:pic>
        <p:nvPicPr>
          <p:cNvPr id="99" name="Google Shape;99;g375837e4a1a_0_42"/>
          <p:cNvPicPr preferRelativeResize="0"/>
          <p:nvPr/>
        </p:nvPicPr>
        <p:blipFill rotWithShape="1">
          <a:blip r:embed="rId3">
            <a:alphaModFix/>
          </a:blip>
          <a:srcRect b="64699" l="-631" r="62381" t="7210"/>
          <a:stretch/>
        </p:blipFill>
        <p:spPr>
          <a:xfrm>
            <a:off x="1139300" y="2911211"/>
            <a:ext cx="2644220" cy="1660649"/>
          </a:xfrm>
          <a:prstGeom prst="rect">
            <a:avLst/>
          </a:prstGeom>
          <a:noFill/>
          <a:ln>
            <a:noFill/>
          </a:ln>
        </p:spPr>
      </p:pic>
      <p:pic>
        <p:nvPicPr>
          <p:cNvPr id="100" name="Google Shape;100;g375837e4a1a_0_42"/>
          <p:cNvPicPr preferRelativeResize="0"/>
          <p:nvPr/>
        </p:nvPicPr>
        <p:blipFill rotWithShape="1">
          <a:blip r:embed="rId3">
            <a:alphaModFix/>
          </a:blip>
          <a:srcRect b="77205" l="15447" r="78528" t="19153"/>
          <a:stretch/>
        </p:blipFill>
        <p:spPr>
          <a:xfrm>
            <a:off x="3338388" y="5546450"/>
            <a:ext cx="4491690" cy="192176"/>
          </a:xfrm>
          <a:prstGeom prst="rect">
            <a:avLst/>
          </a:prstGeom>
          <a:noFill/>
          <a:ln>
            <a:noFill/>
          </a:ln>
        </p:spPr>
      </p:pic>
      <p:pic>
        <p:nvPicPr>
          <p:cNvPr id="101" name="Google Shape;101;g375837e4a1a_0_42"/>
          <p:cNvPicPr preferRelativeResize="0"/>
          <p:nvPr/>
        </p:nvPicPr>
        <p:blipFill rotWithShape="1">
          <a:blip r:embed="rId3">
            <a:alphaModFix/>
          </a:blip>
          <a:srcRect b="64699" l="-631" r="62381" t="7210"/>
          <a:stretch/>
        </p:blipFill>
        <p:spPr>
          <a:xfrm>
            <a:off x="1139300" y="4571851"/>
            <a:ext cx="2644220" cy="1660631"/>
          </a:xfrm>
          <a:prstGeom prst="rect">
            <a:avLst/>
          </a:prstGeom>
          <a:noFill/>
          <a:ln>
            <a:noFill/>
          </a:ln>
        </p:spPr>
      </p:pic>
      <p:pic>
        <p:nvPicPr>
          <p:cNvPr id="102" name="Google Shape;102;g375837e4a1a_0_42"/>
          <p:cNvPicPr preferRelativeResize="0"/>
          <p:nvPr/>
        </p:nvPicPr>
        <p:blipFill rotWithShape="1">
          <a:blip r:embed="rId3">
            <a:alphaModFix/>
          </a:blip>
          <a:srcRect b="77205" l="15449" r="75535" t="19153"/>
          <a:stretch/>
        </p:blipFill>
        <p:spPr>
          <a:xfrm>
            <a:off x="7972396" y="5546438"/>
            <a:ext cx="556421" cy="1921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375837e4a1a_0_5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Adimen artifiziala</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108" name="Google Shape;108;g375837e4a1a_0_5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09" name="Google Shape;109;g375837e4a1a_0_5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5. Deep Learning</a:t>
            </a:r>
            <a:endParaRPr sz="1900"/>
          </a:p>
        </p:txBody>
      </p:sp>
      <p:sp>
        <p:nvSpPr>
          <p:cNvPr id="110" name="Google Shape;110;g375837e4a1a_0_58"/>
          <p:cNvSpPr txBox="1"/>
          <p:nvPr>
            <p:ph idx="2" type="body"/>
          </p:nvPr>
        </p:nvSpPr>
        <p:spPr>
          <a:xfrm>
            <a:off x="795332" y="192231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Sare neuronalak erabiliaz gainbegiratu gabeko datuetatik ereduak aurkitzen dituen zientzia.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11" name="Google Shape;111;g375837e4a1a_0_58"/>
          <p:cNvPicPr preferRelativeResize="0"/>
          <p:nvPr/>
        </p:nvPicPr>
        <p:blipFill rotWithShape="1">
          <a:blip r:embed="rId3">
            <a:alphaModFix/>
          </a:blip>
          <a:srcRect b="16695" l="0" r="0" t="55579"/>
          <a:stretch/>
        </p:blipFill>
        <p:spPr>
          <a:xfrm>
            <a:off x="939823" y="3054750"/>
            <a:ext cx="10972736" cy="260140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375837e4a1a_0_6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Machine Learning</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117" name="Google Shape;117;g375837e4a1a_0_6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18" name="Google Shape;118;g375837e4a1a_0_66"/>
          <p:cNvSpPr txBox="1"/>
          <p:nvPr>
            <p:ph idx="1" type="body"/>
          </p:nvPr>
        </p:nvSpPr>
        <p:spPr>
          <a:xfrm>
            <a:off x="623480" y="1280068"/>
            <a:ext cx="10946700" cy="432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Machine Learning motak (</a:t>
            </a:r>
            <a:r>
              <a:rPr b="1" lang="en-GB" sz="1900">
                <a:solidFill>
                  <a:srgbClr val="38761D"/>
                </a:solidFill>
              </a:rPr>
              <a:t>Gainbegiratua</a:t>
            </a:r>
            <a:r>
              <a:rPr lang="en-GB" sz="1900"/>
              <a:t>)</a:t>
            </a:r>
            <a:endParaRPr sz="1900"/>
          </a:p>
        </p:txBody>
      </p:sp>
      <p:pic>
        <p:nvPicPr>
          <p:cNvPr id="119" name="Google Shape;119;g375837e4a1a_0_66"/>
          <p:cNvPicPr preferRelativeResize="0"/>
          <p:nvPr/>
        </p:nvPicPr>
        <p:blipFill rotWithShape="1">
          <a:blip r:embed="rId3">
            <a:alphaModFix/>
          </a:blip>
          <a:srcRect b="9416" l="0" r="0" t="8488"/>
          <a:stretch/>
        </p:blipFill>
        <p:spPr>
          <a:xfrm>
            <a:off x="1930853" y="3004275"/>
            <a:ext cx="8006889" cy="3283950"/>
          </a:xfrm>
          <a:prstGeom prst="rect">
            <a:avLst/>
          </a:prstGeom>
          <a:noFill/>
          <a:ln>
            <a:noFill/>
          </a:ln>
        </p:spPr>
      </p:pic>
      <p:sp>
        <p:nvSpPr>
          <p:cNvPr id="120" name="Google Shape;120;g375837e4a1a_0_66"/>
          <p:cNvSpPr txBox="1"/>
          <p:nvPr/>
        </p:nvSpPr>
        <p:spPr>
          <a:xfrm>
            <a:off x="358497" y="1777863"/>
            <a:ext cx="11934900" cy="1032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700"/>
              <a:buFont typeface="Arial"/>
              <a:buNone/>
            </a:pPr>
            <a:r>
              <a:rPr b="1" i="0" lang="en-GB" sz="2700" u="none" cap="none" strike="noStrike">
                <a:solidFill>
                  <a:schemeClr val="dk1"/>
                </a:solidFill>
                <a:latin typeface="Arial"/>
                <a:ea typeface="Arial"/>
                <a:cs typeface="Arial"/>
                <a:sym typeface="Arial"/>
              </a:rPr>
              <a:t>Gainbegiratua</a:t>
            </a:r>
            <a:r>
              <a:rPr b="1" i="0" lang="en-GB" sz="2400" u="none" cap="none" strike="noStrike">
                <a:solidFill>
                  <a:schemeClr val="dk1"/>
                </a:solidFill>
                <a:latin typeface="Arial"/>
                <a:ea typeface="Arial"/>
                <a:cs typeface="Arial"/>
                <a:sym typeface="Arial"/>
              </a:rPr>
              <a:t>: </a:t>
            </a:r>
            <a:r>
              <a:rPr b="0" i="0" lang="en-GB" sz="2400" u="none" cap="none" strike="noStrike">
                <a:solidFill>
                  <a:schemeClr val="dk1"/>
                </a:solidFill>
                <a:latin typeface="Arial"/>
                <a:ea typeface="Arial"/>
                <a:cs typeface="Arial"/>
                <a:sym typeface="Arial"/>
              </a:rPr>
              <a:t>Sarrera eta irteeraren adibideak dituen datu-multzo bat erabiliz entrenatzen da eredua. </a:t>
            </a:r>
            <a:r>
              <a:rPr b="1" i="0" lang="en-GB" sz="2400" u="none" cap="none" strike="noStrike">
                <a:solidFill>
                  <a:srgbClr val="FF0000"/>
                </a:solidFill>
                <a:latin typeface="Arial"/>
                <a:ea typeface="Arial"/>
                <a:cs typeface="Arial"/>
                <a:sym typeface="Arial"/>
              </a:rPr>
              <a:t>Classification</a:t>
            </a:r>
            <a:r>
              <a:rPr b="0" i="0" lang="en-GB" sz="2400" u="none" cap="none" strike="noStrike">
                <a:solidFill>
                  <a:schemeClr val="dk1"/>
                </a:solidFill>
                <a:latin typeface="Arial"/>
                <a:ea typeface="Arial"/>
                <a:cs typeface="Arial"/>
                <a:sym typeface="Arial"/>
              </a:rPr>
              <a:t> modeloak (algoritmoak) erabiltzen dira.</a:t>
            </a:r>
            <a:endParaRPr b="0" i="0" sz="24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6FAFC350-9D9B-4359-98DC-A360F9D7F342}"/>
</file>

<file path=customXml/itemProps2.xml><?xml version="1.0" encoding="utf-8"?>
<ds:datastoreItem xmlns:ds="http://schemas.openxmlformats.org/officeDocument/2006/customXml" ds:itemID="{355EEDB7-3F80-4696-8D00-B9943E4C8A94}"/>
</file>

<file path=customXml/itemProps3.xml><?xml version="1.0" encoding="utf-8"?>
<ds:datastoreItem xmlns:ds="http://schemas.openxmlformats.org/officeDocument/2006/customXml" ds:itemID="{9224AA9C-689F-4373-BF62-A235C9C48B55}"/>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dcterms:created xsi:type="dcterms:W3CDTF">2022-08-31T20:39:04Z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