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5" r:id="rId6"/>
    <p:sldMasterId id="2147483650" r:id="rId7"/>
  </p:sldMasterIdLst>
  <p:notesMasterIdLst>
    <p:notesMasterId r:id="rId22"/>
  </p:notesMasterIdLst>
  <p:sldIdLst>
    <p:sldId id="11939" r:id="rId8"/>
    <p:sldId id="313" r:id="rId9"/>
    <p:sldId id="11940" r:id="rId10"/>
    <p:sldId id="11941" r:id="rId11"/>
    <p:sldId id="11942" r:id="rId12"/>
    <p:sldId id="11943" r:id="rId13"/>
    <p:sldId id="11944" r:id="rId14"/>
    <p:sldId id="11945" r:id="rId15"/>
    <p:sldId id="11946" r:id="rId16"/>
    <p:sldId id="11947" r:id="rId17"/>
    <p:sldId id="11948" r:id="rId18"/>
    <p:sldId id="11949" r:id="rId19"/>
    <p:sldId id="11950" r:id="rId20"/>
    <p:sldId id="277"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D59"/>
    <a:srgbClr val="57B9DF"/>
    <a:srgbClr val="379DC8"/>
    <a:srgbClr val="55B9D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C6D15D-8B68-4CF4-B9A4-4BC8BF441D27}" v="1" dt="2025-01-08T11:31:41.8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75538" autoAdjust="0"/>
  </p:normalViewPr>
  <p:slideViewPr>
    <p:cSldViewPr snapToGrid="0">
      <p:cViewPr varScale="1">
        <p:scale>
          <a:sx n="86" d="100"/>
          <a:sy n="86" d="100"/>
        </p:scale>
        <p:origin x="1512" y="90"/>
      </p:cViewPr>
      <p:guideLst/>
    </p:cSldViewPr>
  </p:slideViewPr>
  <p:notesTextViewPr>
    <p:cViewPr>
      <p:scale>
        <a:sx n="1" d="1"/>
        <a:sy n="1" d="1"/>
      </p:scale>
      <p:origin x="0" y="0"/>
    </p:cViewPr>
  </p:notesTextViewPr>
  <p:notesViewPr>
    <p:cSldViewPr snapToGrid="0">
      <p:cViewPr varScale="1">
        <p:scale>
          <a:sx n="64" d="100"/>
          <a:sy n="64" d="100"/>
        </p:scale>
        <p:origin x="261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E28BFA-390E-4376-A1BA-14EC3E45978D}" type="datetimeFigureOut">
              <a:rPr lang="en-GB" smtClean="0"/>
              <a:t>10/07/2025</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470A6E-5B5B-402E-A09E-73538BD4AAB4}" type="slidenum">
              <a:rPr lang="en-GB" smtClean="0"/>
              <a:t>‹Nº›</a:t>
            </a:fld>
            <a:endParaRPr lang="en-GB"/>
          </a:p>
        </p:txBody>
      </p:sp>
    </p:spTree>
    <p:extLst>
      <p:ext uri="{BB962C8B-B14F-4D97-AF65-F5344CB8AC3E}">
        <p14:creationId xmlns:p14="http://schemas.microsoft.com/office/powerpoint/2010/main" val="4194604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0" i="0" dirty="0">
                <a:solidFill>
                  <a:schemeClr val="bg1">
                    <a:lumMod val="50000"/>
                  </a:schemeClr>
                </a:solidFill>
                <a:effectLst/>
                <a:latin typeface="muli"/>
              </a:rPr>
              <a:t>The </a:t>
            </a:r>
            <a:r>
              <a:rPr lang="en-GB" sz="1200" b="1" i="0" dirty="0">
                <a:solidFill>
                  <a:schemeClr val="bg1">
                    <a:lumMod val="50000"/>
                  </a:schemeClr>
                </a:solidFill>
                <a:effectLst/>
                <a:latin typeface="muli"/>
              </a:rPr>
              <a:t>alliance</a:t>
            </a:r>
            <a:r>
              <a:rPr lang="en-GB" sz="1200" b="0" i="0" dirty="0">
                <a:solidFill>
                  <a:schemeClr val="bg1">
                    <a:lumMod val="50000"/>
                  </a:schemeClr>
                </a:solidFill>
                <a:effectLst/>
                <a:latin typeface="muli"/>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lang="en-GB" dirty="0"/>
          </a:p>
        </p:txBody>
      </p:sp>
      <p:sp>
        <p:nvSpPr>
          <p:cNvPr id="4" name="Marcador de número de diapositiva 3"/>
          <p:cNvSpPr>
            <a:spLocks noGrp="1"/>
          </p:cNvSpPr>
          <p:nvPr>
            <p:ph type="sldNum" sz="quarter" idx="5"/>
          </p:nvPr>
        </p:nvSpPr>
        <p:spPr/>
        <p:txBody>
          <a:bodyPr/>
          <a:lstStyle/>
          <a:p>
            <a:fld id="{13470A6E-5B5B-402E-A09E-73538BD4AAB4}" type="slidenum">
              <a:rPr lang="en-GB" smtClean="0"/>
              <a:t>2</a:t>
            </a:fld>
            <a:endParaRPr lang="en-GB"/>
          </a:p>
        </p:txBody>
      </p:sp>
    </p:spTree>
    <p:extLst>
      <p:ext uri="{BB962C8B-B14F-4D97-AF65-F5344CB8AC3E}">
        <p14:creationId xmlns:p14="http://schemas.microsoft.com/office/powerpoint/2010/main" val="1620512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0" i="0" dirty="0">
                <a:solidFill>
                  <a:schemeClr val="bg1">
                    <a:lumMod val="50000"/>
                  </a:schemeClr>
                </a:solidFill>
                <a:effectLst/>
                <a:latin typeface="muli"/>
              </a:rPr>
              <a:t>The </a:t>
            </a:r>
            <a:r>
              <a:rPr lang="en-GB" sz="1200" b="1" i="0" dirty="0">
                <a:solidFill>
                  <a:schemeClr val="bg1">
                    <a:lumMod val="50000"/>
                  </a:schemeClr>
                </a:solidFill>
                <a:effectLst/>
                <a:latin typeface="muli"/>
              </a:rPr>
              <a:t>alliance</a:t>
            </a:r>
            <a:r>
              <a:rPr lang="en-GB" sz="1200" b="0" i="0" dirty="0">
                <a:solidFill>
                  <a:schemeClr val="bg1">
                    <a:lumMod val="50000"/>
                  </a:schemeClr>
                </a:solidFill>
                <a:effectLst/>
                <a:latin typeface="muli"/>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lang="en-GB" dirty="0"/>
          </a:p>
        </p:txBody>
      </p:sp>
      <p:sp>
        <p:nvSpPr>
          <p:cNvPr id="4" name="Marcador de número de diapositiva 3"/>
          <p:cNvSpPr>
            <a:spLocks noGrp="1"/>
          </p:cNvSpPr>
          <p:nvPr>
            <p:ph type="sldNum" sz="quarter" idx="5"/>
          </p:nvPr>
        </p:nvSpPr>
        <p:spPr/>
        <p:txBody>
          <a:bodyPr/>
          <a:lstStyle/>
          <a:p>
            <a:fld id="{13470A6E-5B5B-402E-A09E-73538BD4AAB4}" type="slidenum">
              <a:rPr lang="en-GB" smtClean="0"/>
              <a:t>11</a:t>
            </a:fld>
            <a:endParaRPr lang="en-GB"/>
          </a:p>
        </p:txBody>
      </p:sp>
    </p:spTree>
    <p:extLst>
      <p:ext uri="{BB962C8B-B14F-4D97-AF65-F5344CB8AC3E}">
        <p14:creationId xmlns:p14="http://schemas.microsoft.com/office/powerpoint/2010/main" val="3046837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0" i="0" dirty="0">
                <a:solidFill>
                  <a:schemeClr val="bg1">
                    <a:lumMod val="50000"/>
                  </a:schemeClr>
                </a:solidFill>
                <a:effectLst/>
                <a:latin typeface="muli"/>
              </a:rPr>
              <a:t>The </a:t>
            </a:r>
            <a:r>
              <a:rPr lang="en-GB" sz="1200" b="1" i="0" dirty="0">
                <a:solidFill>
                  <a:schemeClr val="bg1">
                    <a:lumMod val="50000"/>
                  </a:schemeClr>
                </a:solidFill>
                <a:effectLst/>
                <a:latin typeface="muli"/>
              </a:rPr>
              <a:t>alliance</a:t>
            </a:r>
            <a:r>
              <a:rPr lang="en-GB" sz="1200" b="0" i="0" dirty="0">
                <a:solidFill>
                  <a:schemeClr val="bg1">
                    <a:lumMod val="50000"/>
                  </a:schemeClr>
                </a:solidFill>
                <a:effectLst/>
                <a:latin typeface="muli"/>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lang="en-GB" dirty="0"/>
          </a:p>
        </p:txBody>
      </p:sp>
      <p:sp>
        <p:nvSpPr>
          <p:cNvPr id="4" name="Marcador de número de diapositiva 3"/>
          <p:cNvSpPr>
            <a:spLocks noGrp="1"/>
          </p:cNvSpPr>
          <p:nvPr>
            <p:ph type="sldNum" sz="quarter" idx="5"/>
          </p:nvPr>
        </p:nvSpPr>
        <p:spPr/>
        <p:txBody>
          <a:bodyPr/>
          <a:lstStyle/>
          <a:p>
            <a:fld id="{13470A6E-5B5B-402E-A09E-73538BD4AAB4}" type="slidenum">
              <a:rPr lang="en-GB" smtClean="0"/>
              <a:t>12</a:t>
            </a:fld>
            <a:endParaRPr lang="en-GB"/>
          </a:p>
        </p:txBody>
      </p:sp>
    </p:spTree>
    <p:extLst>
      <p:ext uri="{BB962C8B-B14F-4D97-AF65-F5344CB8AC3E}">
        <p14:creationId xmlns:p14="http://schemas.microsoft.com/office/powerpoint/2010/main" val="771731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0" i="0" dirty="0">
                <a:solidFill>
                  <a:schemeClr val="bg1">
                    <a:lumMod val="50000"/>
                  </a:schemeClr>
                </a:solidFill>
                <a:effectLst/>
                <a:latin typeface="muli"/>
              </a:rPr>
              <a:t>The </a:t>
            </a:r>
            <a:r>
              <a:rPr lang="en-GB" sz="1200" b="1" i="0" dirty="0">
                <a:solidFill>
                  <a:schemeClr val="bg1">
                    <a:lumMod val="50000"/>
                  </a:schemeClr>
                </a:solidFill>
                <a:effectLst/>
                <a:latin typeface="muli"/>
              </a:rPr>
              <a:t>alliance</a:t>
            </a:r>
            <a:r>
              <a:rPr lang="en-GB" sz="1200" b="0" i="0" dirty="0">
                <a:solidFill>
                  <a:schemeClr val="bg1">
                    <a:lumMod val="50000"/>
                  </a:schemeClr>
                </a:solidFill>
                <a:effectLst/>
                <a:latin typeface="muli"/>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lang="en-GB" dirty="0"/>
          </a:p>
        </p:txBody>
      </p:sp>
      <p:sp>
        <p:nvSpPr>
          <p:cNvPr id="4" name="Marcador de número de diapositiva 3"/>
          <p:cNvSpPr>
            <a:spLocks noGrp="1"/>
          </p:cNvSpPr>
          <p:nvPr>
            <p:ph type="sldNum" sz="quarter" idx="5"/>
          </p:nvPr>
        </p:nvSpPr>
        <p:spPr/>
        <p:txBody>
          <a:bodyPr/>
          <a:lstStyle/>
          <a:p>
            <a:fld id="{13470A6E-5B5B-402E-A09E-73538BD4AAB4}" type="slidenum">
              <a:rPr lang="en-GB" smtClean="0"/>
              <a:t>13</a:t>
            </a:fld>
            <a:endParaRPr lang="en-GB"/>
          </a:p>
        </p:txBody>
      </p:sp>
    </p:spTree>
    <p:extLst>
      <p:ext uri="{BB962C8B-B14F-4D97-AF65-F5344CB8AC3E}">
        <p14:creationId xmlns:p14="http://schemas.microsoft.com/office/powerpoint/2010/main" val="1420328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0" i="0" dirty="0">
                <a:solidFill>
                  <a:schemeClr val="bg1">
                    <a:lumMod val="50000"/>
                  </a:schemeClr>
                </a:solidFill>
                <a:effectLst/>
                <a:latin typeface="muli"/>
              </a:rPr>
              <a:t>The </a:t>
            </a:r>
            <a:r>
              <a:rPr lang="en-GB" sz="1200" b="1" i="0" dirty="0">
                <a:solidFill>
                  <a:schemeClr val="bg1">
                    <a:lumMod val="50000"/>
                  </a:schemeClr>
                </a:solidFill>
                <a:effectLst/>
                <a:latin typeface="muli"/>
              </a:rPr>
              <a:t>alliance</a:t>
            </a:r>
            <a:r>
              <a:rPr lang="en-GB" sz="1200" b="0" i="0" dirty="0">
                <a:solidFill>
                  <a:schemeClr val="bg1">
                    <a:lumMod val="50000"/>
                  </a:schemeClr>
                </a:solidFill>
                <a:effectLst/>
                <a:latin typeface="muli"/>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lang="en-GB" dirty="0"/>
          </a:p>
        </p:txBody>
      </p:sp>
      <p:sp>
        <p:nvSpPr>
          <p:cNvPr id="4" name="Marcador de número de diapositiva 3"/>
          <p:cNvSpPr>
            <a:spLocks noGrp="1"/>
          </p:cNvSpPr>
          <p:nvPr>
            <p:ph type="sldNum" sz="quarter" idx="5"/>
          </p:nvPr>
        </p:nvSpPr>
        <p:spPr/>
        <p:txBody>
          <a:bodyPr/>
          <a:lstStyle/>
          <a:p>
            <a:fld id="{13470A6E-5B5B-402E-A09E-73538BD4AAB4}" type="slidenum">
              <a:rPr lang="en-GB" smtClean="0"/>
              <a:t>3</a:t>
            </a:fld>
            <a:endParaRPr lang="en-GB"/>
          </a:p>
        </p:txBody>
      </p:sp>
    </p:spTree>
    <p:extLst>
      <p:ext uri="{BB962C8B-B14F-4D97-AF65-F5344CB8AC3E}">
        <p14:creationId xmlns:p14="http://schemas.microsoft.com/office/powerpoint/2010/main" val="343987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0" i="0" dirty="0">
                <a:solidFill>
                  <a:schemeClr val="bg1">
                    <a:lumMod val="50000"/>
                  </a:schemeClr>
                </a:solidFill>
                <a:effectLst/>
                <a:latin typeface="muli"/>
              </a:rPr>
              <a:t>The </a:t>
            </a:r>
            <a:r>
              <a:rPr lang="en-GB" sz="1200" b="1" i="0" dirty="0">
                <a:solidFill>
                  <a:schemeClr val="bg1">
                    <a:lumMod val="50000"/>
                  </a:schemeClr>
                </a:solidFill>
                <a:effectLst/>
                <a:latin typeface="muli"/>
              </a:rPr>
              <a:t>alliance</a:t>
            </a:r>
            <a:r>
              <a:rPr lang="en-GB" sz="1200" b="0" i="0" dirty="0">
                <a:solidFill>
                  <a:schemeClr val="bg1">
                    <a:lumMod val="50000"/>
                  </a:schemeClr>
                </a:solidFill>
                <a:effectLst/>
                <a:latin typeface="muli"/>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lang="en-GB" dirty="0"/>
          </a:p>
        </p:txBody>
      </p:sp>
      <p:sp>
        <p:nvSpPr>
          <p:cNvPr id="4" name="Marcador de número de diapositiva 3"/>
          <p:cNvSpPr>
            <a:spLocks noGrp="1"/>
          </p:cNvSpPr>
          <p:nvPr>
            <p:ph type="sldNum" sz="quarter" idx="5"/>
          </p:nvPr>
        </p:nvSpPr>
        <p:spPr/>
        <p:txBody>
          <a:bodyPr/>
          <a:lstStyle/>
          <a:p>
            <a:fld id="{13470A6E-5B5B-402E-A09E-73538BD4AAB4}" type="slidenum">
              <a:rPr lang="en-GB" smtClean="0"/>
              <a:t>4</a:t>
            </a:fld>
            <a:endParaRPr lang="en-GB"/>
          </a:p>
        </p:txBody>
      </p:sp>
    </p:spTree>
    <p:extLst>
      <p:ext uri="{BB962C8B-B14F-4D97-AF65-F5344CB8AC3E}">
        <p14:creationId xmlns:p14="http://schemas.microsoft.com/office/powerpoint/2010/main" val="580490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0" i="0" dirty="0">
                <a:solidFill>
                  <a:schemeClr val="bg1">
                    <a:lumMod val="50000"/>
                  </a:schemeClr>
                </a:solidFill>
                <a:effectLst/>
                <a:latin typeface="muli"/>
              </a:rPr>
              <a:t>The </a:t>
            </a:r>
            <a:r>
              <a:rPr lang="en-GB" sz="1200" b="1" i="0" dirty="0">
                <a:solidFill>
                  <a:schemeClr val="bg1">
                    <a:lumMod val="50000"/>
                  </a:schemeClr>
                </a:solidFill>
                <a:effectLst/>
                <a:latin typeface="muli"/>
              </a:rPr>
              <a:t>alliance</a:t>
            </a:r>
            <a:r>
              <a:rPr lang="en-GB" sz="1200" b="0" i="0" dirty="0">
                <a:solidFill>
                  <a:schemeClr val="bg1">
                    <a:lumMod val="50000"/>
                  </a:schemeClr>
                </a:solidFill>
                <a:effectLst/>
                <a:latin typeface="muli"/>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lang="en-GB" dirty="0"/>
          </a:p>
        </p:txBody>
      </p:sp>
      <p:sp>
        <p:nvSpPr>
          <p:cNvPr id="4" name="Marcador de número de diapositiva 3"/>
          <p:cNvSpPr>
            <a:spLocks noGrp="1"/>
          </p:cNvSpPr>
          <p:nvPr>
            <p:ph type="sldNum" sz="quarter" idx="5"/>
          </p:nvPr>
        </p:nvSpPr>
        <p:spPr/>
        <p:txBody>
          <a:bodyPr/>
          <a:lstStyle/>
          <a:p>
            <a:fld id="{13470A6E-5B5B-402E-A09E-73538BD4AAB4}" type="slidenum">
              <a:rPr lang="en-GB" smtClean="0"/>
              <a:t>5</a:t>
            </a:fld>
            <a:endParaRPr lang="en-GB"/>
          </a:p>
        </p:txBody>
      </p:sp>
    </p:spTree>
    <p:extLst>
      <p:ext uri="{BB962C8B-B14F-4D97-AF65-F5344CB8AC3E}">
        <p14:creationId xmlns:p14="http://schemas.microsoft.com/office/powerpoint/2010/main" val="2018952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0" i="0" dirty="0">
                <a:solidFill>
                  <a:schemeClr val="bg1">
                    <a:lumMod val="50000"/>
                  </a:schemeClr>
                </a:solidFill>
                <a:effectLst/>
                <a:latin typeface="muli"/>
              </a:rPr>
              <a:t>The </a:t>
            </a:r>
            <a:r>
              <a:rPr lang="en-GB" sz="1200" b="1" i="0" dirty="0">
                <a:solidFill>
                  <a:schemeClr val="bg1">
                    <a:lumMod val="50000"/>
                  </a:schemeClr>
                </a:solidFill>
                <a:effectLst/>
                <a:latin typeface="muli"/>
              </a:rPr>
              <a:t>alliance</a:t>
            </a:r>
            <a:r>
              <a:rPr lang="en-GB" sz="1200" b="0" i="0" dirty="0">
                <a:solidFill>
                  <a:schemeClr val="bg1">
                    <a:lumMod val="50000"/>
                  </a:schemeClr>
                </a:solidFill>
                <a:effectLst/>
                <a:latin typeface="muli"/>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lang="en-GB" dirty="0"/>
          </a:p>
        </p:txBody>
      </p:sp>
      <p:sp>
        <p:nvSpPr>
          <p:cNvPr id="4" name="Marcador de número de diapositiva 3"/>
          <p:cNvSpPr>
            <a:spLocks noGrp="1"/>
          </p:cNvSpPr>
          <p:nvPr>
            <p:ph type="sldNum" sz="quarter" idx="5"/>
          </p:nvPr>
        </p:nvSpPr>
        <p:spPr/>
        <p:txBody>
          <a:bodyPr/>
          <a:lstStyle/>
          <a:p>
            <a:fld id="{13470A6E-5B5B-402E-A09E-73538BD4AAB4}" type="slidenum">
              <a:rPr lang="en-GB" smtClean="0"/>
              <a:t>6</a:t>
            </a:fld>
            <a:endParaRPr lang="en-GB"/>
          </a:p>
        </p:txBody>
      </p:sp>
    </p:spTree>
    <p:extLst>
      <p:ext uri="{BB962C8B-B14F-4D97-AF65-F5344CB8AC3E}">
        <p14:creationId xmlns:p14="http://schemas.microsoft.com/office/powerpoint/2010/main" val="972336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0" i="0" dirty="0">
                <a:solidFill>
                  <a:schemeClr val="bg1">
                    <a:lumMod val="50000"/>
                  </a:schemeClr>
                </a:solidFill>
                <a:effectLst/>
                <a:latin typeface="muli"/>
              </a:rPr>
              <a:t>The </a:t>
            </a:r>
            <a:r>
              <a:rPr lang="en-GB" sz="1200" b="1" i="0" dirty="0">
                <a:solidFill>
                  <a:schemeClr val="bg1">
                    <a:lumMod val="50000"/>
                  </a:schemeClr>
                </a:solidFill>
                <a:effectLst/>
                <a:latin typeface="muli"/>
              </a:rPr>
              <a:t>alliance</a:t>
            </a:r>
            <a:r>
              <a:rPr lang="en-GB" sz="1200" b="0" i="0" dirty="0">
                <a:solidFill>
                  <a:schemeClr val="bg1">
                    <a:lumMod val="50000"/>
                  </a:schemeClr>
                </a:solidFill>
                <a:effectLst/>
                <a:latin typeface="muli"/>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lang="en-GB" dirty="0"/>
          </a:p>
        </p:txBody>
      </p:sp>
      <p:sp>
        <p:nvSpPr>
          <p:cNvPr id="4" name="Marcador de número de diapositiva 3"/>
          <p:cNvSpPr>
            <a:spLocks noGrp="1"/>
          </p:cNvSpPr>
          <p:nvPr>
            <p:ph type="sldNum" sz="quarter" idx="5"/>
          </p:nvPr>
        </p:nvSpPr>
        <p:spPr/>
        <p:txBody>
          <a:bodyPr/>
          <a:lstStyle/>
          <a:p>
            <a:fld id="{13470A6E-5B5B-402E-A09E-73538BD4AAB4}" type="slidenum">
              <a:rPr lang="en-GB" smtClean="0"/>
              <a:t>7</a:t>
            </a:fld>
            <a:endParaRPr lang="en-GB"/>
          </a:p>
        </p:txBody>
      </p:sp>
    </p:spTree>
    <p:extLst>
      <p:ext uri="{BB962C8B-B14F-4D97-AF65-F5344CB8AC3E}">
        <p14:creationId xmlns:p14="http://schemas.microsoft.com/office/powerpoint/2010/main" val="1360157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0" i="0" dirty="0">
                <a:solidFill>
                  <a:schemeClr val="bg1">
                    <a:lumMod val="50000"/>
                  </a:schemeClr>
                </a:solidFill>
                <a:effectLst/>
                <a:latin typeface="muli"/>
              </a:rPr>
              <a:t>The </a:t>
            </a:r>
            <a:r>
              <a:rPr lang="en-GB" sz="1200" b="1" i="0" dirty="0">
                <a:solidFill>
                  <a:schemeClr val="bg1">
                    <a:lumMod val="50000"/>
                  </a:schemeClr>
                </a:solidFill>
                <a:effectLst/>
                <a:latin typeface="muli"/>
              </a:rPr>
              <a:t>alliance</a:t>
            </a:r>
            <a:r>
              <a:rPr lang="en-GB" sz="1200" b="0" i="0" dirty="0">
                <a:solidFill>
                  <a:schemeClr val="bg1">
                    <a:lumMod val="50000"/>
                  </a:schemeClr>
                </a:solidFill>
                <a:effectLst/>
                <a:latin typeface="muli"/>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lang="en-GB" dirty="0"/>
          </a:p>
        </p:txBody>
      </p:sp>
      <p:sp>
        <p:nvSpPr>
          <p:cNvPr id="4" name="Marcador de número de diapositiva 3"/>
          <p:cNvSpPr>
            <a:spLocks noGrp="1"/>
          </p:cNvSpPr>
          <p:nvPr>
            <p:ph type="sldNum" sz="quarter" idx="5"/>
          </p:nvPr>
        </p:nvSpPr>
        <p:spPr/>
        <p:txBody>
          <a:bodyPr/>
          <a:lstStyle/>
          <a:p>
            <a:fld id="{13470A6E-5B5B-402E-A09E-73538BD4AAB4}" type="slidenum">
              <a:rPr lang="en-GB" smtClean="0"/>
              <a:t>8</a:t>
            </a:fld>
            <a:endParaRPr lang="en-GB"/>
          </a:p>
        </p:txBody>
      </p:sp>
    </p:spTree>
    <p:extLst>
      <p:ext uri="{BB962C8B-B14F-4D97-AF65-F5344CB8AC3E}">
        <p14:creationId xmlns:p14="http://schemas.microsoft.com/office/powerpoint/2010/main" val="2908615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0" i="0" dirty="0">
                <a:solidFill>
                  <a:schemeClr val="bg1">
                    <a:lumMod val="50000"/>
                  </a:schemeClr>
                </a:solidFill>
                <a:effectLst/>
                <a:latin typeface="muli"/>
              </a:rPr>
              <a:t>The </a:t>
            </a:r>
            <a:r>
              <a:rPr lang="en-GB" sz="1200" b="1" i="0" dirty="0">
                <a:solidFill>
                  <a:schemeClr val="bg1">
                    <a:lumMod val="50000"/>
                  </a:schemeClr>
                </a:solidFill>
                <a:effectLst/>
                <a:latin typeface="muli"/>
              </a:rPr>
              <a:t>alliance</a:t>
            </a:r>
            <a:r>
              <a:rPr lang="en-GB" sz="1200" b="0" i="0" dirty="0">
                <a:solidFill>
                  <a:schemeClr val="bg1">
                    <a:lumMod val="50000"/>
                  </a:schemeClr>
                </a:solidFill>
                <a:effectLst/>
                <a:latin typeface="muli"/>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lang="en-GB" dirty="0"/>
          </a:p>
        </p:txBody>
      </p:sp>
      <p:sp>
        <p:nvSpPr>
          <p:cNvPr id="4" name="Marcador de número de diapositiva 3"/>
          <p:cNvSpPr>
            <a:spLocks noGrp="1"/>
          </p:cNvSpPr>
          <p:nvPr>
            <p:ph type="sldNum" sz="quarter" idx="5"/>
          </p:nvPr>
        </p:nvSpPr>
        <p:spPr/>
        <p:txBody>
          <a:bodyPr/>
          <a:lstStyle/>
          <a:p>
            <a:fld id="{13470A6E-5B5B-402E-A09E-73538BD4AAB4}" type="slidenum">
              <a:rPr lang="en-GB" smtClean="0"/>
              <a:t>9</a:t>
            </a:fld>
            <a:endParaRPr lang="en-GB"/>
          </a:p>
        </p:txBody>
      </p:sp>
    </p:spTree>
    <p:extLst>
      <p:ext uri="{BB962C8B-B14F-4D97-AF65-F5344CB8AC3E}">
        <p14:creationId xmlns:p14="http://schemas.microsoft.com/office/powerpoint/2010/main" val="4194237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0" i="0" dirty="0">
                <a:solidFill>
                  <a:schemeClr val="bg1">
                    <a:lumMod val="50000"/>
                  </a:schemeClr>
                </a:solidFill>
                <a:effectLst/>
                <a:latin typeface="muli"/>
              </a:rPr>
              <a:t>The </a:t>
            </a:r>
            <a:r>
              <a:rPr lang="en-GB" sz="1200" b="1" i="0" dirty="0">
                <a:solidFill>
                  <a:schemeClr val="bg1">
                    <a:lumMod val="50000"/>
                  </a:schemeClr>
                </a:solidFill>
                <a:effectLst/>
                <a:latin typeface="muli"/>
              </a:rPr>
              <a:t>alliance</a:t>
            </a:r>
            <a:r>
              <a:rPr lang="en-GB" sz="1200" b="0" i="0" dirty="0">
                <a:solidFill>
                  <a:schemeClr val="bg1">
                    <a:lumMod val="50000"/>
                  </a:schemeClr>
                </a:solidFill>
                <a:effectLst/>
                <a:latin typeface="muli"/>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lang="en-GB" dirty="0"/>
          </a:p>
        </p:txBody>
      </p:sp>
      <p:sp>
        <p:nvSpPr>
          <p:cNvPr id="4" name="Marcador de número de diapositiva 3"/>
          <p:cNvSpPr>
            <a:spLocks noGrp="1"/>
          </p:cNvSpPr>
          <p:nvPr>
            <p:ph type="sldNum" sz="quarter" idx="5"/>
          </p:nvPr>
        </p:nvSpPr>
        <p:spPr/>
        <p:txBody>
          <a:bodyPr/>
          <a:lstStyle/>
          <a:p>
            <a:fld id="{13470A6E-5B5B-402E-A09E-73538BD4AAB4}" type="slidenum">
              <a:rPr lang="en-GB" smtClean="0"/>
              <a:t>10</a:t>
            </a:fld>
            <a:endParaRPr lang="en-GB"/>
          </a:p>
        </p:txBody>
      </p:sp>
    </p:spTree>
    <p:extLst>
      <p:ext uri="{BB962C8B-B14F-4D97-AF65-F5344CB8AC3E}">
        <p14:creationId xmlns:p14="http://schemas.microsoft.com/office/powerpoint/2010/main" val="1827583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03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03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F4FCB694-9B44-E79B-F287-3A6D9E695837}"/>
              </a:ext>
            </a:extLst>
          </p:cNvPr>
          <p:cNvSpPr>
            <a:spLocks noGrp="1"/>
          </p:cNvSpPr>
          <p:nvPr>
            <p:ph type="dt" sz="half" idx="10"/>
          </p:nvPr>
        </p:nvSpPr>
        <p:spPr>
          <a:xfrm>
            <a:off x="838200" y="6356350"/>
            <a:ext cx="2743200" cy="365125"/>
          </a:xfrm>
          <a:prstGeom prst="rect">
            <a:avLst/>
          </a:prstGeom>
        </p:spPr>
        <p:txBody>
          <a:bodyPr/>
          <a:lstStyle/>
          <a:p>
            <a:fld id="{653067E1-367B-43B1-BC52-72A23951FE6C}" type="datetimeFigureOut">
              <a:rPr lang="es-ES" smtClean="0"/>
              <a:t>10/07/2025</a:t>
            </a:fld>
            <a:endParaRPr lang="es-ES"/>
          </a:p>
        </p:txBody>
      </p:sp>
      <p:sp>
        <p:nvSpPr>
          <p:cNvPr id="5" name="Marcador de pie de página 4">
            <a:extLst>
              <a:ext uri="{FF2B5EF4-FFF2-40B4-BE49-F238E27FC236}">
                <a16:creationId xmlns:a16="http://schemas.microsoft.com/office/drawing/2014/main" id="{CC80A598-A925-5CC6-9B75-FE96A2A8B1E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D71FF7E8-35E0-0618-59F5-8CD1613D899E}"/>
              </a:ext>
            </a:extLst>
          </p:cNvPr>
          <p:cNvSpPr>
            <a:spLocks noGrp="1"/>
          </p:cNvSpPr>
          <p:nvPr>
            <p:ph type="sldNum" sz="quarter" idx="12"/>
          </p:nvPr>
        </p:nvSpPr>
        <p:spPr>
          <a:xfrm>
            <a:off x="8610600" y="6356350"/>
            <a:ext cx="2743200" cy="365125"/>
          </a:xfrm>
          <a:prstGeom prst="rect">
            <a:avLst/>
          </a:prstGeom>
        </p:spPr>
        <p:txBody>
          <a:bodyPr/>
          <a:lstStyle/>
          <a:p>
            <a:fld id="{628742D4-E242-46EC-9D91-5A5370E679C1}" type="slidenum">
              <a:rPr lang="es-ES" smtClean="0"/>
              <a:t>‹Nº›</a:t>
            </a:fld>
            <a:endParaRPr lang="es-ES"/>
          </a:p>
        </p:txBody>
      </p:sp>
      <p:sp>
        <p:nvSpPr>
          <p:cNvPr id="7" name="Marcador de título 1">
            <a:extLst>
              <a:ext uri="{FF2B5EF4-FFF2-40B4-BE49-F238E27FC236}">
                <a16:creationId xmlns:a16="http://schemas.microsoft.com/office/drawing/2014/main" id="{A3D401AB-21FD-FE10-5FB0-CE6F150B4C9C}"/>
              </a:ext>
            </a:extLst>
          </p:cNvPr>
          <p:cNvSpPr>
            <a:spLocks noGrp="1"/>
          </p:cNvSpPr>
          <p:nvPr>
            <p:ph type="title"/>
          </p:nvPr>
        </p:nvSpPr>
        <p:spPr>
          <a:xfrm>
            <a:off x="1183640" y="15979"/>
            <a:ext cx="8102600" cy="1325563"/>
          </a:xfrm>
          <a:prstGeom prst="rect">
            <a:avLst/>
          </a:prstGeom>
        </p:spPr>
        <p:txBody>
          <a:bodyPr vert="horz" lIns="91440" tIns="45720" rIns="91440" bIns="45720" rtlCol="0" anchor="ctr">
            <a:normAutofit/>
          </a:bodyPr>
          <a:lstStyle/>
          <a:p>
            <a:r>
              <a:rPr lang="es-ES" dirty="0"/>
              <a:t>TITTLE</a:t>
            </a:r>
          </a:p>
        </p:txBody>
      </p:sp>
    </p:spTree>
    <p:extLst>
      <p:ext uri="{BB962C8B-B14F-4D97-AF65-F5344CB8AC3E}">
        <p14:creationId xmlns:p14="http://schemas.microsoft.com/office/powerpoint/2010/main" val="3752668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ulua eta edukia">
    <p:spTree>
      <p:nvGrpSpPr>
        <p:cNvPr id="1" name=""/>
        <p:cNvGrpSpPr/>
        <p:nvPr/>
      </p:nvGrpSpPr>
      <p:grpSpPr>
        <a:xfrm>
          <a:off x="0" y="0"/>
          <a:ext cx="0" cy="0"/>
          <a:chOff x="0" y="0"/>
          <a:chExt cx="0" cy="0"/>
        </a:xfrm>
      </p:grpSpPr>
      <p:sp>
        <p:nvSpPr>
          <p:cNvPr id="2" name="Titulua 1"/>
          <p:cNvSpPr>
            <a:spLocks noGrp="1"/>
          </p:cNvSpPr>
          <p:nvPr>
            <p:ph type="title" hasCustomPrompt="1"/>
          </p:nvPr>
        </p:nvSpPr>
        <p:spPr>
          <a:xfrm>
            <a:off x="3534335" y="248584"/>
            <a:ext cx="5814712" cy="752113"/>
          </a:xfrm>
          <a:prstGeom prst="rect">
            <a:avLst/>
          </a:prstGeom>
        </p:spPr>
        <p:txBody>
          <a:bodyPr anchor="ctr">
            <a:normAutofit/>
          </a:bodyPr>
          <a:lstStyle>
            <a:lvl1pPr>
              <a:defRPr sz="2400" b="1">
                <a:solidFill>
                  <a:srgbClr val="002060"/>
                </a:solidFill>
              </a:defRPr>
            </a:lvl1pPr>
          </a:lstStyle>
          <a:p>
            <a:r>
              <a:rPr lang="en-GB" noProof="0"/>
              <a:t>Egin klik titulu maisuaren estiloa aldatzeko</a:t>
            </a:r>
          </a:p>
        </p:txBody>
      </p:sp>
      <p:sp>
        <p:nvSpPr>
          <p:cNvPr id="3" name="Edukiaren leku-marka 2"/>
          <p:cNvSpPr>
            <a:spLocks noGrp="1"/>
          </p:cNvSpPr>
          <p:nvPr>
            <p:ph idx="1" hasCustomPrompt="1"/>
          </p:nvPr>
        </p:nvSpPr>
        <p:spPr>
          <a:xfrm>
            <a:off x="838200" y="1825625"/>
            <a:ext cx="10515600" cy="4351338"/>
          </a:xfrm>
          <a:prstGeom prst="rect">
            <a:avLst/>
          </a:prstGeom>
        </p:spPr>
        <p:txBody>
          <a:bodyPr>
            <a:normAutofit/>
          </a:bodyPr>
          <a:lstStyle>
            <a:lvl1pPr>
              <a:defRPr sz="1600"/>
            </a:lvl1pPr>
            <a:lvl2pPr>
              <a:defRPr sz="1400"/>
            </a:lvl2pPr>
            <a:lvl3pPr>
              <a:defRPr sz="1200"/>
            </a:lvl3pPr>
            <a:lvl4pPr>
              <a:defRPr sz="1100"/>
            </a:lvl4pPr>
            <a:lvl5pPr>
              <a:defRPr sz="1100"/>
            </a:lvl5pPr>
          </a:lstStyle>
          <a:p>
            <a:pPr lvl="0"/>
            <a:r>
              <a:rPr lang="en-GB" noProof="0"/>
              <a:t>Egin klik diapositiba nagusiaren testu-estiloak aldatzeko</a:t>
            </a:r>
          </a:p>
          <a:p>
            <a:pPr lvl="1"/>
            <a:r>
              <a:rPr lang="en-GB" noProof="0"/>
              <a:t>Bigarren maila</a:t>
            </a:r>
          </a:p>
          <a:p>
            <a:pPr lvl="2"/>
            <a:r>
              <a:rPr lang="en-GB" noProof="0"/>
              <a:t>Hirugarren maila</a:t>
            </a:r>
          </a:p>
          <a:p>
            <a:pPr lvl="3"/>
            <a:r>
              <a:rPr lang="en-GB" noProof="0"/>
              <a:t>Laugarren maila</a:t>
            </a:r>
          </a:p>
          <a:p>
            <a:pPr lvl="4"/>
            <a:r>
              <a:rPr lang="en-GB" noProof="0"/>
              <a:t>Bosgarren maila</a:t>
            </a:r>
          </a:p>
        </p:txBody>
      </p:sp>
    </p:spTree>
    <p:extLst>
      <p:ext uri="{BB962C8B-B14F-4D97-AF65-F5344CB8AC3E}">
        <p14:creationId xmlns:p14="http://schemas.microsoft.com/office/powerpoint/2010/main" val="3237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2398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NEW SECTION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84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F4FCB694-9B44-E79B-F287-3A6D9E695837}"/>
              </a:ext>
            </a:extLst>
          </p:cNvPr>
          <p:cNvSpPr>
            <a:spLocks noGrp="1"/>
          </p:cNvSpPr>
          <p:nvPr>
            <p:ph type="dt" sz="half" idx="10"/>
          </p:nvPr>
        </p:nvSpPr>
        <p:spPr>
          <a:xfrm>
            <a:off x="838200" y="6356350"/>
            <a:ext cx="2743200" cy="365125"/>
          </a:xfrm>
          <a:prstGeom prst="rect">
            <a:avLst/>
          </a:prstGeom>
        </p:spPr>
        <p:txBody>
          <a:bodyPr/>
          <a:lstStyle/>
          <a:p>
            <a:fld id="{653067E1-367B-43B1-BC52-72A23951FE6C}" type="datetimeFigureOut">
              <a:rPr lang="es-ES" smtClean="0"/>
              <a:t>10/07/2025</a:t>
            </a:fld>
            <a:endParaRPr lang="es-ES"/>
          </a:p>
        </p:txBody>
      </p:sp>
      <p:sp>
        <p:nvSpPr>
          <p:cNvPr id="5" name="Marcador de pie de página 4">
            <a:extLst>
              <a:ext uri="{FF2B5EF4-FFF2-40B4-BE49-F238E27FC236}">
                <a16:creationId xmlns:a16="http://schemas.microsoft.com/office/drawing/2014/main" id="{CC80A598-A925-5CC6-9B75-FE96A2A8B1E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D71FF7E8-35E0-0618-59F5-8CD1613D899E}"/>
              </a:ext>
            </a:extLst>
          </p:cNvPr>
          <p:cNvSpPr>
            <a:spLocks noGrp="1"/>
          </p:cNvSpPr>
          <p:nvPr>
            <p:ph type="sldNum" sz="quarter" idx="12"/>
          </p:nvPr>
        </p:nvSpPr>
        <p:spPr>
          <a:xfrm>
            <a:off x="8610600" y="6356350"/>
            <a:ext cx="2743200" cy="365125"/>
          </a:xfrm>
          <a:prstGeom prst="rect">
            <a:avLst/>
          </a:prstGeom>
        </p:spPr>
        <p:txBody>
          <a:bodyPr/>
          <a:lstStyle/>
          <a:p>
            <a:fld id="{628742D4-E242-46EC-9D91-5A5370E679C1}" type="slidenum">
              <a:rPr lang="es-ES" smtClean="0"/>
              <a:t>‹Nº›</a:t>
            </a:fld>
            <a:endParaRPr lang="es-ES"/>
          </a:p>
        </p:txBody>
      </p:sp>
      <p:sp>
        <p:nvSpPr>
          <p:cNvPr id="7" name="Marcador de título 1">
            <a:extLst>
              <a:ext uri="{FF2B5EF4-FFF2-40B4-BE49-F238E27FC236}">
                <a16:creationId xmlns:a16="http://schemas.microsoft.com/office/drawing/2014/main" id="{A3D401AB-21FD-FE10-5FB0-CE6F150B4C9C}"/>
              </a:ext>
            </a:extLst>
          </p:cNvPr>
          <p:cNvSpPr>
            <a:spLocks noGrp="1"/>
          </p:cNvSpPr>
          <p:nvPr>
            <p:ph type="title"/>
          </p:nvPr>
        </p:nvSpPr>
        <p:spPr>
          <a:xfrm>
            <a:off x="1183640" y="15979"/>
            <a:ext cx="8102600" cy="1325563"/>
          </a:xfrm>
          <a:prstGeom prst="rect">
            <a:avLst/>
          </a:prstGeom>
        </p:spPr>
        <p:txBody>
          <a:bodyPr vert="horz" lIns="91440" tIns="45720" rIns="91440" bIns="45720" rtlCol="0" anchor="ctr">
            <a:normAutofit/>
          </a:bodyPr>
          <a:lstStyle/>
          <a:p>
            <a:r>
              <a:rPr lang="es-ES" dirty="0"/>
              <a:t>TITTLE</a:t>
            </a:r>
          </a:p>
        </p:txBody>
      </p:sp>
    </p:spTree>
    <p:extLst>
      <p:ext uri="{BB962C8B-B14F-4D97-AF65-F5344CB8AC3E}">
        <p14:creationId xmlns:p14="http://schemas.microsoft.com/office/powerpoint/2010/main" val="64539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THE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3676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3735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674997E6-7B0C-21AA-CDAE-77F8E007E24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Imagen 9" descr="Imagen que contiene Logotipo&#10;&#10;Descripción generada automáticamente">
            <a:extLst>
              <a:ext uri="{FF2B5EF4-FFF2-40B4-BE49-F238E27FC236}">
                <a16:creationId xmlns:a16="http://schemas.microsoft.com/office/drawing/2014/main" id="{B142166C-C906-D20C-B5C0-852CC1CA41C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5741" y="317550"/>
            <a:ext cx="4082006" cy="1530752"/>
          </a:xfrm>
          <a:prstGeom prst="rect">
            <a:avLst/>
          </a:prstGeom>
        </p:spPr>
      </p:pic>
      <p:grpSp>
        <p:nvGrpSpPr>
          <p:cNvPr id="2" name="Group 1">
            <a:extLst>
              <a:ext uri="{FF2B5EF4-FFF2-40B4-BE49-F238E27FC236}">
                <a16:creationId xmlns:a16="http://schemas.microsoft.com/office/drawing/2014/main" id="{946D3289-559B-F00B-FB62-0FBE91A4DDC6}"/>
              </a:ext>
            </a:extLst>
          </p:cNvPr>
          <p:cNvGrpSpPr/>
          <p:nvPr userDrawn="1"/>
        </p:nvGrpSpPr>
        <p:grpSpPr>
          <a:xfrm>
            <a:off x="179295" y="6057247"/>
            <a:ext cx="1955918" cy="548655"/>
            <a:chOff x="754017" y="3871464"/>
            <a:chExt cx="3958319" cy="1110348"/>
          </a:xfrm>
        </p:grpSpPr>
        <p:sp>
          <p:nvSpPr>
            <p:cNvPr id="3" name="Rectangle 2">
              <a:extLst>
                <a:ext uri="{FF2B5EF4-FFF2-40B4-BE49-F238E27FC236}">
                  <a16:creationId xmlns:a16="http://schemas.microsoft.com/office/drawing/2014/main" id="{ECEA272A-4110-578C-046C-EEA4FB8A9859}"/>
                </a:ext>
              </a:extLst>
            </p:cNvPr>
            <p:cNvSpPr/>
            <p:nvPr/>
          </p:nvSpPr>
          <p:spPr>
            <a:xfrm>
              <a:off x="827314" y="3987080"/>
              <a:ext cx="3846107" cy="898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Graphical user interface, text&#10;&#10;Description automatically generated">
              <a:extLst>
                <a:ext uri="{FF2B5EF4-FFF2-40B4-BE49-F238E27FC236}">
                  <a16:creationId xmlns:a16="http://schemas.microsoft.com/office/drawing/2014/main" id="{E6A3557E-D37D-0D3C-D36B-4560F928DE6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54017" y="3871464"/>
              <a:ext cx="3958319" cy="1110348"/>
            </a:xfrm>
            <a:prstGeom prst="rect">
              <a:avLst/>
            </a:prstGeom>
          </p:spPr>
        </p:pic>
      </p:grpSp>
      <p:sp>
        <p:nvSpPr>
          <p:cNvPr id="5" name="Cuadro de texto 2">
            <a:extLst>
              <a:ext uri="{FF2B5EF4-FFF2-40B4-BE49-F238E27FC236}">
                <a16:creationId xmlns:a16="http://schemas.microsoft.com/office/drawing/2014/main" id="{2A4C4837-CBF4-1A50-D67F-0847E3515BDC}"/>
              </a:ext>
            </a:extLst>
          </p:cNvPr>
          <p:cNvSpPr txBox="1">
            <a:spLocks noChangeArrowheads="1"/>
          </p:cNvSpPr>
          <p:nvPr userDrawn="1"/>
        </p:nvSpPr>
        <p:spPr bwMode="auto">
          <a:xfrm>
            <a:off x="2015639" y="5944690"/>
            <a:ext cx="4170007" cy="773767"/>
          </a:xfrm>
          <a:prstGeom prst="rect">
            <a:avLst/>
          </a:prstGeom>
          <a:noFill/>
          <a:ln w="9525">
            <a:noFill/>
            <a:miter lim="800000"/>
            <a:headEnd/>
            <a:tailEnd/>
          </a:ln>
        </p:spPr>
        <p:txBody>
          <a:bodyPr rot="0" vert="horz" wrap="square" lIns="91440" tIns="45720" rIns="91440" bIns="45720" anchor="t" anchorCtr="0">
            <a:noAutofit/>
          </a:bodyPr>
          <a:lstStyle/>
          <a:p>
            <a:pPr algn="just">
              <a:spcBef>
                <a:spcPts val="600"/>
              </a:spcBef>
              <a:spcAft>
                <a:spcPts val="600"/>
              </a:spcAft>
            </a:pPr>
            <a:r>
              <a:rPr lang="en-GB" sz="900" dirty="0">
                <a:solidFill>
                  <a:srgbClr val="2A3768"/>
                </a:solidFill>
                <a:effectLst/>
                <a:latin typeface="Arial" panose="020B060402020202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BE" sz="900" dirty="0">
              <a:solidFill>
                <a:srgbClr val="2A3768"/>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9011315"/>
      </p:ext>
    </p:extLst>
  </p:cSld>
  <p:clrMap bg1="lt1" tx1="dk1" bg2="lt2" tx2="dk2" accent1="accent1" accent2="accent2" accent3="accent3" accent4="accent4" accent5="accent5" accent6="accent6" hlink="hlink" folHlink="folHlink"/>
  <p:sldLayoutIdLst>
    <p:sldLayoutId id="2147483649" r:id="rId1"/>
    <p:sldLayoutId id="214748366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B2FB7BC-0B7E-8AB2-C143-00B204F4CD14}"/>
              </a:ext>
            </a:extLst>
          </p:cNvPr>
          <p:cNvSpPr>
            <a:spLocks noGrp="1"/>
          </p:cNvSpPr>
          <p:nvPr>
            <p:ph type="title"/>
          </p:nvPr>
        </p:nvSpPr>
        <p:spPr>
          <a:xfrm>
            <a:off x="1183640" y="15979"/>
            <a:ext cx="8102600" cy="1325563"/>
          </a:xfrm>
          <a:prstGeom prst="rect">
            <a:avLst/>
          </a:prstGeom>
        </p:spPr>
        <p:txBody>
          <a:bodyPr vert="horz" lIns="91440" tIns="45720" rIns="91440" bIns="45720" rtlCol="0" anchor="ctr">
            <a:normAutofit/>
          </a:bodyPr>
          <a:lstStyle/>
          <a:p>
            <a:r>
              <a:rPr lang="es-ES" dirty="0"/>
              <a:t>TITTLE</a:t>
            </a:r>
          </a:p>
        </p:txBody>
      </p:sp>
      <p:pic>
        <p:nvPicPr>
          <p:cNvPr id="7" name="Imagen 6" descr="Icono&#10;&#10;Descripción generada automáticamente">
            <a:extLst>
              <a:ext uri="{FF2B5EF4-FFF2-40B4-BE49-F238E27FC236}">
                <a16:creationId xmlns:a16="http://schemas.microsoft.com/office/drawing/2014/main" id="{FB2E29E6-E079-48B5-56F0-A58E659D181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6200000">
            <a:off x="13302" y="2677"/>
            <a:ext cx="1080835" cy="1107440"/>
          </a:xfrm>
          <a:prstGeom prst="rect">
            <a:avLst/>
          </a:prstGeom>
        </p:spPr>
      </p:pic>
      <p:pic>
        <p:nvPicPr>
          <p:cNvPr id="8" name="Imagen 7" descr="Imagen que contiene Logotipo&#10;&#10;Descripción generada automáticamente">
            <a:extLst>
              <a:ext uri="{FF2B5EF4-FFF2-40B4-BE49-F238E27FC236}">
                <a16:creationId xmlns:a16="http://schemas.microsoft.com/office/drawing/2014/main" id="{D068A0A6-901D-90B9-7988-F09B34E41D03}"/>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539549" y="146812"/>
            <a:ext cx="2332218" cy="874582"/>
          </a:xfrm>
          <a:prstGeom prst="rect">
            <a:avLst/>
          </a:prstGeom>
        </p:spPr>
      </p:pic>
      <p:pic>
        <p:nvPicPr>
          <p:cNvPr id="9" name="Imagen 8">
            <a:extLst>
              <a:ext uri="{FF2B5EF4-FFF2-40B4-BE49-F238E27FC236}">
                <a16:creationId xmlns:a16="http://schemas.microsoft.com/office/drawing/2014/main" id="{E3BAFD24-457E-FBF5-7029-6745749444B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6395185"/>
            <a:ext cx="12192000" cy="462815"/>
          </a:xfrm>
          <a:prstGeom prst="rect">
            <a:avLst/>
          </a:prstGeom>
        </p:spPr>
      </p:pic>
    </p:spTree>
    <p:extLst>
      <p:ext uri="{BB962C8B-B14F-4D97-AF65-F5344CB8AC3E}">
        <p14:creationId xmlns:p14="http://schemas.microsoft.com/office/powerpoint/2010/main" val="134012732"/>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8" r:id="rId3"/>
  </p:sldLayoutIdLst>
  <p:txStyles>
    <p:title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descr="Imagen que contiene tabla, computer, computadora, escritorio&#10;&#10;Descripción generada automáticamente">
            <a:extLst>
              <a:ext uri="{FF2B5EF4-FFF2-40B4-BE49-F238E27FC236}">
                <a16:creationId xmlns:a16="http://schemas.microsoft.com/office/drawing/2014/main" id="{7386E7D0-DF6C-2F95-29E9-F70D7BE157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5" y="0"/>
            <a:ext cx="12189969" cy="6858000"/>
          </a:xfrm>
          <a:prstGeom prst="rect">
            <a:avLst/>
          </a:prstGeom>
        </p:spPr>
      </p:pic>
    </p:spTree>
    <p:extLst>
      <p:ext uri="{BB962C8B-B14F-4D97-AF65-F5344CB8AC3E}">
        <p14:creationId xmlns:p14="http://schemas.microsoft.com/office/powerpoint/2010/main" val="3712320086"/>
      </p:ext>
    </p:extLst>
  </p:cSld>
  <p:clrMap bg1="lt1" tx1="dk1" bg2="lt2" tx2="dk2" accent1="accent1" accent2="accent2" accent3="accent3" accent4="accent4" accent5="accent5" accent6="accent6" hlink="hlink" folHlink="folHlink"/>
  <p:sldLayoutIdLst>
    <p:sldLayoutId id="2147483662" r:id="rId1"/>
    <p:sldLayoutId id="214748366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793623"/>
      </p:ext>
    </p:extLst>
  </p:cSld>
  <p:clrMap bg1="lt1" tx1="dk1" bg2="lt2" tx2="dk2" accent1="accent1" accent2="accent2" accent3="accent3" accent4="accent4" accent5="accent5" accent6="accent6" hlink="hlink" folHlink="folHlink"/>
  <p:sldLayoutIdLst>
    <p:sldLayoutId id="2147483651" r:id="rId1"/>
    <p:sldLayoutId id="214748366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67.sv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21CFDF-090A-EFFC-ED46-DD22EC00320A}"/>
              </a:ext>
            </a:extLst>
          </p:cNvPr>
          <p:cNvSpPr>
            <a:spLocks noGrp="1"/>
          </p:cNvSpPr>
          <p:nvPr>
            <p:ph type="ctrTitle" idx="4294967295"/>
          </p:nvPr>
        </p:nvSpPr>
        <p:spPr>
          <a:xfrm>
            <a:off x="1014713" y="2964404"/>
            <a:ext cx="4712909" cy="570648"/>
          </a:xfrm>
          <a:prstGeom prst="rect">
            <a:avLst/>
          </a:prstGeom>
        </p:spPr>
        <p:txBody>
          <a:bodyPr lIns="91440" tIns="45720" rIns="91440" bIns="45720" anchor="t"/>
          <a:lstStyle/>
          <a:p>
            <a:r>
              <a:rPr lang="en-GB" sz="3600" dirty="0">
                <a:solidFill>
                  <a:srgbClr val="222D59"/>
                </a:solidFill>
                <a:latin typeface="Arial Black"/>
              </a:rPr>
              <a:t>Introduction to Stamping and Die Types</a:t>
            </a:r>
            <a:endParaRPr lang="en-US" sz="3600" dirty="0">
              <a:solidFill>
                <a:srgbClr val="222D59"/>
              </a:solidFill>
              <a:latin typeface="Arial Black" panose="020B0A04020102020204" pitchFamily="34" charset="0"/>
            </a:endParaRPr>
          </a:p>
        </p:txBody>
      </p:sp>
    </p:spTree>
    <p:extLst>
      <p:ext uri="{BB962C8B-B14F-4D97-AF65-F5344CB8AC3E}">
        <p14:creationId xmlns:p14="http://schemas.microsoft.com/office/powerpoint/2010/main" val="222355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50641-3B25-9F04-0962-45D47C8DBCF3}"/>
              </a:ext>
            </a:extLst>
          </p:cNvPr>
          <p:cNvSpPr>
            <a:spLocks noGrp="1"/>
          </p:cNvSpPr>
          <p:nvPr>
            <p:ph type="title"/>
          </p:nvPr>
        </p:nvSpPr>
        <p:spPr>
          <a:xfrm>
            <a:off x="1236361" y="139312"/>
            <a:ext cx="7693768" cy="752113"/>
          </a:xfrm>
        </p:spPr>
        <p:txBody>
          <a:bodyPr>
            <a:normAutofit/>
          </a:bodyPr>
          <a:lstStyle/>
          <a:p>
            <a:r>
              <a:rPr lang="en-GB" dirty="0"/>
              <a:t>Introduction to Stamping and Die Types</a:t>
            </a:r>
          </a:p>
        </p:txBody>
      </p:sp>
      <p:sp>
        <p:nvSpPr>
          <p:cNvPr id="6" name="CuadroTexto 5">
            <a:extLst>
              <a:ext uri="{FF2B5EF4-FFF2-40B4-BE49-F238E27FC236}">
                <a16:creationId xmlns:a16="http://schemas.microsoft.com/office/drawing/2014/main" id="{9BCAD553-8C16-3724-87AA-7E824E61AC81}"/>
              </a:ext>
            </a:extLst>
          </p:cNvPr>
          <p:cNvSpPr txBox="1"/>
          <p:nvPr/>
        </p:nvSpPr>
        <p:spPr>
          <a:xfrm>
            <a:off x="640733" y="1384528"/>
            <a:ext cx="7354406" cy="338554"/>
          </a:xfrm>
          <a:prstGeom prst="rect">
            <a:avLst/>
          </a:prstGeom>
          <a:noFill/>
        </p:spPr>
        <p:txBody>
          <a:bodyPr wrap="square" rtlCol="0">
            <a:spAutoFit/>
          </a:bodyPr>
          <a:lstStyle/>
          <a:p>
            <a:r>
              <a:rPr lang="en-GB" sz="1600" b="1" dirty="0">
                <a:solidFill>
                  <a:srgbClr val="222D59"/>
                </a:solidFill>
                <a:latin typeface="Arial Black" panose="020B0A04020102020204" pitchFamily="34" charset="0"/>
              </a:rPr>
              <a:t>Extractor Guide Die Components</a:t>
            </a:r>
          </a:p>
        </p:txBody>
      </p:sp>
      <p:sp>
        <p:nvSpPr>
          <p:cNvPr id="8" name="Rectangle 2">
            <a:extLst>
              <a:ext uri="{FF2B5EF4-FFF2-40B4-BE49-F238E27FC236}">
                <a16:creationId xmlns:a16="http://schemas.microsoft.com/office/drawing/2014/main" id="{DAB82D76-2A9A-0FDF-B9E6-F6DE977EEF5D}"/>
              </a:ext>
            </a:extLst>
          </p:cNvPr>
          <p:cNvSpPr/>
          <p:nvPr/>
        </p:nvSpPr>
        <p:spPr>
          <a:xfrm>
            <a:off x="5349577" y="6494279"/>
            <a:ext cx="2073687" cy="369332"/>
          </a:xfrm>
          <a:prstGeom prst="rect">
            <a:avLst/>
          </a:prstGeom>
        </p:spPr>
        <p:txBody>
          <a:bodyPr wrap="square">
            <a:spAutoFit/>
          </a:bodyPr>
          <a:lstStyle/>
          <a:p>
            <a:pPr algn="ctr"/>
            <a:r>
              <a:rPr lang="en-US"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b="1" dirty="0">
              <a:latin typeface="Roboto" panose="02000000000000000000" pitchFamily="2" charset="0"/>
              <a:ea typeface="Roboto" panose="02000000000000000000" pitchFamily="2" charset="0"/>
              <a:cs typeface="Roboto" panose="02000000000000000000" pitchFamily="2" charset="0"/>
            </a:endParaRPr>
          </a:p>
        </p:txBody>
      </p:sp>
      <p:pic>
        <p:nvPicPr>
          <p:cNvPr id="3" name="Imagen 2"/>
          <p:cNvPicPr>
            <a:picLocks noChangeAspect="1"/>
          </p:cNvPicPr>
          <p:nvPr/>
        </p:nvPicPr>
        <p:blipFill>
          <a:blip r:embed="rId3"/>
          <a:stretch>
            <a:fillRect/>
          </a:stretch>
        </p:blipFill>
        <p:spPr>
          <a:xfrm>
            <a:off x="640733" y="1723082"/>
            <a:ext cx="7131667" cy="4802049"/>
          </a:xfrm>
          <a:prstGeom prst="rect">
            <a:avLst/>
          </a:prstGeom>
        </p:spPr>
      </p:pic>
    </p:spTree>
    <p:extLst>
      <p:ext uri="{BB962C8B-B14F-4D97-AF65-F5344CB8AC3E}">
        <p14:creationId xmlns:p14="http://schemas.microsoft.com/office/powerpoint/2010/main" val="106932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50641-3B25-9F04-0962-45D47C8DBCF3}"/>
              </a:ext>
            </a:extLst>
          </p:cNvPr>
          <p:cNvSpPr>
            <a:spLocks noGrp="1"/>
          </p:cNvSpPr>
          <p:nvPr>
            <p:ph type="title"/>
          </p:nvPr>
        </p:nvSpPr>
        <p:spPr>
          <a:xfrm>
            <a:off x="1236361" y="139312"/>
            <a:ext cx="7693768" cy="752113"/>
          </a:xfrm>
        </p:spPr>
        <p:txBody>
          <a:bodyPr>
            <a:normAutofit/>
          </a:bodyPr>
          <a:lstStyle/>
          <a:p>
            <a:r>
              <a:rPr lang="en-GB" dirty="0"/>
              <a:t>Introduction to Stamping and Die Types</a:t>
            </a:r>
          </a:p>
        </p:txBody>
      </p:sp>
      <p:sp>
        <p:nvSpPr>
          <p:cNvPr id="6" name="CuadroTexto 5">
            <a:extLst>
              <a:ext uri="{FF2B5EF4-FFF2-40B4-BE49-F238E27FC236}">
                <a16:creationId xmlns:a16="http://schemas.microsoft.com/office/drawing/2014/main" id="{9BCAD553-8C16-3724-87AA-7E824E61AC81}"/>
              </a:ext>
            </a:extLst>
          </p:cNvPr>
          <p:cNvSpPr txBox="1"/>
          <p:nvPr/>
        </p:nvSpPr>
        <p:spPr>
          <a:xfrm>
            <a:off x="640733" y="1384528"/>
            <a:ext cx="7354406" cy="338554"/>
          </a:xfrm>
          <a:prstGeom prst="rect">
            <a:avLst/>
          </a:prstGeom>
          <a:noFill/>
        </p:spPr>
        <p:txBody>
          <a:bodyPr wrap="square" rtlCol="0">
            <a:spAutoFit/>
          </a:bodyPr>
          <a:lstStyle/>
          <a:p>
            <a:r>
              <a:rPr lang="en-GB" sz="1600" b="1" dirty="0">
                <a:solidFill>
                  <a:srgbClr val="222D59"/>
                </a:solidFill>
                <a:latin typeface="Arial Black" panose="020B0A04020102020204" pitchFamily="34" charset="0"/>
              </a:rPr>
              <a:t>Extractor Guide Die Components</a:t>
            </a:r>
          </a:p>
        </p:txBody>
      </p:sp>
      <p:sp>
        <p:nvSpPr>
          <p:cNvPr id="8" name="Rectangle 2">
            <a:extLst>
              <a:ext uri="{FF2B5EF4-FFF2-40B4-BE49-F238E27FC236}">
                <a16:creationId xmlns:a16="http://schemas.microsoft.com/office/drawing/2014/main" id="{DAB82D76-2A9A-0FDF-B9E6-F6DE977EEF5D}"/>
              </a:ext>
            </a:extLst>
          </p:cNvPr>
          <p:cNvSpPr/>
          <p:nvPr/>
        </p:nvSpPr>
        <p:spPr>
          <a:xfrm>
            <a:off x="5349577" y="6494279"/>
            <a:ext cx="2073687" cy="369332"/>
          </a:xfrm>
          <a:prstGeom prst="rect">
            <a:avLst/>
          </a:prstGeom>
        </p:spPr>
        <p:txBody>
          <a:bodyPr wrap="square">
            <a:spAutoFit/>
          </a:bodyPr>
          <a:lstStyle/>
          <a:p>
            <a:pPr algn="ctr"/>
            <a:r>
              <a:rPr lang="en-US"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b="1" dirty="0">
              <a:latin typeface="Roboto" panose="02000000000000000000" pitchFamily="2" charset="0"/>
              <a:ea typeface="Roboto" panose="02000000000000000000" pitchFamily="2" charset="0"/>
              <a:cs typeface="Roboto" panose="02000000000000000000" pitchFamily="2" charset="0"/>
            </a:endParaRPr>
          </a:p>
        </p:txBody>
      </p:sp>
      <p:pic>
        <p:nvPicPr>
          <p:cNvPr id="4" name="Imagen 3"/>
          <p:cNvPicPr>
            <a:picLocks noChangeAspect="1"/>
          </p:cNvPicPr>
          <p:nvPr/>
        </p:nvPicPr>
        <p:blipFill>
          <a:blip r:embed="rId3"/>
          <a:stretch>
            <a:fillRect/>
          </a:stretch>
        </p:blipFill>
        <p:spPr>
          <a:xfrm>
            <a:off x="640733" y="1723082"/>
            <a:ext cx="7767287" cy="4718929"/>
          </a:xfrm>
          <a:prstGeom prst="rect">
            <a:avLst/>
          </a:prstGeom>
        </p:spPr>
      </p:pic>
    </p:spTree>
    <p:extLst>
      <p:ext uri="{BB962C8B-B14F-4D97-AF65-F5344CB8AC3E}">
        <p14:creationId xmlns:p14="http://schemas.microsoft.com/office/powerpoint/2010/main" val="270791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50641-3B25-9F04-0962-45D47C8DBCF3}"/>
              </a:ext>
            </a:extLst>
          </p:cNvPr>
          <p:cNvSpPr>
            <a:spLocks noGrp="1"/>
          </p:cNvSpPr>
          <p:nvPr>
            <p:ph type="title"/>
          </p:nvPr>
        </p:nvSpPr>
        <p:spPr>
          <a:xfrm>
            <a:off x="1236361" y="139312"/>
            <a:ext cx="7693768" cy="752113"/>
          </a:xfrm>
        </p:spPr>
        <p:txBody>
          <a:bodyPr>
            <a:normAutofit/>
          </a:bodyPr>
          <a:lstStyle/>
          <a:p>
            <a:r>
              <a:rPr lang="en-GB" dirty="0"/>
              <a:t>Introduction to Stamping and Die Types</a:t>
            </a:r>
          </a:p>
        </p:txBody>
      </p:sp>
      <p:sp>
        <p:nvSpPr>
          <p:cNvPr id="6" name="CuadroTexto 5">
            <a:extLst>
              <a:ext uri="{FF2B5EF4-FFF2-40B4-BE49-F238E27FC236}">
                <a16:creationId xmlns:a16="http://schemas.microsoft.com/office/drawing/2014/main" id="{9BCAD553-8C16-3724-87AA-7E824E61AC81}"/>
              </a:ext>
            </a:extLst>
          </p:cNvPr>
          <p:cNvSpPr txBox="1"/>
          <p:nvPr/>
        </p:nvSpPr>
        <p:spPr>
          <a:xfrm>
            <a:off x="640733" y="1384528"/>
            <a:ext cx="5079843" cy="3293209"/>
          </a:xfrm>
          <a:prstGeom prst="rect">
            <a:avLst/>
          </a:prstGeom>
          <a:noFill/>
        </p:spPr>
        <p:txBody>
          <a:bodyPr wrap="square" rtlCol="0">
            <a:spAutoFit/>
          </a:bodyPr>
          <a:lstStyle/>
          <a:p>
            <a:r>
              <a:rPr lang="en-GB" sz="1600" b="1" dirty="0">
                <a:solidFill>
                  <a:srgbClr val="222D59"/>
                </a:solidFill>
                <a:latin typeface="Arial Black" panose="020B0A04020102020204" pitchFamily="34" charset="0"/>
              </a:rPr>
              <a:t>Extractor Guide Die </a:t>
            </a:r>
            <a:r>
              <a:rPr lang="en-GB" sz="1600" b="1" dirty="0" smtClean="0">
                <a:solidFill>
                  <a:srgbClr val="222D59"/>
                </a:solidFill>
                <a:latin typeface="Arial Black" panose="020B0A04020102020204" pitchFamily="34" charset="0"/>
              </a:rPr>
              <a:t>Components</a:t>
            </a:r>
          </a:p>
          <a:p>
            <a:endParaRPr lang="en-GB" sz="1600" b="1" dirty="0" smtClean="0">
              <a:solidFill>
                <a:srgbClr val="222D59"/>
              </a:solidFill>
              <a:latin typeface="Arial Black" panose="020B0A04020102020204" pitchFamily="34" charset="0"/>
            </a:endParaRPr>
          </a:p>
          <a:p>
            <a:r>
              <a:rPr lang="en-GB" sz="1600" b="1" dirty="0">
                <a:solidFill>
                  <a:srgbClr val="222D59"/>
                </a:solidFill>
                <a:latin typeface="Arial Black" panose="020B0A04020102020204" pitchFamily="34" charset="0"/>
              </a:rPr>
              <a:t>LIFE OF THE DIE</a:t>
            </a:r>
            <a:r>
              <a:rPr lang="en-GB" sz="1600" b="1" dirty="0" smtClean="0">
                <a:solidFill>
                  <a:srgbClr val="222D59"/>
                </a:solidFill>
                <a:latin typeface="Arial Black" panose="020B0A04020102020204" pitchFamily="34" charset="0"/>
              </a:rPr>
              <a:t>:</a:t>
            </a:r>
          </a:p>
          <a:p>
            <a:endParaRPr lang="en-GB" sz="1600" b="1" dirty="0">
              <a:solidFill>
                <a:srgbClr val="222D59"/>
              </a:solidFill>
              <a:latin typeface="Arial Black" panose="020B0A04020102020204" pitchFamily="34" charset="0"/>
              <a:cs typeface="Arial" panose="020B0604020202020204" pitchFamily="34" charset="0"/>
            </a:endParaRPr>
          </a:p>
          <a:p>
            <a:r>
              <a:rPr lang="en-GB" sz="1600" dirty="0">
                <a:solidFill>
                  <a:srgbClr val="57B9DF"/>
                </a:solidFill>
                <a:cs typeface="Arial" panose="020B0604020202020204" pitchFamily="34" charset="0"/>
              </a:rPr>
              <a:t>The die has a straight part of “x” mm, which is called the life of the die, and a conical part to make it easier to evacuate the cut parts and avoid jamming in the die. </a:t>
            </a:r>
            <a:endParaRPr lang="en-GB" sz="1600" dirty="0" smtClean="0">
              <a:solidFill>
                <a:srgbClr val="57B9DF"/>
              </a:solidFill>
              <a:cs typeface="Arial" panose="020B0604020202020204" pitchFamily="34" charset="0"/>
            </a:endParaRPr>
          </a:p>
          <a:p>
            <a:endParaRPr lang="en-GB" sz="1600" dirty="0">
              <a:solidFill>
                <a:srgbClr val="57B9DF"/>
              </a:solidFill>
              <a:cs typeface="Arial" panose="020B0604020202020204" pitchFamily="34" charset="0"/>
            </a:endParaRPr>
          </a:p>
          <a:p>
            <a:r>
              <a:rPr lang="en-GB" sz="1600" dirty="0" smtClean="0">
                <a:solidFill>
                  <a:srgbClr val="57B9DF"/>
                </a:solidFill>
                <a:cs typeface="Arial" panose="020B0604020202020204" pitchFamily="34" charset="0"/>
              </a:rPr>
              <a:t>When </a:t>
            </a:r>
            <a:r>
              <a:rPr lang="en-GB" sz="1600" dirty="0">
                <a:solidFill>
                  <a:srgbClr val="57B9DF"/>
                </a:solidFill>
                <a:cs typeface="Arial" panose="020B0604020202020204" pitchFamily="34" charset="0"/>
              </a:rPr>
              <a:t>it is observed that the parts come out with a burr, the die must be sharpened on the grinding machine. That is why when the straight part is completely worn out, the life of that die ends.</a:t>
            </a:r>
            <a:endParaRPr lang="en-GB" sz="1600" dirty="0" smtClean="0">
              <a:solidFill>
                <a:srgbClr val="57B9DF"/>
              </a:solidFill>
              <a:cs typeface="Arial" panose="020B0604020202020204" pitchFamily="34" charset="0"/>
            </a:endParaRPr>
          </a:p>
        </p:txBody>
      </p:sp>
      <p:sp>
        <p:nvSpPr>
          <p:cNvPr id="8" name="Rectangle 2">
            <a:extLst>
              <a:ext uri="{FF2B5EF4-FFF2-40B4-BE49-F238E27FC236}">
                <a16:creationId xmlns:a16="http://schemas.microsoft.com/office/drawing/2014/main" id="{DAB82D76-2A9A-0FDF-B9E6-F6DE977EEF5D}"/>
              </a:ext>
            </a:extLst>
          </p:cNvPr>
          <p:cNvSpPr/>
          <p:nvPr/>
        </p:nvSpPr>
        <p:spPr>
          <a:xfrm>
            <a:off x="5349577" y="6494279"/>
            <a:ext cx="2073687" cy="369332"/>
          </a:xfrm>
          <a:prstGeom prst="rect">
            <a:avLst/>
          </a:prstGeom>
        </p:spPr>
        <p:txBody>
          <a:bodyPr wrap="square">
            <a:spAutoFit/>
          </a:bodyPr>
          <a:lstStyle/>
          <a:p>
            <a:pPr algn="ctr"/>
            <a:r>
              <a:rPr lang="en-US"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b="1" dirty="0">
              <a:latin typeface="Roboto" panose="02000000000000000000" pitchFamily="2" charset="0"/>
              <a:ea typeface="Roboto" panose="02000000000000000000" pitchFamily="2" charset="0"/>
              <a:cs typeface="Roboto" panose="02000000000000000000" pitchFamily="2" charset="0"/>
            </a:endParaRPr>
          </a:p>
        </p:txBody>
      </p:sp>
      <p:pic>
        <p:nvPicPr>
          <p:cNvPr id="3" name="Imagen 2"/>
          <p:cNvPicPr>
            <a:picLocks noChangeAspect="1"/>
          </p:cNvPicPr>
          <p:nvPr/>
        </p:nvPicPr>
        <p:blipFill>
          <a:blip r:embed="rId3"/>
          <a:stretch>
            <a:fillRect/>
          </a:stretch>
        </p:blipFill>
        <p:spPr>
          <a:xfrm>
            <a:off x="5720576" y="1384528"/>
            <a:ext cx="6049219" cy="3391373"/>
          </a:xfrm>
          <a:prstGeom prst="rect">
            <a:avLst/>
          </a:prstGeom>
        </p:spPr>
      </p:pic>
    </p:spTree>
    <p:extLst>
      <p:ext uri="{BB962C8B-B14F-4D97-AF65-F5344CB8AC3E}">
        <p14:creationId xmlns:p14="http://schemas.microsoft.com/office/powerpoint/2010/main" val="5981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50641-3B25-9F04-0962-45D47C8DBCF3}"/>
              </a:ext>
            </a:extLst>
          </p:cNvPr>
          <p:cNvSpPr>
            <a:spLocks noGrp="1"/>
          </p:cNvSpPr>
          <p:nvPr>
            <p:ph type="title"/>
          </p:nvPr>
        </p:nvSpPr>
        <p:spPr>
          <a:xfrm>
            <a:off x="1236361" y="139312"/>
            <a:ext cx="7693768" cy="752113"/>
          </a:xfrm>
        </p:spPr>
        <p:txBody>
          <a:bodyPr>
            <a:normAutofit/>
          </a:bodyPr>
          <a:lstStyle/>
          <a:p>
            <a:r>
              <a:rPr lang="en-GB" dirty="0"/>
              <a:t>Introduction to Stamping and Die Types</a:t>
            </a:r>
          </a:p>
        </p:txBody>
      </p:sp>
      <p:sp>
        <p:nvSpPr>
          <p:cNvPr id="6" name="CuadroTexto 5">
            <a:extLst>
              <a:ext uri="{FF2B5EF4-FFF2-40B4-BE49-F238E27FC236}">
                <a16:creationId xmlns:a16="http://schemas.microsoft.com/office/drawing/2014/main" id="{9BCAD553-8C16-3724-87AA-7E824E61AC81}"/>
              </a:ext>
            </a:extLst>
          </p:cNvPr>
          <p:cNvSpPr txBox="1"/>
          <p:nvPr/>
        </p:nvSpPr>
        <p:spPr>
          <a:xfrm>
            <a:off x="640733" y="1384528"/>
            <a:ext cx="5079843" cy="4770537"/>
          </a:xfrm>
          <a:prstGeom prst="rect">
            <a:avLst/>
          </a:prstGeom>
          <a:noFill/>
        </p:spPr>
        <p:txBody>
          <a:bodyPr wrap="square" rtlCol="0">
            <a:spAutoFit/>
          </a:bodyPr>
          <a:lstStyle/>
          <a:p>
            <a:r>
              <a:rPr lang="en-GB" sz="1600" b="1" dirty="0">
                <a:solidFill>
                  <a:srgbClr val="222D59"/>
                </a:solidFill>
                <a:latin typeface="Arial Black" panose="020B0A04020102020204" pitchFamily="34" charset="0"/>
              </a:rPr>
              <a:t>Extractor Guide Die </a:t>
            </a:r>
            <a:r>
              <a:rPr lang="en-GB" sz="1600" b="1" dirty="0" smtClean="0">
                <a:solidFill>
                  <a:srgbClr val="222D59"/>
                </a:solidFill>
                <a:latin typeface="Arial Black" panose="020B0A04020102020204" pitchFamily="34" charset="0"/>
              </a:rPr>
              <a:t>Components</a:t>
            </a:r>
          </a:p>
          <a:p>
            <a:endParaRPr lang="en-GB" sz="1600" b="1" dirty="0" smtClean="0">
              <a:solidFill>
                <a:srgbClr val="222D59"/>
              </a:solidFill>
              <a:latin typeface="Arial Black" panose="020B0A04020102020204" pitchFamily="34" charset="0"/>
            </a:endParaRPr>
          </a:p>
          <a:p>
            <a:r>
              <a:rPr lang="en-GB" sz="1600" b="1" dirty="0">
                <a:solidFill>
                  <a:srgbClr val="222D59"/>
                </a:solidFill>
                <a:latin typeface="Arial Black" panose="020B0A04020102020204" pitchFamily="34" charset="0"/>
              </a:rPr>
              <a:t>SHANK:  </a:t>
            </a:r>
            <a:r>
              <a:rPr lang="en-GB" sz="1600" dirty="0">
                <a:solidFill>
                  <a:srgbClr val="57B9DF"/>
                </a:solidFill>
                <a:cs typeface="Arial" panose="020B0604020202020204" pitchFamily="34" charset="0"/>
              </a:rPr>
              <a:t>To </a:t>
            </a:r>
            <a:r>
              <a:rPr lang="en-GB" sz="1600" dirty="0" err="1">
                <a:solidFill>
                  <a:srgbClr val="57B9DF"/>
                </a:solidFill>
                <a:cs typeface="Arial" panose="020B0604020202020204" pitchFamily="34" charset="0"/>
              </a:rPr>
              <a:t>cople</a:t>
            </a:r>
            <a:r>
              <a:rPr lang="en-GB" sz="1600" dirty="0">
                <a:solidFill>
                  <a:srgbClr val="57B9DF"/>
                </a:solidFill>
                <a:cs typeface="Arial" panose="020B0604020202020204" pitchFamily="34" charset="0"/>
              </a:rPr>
              <a:t> the stamping die to the press. </a:t>
            </a:r>
            <a:endParaRPr lang="en-GB" sz="1600" b="1" dirty="0">
              <a:solidFill>
                <a:srgbClr val="222D59"/>
              </a:solidFill>
              <a:latin typeface="Arial Black" panose="020B0A04020102020204" pitchFamily="34" charset="0"/>
            </a:endParaRPr>
          </a:p>
          <a:p>
            <a:r>
              <a:rPr lang="en-GB" sz="1600" b="1" dirty="0" smtClean="0">
                <a:solidFill>
                  <a:srgbClr val="222D59"/>
                </a:solidFill>
                <a:latin typeface="Arial Black" panose="020B0A04020102020204" pitchFamily="34" charset="0"/>
              </a:rPr>
              <a:t>PUNCH </a:t>
            </a:r>
            <a:r>
              <a:rPr lang="en-GB" sz="1600" b="1" dirty="0">
                <a:solidFill>
                  <a:srgbClr val="222D59"/>
                </a:solidFill>
                <a:latin typeface="Arial Black" panose="020B0A04020102020204" pitchFamily="34" charset="0"/>
              </a:rPr>
              <a:t>HOLDER: </a:t>
            </a:r>
            <a:r>
              <a:rPr lang="en-GB" sz="1600" dirty="0">
                <a:solidFill>
                  <a:srgbClr val="57B9DF"/>
                </a:solidFill>
                <a:cs typeface="Arial" panose="020B0604020202020204" pitchFamily="34" charset="0"/>
              </a:rPr>
              <a:t>To hold punches. </a:t>
            </a:r>
          </a:p>
          <a:p>
            <a:r>
              <a:rPr lang="en-GB" sz="1600" b="1" dirty="0" smtClean="0">
                <a:solidFill>
                  <a:srgbClr val="222D59"/>
                </a:solidFill>
                <a:latin typeface="Arial Black" panose="020B0A04020102020204" pitchFamily="34" charset="0"/>
              </a:rPr>
              <a:t>PUNCH</a:t>
            </a:r>
            <a:r>
              <a:rPr lang="en-GB" sz="1600" b="1" dirty="0">
                <a:solidFill>
                  <a:srgbClr val="222D59"/>
                </a:solidFill>
                <a:latin typeface="Arial Black" panose="020B0A04020102020204" pitchFamily="34" charset="0"/>
              </a:rPr>
              <a:t>: </a:t>
            </a:r>
            <a:r>
              <a:rPr lang="en-GB" sz="1600" dirty="0">
                <a:solidFill>
                  <a:srgbClr val="57B9DF"/>
                </a:solidFill>
                <a:cs typeface="Arial" panose="020B0604020202020204" pitchFamily="34" charset="0"/>
              </a:rPr>
              <a:t>It is the element that produces the shear cutting of the sheet metal when introduced into the hole of the die. Its cross section coincides with the shape of the die. </a:t>
            </a:r>
            <a:endParaRPr lang="en-GB" sz="1600" b="1" dirty="0">
              <a:solidFill>
                <a:srgbClr val="222D59"/>
              </a:solidFill>
              <a:latin typeface="Arial Black" panose="020B0A04020102020204" pitchFamily="34" charset="0"/>
            </a:endParaRPr>
          </a:p>
          <a:p>
            <a:r>
              <a:rPr lang="en-GB" sz="1600" b="1" dirty="0" smtClean="0">
                <a:solidFill>
                  <a:srgbClr val="222D59"/>
                </a:solidFill>
                <a:latin typeface="Arial Black" panose="020B0A04020102020204" pitchFamily="34" charset="0"/>
              </a:rPr>
              <a:t>EXTRACTOR </a:t>
            </a:r>
            <a:r>
              <a:rPr lang="en-GB" sz="1600" b="1" dirty="0">
                <a:solidFill>
                  <a:srgbClr val="222D59"/>
                </a:solidFill>
                <a:latin typeface="Arial Black" panose="020B0A04020102020204" pitchFamily="34" charset="0"/>
              </a:rPr>
              <a:t>GUIDE PLATE: </a:t>
            </a:r>
            <a:r>
              <a:rPr lang="en-GB" sz="1600" dirty="0">
                <a:solidFill>
                  <a:srgbClr val="57B9DF"/>
                </a:solidFill>
                <a:cs typeface="Arial" panose="020B0604020202020204" pitchFamily="34" charset="0"/>
              </a:rPr>
              <a:t>It has two functions: to guide the punches to the cutting die and to extract the sheet metal trim that remains completely adhered to the punches. </a:t>
            </a:r>
            <a:endParaRPr lang="en-GB" sz="1600" b="1" dirty="0">
              <a:solidFill>
                <a:srgbClr val="222D59"/>
              </a:solidFill>
              <a:latin typeface="Arial Black" panose="020B0A04020102020204" pitchFamily="34" charset="0"/>
            </a:endParaRPr>
          </a:p>
          <a:p>
            <a:r>
              <a:rPr lang="en-GB" sz="1600" b="1" dirty="0" smtClean="0">
                <a:solidFill>
                  <a:srgbClr val="222D59"/>
                </a:solidFill>
                <a:latin typeface="Arial Black" panose="020B0A04020102020204" pitchFamily="34" charset="0"/>
              </a:rPr>
              <a:t>DIE </a:t>
            </a:r>
            <a:r>
              <a:rPr lang="en-GB" sz="1600" b="1" dirty="0">
                <a:solidFill>
                  <a:srgbClr val="222D59"/>
                </a:solidFill>
                <a:latin typeface="Arial Black" panose="020B0A04020102020204" pitchFamily="34" charset="0"/>
              </a:rPr>
              <a:t>BLOCK: </a:t>
            </a:r>
            <a:r>
              <a:rPr lang="en-GB" sz="1600" dirty="0">
                <a:solidFill>
                  <a:srgbClr val="57B9DF"/>
                </a:solidFill>
                <a:cs typeface="Arial" panose="020B0604020202020204" pitchFamily="34" charset="0"/>
              </a:rPr>
              <a:t>It is with the punches, the element that makes the cut. It takes the total or partial shape of the figure to be obtained. </a:t>
            </a:r>
          </a:p>
          <a:p>
            <a:r>
              <a:rPr lang="en-GB" sz="1600" b="1" dirty="0" smtClean="0">
                <a:solidFill>
                  <a:srgbClr val="222D59"/>
                </a:solidFill>
                <a:latin typeface="Arial Black" panose="020B0A04020102020204" pitchFamily="34" charset="0"/>
              </a:rPr>
              <a:t>DIE </a:t>
            </a:r>
            <a:r>
              <a:rPr lang="en-GB" sz="1600" b="1" dirty="0">
                <a:solidFill>
                  <a:srgbClr val="222D59"/>
                </a:solidFill>
                <a:latin typeface="Arial Black" panose="020B0A04020102020204" pitchFamily="34" charset="0"/>
              </a:rPr>
              <a:t>HOLDER PLATE: </a:t>
            </a:r>
            <a:r>
              <a:rPr lang="en-GB" sz="1600" dirty="0">
                <a:solidFill>
                  <a:srgbClr val="57B9DF"/>
                </a:solidFill>
                <a:cs typeface="Arial" panose="020B0604020202020204" pitchFamily="34" charset="0"/>
              </a:rPr>
              <a:t>It is the base where the die block rests. Its function is to help the die block to withstand the cutting blow and serve as support for the entire stamping die..</a:t>
            </a:r>
          </a:p>
        </p:txBody>
      </p:sp>
      <p:sp>
        <p:nvSpPr>
          <p:cNvPr id="8" name="Rectangle 2">
            <a:extLst>
              <a:ext uri="{FF2B5EF4-FFF2-40B4-BE49-F238E27FC236}">
                <a16:creationId xmlns:a16="http://schemas.microsoft.com/office/drawing/2014/main" id="{DAB82D76-2A9A-0FDF-B9E6-F6DE977EEF5D}"/>
              </a:ext>
            </a:extLst>
          </p:cNvPr>
          <p:cNvSpPr/>
          <p:nvPr/>
        </p:nvSpPr>
        <p:spPr>
          <a:xfrm>
            <a:off x="5349577" y="6494279"/>
            <a:ext cx="2073687" cy="369332"/>
          </a:xfrm>
          <a:prstGeom prst="rect">
            <a:avLst/>
          </a:prstGeom>
        </p:spPr>
        <p:txBody>
          <a:bodyPr wrap="square">
            <a:spAutoFit/>
          </a:bodyPr>
          <a:lstStyle/>
          <a:p>
            <a:pPr algn="ctr"/>
            <a:r>
              <a:rPr lang="en-US"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b="1" dirty="0">
              <a:latin typeface="Roboto" panose="02000000000000000000" pitchFamily="2" charset="0"/>
              <a:ea typeface="Roboto" panose="02000000000000000000" pitchFamily="2" charset="0"/>
              <a:cs typeface="Roboto" panose="02000000000000000000" pitchFamily="2" charset="0"/>
            </a:endParaRPr>
          </a:p>
        </p:txBody>
      </p:sp>
      <p:pic>
        <p:nvPicPr>
          <p:cNvPr id="4" name="Imagen 3"/>
          <p:cNvPicPr>
            <a:picLocks noChangeAspect="1"/>
          </p:cNvPicPr>
          <p:nvPr/>
        </p:nvPicPr>
        <p:blipFill>
          <a:blip r:embed="rId3"/>
          <a:stretch>
            <a:fillRect/>
          </a:stretch>
        </p:blipFill>
        <p:spPr>
          <a:xfrm>
            <a:off x="6791093" y="1384528"/>
            <a:ext cx="4414779" cy="4516035"/>
          </a:xfrm>
          <a:prstGeom prst="rect">
            <a:avLst/>
          </a:prstGeom>
        </p:spPr>
      </p:pic>
    </p:spTree>
    <p:extLst>
      <p:ext uri="{BB962C8B-B14F-4D97-AF65-F5344CB8AC3E}">
        <p14:creationId xmlns:p14="http://schemas.microsoft.com/office/powerpoint/2010/main" val="8666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22B3781F-DFA1-00A2-BA39-9A38D6B1C446}"/>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2589" t="15277" r="15263" b="15743"/>
          <a:stretch/>
        </p:blipFill>
        <p:spPr>
          <a:xfrm>
            <a:off x="803107" y="4798637"/>
            <a:ext cx="467472" cy="446937"/>
          </a:xfrm>
          <a:prstGeom prst="rect">
            <a:avLst/>
          </a:prstGeom>
        </p:spPr>
      </p:pic>
      <p:pic>
        <p:nvPicPr>
          <p:cNvPr id="16" name="Picture 15" descr="Icon&#10;&#10;Description automatically generated">
            <a:extLst>
              <a:ext uri="{FF2B5EF4-FFF2-40B4-BE49-F238E27FC236}">
                <a16:creationId xmlns:a16="http://schemas.microsoft.com/office/drawing/2014/main" id="{10779395-0163-F76B-B0DA-2828F67B066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4710" t="12668" r="11905" b="14522"/>
          <a:stretch/>
        </p:blipFill>
        <p:spPr>
          <a:xfrm>
            <a:off x="5130665" y="4702639"/>
            <a:ext cx="516714" cy="512670"/>
          </a:xfrm>
          <a:prstGeom prst="rect">
            <a:avLst/>
          </a:prstGeom>
        </p:spPr>
      </p:pic>
      <p:sp>
        <p:nvSpPr>
          <p:cNvPr id="17" name="Rectangle 16">
            <a:extLst>
              <a:ext uri="{FF2B5EF4-FFF2-40B4-BE49-F238E27FC236}">
                <a16:creationId xmlns:a16="http://schemas.microsoft.com/office/drawing/2014/main" id="{C63278B4-9748-0BE7-D430-95372976CE24}"/>
              </a:ext>
            </a:extLst>
          </p:cNvPr>
          <p:cNvSpPr/>
          <p:nvPr/>
        </p:nvSpPr>
        <p:spPr>
          <a:xfrm>
            <a:off x="784272" y="3028890"/>
            <a:ext cx="2073687" cy="400110"/>
          </a:xfrm>
          <a:prstGeom prst="rect">
            <a:avLst/>
          </a:prstGeom>
        </p:spPr>
        <p:txBody>
          <a:bodyPr wrap="square">
            <a:spAutoFit/>
          </a:bodyPr>
          <a:lstStyle/>
          <a:p>
            <a:pPr algn="ctr"/>
            <a:r>
              <a:rPr lang="en-US" sz="2000"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sz="2000" b="1" dirty="0">
              <a:latin typeface="Roboto" panose="02000000000000000000" pitchFamily="2" charset="0"/>
              <a:ea typeface="Roboto" panose="02000000000000000000" pitchFamily="2" charset="0"/>
              <a:cs typeface="Roboto" panose="02000000000000000000" pitchFamily="2" charset="0"/>
            </a:endParaRPr>
          </a:p>
        </p:txBody>
      </p:sp>
      <p:sp>
        <p:nvSpPr>
          <p:cNvPr id="18" name="Rectangle 17">
            <a:extLst>
              <a:ext uri="{FF2B5EF4-FFF2-40B4-BE49-F238E27FC236}">
                <a16:creationId xmlns:a16="http://schemas.microsoft.com/office/drawing/2014/main" id="{BCD714AA-FF88-B949-CD5A-ADF002F83870}"/>
              </a:ext>
            </a:extLst>
          </p:cNvPr>
          <p:cNvSpPr/>
          <p:nvPr/>
        </p:nvSpPr>
        <p:spPr>
          <a:xfrm>
            <a:off x="0" y="5311214"/>
            <a:ext cx="2073687" cy="338554"/>
          </a:xfrm>
          <a:prstGeom prst="rect">
            <a:avLst/>
          </a:prstGeom>
        </p:spPr>
        <p:txBody>
          <a:bodyPr wrap="square">
            <a:spAutoFit/>
          </a:bodyPr>
          <a:lstStyle/>
          <a:p>
            <a:pPr algn="ctr"/>
            <a:r>
              <a:rPr lang="en-US" sz="1600" dirty="0">
                <a:solidFill>
                  <a:srgbClr val="57B9DF"/>
                </a:solidFill>
                <a:latin typeface="Roboto" panose="02000000000000000000" pitchFamily="2" charset="0"/>
                <a:ea typeface="Roboto" panose="02000000000000000000" pitchFamily="2" charset="0"/>
                <a:cs typeface="Roboto" panose="02000000000000000000" pitchFamily="2" charset="0"/>
              </a:rPr>
              <a:t>www.lcamp.eu</a:t>
            </a:r>
          </a:p>
        </p:txBody>
      </p:sp>
      <p:sp>
        <p:nvSpPr>
          <p:cNvPr id="19" name="Rectangle 18">
            <a:extLst>
              <a:ext uri="{FF2B5EF4-FFF2-40B4-BE49-F238E27FC236}">
                <a16:creationId xmlns:a16="http://schemas.microsoft.com/office/drawing/2014/main" id="{2D0F0BE4-4D10-7520-BD7C-C986D10899C5}"/>
              </a:ext>
            </a:extLst>
          </p:cNvPr>
          <p:cNvSpPr/>
          <p:nvPr/>
        </p:nvSpPr>
        <p:spPr>
          <a:xfrm>
            <a:off x="1894483" y="5311214"/>
            <a:ext cx="2073687" cy="338554"/>
          </a:xfrm>
          <a:prstGeom prst="rect">
            <a:avLst/>
          </a:prstGeom>
        </p:spPr>
        <p:txBody>
          <a:bodyPr wrap="square">
            <a:spAutoFit/>
          </a:bodyPr>
          <a:lstStyle/>
          <a:p>
            <a:pPr algn="ctr"/>
            <a:r>
              <a:rPr lang="en-US" sz="1600" dirty="0">
                <a:solidFill>
                  <a:srgbClr val="57B9DF"/>
                </a:solidFill>
                <a:latin typeface="Roboto" panose="02000000000000000000" pitchFamily="2" charset="0"/>
                <a:ea typeface="Roboto" panose="02000000000000000000" pitchFamily="2" charset="0"/>
                <a:cs typeface="Roboto" panose="02000000000000000000" pitchFamily="2" charset="0"/>
              </a:rPr>
              <a:t>@LCAMP_EU</a:t>
            </a:r>
          </a:p>
        </p:txBody>
      </p:sp>
      <p:sp>
        <p:nvSpPr>
          <p:cNvPr id="20" name="Rectangle 19">
            <a:extLst>
              <a:ext uri="{FF2B5EF4-FFF2-40B4-BE49-F238E27FC236}">
                <a16:creationId xmlns:a16="http://schemas.microsoft.com/office/drawing/2014/main" id="{E29150BC-6501-045F-D5C1-3AFFBC3A87BA}"/>
              </a:ext>
            </a:extLst>
          </p:cNvPr>
          <p:cNvSpPr/>
          <p:nvPr/>
        </p:nvSpPr>
        <p:spPr>
          <a:xfrm>
            <a:off x="3968170" y="5308072"/>
            <a:ext cx="2841704" cy="646331"/>
          </a:xfrm>
          <a:prstGeom prst="rect">
            <a:avLst/>
          </a:prstGeom>
        </p:spPr>
        <p:txBody>
          <a:bodyPr wrap="square">
            <a:spAutoFit/>
          </a:bodyPr>
          <a:lstStyle/>
          <a:p>
            <a:pPr algn="ctr"/>
            <a:r>
              <a:rPr lang="en-US" sz="1200" dirty="0">
                <a:solidFill>
                  <a:srgbClr val="57B9DF"/>
                </a:solidFill>
                <a:latin typeface="Roboto" panose="02000000000000000000" pitchFamily="2" charset="0"/>
                <a:ea typeface="Roboto" panose="02000000000000000000" pitchFamily="2" charset="0"/>
                <a:cs typeface="Roboto" panose="02000000000000000000" pitchFamily="2" charset="0"/>
              </a:rPr>
              <a:t>LCAMP</a:t>
            </a:r>
            <a:br>
              <a:rPr lang="en-US" sz="1200" dirty="0">
                <a:solidFill>
                  <a:srgbClr val="57B9DF"/>
                </a:solidFill>
                <a:latin typeface="Roboto" panose="02000000000000000000" pitchFamily="2" charset="0"/>
                <a:ea typeface="Roboto" panose="02000000000000000000" pitchFamily="2" charset="0"/>
                <a:cs typeface="Roboto" panose="02000000000000000000" pitchFamily="2" charset="0"/>
              </a:rPr>
            </a:br>
            <a:r>
              <a:rPr lang="en-GB" sz="1200" i="0" dirty="0">
                <a:solidFill>
                  <a:srgbClr val="57B9DF"/>
                </a:solidFill>
                <a:effectLst/>
                <a:latin typeface="Roboto" panose="02000000000000000000" pitchFamily="2" charset="0"/>
              </a:rPr>
              <a:t>Learner Centric Advanced Manufacturing Platform for </a:t>
            </a:r>
            <a:r>
              <a:rPr lang="en-GB" sz="1200" i="0" dirty="0" err="1">
                <a:solidFill>
                  <a:srgbClr val="57B9DF"/>
                </a:solidFill>
                <a:effectLst/>
                <a:latin typeface="Roboto" panose="02000000000000000000" pitchFamily="2" charset="0"/>
              </a:rPr>
              <a:t>CoVEs</a:t>
            </a:r>
            <a:endParaRPr lang="en-GB" sz="1200" i="0" dirty="0">
              <a:solidFill>
                <a:srgbClr val="57B9DF"/>
              </a:solidFill>
              <a:effectLst/>
              <a:latin typeface="Roboto" panose="02000000000000000000" pitchFamily="2" charset="0"/>
            </a:endParaRPr>
          </a:p>
        </p:txBody>
      </p:sp>
      <p:pic>
        <p:nvPicPr>
          <p:cNvPr id="3" name="Picture 2" descr="A white x in a black background&#10;&#10;Description automatically generated">
            <a:extLst>
              <a:ext uri="{FF2B5EF4-FFF2-40B4-BE49-F238E27FC236}">
                <a16:creationId xmlns:a16="http://schemas.microsoft.com/office/drawing/2014/main" id="{84769892-49AD-7E10-6E43-7BB25AE9A951}"/>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3471" t="13714" r="23100" b="10857"/>
          <a:stretch/>
        </p:blipFill>
        <p:spPr>
          <a:xfrm>
            <a:off x="2697618" y="4785341"/>
            <a:ext cx="454127" cy="468318"/>
          </a:xfrm>
          <a:prstGeom prst="rect">
            <a:avLst/>
          </a:prstGeom>
        </p:spPr>
      </p:pic>
      <p:pic>
        <p:nvPicPr>
          <p:cNvPr id="6" name="Graphic 5" descr="Email outline">
            <a:extLst>
              <a:ext uri="{FF2B5EF4-FFF2-40B4-BE49-F238E27FC236}">
                <a16:creationId xmlns:a16="http://schemas.microsoft.com/office/drawing/2014/main" id="{49EE8751-833A-47A5-19A0-2C8920DEBC6A}"/>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43637" y="3421983"/>
            <a:ext cx="622663" cy="622663"/>
          </a:xfrm>
          <a:prstGeom prst="rect">
            <a:avLst/>
          </a:prstGeom>
        </p:spPr>
      </p:pic>
      <p:sp>
        <p:nvSpPr>
          <p:cNvPr id="8" name="Rectangle 7">
            <a:extLst>
              <a:ext uri="{FF2B5EF4-FFF2-40B4-BE49-F238E27FC236}">
                <a16:creationId xmlns:a16="http://schemas.microsoft.com/office/drawing/2014/main" id="{B197A163-27AB-333A-C03D-1CD4D63D64C2}"/>
              </a:ext>
            </a:extLst>
          </p:cNvPr>
          <p:cNvSpPr/>
          <p:nvPr/>
        </p:nvSpPr>
        <p:spPr>
          <a:xfrm>
            <a:off x="1354968" y="3569635"/>
            <a:ext cx="2073687" cy="338554"/>
          </a:xfrm>
          <a:prstGeom prst="rect">
            <a:avLst/>
          </a:prstGeom>
        </p:spPr>
        <p:txBody>
          <a:bodyPr wrap="square">
            <a:spAutoFit/>
          </a:bodyPr>
          <a:lstStyle/>
          <a:p>
            <a:pPr algn="ctr"/>
            <a:r>
              <a:rPr lang="en-US" sz="1600" dirty="0">
                <a:solidFill>
                  <a:srgbClr val="57B9DF"/>
                </a:solidFill>
                <a:latin typeface="Roboto" panose="02000000000000000000" pitchFamily="2" charset="0"/>
                <a:ea typeface="Roboto" panose="02000000000000000000" pitchFamily="2" charset="0"/>
                <a:cs typeface="Roboto" panose="02000000000000000000" pitchFamily="2" charset="0"/>
              </a:rPr>
              <a:t>info@lcamp.eu</a:t>
            </a:r>
          </a:p>
        </p:txBody>
      </p:sp>
    </p:spTree>
    <p:extLst>
      <p:ext uri="{BB962C8B-B14F-4D97-AF65-F5344CB8AC3E}">
        <p14:creationId xmlns:p14="http://schemas.microsoft.com/office/powerpoint/2010/main" val="4105023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50641-3B25-9F04-0962-45D47C8DBCF3}"/>
              </a:ext>
            </a:extLst>
          </p:cNvPr>
          <p:cNvSpPr>
            <a:spLocks noGrp="1"/>
          </p:cNvSpPr>
          <p:nvPr>
            <p:ph type="title"/>
          </p:nvPr>
        </p:nvSpPr>
        <p:spPr>
          <a:xfrm>
            <a:off x="1236361" y="139312"/>
            <a:ext cx="7693768" cy="752113"/>
          </a:xfrm>
        </p:spPr>
        <p:txBody>
          <a:bodyPr>
            <a:normAutofit/>
          </a:bodyPr>
          <a:lstStyle/>
          <a:p>
            <a:r>
              <a:rPr lang="en-GB" dirty="0"/>
              <a:t>Introduction to Stamping and Die Types</a:t>
            </a:r>
          </a:p>
        </p:txBody>
      </p:sp>
      <p:sp>
        <p:nvSpPr>
          <p:cNvPr id="6" name="CuadroTexto 5">
            <a:extLst>
              <a:ext uri="{FF2B5EF4-FFF2-40B4-BE49-F238E27FC236}">
                <a16:creationId xmlns:a16="http://schemas.microsoft.com/office/drawing/2014/main" id="{9BCAD553-8C16-3724-87AA-7E824E61AC81}"/>
              </a:ext>
            </a:extLst>
          </p:cNvPr>
          <p:cNvSpPr txBox="1"/>
          <p:nvPr/>
        </p:nvSpPr>
        <p:spPr>
          <a:xfrm>
            <a:off x="640733" y="1384528"/>
            <a:ext cx="7354406" cy="1077218"/>
          </a:xfrm>
          <a:prstGeom prst="rect">
            <a:avLst/>
          </a:prstGeom>
          <a:noFill/>
        </p:spPr>
        <p:txBody>
          <a:bodyPr wrap="square" rtlCol="0">
            <a:spAutoFit/>
          </a:bodyPr>
          <a:lstStyle/>
          <a:p>
            <a:r>
              <a:rPr lang="en-GB" sz="1600" b="1" dirty="0" smtClean="0">
                <a:solidFill>
                  <a:srgbClr val="222D59"/>
                </a:solidFill>
                <a:latin typeface="Arial Black" panose="020B0A04020102020204" pitchFamily="34" charset="0"/>
              </a:rPr>
              <a:t>Introduction</a:t>
            </a:r>
          </a:p>
          <a:p>
            <a:endParaRPr lang="en-GB" sz="1600" dirty="0" smtClean="0">
              <a:solidFill>
                <a:srgbClr val="57B9DF"/>
              </a:solidFill>
              <a:cs typeface="Arial" panose="020B0604020202020204" pitchFamily="34" charset="0"/>
            </a:endParaRPr>
          </a:p>
          <a:p>
            <a:r>
              <a:rPr lang="en-GB" sz="1600" dirty="0">
                <a:solidFill>
                  <a:srgbClr val="57B9DF"/>
                </a:solidFill>
                <a:cs typeface="Arial" panose="020B0604020202020204" pitchFamily="34" charset="0"/>
              </a:rPr>
              <a:t>Metal stamping is a crucial technique in the production of various metal parts. It involves bending, cutting or drawing.</a:t>
            </a:r>
          </a:p>
        </p:txBody>
      </p:sp>
      <p:sp>
        <p:nvSpPr>
          <p:cNvPr id="8" name="Rectangle 2">
            <a:extLst>
              <a:ext uri="{FF2B5EF4-FFF2-40B4-BE49-F238E27FC236}">
                <a16:creationId xmlns:a16="http://schemas.microsoft.com/office/drawing/2014/main" id="{DAB82D76-2A9A-0FDF-B9E6-F6DE977EEF5D}"/>
              </a:ext>
            </a:extLst>
          </p:cNvPr>
          <p:cNvSpPr/>
          <p:nvPr/>
        </p:nvSpPr>
        <p:spPr>
          <a:xfrm>
            <a:off x="5349577" y="6494279"/>
            <a:ext cx="2073687" cy="369332"/>
          </a:xfrm>
          <a:prstGeom prst="rect">
            <a:avLst/>
          </a:prstGeom>
        </p:spPr>
        <p:txBody>
          <a:bodyPr wrap="square">
            <a:spAutoFit/>
          </a:bodyPr>
          <a:lstStyle/>
          <a:p>
            <a:pPr algn="ctr"/>
            <a:r>
              <a:rPr lang="en-US"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b="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72164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50641-3B25-9F04-0962-45D47C8DBCF3}"/>
              </a:ext>
            </a:extLst>
          </p:cNvPr>
          <p:cNvSpPr>
            <a:spLocks noGrp="1"/>
          </p:cNvSpPr>
          <p:nvPr>
            <p:ph type="title"/>
          </p:nvPr>
        </p:nvSpPr>
        <p:spPr>
          <a:xfrm>
            <a:off x="1236361" y="139312"/>
            <a:ext cx="7693768" cy="752113"/>
          </a:xfrm>
        </p:spPr>
        <p:txBody>
          <a:bodyPr>
            <a:normAutofit/>
          </a:bodyPr>
          <a:lstStyle/>
          <a:p>
            <a:r>
              <a:rPr lang="en-GB" dirty="0"/>
              <a:t>Introduction to Stamping and Die Types</a:t>
            </a:r>
          </a:p>
        </p:txBody>
      </p:sp>
      <p:sp>
        <p:nvSpPr>
          <p:cNvPr id="6" name="CuadroTexto 5">
            <a:extLst>
              <a:ext uri="{FF2B5EF4-FFF2-40B4-BE49-F238E27FC236}">
                <a16:creationId xmlns:a16="http://schemas.microsoft.com/office/drawing/2014/main" id="{9BCAD553-8C16-3724-87AA-7E824E61AC81}"/>
              </a:ext>
            </a:extLst>
          </p:cNvPr>
          <p:cNvSpPr txBox="1"/>
          <p:nvPr/>
        </p:nvSpPr>
        <p:spPr>
          <a:xfrm>
            <a:off x="640733" y="1384528"/>
            <a:ext cx="7354406" cy="1323439"/>
          </a:xfrm>
          <a:prstGeom prst="rect">
            <a:avLst/>
          </a:prstGeom>
          <a:noFill/>
        </p:spPr>
        <p:txBody>
          <a:bodyPr wrap="square" rtlCol="0">
            <a:spAutoFit/>
          </a:bodyPr>
          <a:lstStyle/>
          <a:p>
            <a:r>
              <a:rPr lang="en-GB" sz="1600" b="1" dirty="0">
                <a:solidFill>
                  <a:srgbClr val="222D59"/>
                </a:solidFill>
                <a:latin typeface="Arial Black" panose="020B0A04020102020204" pitchFamily="34" charset="0"/>
              </a:rPr>
              <a:t>Stamping </a:t>
            </a:r>
            <a:r>
              <a:rPr lang="en-GB" sz="1600" b="1" dirty="0" smtClean="0">
                <a:solidFill>
                  <a:srgbClr val="222D59"/>
                </a:solidFill>
                <a:latin typeface="Arial Black" panose="020B0A04020102020204" pitchFamily="34" charset="0"/>
              </a:rPr>
              <a:t>Process</a:t>
            </a:r>
          </a:p>
          <a:p>
            <a:endParaRPr lang="en-GB" sz="1600" dirty="0" smtClean="0">
              <a:solidFill>
                <a:srgbClr val="57B9DF"/>
              </a:solidFill>
              <a:cs typeface="Arial" panose="020B0604020202020204" pitchFamily="34" charset="0"/>
            </a:endParaRPr>
          </a:p>
          <a:p>
            <a:r>
              <a:rPr lang="en-GB" sz="1600" dirty="0">
                <a:solidFill>
                  <a:srgbClr val="57B9DF"/>
                </a:solidFill>
                <a:cs typeface="Arial" panose="020B0604020202020204" pitchFamily="34" charset="0"/>
              </a:rPr>
              <a:t>Die-cutting is a process whereby a die and a punch are used to cut </a:t>
            </a:r>
            <a:r>
              <a:rPr lang="en-GB" sz="1600" dirty="0" smtClean="0">
                <a:solidFill>
                  <a:srgbClr val="57B9DF"/>
                </a:solidFill>
                <a:cs typeface="Arial" panose="020B0604020202020204" pitchFamily="34" charset="0"/>
              </a:rPr>
              <a:t>through materials </a:t>
            </a:r>
            <a:r>
              <a:rPr lang="en-GB" sz="1600" dirty="0">
                <a:solidFill>
                  <a:srgbClr val="57B9DF"/>
                </a:solidFill>
                <a:cs typeface="Arial" panose="020B0604020202020204" pitchFamily="34" charset="0"/>
              </a:rPr>
              <a:t>such as paper, card or metal sheet on a die press. The </a:t>
            </a:r>
            <a:r>
              <a:rPr lang="en-GB" sz="1600" dirty="0" smtClean="0">
                <a:solidFill>
                  <a:srgbClr val="57B9DF"/>
                </a:solidFill>
                <a:cs typeface="Arial" panose="020B0604020202020204" pitchFamily="34" charset="0"/>
              </a:rPr>
              <a:t>process allows </a:t>
            </a:r>
            <a:r>
              <a:rPr lang="en-GB" sz="1600" dirty="0">
                <a:solidFill>
                  <a:srgbClr val="57B9DF"/>
                </a:solidFill>
                <a:cs typeface="Arial" panose="020B0604020202020204" pitchFamily="34" charset="0"/>
              </a:rPr>
              <a:t>you to make an identical cut into material numerous times.</a:t>
            </a:r>
          </a:p>
        </p:txBody>
      </p:sp>
      <p:sp>
        <p:nvSpPr>
          <p:cNvPr id="8" name="Rectangle 2">
            <a:extLst>
              <a:ext uri="{FF2B5EF4-FFF2-40B4-BE49-F238E27FC236}">
                <a16:creationId xmlns:a16="http://schemas.microsoft.com/office/drawing/2014/main" id="{DAB82D76-2A9A-0FDF-B9E6-F6DE977EEF5D}"/>
              </a:ext>
            </a:extLst>
          </p:cNvPr>
          <p:cNvSpPr/>
          <p:nvPr/>
        </p:nvSpPr>
        <p:spPr>
          <a:xfrm>
            <a:off x="5349577" y="6494279"/>
            <a:ext cx="2073687" cy="369332"/>
          </a:xfrm>
          <a:prstGeom prst="rect">
            <a:avLst/>
          </a:prstGeom>
        </p:spPr>
        <p:txBody>
          <a:bodyPr wrap="square">
            <a:spAutoFit/>
          </a:bodyPr>
          <a:lstStyle/>
          <a:p>
            <a:pPr algn="ctr"/>
            <a:r>
              <a:rPr lang="en-US"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b="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17821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50641-3B25-9F04-0962-45D47C8DBCF3}"/>
              </a:ext>
            </a:extLst>
          </p:cNvPr>
          <p:cNvSpPr>
            <a:spLocks noGrp="1"/>
          </p:cNvSpPr>
          <p:nvPr>
            <p:ph type="title"/>
          </p:nvPr>
        </p:nvSpPr>
        <p:spPr>
          <a:xfrm>
            <a:off x="1236361" y="139312"/>
            <a:ext cx="7693768" cy="752113"/>
          </a:xfrm>
        </p:spPr>
        <p:txBody>
          <a:bodyPr>
            <a:normAutofit/>
          </a:bodyPr>
          <a:lstStyle/>
          <a:p>
            <a:r>
              <a:rPr lang="en-GB" dirty="0"/>
              <a:t>Introduction to Stamping and Die Types</a:t>
            </a:r>
          </a:p>
        </p:txBody>
      </p:sp>
      <p:sp>
        <p:nvSpPr>
          <p:cNvPr id="6" name="CuadroTexto 5">
            <a:extLst>
              <a:ext uri="{FF2B5EF4-FFF2-40B4-BE49-F238E27FC236}">
                <a16:creationId xmlns:a16="http://schemas.microsoft.com/office/drawing/2014/main" id="{9BCAD553-8C16-3724-87AA-7E824E61AC81}"/>
              </a:ext>
            </a:extLst>
          </p:cNvPr>
          <p:cNvSpPr txBox="1"/>
          <p:nvPr/>
        </p:nvSpPr>
        <p:spPr>
          <a:xfrm>
            <a:off x="640733" y="1384528"/>
            <a:ext cx="7354406" cy="830997"/>
          </a:xfrm>
          <a:prstGeom prst="rect">
            <a:avLst/>
          </a:prstGeom>
          <a:noFill/>
        </p:spPr>
        <p:txBody>
          <a:bodyPr wrap="square" rtlCol="0">
            <a:spAutoFit/>
          </a:bodyPr>
          <a:lstStyle/>
          <a:p>
            <a:r>
              <a:rPr lang="en-GB" sz="1600" b="1" dirty="0">
                <a:solidFill>
                  <a:srgbClr val="222D59"/>
                </a:solidFill>
                <a:latin typeface="Arial Black" panose="020B0A04020102020204" pitchFamily="34" charset="0"/>
              </a:rPr>
              <a:t>Cutting </a:t>
            </a:r>
            <a:r>
              <a:rPr lang="en-GB" sz="1600" b="1" dirty="0" smtClean="0">
                <a:solidFill>
                  <a:srgbClr val="222D59"/>
                </a:solidFill>
                <a:latin typeface="Arial Black" panose="020B0A04020102020204" pitchFamily="34" charset="0"/>
              </a:rPr>
              <a:t>force</a:t>
            </a:r>
          </a:p>
          <a:p>
            <a:endParaRPr lang="en-GB" sz="1600" dirty="0" smtClean="0">
              <a:solidFill>
                <a:srgbClr val="57B9DF"/>
              </a:solidFill>
              <a:cs typeface="Arial" panose="020B0604020202020204" pitchFamily="34" charset="0"/>
            </a:endParaRPr>
          </a:p>
          <a:p>
            <a:endParaRPr lang="en-GB" sz="1600" dirty="0" smtClean="0">
              <a:solidFill>
                <a:srgbClr val="57B9DF"/>
              </a:solidFill>
              <a:cs typeface="Arial" panose="020B0604020202020204" pitchFamily="34" charset="0"/>
            </a:endParaRPr>
          </a:p>
        </p:txBody>
      </p:sp>
      <p:sp>
        <p:nvSpPr>
          <p:cNvPr id="8" name="Rectangle 2">
            <a:extLst>
              <a:ext uri="{FF2B5EF4-FFF2-40B4-BE49-F238E27FC236}">
                <a16:creationId xmlns:a16="http://schemas.microsoft.com/office/drawing/2014/main" id="{DAB82D76-2A9A-0FDF-B9E6-F6DE977EEF5D}"/>
              </a:ext>
            </a:extLst>
          </p:cNvPr>
          <p:cNvSpPr/>
          <p:nvPr/>
        </p:nvSpPr>
        <p:spPr>
          <a:xfrm>
            <a:off x="5349577" y="6494279"/>
            <a:ext cx="2073687" cy="369332"/>
          </a:xfrm>
          <a:prstGeom prst="rect">
            <a:avLst/>
          </a:prstGeom>
        </p:spPr>
        <p:txBody>
          <a:bodyPr wrap="square">
            <a:spAutoFit/>
          </a:bodyPr>
          <a:lstStyle/>
          <a:p>
            <a:pPr algn="ctr"/>
            <a:r>
              <a:rPr lang="en-US"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b="1" dirty="0">
              <a:latin typeface="Roboto" panose="02000000000000000000" pitchFamily="2" charset="0"/>
              <a:ea typeface="Roboto" panose="02000000000000000000" pitchFamily="2" charset="0"/>
              <a:cs typeface="Roboto" panose="02000000000000000000" pitchFamily="2" charset="0"/>
            </a:endParaRPr>
          </a:p>
        </p:txBody>
      </p:sp>
      <p:pic>
        <p:nvPicPr>
          <p:cNvPr id="3" name="Imagen 2"/>
          <p:cNvPicPr>
            <a:picLocks noChangeAspect="1"/>
          </p:cNvPicPr>
          <p:nvPr/>
        </p:nvPicPr>
        <p:blipFill>
          <a:blip r:embed="rId3"/>
          <a:stretch>
            <a:fillRect/>
          </a:stretch>
        </p:blipFill>
        <p:spPr>
          <a:xfrm>
            <a:off x="640733" y="2000341"/>
            <a:ext cx="7490854" cy="4112949"/>
          </a:xfrm>
          <a:prstGeom prst="rect">
            <a:avLst/>
          </a:prstGeom>
        </p:spPr>
      </p:pic>
    </p:spTree>
    <p:extLst>
      <p:ext uri="{BB962C8B-B14F-4D97-AF65-F5344CB8AC3E}">
        <p14:creationId xmlns:p14="http://schemas.microsoft.com/office/powerpoint/2010/main" val="180248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50641-3B25-9F04-0962-45D47C8DBCF3}"/>
              </a:ext>
            </a:extLst>
          </p:cNvPr>
          <p:cNvSpPr>
            <a:spLocks noGrp="1"/>
          </p:cNvSpPr>
          <p:nvPr>
            <p:ph type="title"/>
          </p:nvPr>
        </p:nvSpPr>
        <p:spPr>
          <a:xfrm>
            <a:off x="1236361" y="139312"/>
            <a:ext cx="7693768" cy="752113"/>
          </a:xfrm>
        </p:spPr>
        <p:txBody>
          <a:bodyPr>
            <a:normAutofit/>
          </a:bodyPr>
          <a:lstStyle/>
          <a:p>
            <a:r>
              <a:rPr lang="en-GB" dirty="0"/>
              <a:t>Introduction to Stamping and Die Types</a:t>
            </a:r>
          </a:p>
        </p:txBody>
      </p:sp>
      <p:sp>
        <p:nvSpPr>
          <p:cNvPr id="6" name="CuadroTexto 5">
            <a:extLst>
              <a:ext uri="{FF2B5EF4-FFF2-40B4-BE49-F238E27FC236}">
                <a16:creationId xmlns:a16="http://schemas.microsoft.com/office/drawing/2014/main" id="{9BCAD553-8C16-3724-87AA-7E824E61AC81}"/>
              </a:ext>
            </a:extLst>
          </p:cNvPr>
          <p:cNvSpPr txBox="1"/>
          <p:nvPr/>
        </p:nvSpPr>
        <p:spPr>
          <a:xfrm>
            <a:off x="640733" y="1384528"/>
            <a:ext cx="7354406" cy="584775"/>
          </a:xfrm>
          <a:prstGeom prst="rect">
            <a:avLst/>
          </a:prstGeom>
          <a:noFill/>
        </p:spPr>
        <p:txBody>
          <a:bodyPr wrap="square" rtlCol="0">
            <a:spAutoFit/>
          </a:bodyPr>
          <a:lstStyle/>
          <a:p>
            <a:r>
              <a:rPr lang="en-GB" sz="1600" b="1" dirty="0">
                <a:solidFill>
                  <a:srgbClr val="222D59"/>
                </a:solidFill>
                <a:latin typeface="Arial Black" panose="020B0A04020102020204" pitchFamily="34" charset="0"/>
              </a:rPr>
              <a:t>Stamping Process</a:t>
            </a:r>
            <a:endParaRPr lang="en-GB" sz="1600" dirty="0" smtClean="0">
              <a:solidFill>
                <a:srgbClr val="57B9DF"/>
              </a:solidFill>
              <a:cs typeface="Arial" panose="020B0604020202020204" pitchFamily="34" charset="0"/>
            </a:endParaRPr>
          </a:p>
          <a:p>
            <a:endParaRPr lang="en-GB" sz="1600" dirty="0" smtClean="0">
              <a:solidFill>
                <a:srgbClr val="57B9DF"/>
              </a:solidFill>
              <a:cs typeface="Arial" panose="020B0604020202020204" pitchFamily="34" charset="0"/>
            </a:endParaRPr>
          </a:p>
        </p:txBody>
      </p:sp>
      <p:sp>
        <p:nvSpPr>
          <p:cNvPr id="8" name="Rectangle 2">
            <a:extLst>
              <a:ext uri="{FF2B5EF4-FFF2-40B4-BE49-F238E27FC236}">
                <a16:creationId xmlns:a16="http://schemas.microsoft.com/office/drawing/2014/main" id="{DAB82D76-2A9A-0FDF-B9E6-F6DE977EEF5D}"/>
              </a:ext>
            </a:extLst>
          </p:cNvPr>
          <p:cNvSpPr/>
          <p:nvPr/>
        </p:nvSpPr>
        <p:spPr>
          <a:xfrm>
            <a:off x="5349577" y="6494279"/>
            <a:ext cx="2073687" cy="369332"/>
          </a:xfrm>
          <a:prstGeom prst="rect">
            <a:avLst/>
          </a:prstGeom>
        </p:spPr>
        <p:txBody>
          <a:bodyPr wrap="square">
            <a:spAutoFit/>
          </a:bodyPr>
          <a:lstStyle/>
          <a:p>
            <a:pPr algn="ctr"/>
            <a:r>
              <a:rPr lang="en-US"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b="1" dirty="0">
              <a:latin typeface="Roboto" panose="02000000000000000000" pitchFamily="2" charset="0"/>
              <a:ea typeface="Roboto" panose="02000000000000000000" pitchFamily="2" charset="0"/>
              <a:cs typeface="Roboto" panose="02000000000000000000" pitchFamily="2" charset="0"/>
            </a:endParaRPr>
          </a:p>
        </p:txBody>
      </p:sp>
      <p:pic>
        <p:nvPicPr>
          <p:cNvPr id="4" name="Imagen 3"/>
          <p:cNvPicPr>
            <a:picLocks noChangeAspect="1"/>
          </p:cNvPicPr>
          <p:nvPr/>
        </p:nvPicPr>
        <p:blipFill>
          <a:blip r:embed="rId3"/>
          <a:stretch>
            <a:fillRect/>
          </a:stretch>
        </p:blipFill>
        <p:spPr>
          <a:xfrm>
            <a:off x="640733" y="1845673"/>
            <a:ext cx="10164799" cy="4289563"/>
          </a:xfrm>
          <a:prstGeom prst="rect">
            <a:avLst/>
          </a:prstGeom>
        </p:spPr>
      </p:pic>
    </p:spTree>
    <p:extLst>
      <p:ext uri="{BB962C8B-B14F-4D97-AF65-F5344CB8AC3E}">
        <p14:creationId xmlns:p14="http://schemas.microsoft.com/office/powerpoint/2010/main" val="261926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50641-3B25-9F04-0962-45D47C8DBCF3}"/>
              </a:ext>
            </a:extLst>
          </p:cNvPr>
          <p:cNvSpPr>
            <a:spLocks noGrp="1"/>
          </p:cNvSpPr>
          <p:nvPr>
            <p:ph type="title"/>
          </p:nvPr>
        </p:nvSpPr>
        <p:spPr>
          <a:xfrm>
            <a:off x="1236361" y="139312"/>
            <a:ext cx="7693768" cy="752113"/>
          </a:xfrm>
        </p:spPr>
        <p:txBody>
          <a:bodyPr>
            <a:normAutofit/>
          </a:bodyPr>
          <a:lstStyle/>
          <a:p>
            <a:r>
              <a:rPr lang="en-GB" dirty="0"/>
              <a:t>Introduction to Stamping and Die Types</a:t>
            </a:r>
          </a:p>
        </p:txBody>
      </p:sp>
      <p:sp>
        <p:nvSpPr>
          <p:cNvPr id="6" name="CuadroTexto 5">
            <a:extLst>
              <a:ext uri="{FF2B5EF4-FFF2-40B4-BE49-F238E27FC236}">
                <a16:creationId xmlns:a16="http://schemas.microsoft.com/office/drawing/2014/main" id="{9BCAD553-8C16-3724-87AA-7E824E61AC81}"/>
              </a:ext>
            </a:extLst>
          </p:cNvPr>
          <p:cNvSpPr txBox="1"/>
          <p:nvPr/>
        </p:nvSpPr>
        <p:spPr>
          <a:xfrm>
            <a:off x="640733" y="1384528"/>
            <a:ext cx="7354406" cy="3293209"/>
          </a:xfrm>
          <a:prstGeom prst="rect">
            <a:avLst/>
          </a:prstGeom>
          <a:noFill/>
        </p:spPr>
        <p:txBody>
          <a:bodyPr wrap="square" rtlCol="0">
            <a:spAutoFit/>
          </a:bodyPr>
          <a:lstStyle/>
          <a:p>
            <a:r>
              <a:rPr lang="en-GB" sz="1600" b="1" dirty="0">
                <a:solidFill>
                  <a:srgbClr val="222D59"/>
                </a:solidFill>
                <a:latin typeface="Arial Black" panose="020B0A04020102020204" pitchFamily="34" charset="0"/>
              </a:rPr>
              <a:t>Stamping die </a:t>
            </a:r>
            <a:r>
              <a:rPr lang="en-GB" sz="1600" b="1" dirty="0" smtClean="0">
                <a:solidFill>
                  <a:srgbClr val="222D59"/>
                </a:solidFill>
                <a:latin typeface="Arial Black" panose="020B0A04020102020204" pitchFamily="34" charset="0"/>
              </a:rPr>
              <a:t>classification</a:t>
            </a:r>
          </a:p>
          <a:p>
            <a:endParaRPr lang="en-GB" sz="1600" b="1" dirty="0">
              <a:solidFill>
                <a:srgbClr val="222D59"/>
              </a:solidFill>
              <a:latin typeface="Arial Black" panose="020B0A04020102020204" pitchFamily="34" charset="0"/>
            </a:endParaRPr>
          </a:p>
          <a:p>
            <a:r>
              <a:rPr lang="en-GB" sz="1600" b="1" dirty="0">
                <a:solidFill>
                  <a:srgbClr val="222D59"/>
                </a:solidFill>
                <a:latin typeface="Arial Black" panose="020B0A04020102020204" pitchFamily="34" charset="0"/>
              </a:rPr>
              <a:t>SIMPLE STROKE DIES</a:t>
            </a:r>
            <a:r>
              <a:rPr lang="en-GB" sz="1600" b="1" dirty="0" smtClean="0">
                <a:solidFill>
                  <a:srgbClr val="222D59"/>
                </a:solidFill>
                <a:latin typeface="Arial Black" panose="020B0A04020102020204" pitchFamily="34" charset="0"/>
              </a:rPr>
              <a:t>:</a:t>
            </a:r>
          </a:p>
          <a:p>
            <a:endParaRPr lang="en-GB" sz="1600" b="1" dirty="0" smtClean="0">
              <a:solidFill>
                <a:srgbClr val="222D59"/>
              </a:solidFill>
              <a:latin typeface="Arial Black" panose="020B0A04020102020204" pitchFamily="34" charset="0"/>
            </a:endParaRPr>
          </a:p>
          <a:p>
            <a:r>
              <a:rPr lang="en-GB" sz="1600" dirty="0">
                <a:solidFill>
                  <a:srgbClr val="57B9DF"/>
                </a:solidFill>
                <a:cs typeface="Arial" panose="020B0604020202020204" pitchFamily="34" charset="0"/>
              </a:rPr>
              <a:t>In each stroke of the press, a single operation is performed, so if the part requires more than one operation, several dies would be needed to be able to complete it completely. These dies have low productivity and are used to manufacture simple parts, such as washers, etc.</a:t>
            </a:r>
          </a:p>
          <a:p>
            <a:endParaRPr lang="en-GB" sz="1600" b="1" dirty="0" smtClean="0">
              <a:solidFill>
                <a:srgbClr val="222D59"/>
              </a:solidFill>
              <a:latin typeface="Arial Black" panose="020B0A04020102020204" pitchFamily="34" charset="0"/>
            </a:endParaRPr>
          </a:p>
          <a:p>
            <a:r>
              <a:rPr lang="en-GB" sz="1600" b="1" dirty="0">
                <a:solidFill>
                  <a:srgbClr val="222D59"/>
                </a:solidFill>
                <a:latin typeface="Arial Black" panose="020B0A04020102020204" pitchFamily="34" charset="0"/>
              </a:rPr>
              <a:t>COMPOUND DIES: </a:t>
            </a:r>
            <a:endParaRPr lang="en-GB" sz="1600" b="1" dirty="0" smtClean="0">
              <a:solidFill>
                <a:srgbClr val="222D59"/>
              </a:solidFill>
              <a:latin typeface="Arial Black" panose="020B0A04020102020204" pitchFamily="34" charset="0"/>
            </a:endParaRPr>
          </a:p>
          <a:p>
            <a:endParaRPr lang="en-GB" sz="1600" dirty="0" smtClean="0">
              <a:solidFill>
                <a:srgbClr val="57B9DF"/>
              </a:solidFill>
              <a:cs typeface="Arial" panose="020B0604020202020204" pitchFamily="34" charset="0"/>
            </a:endParaRPr>
          </a:p>
          <a:p>
            <a:r>
              <a:rPr lang="en-GB" sz="1600" dirty="0">
                <a:solidFill>
                  <a:srgbClr val="57B9DF"/>
                </a:solidFill>
                <a:cs typeface="Arial" panose="020B0604020202020204" pitchFamily="34" charset="0"/>
              </a:rPr>
              <a:t>Compound dies are versatile tools capable of performing multiple operations simultaneously. They are commonly used in the fabrication of complex parts.</a:t>
            </a:r>
          </a:p>
        </p:txBody>
      </p:sp>
      <p:sp>
        <p:nvSpPr>
          <p:cNvPr id="8" name="Rectangle 2">
            <a:extLst>
              <a:ext uri="{FF2B5EF4-FFF2-40B4-BE49-F238E27FC236}">
                <a16:creationId xmlns:a16="http://schemas.microsoft.com/office/drawing/2014/main" id="{DAB82D76-2A9A-0FDF-B9E6-F6DE977EEF5D}"/>
              </a:ext>
            </a:extLst>
          </p:cNvPr>
          <p:cNvSpPr/>
          <p:nvPr/>
        </p:nvSpPr>
        <p:spPr>
          <a:xfrm>
            <a:off x="5349577" y="6494279"/>
            <a:ext cx="2073687" cy="369332"/>
          </a:xfrm>
          <a:prstGeom prst="rect">
            <a:avLst/>
          </a:prstGeom>
        </p:spPr>
        <p:txBody>
          <a:bodyPr wrap="square">
            <a:spAutoFit/>
          </a:bodyPr>
          <a:lstStyle/>
          <a:p>
            <a:pPr algn="ctr"/>
            <a:r>
              <a:rPr lang="en-US"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b="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34273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50641-3B25-9F04-0962-45D47C8DBCF3}"/>
              </a:ext>
            </a:extLst>
          </p:cNvPr>
          <p:cNvSpPr>
            <a:spLocks noGrp="1"/>
          </p:cNvSpPr>
          <p:nvPr>
            <p:ph type="title"/>
          </p:nvPr>
        </p:nvSpPr>
        <p:spPr>
          <a:xfrm>
            <a:off x="1236361" y="139312"/>
            <a:ext cx="7693768" cy="752113"/>
          </a:xfrm>
        </p:spPr>
        <p:txBody>
          <a:bodyPr>
            <a:normAutofit/>
          </a:bodyPr>
          <a:lstStyle/>
          <a:p>
            <a:r>
              <a:rPr lang="en-GB" dirty="0"/>
              <a:t>Introduction to Stamping and Die Types</a:t>
            </a:r>
          </a:p>
        </p:txBody>
      </p:sp>
      <p:sp>
        <p:nvSpPr>
          <p:cNvPr id="6" name="CuadroTexto 5">
            <a:extLst>
              <a:ext uri="{FF2B5EF4-FFF2-40B4-BE49-F238E27FC236}">
                <a16:creationId xmlns:a16="http://schemas.microsoft.com/office/drawing/2014/main" id="{9BCAD553-8C16-3724-87AA-7E824E61AC81}"/>
              </a:ext>
            </a:extLst>
          </p:cNvPr>
          <p:cNvSpPr txBox="1"/>
          <p:nvPr/>
        </p:nvSpPr>
        <p:spPr>
          <a:xfrm>
            <a:off x="640733" y="1384528"/>
            <a:ext cx="7354406" cy="1815882"/>
          </a:xfrm>
          <a:prstGeom prst="rect">
            <a:avLst/>
          </a:prstGeom>
          <a:noFill/>
        </p:spPr>
        <p:txBody>
          <a:bodyPr wrap="square" rtlCol="0">
            <a:spAutoFit/>
          </a:bodyPr>
          <a:lstStyle/>
          <a:p>
            <a:r>
              <a:rPr lang="en-GB" sz="1600" b="1" dirty="0">
                <a:solidFill>
                  <a:srgbClr val="222D59"/>
                </a:solidFill>
                <a:latin typeface="Arial Black" panose="020B0A04020102020204" pitchFamily="34" charset="0"/>
              </a:rPr>
              <a:t>Stamping die </a:t>
            </a:r>
            <a:r>
              <a:rPr lang="en-GB" sz="1600" b="1" dirty="0" smtClean="0">
                <a:solidFill>
                  <a:srgbClr val="222D59"/>
                </a:solidFill>
                <a:latin typeface="Arial Black" panose="020B0A04020102020204" pitchFamily="34" charset="0"/>
              </a:rPr>
              <a:t>classification</a:t>
            </a:r>
          </a:p>
          <a:p>
            <a:endParaRPr lang="en-GB" sz="1600" b="1" dirty="0">
              <a:solidFill>
                <a:srgbClr val="222D59"/>
              </a:solidFill>
              <a:latin typeface="Arial Black" panose="020B0A04020102020204" pitchFamily="34" charset="0"/>
            </a:endParaRPr>
          </a:p>
          <a:p>
            <a:r>
              <a:rPr lang="en-GB" sz="1600" b="1" dirty="0">
                <a:solidFill>
                  <a:srgbClr val="222D59"/>
                </a:solidFill>
                <a:latin typeface="Arial Black" panose="020B0A04020102020204" pitchFamily="34" charset="0"/>
              </a:rPr>
              <a:t>PROGRESSIVE DIES</a:t>
            </a:r>
            <a:r>
              <a:rPr lang="en-GB" sz="1600" b="1" dirty="0" smtClean="0">
                <a:solidFill>
                  <a:srgbClr val="222D59"/>
                </a:solidFill>
                <a:latin typeface="Arial Black" panose="020B0A04020102020204" pitchFamily="34" charset="0"/>
              </a:rPr>
              <a:t>:</a:t>
            </a:r>
          </a:p>
          <a:p>
            <a:endParaRPr lang="en-GB" sz="1600" b="1" dirty="0" smtClean="0">
              <a:solidFill>
                <a:srgbClr val="222D59"/>
              </a:solidFill>
              <a:latin typeface="Arial Black" panose="020B0A04020102020204" pitchFamily="34" charset="0"/>
            </a:endParaRPr>
          </a:p>
          <a:p>
            <a:r>
              <a:rPr lang="en-GB" sz="1600" dirty="0">
                <a:solidFill>
                  <a:srgbClr val="57B9DF"/>
                </a:solidFill>
                <a:cs typeface="Arial" panose="020B0604020202020204" pitchFamily="34" charset="0"/>
              </a:rPr>
              <a:t>Progressive dies are a specialized type that allows for multiple operations to be performed in a single pass. This significantly enhances efficiency and production speed.</a:t>
            </a:r>
          </a:p>
        </p:txBody>
      </p:sp>
      <p:sp>
        <p:nvSpPr>
          <p:cNvPr id="8" name="Rectangle 2">
            <a:extLst>
              <a:ext uri="{FF2B5EF4-FFF2-40B4-BE49-F238E27FC236}">
                <a16:creationId xmlns:a16="http://schemas.microsoft.com/office/drawing/2014/main" id="{DAB82D76-2A9A-0FDF-B9E6-F6DE977EEF5D}"/>
              </a:ext>
            </a:extLst>
          </p:cNvPr>
          <p:cNvSpPr/>
          <p:nvPr/>
        </p:nvSpPr>
        <p:spPr>
          <a:xfrm>
            <a:off x="5349577" y="6494279"/>
            <a:ext cx="2073687" cy="369332"/>
          </a:xfrm>
          <a:prstGeom prst="rect">
            <a:avLst/>
          </a:prstGeom>
        </p:spPr>
        <p:txBody>
          <a:bodyPr wrap="square">
            <a:spAutoFit/>
          </a:bodyPr>
          <a:lstStyle/>
          <a:p>
            <a:pPr algn="ctr"/>
            <a:r>
              <a:rPr lang="en-US"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b="1" dirty="0">
              <a:latin typeface="Roboto" panose="02000000000000000000" pitchFamily="2" charset="0"/>
              <a:ea typeface="Roboto" panose="02000000000000000000" pitchFamily="2" charset="0"/>
              <a:cs typeface="Roboto" panose="02000000000000000000" pitchFamily="2" charset="0"/>
            </a:endParaRPr>
          </a:p>
        </p:txBody>
      </p:sp>
      <p:pic>
        <p:nvPicPr>
          <p:cNvPr id="3" name="Imagen 2"/>
          <p:cNvPicPr>
            <a:picLocks noChangeAspect="1"/>
          </p:cNvPicPr>
          <p:nvPr/>
        </p:nvPicPr>
        <p:blipFill>
          <a:blip r:embed="rId3"/>
          <a:stretch>
            <a:fillRect/>
          </a:stretch>
        </p:blipFill>
        <p:spPr>
          <a:xfrm>
            <a:off x="640733" y="3571416"/>
            <a:ext cx="8414057" cy="2728242"/>
          </a:xfrm>
          <a:prstGeom prst="rect">
            <a:avLst/>
          </a:prstGeom>
        </p:spPr>
      </p:pic>
    </p:spTree>
    <p:extLst>
      <p:ext uri="{BB962C8B-B14F-4D97-AF65-F5344CB8AC3E}">
        <p14:creationId xmlns:p14="http://schemas.microsoft.com/office/powerpoint/2010/main" val="369184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50641-3B25-9F04-0962-45D47C8DBCF3}"/>
              </a:ext>
            </a:extLst>
          </p:cNvPr>
          <p:cNvSpPr>
            <a:spLocks noGrp="1"/>
          </p:cNvSpPr>
          <p:nvPr>
            <p:ph type="title"/>
          </p:nvPr>
        </p:nvSpPr>
        <p:spPr>
          <a:xfrm>
            <a:off x="1236361" y="139312"/>
            <a:ext cx="7693768" cy="752113"/>
          </a:xfrm>
        </p:spPr>
        <p:txBody>
          <a:bodyPr>
            <a:normAutofit/>
          </a:bodyPr>
          <a:lstStyle/>
          <a:p>
            <a:r>
              <a:rPr lang="en-GB" dirty="0"/>
              <a:t>Introduction to Stamping and Die Types</a:t>
            </a:r>
          </a:p>
        </p:txBody>
      </p:sp>
      <p:sp>
        <p:nvSpPr>
          <p:cNvPr id="6" name="CuadroTexto 5">
            <a:extLst>
              <a:ext uri="{FF2B5EF4-FFF2-40B4-BE49-F238E27FC236}">
                <a16:creationId xmlns:a16="http://schemas.microsoft.com/office/drawing/2014/main" id="{9BCAD553-8C16-3724-87AA-7E824E61AC81}"/>
              </a:ext>
            </a:extLst>
          </p:cNvPr>
          <p:cNvSpPr txBox="1"/>
          <p:nvPr/>
        </p:nvSpPr>
        <p:spPr>
          <a:xfrm>
            <a:off x="640733" y="1384528"/>
            <a:ext cx="7354406" cy="338554"/>
          </a:xfrm>
          <a:prstGeom prst="rect">
            <a:avLst/>
          </a:prstGeom>
          <a:noFill/>
        </p:spPr>
        <p:txBody>
          <a:bodyPr wrap="square" rtlCol="0">
            <a:spAutoFit/>
          </a:bodyPr>
          <a:lstStyle/>
          <a:p>
            <a:r>
              <a:rPr lang="en-GB" sz="1600" b="1" dirty="0">
                <a:solidFill>
                  <a:srgbClr val="222D59"/>
                </a:solidFill>
                <a:latin typeface="Arial Black" panose="020B0A04020102020204" pitchFamily="34" charset="0"/>
              </a:rPr>
              <a:t>Scrap in Die Stamping </a:t>
            </a:r>
            <a:r>
              <a:rPr lang="en-GB" sz="1600" b="1" dirty="0" smtClean="0">
                <a:solidFill>
                  <a:srgbClr val="222D59"/>
                </a:solidFill>
                <a:latin typeface="Arial Black" panose="020B0A04020102020204" pitchFamily="34" charset="0"/>
              </a:rPr>
              <a:t>Manufacturing</a:t>
            </a:r>
            <a:endParaRPr lang="en-GB" sz="1600" b="1" dirty="0">
              <a:solidFill>
                <a:srgbClr val="222D59"/>
              </a:solidFill>
              <a:latin typeface="Arial Black" panose="020B0A04020102020204" pitchFamily="34" charset="0"/>
            </a:endParaRPr>
          </a:p>
        </p:txBody>
      </p:sp>
      <p:sp>
        <p:nvSpPr>
          <p:cNvPr id="8" name="Rectangle 2">
            <a:extLst>
              <a:ext uri="{FF2B5EF4-FFF2-40B4-BE49-F238E27FC236}">
                <a16:creationId xmlns:a16="http://schemas.microsoft.com/office/drawing/2014/main" id="{DAB82D76-2A9A-0FDF-B9E6-F6DE977EEF5D}"/>
              </a:ext>
            </a:extLst>
          </p:cNvPr>
          <p:cNvSpPr/>
          <p:nvPr/>
        </p:nvSpPr>
        <p:spPr>
          <a:xfrm>
            <a:off x="5349577" y="6494279"/>
            <a:ext cx="2073687" cy="369332"/>
          </a:xfrm>
          <a:prstGeom prst="rect">
            <a:avLst/>
          </a:prstGeom>
        </p:spPr>
        <p:txBody>
          <a:bodyPr wrap="square">
            <a:spAutoFit/>
          </a:bodyPr>
          <a:lstStyle/>
          <a:p>
            <a:pPr algn="ctr"/>
            <a:r>
              <a:rPr lang="en-US"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b="1" dirty="0">
              <a:latin typeface="Roboto" panose="02000000000000000000" pitchFamily="2" charset="0"/>
              <a:ea typeface="Roboto" panose="02000000000000000000" pitchFamily="2" charset="0"/>
              <a:cs typeface="Roboto" panose="02000000000000000000" pitchFamily="2" charset="0"/>
            </a:endParaRPr>
          </a:p>
        </p:txBody>
      </p:sp>
      <p:pic>
        <p:nvPicPr>
          <p:cNvPr id="4" name="Imagen 3"/>
          <p:cNvPicPr>
            <a:picLocks noChangeAspect="1"/>
          </p:cNvPicPr>
          <p:nvPr/>
        </p:nvPicPr>
        <p:blipFill>
          <a:blip r:embed="rId3"/>
          <a:stretch>
            <a:fillRect/>
          </a:stretch>
        </p:blipFill>
        <p:spPr>
          <a:xfrm>
            <a:off x="640733" y="1808072"/>
            <a:ext cx="6563641" cy="4601217"/>
          </a:xfrm>
          <a:prstGeom prst="rect">
            <a:avLst/>
          </a:prstGeom>
        </p:spPr>
      </p:pic>
    </p:spTree>
    <p:extLst>
      <p:ext uri="{BB962C8B-B14F-4D97-AF65-F5344CB8AC3E}">
        <p14:creationId xmlns:p14="http://schemas.microsoft.com/office/powerpoint/2010/main" val="408320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50641-3B25-9F04-0962-45D47C8DBCF3}"/>
              </a:ext>
            </a:extLst>
          </p:cNvPr>
          <p:cNvSpPr>
            <a:spLocks noGrp="1"/>
          </p:cNvSpPr>
          <p:nvPr>
            <p:ph type="title"/>
          </p:nvPr>
        </p:nvSpPr>
        <p:spPr>
          <a:xfrm>
            <a:off x="1236361" y="139312"/>
            <a:ext cx="7693768" cy="752113"/>
          </a:xfrm>
        </p:spPr>
        <p:txBody>
          <a:bodyPr>
            <a:normAutofit/>
          </a:bodyPr>
          <a:lstStyle/>
          <a:p>
            <a:r>
              <a:rPr lang="en-GB" dirty="0"/>
              <a:t>Introduction to Stamping and Die Types</a:t>
            </a:r>
          </a:p>
        </p:txBody>
      </p:sp>
      <p:sp>
        <p:nvSpPr>
          <p:cNvPr id="6" name="CuadroTexto 5">
            <a:extLst>
              <a:ext uri="{FF2B5EF4-FFF2-40B4-BE49-F238E27FC236}">
                <a16:creationId xmlns:a16="http://schemas.microsoft.com/office/drawing/2014/main" id="{9BCAD553-8C16-3724-87AA-7E824E61AC81}"/>
              </a:ext>
            </a:extLst>
          </p:cNvPr>
          <p:cNvSpPr txBox="1"/>
          <p:nvPr/>
        </p:nvSpPr>
        <p:spPr>
          <a:xfrm>
            <a:off x="640733" y="1384528"/>
            <a:ext cx="7354406" cy="4524315"/>
          </a:xfrm>
          <a:prstGeom prst="rect">
            <a:avLst/>
          </a:prstGeom>
          <a:noFill/>
        </p:spPr>
        <p:txBody>
          <a:bodyPr wrap="square" rtlCol="0">
            <a:spAutoFit/>
          </a:bodyPr>
          <a:lstStyle/>
          <a:p>
            <a:r>
              <a:rPr lang="en-GB" sz="1600" b="1" dirty="0" smtClean="0">
                <a:solidFill>
                  <a:srgbClr val="222D59"/>
                </a:solidFill>
                <a:latin typeface="Arial Black" panose="020B0A04020102020204" pitchFamily="34" charset="0"/>
              </a:rPr>
              <a:t>Stamping die working classification</a:t>
            </a:r>
          </a:p>
          <a:p>
            <a:endParaRPr lang="en-GB" sz="1600" b="1" dirty="0" smtClean="0">
              <a:solidFill>
                <a:srgbClr val="222D59"/>
              </a:solidFill>
              <a:latin typeface="Arial Black" panose="020B0A04020102020204" pitchFamily="34" charset="0"/>
            </a:endParaRPr>
          </a:p>
          <a:p>
            <a:r>
              <a:rPr lang="en-GB" sz="1600" b="1" dirty="0" smtClean="0">
                <a:solidFill>
                  <a:srgbClr val="222D59"/>
                </a:solidFill>
                <a:latin typeface="Arial Black" panose="020B0A04020102020204" pitchFamily="34" charset="0"/>
              </a:rPr>
              <a:t>SIMPLE </a:t>
            </a:r>
            <a:r>
              <a:rPr lang="en-GB" sz="1600" b="1" dirty="0">
                <a:solidFill>
                  <a:srgbClr val="222D59"/>
                </a:solidFill>
                <a:latin typeface="Arial Black" panose="020B0A04020102020204" pitchFamily="34" charset="0"/>
              </a:rPr>
              <a:t>WORKING DIES: </a:t>
            </a:r>
            <a:r>
              <a:rPr lang="en-GB" sz="1600" dirty="0" smtClean="0">
                <a:solidFill>
                  <a:srgbClr val="57B9DF"/>
                </a:solidFill>
                <a:cs typeface="Arial" panose="020B0604020202020204" pitchFamily="34" charset="0"/>
              </a:rPr>
              <a:t>The </a:t>
            </a:r>
            <a:r>
              <a:rPr lang="en-GB" sz="1600" dirty="0">
                <a:solidFill>
                  <a:srgbClr val="57B9DF"/>
                </a:solidFill>
                <a:cs typeface="Arial" panose="020B0604020202020204" pitchFamily="34" charset="0"/>
              </a:rPr>
              <a:t>feed of the sheet is regulated by stops and there is no device to guide the punch in its stroke. These types of dies are rarely used and only for low precision work. https://</a:t>
            </a:r>
            <a:r>
              <a:rPr lang="en-GB" sz="1600" dirty="0" smtClean="0">
                <a:solidFill>
                  <a:srgbClr val="57B9DF"/>
                </a:solidFill>
                <a:cs typeface="Arial" panose="020B0604020202020204" pitchFamily="34" charset="0"/>
              </a:rPr>
              <a:t>www.youtube.com/watch?time_continue=1&amp;v=LqQZa1sLtsM</a:t>
            </a:r>
          </a:p>
          <a:p>
            <a:endParaRPr lang="en-GB" sz="1600" b="1" dirty="0">
              <a:solidFill>
                <a:srgbClr val="57B9DF"/>
              </a:solidFill>
              <a:latin typeface="Arial Black" panose="020B0A04020102020204" pitchFamily="34" charset="0"/>
              <a:cs typeface="Arial" panose="020B0604020202020204" pitchFamily="34" charset="0"/>
            </a:endParaRPr>
          </a:p>
          <a:p>
            <a:r>
              <a:rPr lang="en-GB" sz="1600" b="1" dirty="0">
                <a:solidFill>
                  <a:srgbClr val="222D59"/>
                </a:solidFill>
                <a:latin typeface="Arial Black" panose="020B0A04020102020204" pitchFamily="34" charset="0"/>
              </a:rPr>
              <a:t>GUIDE</a:t>
            </a:r>
            <a:r>
              <a:rPr lang="en-GB" sz="1600" dirty="0">
                <a:solidFill>
                  <a:srgbClr val="57B9DF"/>
                </a:solidFill>
                <a:cs typeface="Arial" panose="020B0604020202020204" pitchFamily="34" charset="0"/>
              </a:rPr>
              <a:t> </a:t>
            </a:r>
            <a:r>
              <a:rPr lang="en-GB" sz="1600" b="1" dirty="0" smtClean="0">
                <a:solidFill>
                  <a:srgbClr val="222D59"/>
                </a:solidFill>
                <a:latin typeface="Arial Black" panose="020B0A04020102020204" pitchFamily="34" charset="0"/>
              </a:rPr>
              <a:t>EXTRACTOR </a:t>
            </a:r>
            <a:r>
              <a:rPr lang="en-GB" sz="1600" b="1" dirty="0">
                <a:solidFill>
                  <a:srgbClr val="222D59"/>
                </a:solidFill>
                <a:latin typeface="Arial Black" panose="020B0A04020102020204" pitchFamily="34" charset="0"/>
              </a:rPr>
              <a:t>DIE: </a:t>
            </a:r>
            <a:r>
              <a:rPr lang="en-GB" sz="1600" dirty="0">
                <a:solidFill>
                  <a:srgbClr val="57B9DF"/>
                </a:solidFill>
                <a:cs typeface="Arial" panose="020B0604020202020204" pitchFamily="34" charset="0"/>
              </a:rPr>
              <a:t>The feed is regulated by auxiliary punches and the movement of the punch is guided by means of a plate. Furthermore, the same plate that serves to guide the punches also acts as an extractor plate for the sheet metal, which once punched remains strongly adhered to the punch. https://www.youtube.com/watch?v=MErbB5JlHaQ </a:t>
            </a:r>
            <a:endParaRPr lang="en-GB" sz="1600" dirty="0" smtClean="0">
              <a:solidFill>
                <a:srgbClr val="57B9DF"/>
              </a:solidFill>
              <a:cs typeface="Arial" panose="020B0604020202020204" pitchFamily="34" charset="0"/>
            </a:endParaRPr>
          </a:p>
          <a:p>
            <a:endParaRPr lang="en-GB" sz="1600" b="1" dirty="0">
              <a:solidFill>
                <a:srgbClr val="57B9DF"/>
              </a:solidFill>
              <a:latin typeface="Arial Black" panose="020B0A04020102020204" pitchFamily="34" charset="0"/>
              <a:cs typeface="Arial" panose="020B0604020202020204" pitchFamily="34" charset="0"/>
            </a:endParaRPr>
          </a:p>
          <a:p>
            <a:r>
              <a:rPr lang="en-GB" sz="1600" b="1" dirty="0" smtClean="0">
                <a:solidFill>
                  <a:srgbClr val="222D59"/>
                </a:solidFill>
                <a:latin typeface="Arial Black" panose="020B0A04020102020204" pitchFamily="34" charset="0"/>
              </a:rPr>
              <a:t>GUIDE </a:t>
            </a:r>
            <a:r>
              <a:rPr lang="en-GB" sz="1600" b="1" dirty="0">
                <a:solidFill>
                  <a:srgbClr val="222D59"/>
                </a:solidFill>
                <a:latin typeface="Arial Black" panose="020B0A04020102020204" pitchFamily="34" charset="0"/>
              </a:rPr>
              <a:t>STEPPER DIE: </a:t>
            </a:r>
            <a:r>
              <a:rPr lang="en-GB" sz="1600" dirty="0">
                <a:solidFill>
                  <a:srgbClr val="57B9DF"/>
                </a:solidFill>
                <a:cs typeface="Arial" panose="020B0604020202020204" pitchFamily="34" charset="0"/>
              </a:rPr>
              <a:t>The feed is also regulated by auxiliary punches and has a plate that serves to guide the punch and to support the sheet while the punching work is carried out. These dies are the ones that guarantee the most precision and are the most used in tool making. https://www.youtube.com/watch?v=O6J4AMKTSpA</a:t>
            </a:r>
          </a:p>
        </p:txBody>
      </p:sp>
      <p:sp>
        <p:nvSpPr>
          <p:cNvPr id="8" name="Rectangle 2">
            <a:extLst>
              <a:ext uri="{FF2B5EF4-FFF2-40B4-BE49-F238E27FC236}">
                <a16:creationId xmlns:a16="http://schemas.microsoft.com/office/drawing/2014/main" id="{DAB82D76-2A9A-0FDF-B9E6-F6DE977EEF5D}"/>
              </a:ext>
            </a:extLst>
          </p:cNvPr>
          <p:cNvSpPr/>
          <p:nvPr/>
        </p:nvSpPr>
        <p:spPr>
          <a:xfrm>
            <a:off x="5349577" y="6494279"/>
            <a:ext cx="2073687" cy="369332"/>
          </a:xfrm>
          <a:prstGeom prst="rect">
            <a:avLst/>
          </a:prstGeom>
        </p:spPr>
        <p:txBody>
          <a:bodyPr wrap="square">
            <a:spAutoFit/>
          </a:bodyPr>
          <a:lstStyle/>
          <a:p>
            <a:pPr algn="ctr"/>
            <a:r>
              <a:rPr lang="en-US"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b="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67800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EW SECTION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AGE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B026C5034DEF31469D687DC74110F0C4" ma:contentTypeVersion="18" ma:contentTypeDescription="Crear nuevo documento." ma:contentTypeScope="" ma:versionID="76f5c0324a1dd667b65e6f767c58d39e">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3fc5b34351196944d8ebb526917e9c88"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824EFF-1B07-4611-954F-1712FD54AC03}">
  <ds:schemaRefs>
    <ds:schemaRef ds:uri="http://purl.org/dc/terms/"/>
    <ds:schemaRef ds:uri="328b14d6-6e2c-4870-bd3d-20a4f0e49c9e"/>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fab0e02d-7b70-4413-b572-d44f1292ffc6"/>
    <ds:schemaRef ds:uri="http://www.w3.org/XML/1998/namespace"/>
    <ds:schemaRef ds:uri="http://purl.org/dc/dcmitype/"/>
  </ds:schemaRefs>
</ds:datastoreItem>
</file>

<file path=customXml/itemProps2.xml><?xml version="1.0" encoding="utf-8"?>
<ds:datastoreItem xmlns:ds="http://schemas.openxmlformats.org/officeDocument/2006/customXml" ds:itemID="{EE60432A-89E4-4049-B778-DC80A1245BA9}"/>
</file>

<file path=customXml/itemProps3.xml><?xml version="1.0" encoding="utf-8"?>
<ds:datastoreItem xmlns:ds="http://schemas.openxmlformats.org/officeDocument/2006/customXml" ds:itemID="{D5C8A27D-C79B-40FD-803F-A21D49AEF7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156</TotalTime>
  <Words>1455</Words>
  <Application>Microsoft Office PowerPoint</Application>
  <PresentationFormat>Panorámica</PresentationFormat>
  <Paragraphs>101</Paragraphs>
  <Slides>14</Slides>
  <Notes>12</Notes>
  <HiddenSlides>0</HiddenSlides>
  <MMClips>0</MMClips>
  <ScaleCrop>false</ScaleCrop>
  <HeadingPairs>
    <vt:vector size="6" baseType="variant">
      <vt:variant>
        <vt:lpstr>Fuentes usadas</vt:lpstr>
      </vt:variant>
      <vt:variant>
        <vt:i4>6</vt:i4>
      </vt:variant>
      <vt:variant>
        <vt:lpstr>Tema</vt:lpstr>
      </vt:variant>
      <vt:variant>
        <vt:i4>4</vt:i4>
      </vt:variant>
      <vt:variant>
        <vt:lpstr>Títulos de diapositiva</vt:lpstr>
      </vt:variant>
      <vt:variant>
        <vt:i4>14</vt:i4>
      </vt:variant>
    </vt:vector>
  </HeadingPairs>
  <TitlesOfParts>
    <vt:vector size="24" baseType="lpstr">
      <vt:lpstr>Arial</vt:lpstr>
      <vt:lpstr>Arial Black</vt:lpstr>
      <vt:lpstr>Calibri</vt:lpstr>
      <vt:lpstr>Calibri Light</vt:lpstr>
      <vt:lpstr>muli</vt:lpstr>
      <vt:lpstr>Roboto</vt:lpstr>
      <vt:lpstr>COVER</vt:lpstr>
      <vt:lpstr>CONTENT</vt:lpstr>
      <vt:lpstr>NEW SECTION PAGE</vt:lpstr>
      <vt:lpstr>PAGE WHITE</vt:lpstr>
      <vt:lpstr>Introduction to Stamping and Die Types</vt:lpstr>
      <vt:lpstr>Introduction to Stamping and Die Types</vt:lpstr>
      <vt:lpstr>Introduction to Stamping and Die Types</vt:lpstr>
      <vt:lpstr>Introduction to Stamping and Die Types</vt:lpstr>
      <vt:lpstr>Introduction to Stamping and Die Types</vt:lpstr>
      <vt:lpstr>Introduction to Stamping and Die Types</vt:lpstr>
      <vt:lpstr>Introduction to Stamping and Die Types</vt:lpstr>
      <vt:lpstr>Introduction to Stamping and Die Types</vt:lpstr>
      <vt:lpstr>Introduction to Stamping and Die Types</vt:lpstr>
      <vt:lpstr>Introduction to Stamping and Die Types</vt:lpstr>
      <vt:lpstr>Introduction to Stamping and Die Types</vt:lpstr>
      <vt:lpstr>Introduction to Stamping and Die Types</vt:lpstr>
      <vt:lpstr>Introduction to Stamping and Die Types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Write here first tittle content, in blue dark color</dc:title>
  <dc:creator>Elena Gonzalez Larrañaga</dc:creator>
  <cp:lastModifiedBy>Eneko Ansotegui Gorostola</cp:lastModifiedBy>
  <cp:revision>48</cp:revision>
  <dcterms:created xsi:type="dcterms:W3CDTF">2022-08-31T20:39:04Z</dcterms:created>
  <dcterms:modified xsi:type="dcterms:W3CDTF">2025-07-10T07:21:10Z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