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5" r:id="rId6"/>
    <p:sldMasterId id="2147483650" r:id="rId7"/>
  </p:sldMasterIdLst>
  <p:notesMasterIdLst>
    <p:notesMasterId r:id="rId20"/>
  </p:notesMasterIdLst>
  <p:sldIdLst>
    <p:sldId id="11939" r:id="rId8"/>
    <p:sldId id="11946" r:id="rId9"/>
    <p:sldId id="11947" r:id="rId10"/>
    <p:sldId id="11948" r:id="rId11"/>
    <p:sldId id="11949" r:id="rId12"/>
    <p:sldId id="11950" r:id="rId13"/>
    <p:sldId id="11951" r:id="rId14"/>
    <p:sldId id="11952" r:id="rId15"/>
    <p:sldId id="11953" r:id="rId16"/>
    <p:sldId id="11954" r:id="rId17"/>
    <p:sldId id="11955" r:id="rId18"/>
    <p:sldId id="277"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D59"/>
    <a:srgbClr val="57B9DF"/>
    <a:srgbClr val="379DC8"/>
    <a:srgbClr val="55B9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46D93-2683-435B-9FE3-3DB30282F85A}" v="1" dt="2025-01-08T11:31:27.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88378" autoAdjust="0"/>
  </p:normalViewPr>
  <p:slideViewPr>
    <p:cSldViewPr snapToGrid="0">
      <p:cViewPr varScale="1">
        <p:scale>
          <a:sx n="90" d="100"/>
          <a:sy n="90" d="100"/>
        </p:scale>
        <p:origin x="468" y="306"/>
      </p:cViewPr>
      <p:guideLst/>
    </p:cSldViewPr>
  </p:slideViewPr>
  <p:notesTextViewPr>
    <p:cViewPr>
      <p:scale>
        <a:sx n="1" d="1"/>
        <a:sy n="1" d="1"/>
      </p:scale>
      <p:origin x="0" y="0"/>
    </p:cViewPr>
  </p:notesTextViewPr>
  <p:notesViewPr>
    <p:cSldViewPr snapToGrid="0">
      <p:cViewPr varScale="1">
        <p:scale>
          <a:sx n="64" d="100"/>
          <a:sy n="64" d="100"/>
        </p:scale>
        <p:origin x="261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28BFA-390E-4376-A1BA-14EC3E45978D}" type="datetimeFigureOut">
              <a:rPr lang="en-GB" smtClean="0"/>
              <a:t>18/11/2025</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70A6E-5B5B-402E-A09E-73538BD4AAB4}" type="slidenum">
              <a:rPr lang="en-GB" smtClean="0"/>
              <a:t>‹#›</a:t>
            </a:fld>
            <a:endParaRPr lang="en-GB"/>
          </a:p>
        </p:txBody>
      </p:sp>
    </p:spTree>
    <p:extLst>
      <p:ext uri="{BB962C8B-B14F-4D97-AF65-F5344CB8AC3E}">
        <p14:creationId xmlns:p14="http://schemas.microsoft.com/office/powerpoint/2010/main" val="419460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03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03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37526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39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NEW SEC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8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6453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6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373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74997E6-7B0C-21AA-CDAE-77F8E007E2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n 9" descr="Imagen que contiene Logotipo&#10;&#10;Descripción generada automáticamente">
            <a:extLst>
              <a:ext uri="{FF2B5EF4-FFF2-40B4-BE49-F238E27FC236}">
                <a16:creationId xmlns:a16="http://schemas.microsoft.com/office/drawing/2014/main" id="{B142166C-C906-D20C-B5C0-852CC1CA41C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741" y="317550"/>
            <a:ext cx="4082006" cy="1530752"/>
          </a:xfrm>
          <a:prstGeom prst="rect">
            <a:avLst/>
          </a:prstGeom>
        </p:spPr>
      </p:pic>
      <p:grpSp>
        <p:nvGrpSpPr>
          <p:cNvPr id="2" name="Group 1">
            <a:extLst>
              <a:ext uri="{FF2B5EF4-FFF2-40B4-BE49-F238E27FC236}">
                <a16:creationId xmlns:a16="http://schemas.microsoft.com/office/drawing/2014/main" id="{946D3289-559B-F00B-FB62-0FBE91A4DDC6}"/>
              </a:ext>
            </a:extLst>
          </p:cNvPr>
          <p:cNvGrpSpPr/>
          <p:nvPr userDrawn="1"/>
        </p:nvGrpSpPr>
        <p:grpSpPr>
          <a:xfrm>
            <a:off x="179295" y="6057247"/>
            <a:ext cx="1955918" cy="548655"/>
            <a:chOff x="754017" y="3871464"/>
            <a:chExt cx="3958319" cy="1110348"/>
          </a:xfrm>
        </p:grpSpPr>
        <p:sp>
          <p:nvSpPr>
            <p:cNvPr id="3" name="Rectangle 2">
              <a:extLst>
                <a:ext uri="{FF2B5EF4-FFF2-40B4-BE49-F238E27FC236}">
                  <a16:creationId xmlns:a16="http://schemas.microsoft.com/office/drawing/2014/main" id="{ECEA272A-4110-578C-046C-EEA4FB8A9859}"/>
                </a:ext>
              </a:extLst>
            </p:cNvPr>
            <p:cNvSpPr/>
            <p:nvPr/>
          </p:nvSpPr>
          <p:spPr>
            <a:xfrm>
              <a:off x="827314" y="3987080"/>
              <a:ext cx="3846107" cy="898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E6A3557E-D37D-0D3C-D36B-4560F928DE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017" y="3871464"/>
              <a:ext cx="3958319" cy="1110348"/>
            </a:xfrm>
            <a:prstGeom prst="rect">
              <a:avLst/>
            </a:prstGeom>
          </p:spPr>
        </p:pic>
      </p:grpSp>
      <p:sp>
        <p:nvSpPr>
          <p:cNvPr id="5" name="Cuadro de texto 2">
            <a:extLst>
              <a:ext uri="{FF2B5EF4-FFF2-40B4-BE49-F238E27FC236}">
                <a16:creationId xmlns:a16="http://schemas.microsoft.com/office/drawing/2014/main" id="{2A4C4837-CBF4-1A50-D67F-0847E3515BDC}"/>
              </a:ext>
            </a:extLst>
          </p:cNvPr>
          <p:cNvSpPr txBox="1">
            <a:spLocks noChangeArrowheads="1"/>
          </p:cNvSpPr>
          <p:nvPr userDrawn="1"/>
        </p:nvSpPr>
        <p:spPr bwMode="auto">
          <a:xfrm>
            <a:off x="2015639" y="5944690"/>
            <a:ext cx="4170007" cy="773767"/>
          </a:xfrm>
          <a:prstGeom prst="rect">
            <a:avLst/>
          </a:prstGeom>
          <a:noFill/>
          <a:ln w="9525">
            <a:noFill/>
            <a:miter lim="800000"/>
            <a:headEnd/>
            <a:tailEnd/>
          </a:ln>
        </p:spPr>
        <p:txBody>
          <a:bodyPr rot="0" vert="horz" wrap="square" lIns="91440" tIns="45720" rIns="91440" bIns="45720" anchor="t" anchorCtr="0">
            <a:noAutofit/>
          </a:bodyPr>
          <a:lstStyle/>
          <a:p>
            <a:pPr algn="just">
              <a:spcBef>
                <a:spcPts val="600"/>
              </a:spcBef>
              <a:spcAft>
                <a:spcPts val="600"/>
              </a:spcAft>
            </a:pPr>
            <a:r>
              <a:rPr lang="en-GB" sz="900" dirty="0">
                <a:solidFill>
                  <a:srgbClr val="2A3768"/>
                </a:solidFill>
                <a:effectLst/>
                <a:latin typeface="Arial" panose="020B060402020202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BE" sz="900" dirty="0">
              <a:solidFill>
                <a:srgbClr val="2A3768"/>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9011315"/>
      </p:ext>
    </p:extLst>
  </p:cSld>
  <p:clrMap bg1="lt1" tx1="dk1" bg2="lt2" tx2="dk2" accent1="accent1" accent2="accent2" accent3="accent3" accent4="accent4" accent5="accent5" accent6="accent6" hlink="hlink" folHlink="folHlink"/>
  <p:sldLayoutIdLst>
    <p:sldLayoutId id="2147483649"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2FB7BC-0B7E-8AB2-C143-00B204F4CD14}"/>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pic>
        <p:nvPicPr>
          <p:cNvPr id="7" name="Imagen 6" descr="Icono&#10;&#10;Descripción generada automáticamente">
            <a:extLst>
              <a:ext uri="{FF2B5EF4-FFF2-40B4-BE49-F238E27FC236}">
                <a16:creationId xmlns:a16="http://schemas.microsoft.com/office/drawing/2014/main" id="{FB2E29E6-E079-48B5-56F0-A58E659D18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13302" y="2677"/>
            <a:ext cx="1080835" cy="1107440"/>
          </a:xfrm>
          <a:prstGeom prst="rect">
            <a:avLst/>
          </a:prstGeom>
        </p:spPr>
      </p:pic>
      <p:pic>
        <p:nvPicPr>
          <p:cNvPr id="8" name="Imagen 7" descr="Imagen que contiene Logotipo&#10;&#10;Descripción generada automáticamente">
            <a:extLst>
              <a:ext uri="{FF2B5EF4-FFF2-40B4-BE49-F238E27FC236}">
                <a16:creationId xmlns:a16="http://schemas.microsoft.com/office/drawing/2014/main" id="{D068A0A6-901D-90B9-7988-F09B34E41D0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9549" y="146812"/>
            <a:ext cx="2332218" cy="874582"/>
          </a:xfrm>
          <a:prstGeom prst="rect">
            <a:avLst/>
          </a:prstGeom>
        </p:spPr>
      </p:pic>
      <p:pic>
        <p:nvPicPr>
          <p:cNvPr id="9" name="Imagen 8">
            <a:extLst>
              <a:ext uri="{FF2B5EF4-FFF2-40B4-BE49-F238E27FC236}">
                <a16:creationId xmlns:a16="http://schemas.microsoft.com/office/drawing/2014/main" id="{E3BAFD24-457E-FBF5-7029-6745749444B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395185"/>
            <a:ext cx="12192000" cy="462815"/>
          </a:xfrm>
          <a:prstGeom prst="rect">
            <a:avLst/>
          </a:prstGeom>
        </p:spPr>
      </p:pic>
    </p:spTree>
    <p:extLst>
      <p:ext uri="{BB962C8B-B14F-4D97-AF65-F5344CB8AC3E}">
        <p14:creationId xmlns:p14="http://schemas.microsoft.com/office/powerpoint/2010/main" val="134012732"/>
      </p:ext>
    </p:extLst>
  </p:cSld>
  <p:clrMap bg1="lt1" tx1="dk1" bg2="lt2" tx2="dk2" accent1="accent1" accent2="accent2" accent3="accent3" accent4="accent4" accent5="accent5" accent6="accent6" hlink="hlink" folHlink="folHlink"/>
  <p:sldLayoutIdLst>
    <p:sldLayoutId id="2147483653" r:id="rId1"/>
    <p:sldLayoutId id="2147483668" r:id="rId2"/>
  </p:sldLayoutIdLst>
  <p:txStyles>
    <p:title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Imagen que contiene tabla, computer, computadora, escritorio&#10;&#10;Descripción generada automáticamente">
            <a:extLst>
              <a:ext uri="{FF2B5EF4-FFF2-40B4-BE49-F238E27FC236}">
                <a16:creationId xmlns:a16="http://schemas.microsoft.com/office/drawing/2014/main" id="{7386E7D0-DF6C-2F95-29E9-F70D7BE157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 y="0"/>
            <a:ext cx="12189969" cy="6858000"/>
          </a:xfrm>
          <a:prstGeom prst="rect">
            <a:avLst/>
          </a:prstGeom>
        </p:spPr>
      </p:pic>
    </p:spTree>
    <p:extLst>
      <p:ext uri="{BB962C8B-B14F-4D97-AF65-F5344CB8AC3E}">
        <p14:creationId xmlns:p14="http://schemas.microsoft.com/office/powerpoint/2010/main" val="3712320086"/>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93623"/>
      </p:ext>
    </p:extLst>
  </p:cSld>
  <p:clrMap bg1="lt1" tx1="dk1" bg2="lt2" tx2="dk2" accent1="accent1" accent2="accent2" accent3="accent3" accent4="accent4" accent5="accent5" accent6="accent6" hlink="hlink" folHlink="folHlink"/>
  <p:sldLayoutIdLst>
    <p:sldLayoutId id="2147483651"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1CFDF-090A-EFFC-ED46-DD22EC00320A}"/>
              </a:ext>
            </a:extLst>
          </p:cNvPr>
          <p:cNvSpPr>
            <a:spLocks noGrp="1"/>
          </p:cNvSpPr>
          <p:nvPr>
            <p:ph type="ctrTitle" idx="4294967295"/>
          </p:nvPr>
        </p:nvSpPr>
        <p:spPr>
          <a:xfrm>
            <a:off x="1014713" y="2964404"/>
            <a:ext cx="4712909" cy="570648"/>
          </a:xfrm>
          <a:prstGeom prst="rect">
            <a:avLst/>
          </a:prstGeom>
        </p:spPr>
        <p:txBody>
          <a:bodyPr lIns="91440" tIns="45720" rIns="91440" bIns="45720" anchor="t"/>
          <a:lstStyle/>
          <a:p>
            <a:r>
              <a:rPr lang="en-US" sz="3600" dirty="0">
                <a:solidFill>
                  <a:srgbClr val="222D59"/>
                </a:solidFill>
                <a:latin typeface="Arial Black" panose="020B0A04020102020204" pitchFamily="34" charset="0"/>
              </a:rPr>
              <a:t>Sensors</a:t>
            </a:r>
          </a:p>
        </p:txBody>
      </p:sp>
    </p:spTree>
    <p:extLst>
      <p:ext uri="{BB962C8B-B14F-4D97-AF65-F5344CB8AC3E}">
        <p14:creationId xmlns:p14="http://schemas.microsoft.com/office/powerpoint/2010/main" val="222355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9AA631-D8A6-3A0E-1E3D-E334F042F0C0}"/>
              </a:ext>
            </a:extLst>
          </p:cNvPr>
          <p:cNvSpPr txBox="1">
            <a:spLocks/>
          </p:cNvSpPr>
          <p:nvPr/>
        </p:nvSpPr>
        <p:spPr>
          <a:xfrm>
            <a:off x="6569957" y="618518"/>
            <a:ext cx="4747088" cy="1478570"/>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Temperature</a:t>
            </a:r>
          </a:p>
        </p:txBody>
      </p:sp>
      <p:pic>
        <p:nvPicPr>
          <p:cNvPr id="3" name="Bildobjekt 2">
            <a:extLst>
              <a:ext uri="{FF2B5EF4-FFF2-40B4-BE49-F238E27FC236}">
                <a16:creationId xmlns:a16="http://schemas.microsoft.com/office/drawing/2014/main" id="{941208D4-B34A-1505-CA8F-63EC18B43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470" y="1147146"/>
            <a:ext cx="3896619" cy="2201590"/>
          </a:xfrm>
          <a:prstGeom prst="rect">
            <a:avLst/>
          </a:prstGeom>
        </p:spPr>
      </p:pic>
      <p:pic>
        <p:nvPicPr>
          <p:cNvPr id="4" name="Bildobjekt 3">
            <a:extLst>
              <a:ext uri="{FF2B5EF4-FFF2-40B4-BE49-F238E27FC236}">
                <a16:creationId xmlns:a16="http://schemas.microsoft.com/office/drawing/2014/main" id="{E691DDF6-743A-CBA4-8618-1B1D99F1F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988" y="3769520"/>
            <a:ext cx="2237357" cy="1689204"/>
          </a:xfrm>
          <a:prstGeom prst="rect">
            <a:avLst/>
          </a:prstGeom>
        </p:spPr>
      </p:pic>
      <p:pic>
        <p:nvPicPr>
          <p:cNvPr id="5" name="Bildobjekt 4">
            <a:extLst>
              <a:ext uri="{FF2B5EF4-FFF2-40B4-BE49-F238E27FC236}">
                <a16:creationId xmlns:a16="http://schemas.microsoft.com/office/drawing/2014/main" id="{933C6784-136A-F19D-7153-3EF80784F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7212" y="3948242"/>
            <a:ext cx="2237357" cy="1331760"/>
          </a:xfrm>
          <a:prstGeom prst="rect">
            <a:avLst/>
          </a:prstGeom>
        </p:spPr>
      </p:pic>
      <p:sp>
        <p:nvSpPr>
          <p:cNvPr id="6" name="Platshållare för innehåll 2">
            <a:extLst>
              <a:ext uri="{FF2B5EF4-FFF2-40B4-BE49-F238E27FC236}">
                <a16:creationId xmlns:a16="http://schemas.microsoft.com/office/drawing/2014/main" id="{B32E5EDC-950E-C79B-12EE-EA0171A265AB}"/>
              </a:ext>
            </a:extLst>
          </p:cNvPr>
          <p:cNvSpPr txBox="1">
            <a:spLocks/>
          </p:cNvSpPr>
          <p:nvPr/>
        </p:nvSpPr>
        <p:spPr>
          <a:xfrm>
            <a:off x="6569957" y="2249487"/>
            <a:ext cx="4747087" cy="3541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Resistance or infrared light</a:t>
            </a:r>
          </a:p>
          <a:p>
            <a:endParaRPr lang="sv-SE"/>
          </a:p>
          <a:p>
            <a:r>
              <a:rPr lang="en"/>
              <a:t>Thermocouple /Thermistor (Electronic Component)/ Thermometers</a:t>
            </a:r>
          </a:p>
          <a:p>
            <a:endParaRPr lang="sv-SE"/>
          </a:p>
          <a:p>
            <a:endParaRPr lang="sv-SE"/>
          </a:p>
        </p:txBody>
      </p:sp>
    </p:spTree>
    <p:extLst>
      <p:ext uri="{BB962C8B-B14F-4D97-AF65-F5344CB8AC3E}">
        <p14:creationId xmlns:p14="http://schemas.microsoft.com/office/powerpoint/2010/main" val="255722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DB0987-8C8A-4A01-D88D-D96C5830ADF9}"/>
              </a:ext>
            </a:extLst>
          </p:cNvPr>
          <p:cNvSpPr txBox="1">
            <a:spLocks/>
          </p:cNvSpPr>
          <p:nvPr/>
        </p:nvSpPr>
        <p:spPr>
          <a:xfrm>
            <a:off x="6569957" y="618518"/>
            <a:ext cx="4747088" cy="1478570"/>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Photo sensor</a:t>
            </a:r>
          </a:p>
        </p:txBody>
      </p:sp>
      <p:pic>
        <p:nvPicPr>
          <p:cNvPr id="3" name="Picture 2" descr="5mm Ldr Sensor Light Sensor Photosensor - China Photoresistance,  Photoresistor Sensor | Made-in-China.com">
            <a:extLst>
              <a:ext uri="{FF2B5EF4-FFF2-40B4-BE49-F238E27FC236}">
                <a16:creationId xmlns:a16="http://schemas.microsoft.com/office/drawing/2014/main" id="{13B993DC-378D-B7A6-12AD-2EC576E837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35984" y="1147146"/>
            <a:ext cx="2201590" cy="220159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328302E5-A6C5-353C-B83F-46C232EC2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073" y="3513327"/>
            <a:ext cx="3931412" cy="2201591"/>
          </a:xfrm>
          <a:prstGeom prst="rect">
            <a:avLst/>
          </a:prstGeom>
        </p:spPr>
      </p:pic>
      <p:sp>
        <p:nvSpPr>
          <p:cNvPr id="5" name="Platshållare för innehåll 2">
            <a:extLst>
              <a:ext uri="{FF2B5EF4-FFF2-40B4-BE49-F238E27FC236}">
                <a16:creationId xmlns:a16="http://schemas.microsoft.com/office/drawing/2014/main" id="{40B1B203-50D2-CF5C-89EE-6C104B3598CC}"/>
              </a:ext>
            </a:extLst>
          </p:cNvPr>
          <p:cNvSpPr txBox="1">
            <a:spLocks/>
          </p:cNvSpPr>
          <p:nvPr/>
        </p:nvSpPr>
        <p:spPr>
          <a:xfrm>
            <a:off x="6569957" y="2249487"/>
            <a:ext cx="4747087" cy="3541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Sensitive</a:t>
            </a:r>
          </a:p>
          <a:p>
            <a:endParaRPr lang="sv-SE"/>
          </a:p>
          <a:p>
            <a:r>
              <a:rPr lang="en"/>
              <a:t>Combine with motion sensors in e.g. alarms.</a:t>
            </a:r>
          </a:p>
          <a:p>
            <a:endParaRPr lang="sv-SE"/>
          </a:p>
        </p:txBody>
      </p:sp>
    </p:spTree>
    <p:extLst>
      <p:ext uri="{BB962C8B-B14F-4D97-AF65-F5344CB8AC3E}">
        <p14:creationId xmlns:p14="http://schemas.microsoft.com/office/powerpoint/2010/main" val="349229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2B3781F-DFA1-00A2-BA39-9A38D6B1C446}"/>
              </a:ext>
            </a:extLst>
          </p:cNvPr>
          <p:cNvPicPr>
            <a:picLocks noChangeAspect="1"/>
          </p:cNvPicPr>
          <p:nvPr/>
        </p:nvPicPr>
        <p:blipFill rotWithShape="1">
          <a:blip r:embed="rId2">
            <a:extLst>
              <a:ext uri="{28A0092B-C50C-407E-A947-70E740481C1C}">
                <a14:useLocalDpi xmlns:a14="http://schemas.microsoft.com/office/drawing/2010/main" val="0"/>
              </a:ext>
            </a:extLst>
          </a:blip>
          <a:srcRect l="12589" t="15277" r="15263" b="15743"/>
          <a:stretch/>
        </p:blipFill>
        <p:spPr>
          <a:xfrm>
            <a:off x="803107" y="4798637"/>
            <a:ext cx="467472" cy="446937"/>
          </a:xfrm>
          <a:prstGeom prst="rect">
            <a:avLst/>
          </a:prstGeom>
        </p:spPr>
      </p:pic>
      <p:pic>
        <p:nvPicPr>
          <p:cNvPr id="16" name="Picture 15" descr="Icon&#10;&#10;Description automatically generated">
            <a:extLst>
              <a:ext uri="{FF2B5EF4-FFF2-40B4-BE49-F238E27FC236}">
                <a16:creationId xmlns:a16="http://schemas.microsoft.com/office/drawing/2014/main" id="{10779395-0163-F76B-B0DA-2828F67B0669}"/>
              </a:ext>
            </a:extLst>
          </p:cNvPr>
          <p:cNvPicPr>
            <a:picLocks noChangeAspect="1"/>
          </p:cNvPicPr>
          <p:nvPr/>
        </p:nvPicPr>
        <p:blipFill rotWithShape="1">
          <a:blip r:embed="rId3">
            <a:extLst>
              <a:ext uri="{28A0092B-C50C-407E-A947-70E740481C1C}">
                <a14:useLocalDpi xmlns:a14="http://schemas.microsoft.com/office/drawing/2010/main" val="0"/>
              </a:ext>
            </a:extLst>
          </a:blip>
          <a:srcRect l="14710" t="12668" r="11905" b="14522"/>
          <a:stretch/>
        </p:blipFill>
        <p:spPr>
          <a:xfrm>
            <a:off x="5130665" y="4702639"/>
            <a:ext cx="516714" cy="512670"/>
          </a:xfrm>
          <a:prstGeom prst="rect">
            <a:avLst/>
          </a:prstGeom>
        </p:spPr>
      </p:pic>
      <p:sp>
        <p:nvSpPr>
          <p:cNvPr id="17" name="Rectangle 16">
            <a:extLst>
              <a:ext uri="{FF2B5EF4-FFF2-40B4-BE49-F238E27FC236}">
                <a16:creationId xmlns:a16="http://schemas.microsoft.com/office/drawing/2014/main" id="{C63278B4-9748-0BE7-D430-95372976CE24}"/>
              </a:ext>
            </a:extLst>
          </p:cNvPr>
          <p:cNvSpPr/>
          <p:nvPr/>
        </p:nvSpPr>
        <p:spPr>
          <a:xfrm>
            <a:off x="784272" y="3028890"/>
            <a:ext cx="2073687" cy="400110"/>
          </a:xfrm>
          <a:prstGeom prst="rect">
            <a:avLst/>
          </a:prstGeom>
        </p:spPr>
        <p:txBody>
          <a:bodyPr wrap="square">
            <a:spAutoFit/>
          </a:bodyPr>
          <a:lstStyle/>
          <a:p>
            <a:pPr algn="ctr"/>
            <a:r>
              <a:rPr lang="en-US" sz="2000"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sz="2000" b="1"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BCD714AA-FF88-B949-CD5A-ADF002F83870}"/>
              </a:ext>
            </a:extLst>
          </p:cNvPr>
          <p:cNvSpPr/>
          <p:nvPr/>
        </p:nvSpPr>
        <p:spPr>
          <a:xfrm>
            <a:off x="0"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www.lcamp.eu</a:t>
            </a:r>
          </a:p>
        </p:txBody>
      </p:sp>
      <p:sp>
        <p:nvSpPr>
          <p:cNvPr id="19" name="Rectangle 18">
            <a:extLst>
              <a:ext uri="{FF2B5EF4-FFF2-40B4-BE49-F238E27FC236}">
                <a16:creationId xmlns:a16="http://schemas.microsoft.com/office/drawing/2014/main" id="{2D0F0BE4-4D10-7520-BD7C-C986D10899C5}"/>
              </a:ext>
            </a:extLst>
          </p:cNvPr>
          <p:cNvSpPr/>
          <p:nvPr/>
        </p:nvSpPr>
        <p:spPr>
          <a:xfrm>
            <a:off x="1894483"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@LCAMP_EU</a:t>
            </a:r>
          </a:p>
        </p:txBody>
      </p:sp>
      <p:sp>
        <p:nvSpPr>
          <p:cNvPr id="20" name="Rectangle 19">
            <a:extLst>
              <a:ext uri="{FF2B5EF4-FFF2-40B4-BE49-F238E27FC236}">
                <a16:creationId xmlns:a16="http://schemas.microsoft.com/office/drawing/2014/main" id="{E29150BC-6501-045F-D5C1-3AFFBC3A87BA}"/>
              </a:ext>
            </a:extLst>
          </p:cNvPr>
          <p:cNvSpPr/>
          <p:nvPr/>
        </p:nvSpPr>
        <p:spPr>
          <a:xfrm>
            <a:off x="3968170" y="5308072"/>
            <a:ext cx="2841704" cy="646331"/>
          </a:xfrm>
          <a:prstGeom prst="rect">
            <a:avLst/>
          </a:prstGeom>
        </p:spPr>
        <p:txBody>
          <a:bodyPr wrap="square">
            <a:spAutoFit/>
          </a:bodyPr>
          <a:lstStyle/>
          <a:p>
            <a:pPr algn="ctr"/>
            <a: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t>LCAMP</a:t>
            </a:r>
            <a:b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br>
            <a:r>
              <a:rPr lang="en-GB" sz="1200" i="0" dirty="0">
                <a:solidFill>
                  <a:srgbClr val="57B9DF"/>
                </a:solidFill>
                <a:effectLst/>
                <a:latin typeface="Roboto" panose="02000000000000000000" pitchFamily="2" charset="0"/>
              </a:rPr>
              <a:t>Learner Centric Advanced Manufacturing Platform for </a:t>
            </a:r>
            <a:r>
              <a:rPr lang="en-GB" sz="1200" i="0" dirty="0" err="1">
                <a:solidFill>
                  <a:srgbClr val="57B9DF"/>
                </a:solidFill>
                <a:effectLst/>
                <a:latin typeface="Roboto" panose="02000000000000000000" pitchFamily="2" charset="0"/>
              </a:rPr>
              <a:t>CoVEs</a:t>
            </a:r>
            <a:endParaRPr lang="en-GB" sz="1200" i="0" dirty="0">
              <a:solidFill>
                <a:srgbClr val="57B9DF"/>
              </a:solidFill>
              <a:effectLst/>
              <a:latin typeface="Roboto" panose="02000000000000000000" pitchFamily="2" charset="0"/>
            </a:endParaRPr>
          </a:p>
        </p:txBody>
      </p:sp>
      <p:pic>
        <p:nvPicPr>
          <p:cNvPr id="3" name="Picture 2" descr="A white x in a black background&#10;&#10;Description automatically generated">
            <a:extLst>
              <a:ext uri="{FF2B5EF4-FFF2-40B4-BE49-F238E27FC236}">
                <a16:creationId xmlns:a16="http://schemas.microsoft.com/office/drawing/2014/main" id="{84769892-49AD-7E10-6E43-7BB25AE9A951}"/>
              </a:ext>
            </a:extLst>
          </p:cNvPr>
          <p:cNvPicPr>
            <a:picLocks noChangeAspect="1"/>
          </p:cNvPicPr>
          <p:nvPr/>
        </p:nvPicPr>
        <p:blipFill rotWithShape="1">
          <a:blip r:embed="rId4">
            <a:extLst>
              <a:ext uri="{28A0092B-C50C-407E-A947-70E740481C1C}">
                <a14:useLocalDpi xmlns:a14="http://schemas.microsoft.com/office/drawing/2010/main" val="0"/>
              </a:ext>
            </a:extLst>
          </a:blip>
          <a:srcRect l="23471" t="13714" r="23100" b="10857"/>
          <a:stretch/>
        </p:blipFill>
        <p:spPr>
          <a:xfrm>
            <a:off x="2697618" y="4785341"/>
            <a:ext cx="454127" cy="468318"/>
          </a:xfrm>
          <a:prstGeom prst="rect">
            <a:avLst/>
          </a:prstGeom>
        </p:spPr>
      </p:pic>
      <p:pic>
        <p:nvPicPr>
          <p:cNvPr id="6" name="Graphic 5" descr="Email outline">
            <a:extLst>
              <a:ext uri="{FF2B5EF4-FFF2-40B4-BE49-F238E27FC236}">
                <a16:creationId xmlns:a16="http://schemas.microsoft.com/office/drawing/2014/main" id="{49EE8751-833A-47A5-19A0-2C8920DEBC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637" y="3421983"/>
            <a:ext cx="622663" cy="622663"/>
          </a:xfrm>
          <a:prstGeom prst="rect">
            <a:avLst/>
          </a:prstGeom>
        </p:spPr>
      </p:pic>
      <p:sp>
        <p:nvSpPr>
          <p:cNvPr id="8" name="Rectangle 7">
            <a:extLst>
              <a:ext uri="{FF2B5EF4-FFF2-40B4-BE49-F238E27FC236}">
                <a16:creationId xmlns:a16="http://schemas.microsoft.com/office/drawing/2014/main" id="{B197A163-27AB-333A-C03D-1CD4D63D64C2}"/>
              </a:ext>
            </a:extLst>
          </p:cNvPr>
          <p:cNvSpPr/>
          <p:nvPr/>
        </p:nvSpPr>
        <p:spPr>
          <a:xfrm>
            <a:off x="1354968" y="3569635"/>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info@lcamp.eu</a:t>
            </a:r>
          </a:p>
        </p:txBody>
      </p:sp>
    </p:spTree>
    <p:extLst>
      <p:ext uri="{BB962C8B-B14F-4D97-AF65-F5344CB8AC3E}">
        <p14:creationId xmlns:p14="http://schemas.microsoft.com/office/powerpoint/2010/main" val="410502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BF3E-DE61-3246-7FC9-EF2EDC4FC8D2}"/>
              </a:ext>
            </a:extLst>
          </p:cNvPr>
          <p:cNvSpPr>
            <a:spLocks noGrp="1"/>
          </p:cNvSpPr>
          <p:nvPr>
            <p:ph type="title"/>
          </p:nvPr>
        </p:nvSpPr>
        <p:spPr/>
        <p:txBody>
          <a:bodyPr/>
          <a:lstStyle/>
          <a:p>
            <a:r>
              <a:rPr lang="sv-SE" dirty="0" err="1"/>
              <a:t>What</a:t>
            </a:r>
            <a:r>
              <a:rPr lang="sv-SE" dirty="0"/>
              <a:t> is a sensor?</a:t>
            </a:r>
            <a:endParaRPr lang="en-BE" dirty="0"/>
          </a:p>
        </p:txBody>
      </p:sp>
      <p:sp>
        <p:nvSpPr>
          <p:cNvPr id="4" name="Platshållare för innehåll 2">
            <a:extLst>
              <a:ext uri="{FF2B5EF4-FFF2-40B4-BE49-F238E27FC236}">
                <a16:creationId xmlns:a16="http://schemas.microsoft.com/office/drawing/2014/main" id="{90A9DA70-8B91-628F-A1A2-A4C0646C83C5}"/>
              </a:ext>
            </a:extLst>
          </p:cNvPr>
          <p:cNvSpPr txBox="1">
            <a:spLocks/>
          </p:cNvSpPr>
          <p:nvPr/>
        </p:nvSpPr>
        <p:spPr>
          <a:xfrm>
            <a:off x="3646763" y="1074736"/>
            <a:ext cx="5751237" cy="470852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 sz="1800">
                <a:cs typeface="Calibri" panose="020F0502020204030204" pitchFamily="34" charset="0"/>
              </a:rPr>
              <a:t>A sensor collects, converts, and in some cases distributes signals, stimuli, or data</a:t>
            </a:r>
          </a:p>
          <a:p>
            <a:endParaRPr lang="sv-SE" sz="1800">
              <a:cs typeface="Calibri" panose="020F0502020204030204" pitchFamily="34" charset="0"/>
            </a:endParaRPr>
          </a:p>
          <a:p>
            <a:pPr marL="0" indent="0">
              <a:buFont typeface="Arial" panose="020B0604020202020204" pitchFamily="34" charset="0"/>
              <a:buNone/>
            </a:pPr>
            <a:r>
              <a:rPr lang="en" sz="1800">
                <a:cs typeface="Calibri" panose="020F0502020204030204" pitchFamily="34" charset="0"/>
              </a:rPr>
              <a:t>Our five senses can be thought of as different biological sensors</a:t>
            </a:r>
          </a:p>
          <a:p>
            <a:pPr marL="0" indent="0">
              <a:buFont typeface="Arial" panose="020B0604020202020204" pitchFamily="34" charset="0"/>
              <a:buNone/>
            </a:pPr>
            <a:r>
              <a:rPr lang="en" sz="1800">
                <a:cs typeface="Calibri" panose="020F0502020204030204" pitchFamily="34" charset="0"/>
              </a:rPr>
              <a:t>(Sight, hearing, smell, taste, touch)</a:t>
            </a:r>
          </a:p>
        </p:txBody>
      </p:sp>
    </p:spTree>
    <p:extLst>
      <p:ext uri="{BB962C8B-B14F-4D97-AF65-F5344CB8AC3E}">
        <p14:creationId xmlns:p14="http://schemas.microsoft.com/office/powerpoint/2010/main" val="2257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2CE5AA-6515-8E36-436C-75C28C5215F2}"/>
              </a:ext>
            </a:extLst>
          </p:cNvPr>
          <p:cNvSpPr txBox="1">
            <a:spLocks/>
          </p:cNvSpPr>
          <p:nvPr/>
        </p:nvSpPr>
        <p:spPr>
          <a:xfrm>
            <a:off x="495300" y="1082673"/>
            <a:ext cx="3515529" cy="4708528"/>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pPr algn="r"/>
            <a:r>
              <a:rPr lang="en" sz="4000"/>
              <a:t>What does a sensor consist of?</a:t>
            </a:r>
          </a:p>
        </p:txBody>
      </p:sp>
      <p:sp>
        <p:nvSpPr>
          <p:cNvPr id="3" name="Platshållare för innehåll 2">
            <a:extLst>
              <a:ext uri="{FF2B5EF4-FFF2-40B4-BE49-F238E27FC236}">
                <a16:creationId xmlns:a16="http://schemas.microsoft.com/office/drawing/2014/main" id="{853931AB-80F5-1EB1-9349-A67A2D7CA5E1}"/>
              </a:ext>
            </a:extLst>
          </p:cNvPr>
          <p:cNvSpPr txBox="1">
            <a:spLocks/>
          </p:cNvSpPr>
          <p:nvPr/>
        </p:nvSpPr>
        <p:spPr>
          <a:xfrm>
            <a:off x="4571999" y="1082673"/>
            <a:ext cx="6477001" cy="470852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 sz="1800" dirty="0"/>
              <a:t>Simply explained:</a:t>
            </a:r>
          </a:p>
          <a:p>
            <a:pPr marL="0" indent="0">
              <a:buFont typeface="Arial" panose="020B0604020202020204" pitchFamily="34" charset="0"/>
              <a:buNone/>
            </a:pPr>
            <a:r>
              <a:rPr lang="en" sz="1800" dirty="0"/>
              <a:t>Sensors, sensors and signal processors</a:t>
            </a:r>
          </a:p>
          <a:p>
            <a:endParaRPr lang="sv-SE" sz="1800" dirty="0"/>
          </a:p>
          <a:p>
            <a:pPr marL="0" indent="0">
              <a:buFont typeface="Arial" panose="020B0604020202020204" pitchFamily="34" charset="0"/>
              <a:buNone/>
            </a:pPr>
            <a:r>
              <a:rPr lang="en" sz="1800" dirty="0"/>
              <a:t>Analogue and digital signals</a:t>
            </a:r>
          </a:p>
          <a:p>
            <a:pPr marL="0" indent="0">
              <a:buFont typeface="Arial" panose="020B0604020202020204" pitchFamily="34" charset="0"/>
              <a:buNone/>
            </a:pPr>
            <a:endParaRPr lang="sv-SE" sz="1800" dirty="0"/>
          </a:p>
          <a:p>
            <a:pPr marL="0" indent="0">
              <a:buFont typeface="Arial" panose="020B0604020202020204" pitchFamily="34" charset="0"/>
              <a:buNone/>
            </a:pPr>
            <a:r>
              <a:rPr lang="en" sz="1800" dirty="0"/>
              <a:t>Analog – Sine wave – Human voice</a:t>
            </a:r>
          </a:p>
          <a:p>
            <a:pPr marL="0" indent="0">
              <a:buFont typeface="Arial" panose="020B0604020202020204" pitchFamily="34" charset="0"/>
              <a:buNone/>
            </a:pPr>
            <a:endParaRPr lang="sv-SE" sz="1800" dirty="0"/>
          </a:p>
          <a:p>
            <a:pPr marL="0" indent="0">
              <a:buFont typeface="Arial" panose="020B0604020202020204" pitchFamily="34" charset="0"/>
              <a:buNone/>
            </a:pPr>
            <a:r>
              <a:rPr lang="en" sz="1800" dirty="0"/>
              <a:t>Digital – Binary - Data Transfer</a:t>
            </a:r>
          </a:p>
        </p:txBody>
      </p:sp>
    </p:spTree>
    <p:extLst>
      <p:ext uri="{BB962C8B-B14F-4D97-AF65-F5344CB8AC3E}">
        <p14:creationId xmlns:p14="http://schemas.microsoft.com/office/powerpoint/2010/main" val="143755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6">
            <a:extLst>
              <a:ext uri="{FF2B5EF4-FFF2-40B4-BE49-F238E27FC236}">
                <a16:creationId xmlns:a16="http://schemas.microsoft.com/office/drawing/2014/main" id="{6E169209-B4E7-8CDF-996F-33A1D5F71DAD}"/>
              </a:ext>
            </a:extLst>
          </p:cNvPr>
          <p:cNvSpPr txBox="1">
            <a:spLocks/>
          </p:cNvSpPr>
          <p:nvPr/>
        </p:nvSpPr>
        <p:spPr>
          <a:xfrm>
            <a:off x="1141411" y="619126"/>
            <a:ext cx="9906000" cy="1477961"/>
          </a:xfrm>
          <a:prstGeom prst="rect">
            <a:avLst/>
          </a:prstGeom>
        </p:spPr>
        <p:txBody>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What kind of sensors are there</a:t>
            </a:r>
          </a:p>
        </p:txBody>
      </p:sp>
      <p:sp>
        <p:nvSpPr>
          <p:cNvPr id="3" name="Platshållare för text 7">
            <a:extLst>
              <a:ext uri="{FF2B5EF4-FFF2-40B4-BE49-F238E27FC236}">
                <a16:creationId xmlns:a16="http://schemas.microsoft.com/office/drawing/2014/main" id="{F3E76472-5D66-E9F4-0229-0D7336AD5A46}"/>
              </a:ext>
            </a:extLst>
          </p:cNvPr>
          <p:cNvSpPr txBox="1">
            <a:spLocks/>
          </p:cNvSpPr>
          <p:nvPr/>
        </p:nvSpPr>
        <p:spPr>
          <a:xfrm>
            <a:off x="1370019" y="2249486"/>
            <a:ext cx="464978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Mechanical</a:t>
            </a:r>
          </a:p>
        </p:txBody>
      </p:sp>
      <p:sp>
        <p:nvSpPr>
          <p:cNvPr id="4" name="Platshållare för innehåll 11">
            <a:extLst>
              <a:ext uri="{FF2B5EF4-FFF2-40B4-BE49-F238E27FC236}">
                <a16:creationId xmlns:a16="http://schemas.microsoft.com/office/drawing/2014/main" id="{D3787A17-ED3B-9EBA-7109-CD043DDEBAAB}"/>
              </a:ext>
            </a:extLst>
          </p:cNvPr>
          <p:cNvSpPr txBox="1">
            <a:spLocks/>
          </p:cNvSpPr>
          <p:nvPr/>
        </p:nvSpPr>
        <p:spPr>
          <a:xfrm>
            <a:off x="1141410" y="3073397"/>
            <a:ext cx="4878391" cy="27178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Switch</a:t>
            </a:r>
          </a:p>
          <a:p>
            <a:r>
              <a:rPr lang="en"/>
              <a:t>Buttons</a:t>
            </a:r>
          </a:p>
          <a:p>
            <a:pPr marL="0" indent="0">
              <a:buFont typeface="Arial" panose="020B0604020202020204" pitchFamily="34" charset="0"/>
              <a:buNone/>
            </a:pPr>
            <a:endParaRPr lang="sv-SE"/>
          </a:p>
        </p:txBody>
      </p:sp>
      <p:sp>
        <p:nvSpPr>
          <p:cNvPr id="5" name="Platshållare för text 8">
            <a:extLst>
              <a:ext uri="{FF2B5EF4-FFF2-40B4-BE49-F238E27FC236}">
                <a16:creationId xmlns:a16="http://schemas.microsoft.com/office/drawing/2014/main" id="{E880D919-4F67-2B28-746B-62943E5B7CF6}"/>
              </a:ext>
            </a:extLst>
          </p:cNvPr>
          <p:cNvSpPr txBox="1">
            <a:spLocks/>
          </p:cNvSpPr>
          <p:nvPr/>
        </p:nvSpPr>
        <p:spPr>
          <a:xfrm>
            <a:off x="6400808" y="2249485"/>
            <a:ext cx="4646602"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Electrical</a:t>
            </a:r>
          </a:p>
        </p:txBody>
      </p:sp>
      <p:sp>
        <p:nvSpPr>
          <p:cNvPr id="6" name="Platshållare för innehåll 9">
            <a:extLst>
              <a:ext uri="{FF2B5EF4-FFF2-40B4-BE49-F238E27FC236}">
                <a16:creationId xmlns:a16="http://schemas.microsoft.com/office/drawing/2014/main" id="{6F4EF3AE-A90C-3CD6-7C8C-CEDCB2E79F31}"/>
              </a:ext>
            </a:extLst>
          </p:cNvPr>
          <p:cNvSpPr txBox="1">
            <a:spLocks/>
          </p:cNvSpPr>
          <p:nvPr/>
        </p:nvSpPr>
        <p:spPr>
          <a:xfrm>
            <a:off x="6172200" y="3073397"/>
            <a:ext cx="4875210" cy="271780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Induction</a:t>
            </a:r>
          </a:p>
          <a:p>
            <a:r>
              <a:rPr lang="en"/>
              <a:t>Magnetism</a:t>
            </a:r>
          </a:p>
          <a:p>
            <a:r>
              <a:rPr lang="en"/>
              <a:t>Kapacitans</a:t>
            </a:r>
          </a:p>
          <a:p>
            <a:r>
              <a:rPr lang="en"/>
              <a:t>Temperature</a:t>
            </a:r>
          </a:p>
          <a:p>
            <a:r>
              <a:rPr lang="en"/>
              <a:t>Photo</a:t>
            </a:r>
          </a:p>
          <a:p>
            <a:r>
              <a:rPr lang="en"/>
              <a:t>Movement</a:t>
            </a:r>
          </a:p>
        </p:txBody>
      </p:sp>
    </p:spTree>
    <p:extLst>
      <p:ext uri="{BB962C8B-B14F-4D97-AF65-F5344CB8AC3E}">
        <p14:creationId xmlns:p14="http://schemas.microsoft.com/office/powerpoint/2010/main" val="86411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A7E3CE-263C-5078-AB08-83DFC168FA53}"/>
              </a:ext>
            </a:extLst>
          </p:cNvPr>
          <p:cNvSpPr txBox="1">
            <a:spLocks/>
          </p:cNvSpPr>
          <p:nvPr/>
        </p:nvSpPr>
        <p:spPr>
          <a:xfrm>
            <a:off x="1193800" y="1082673"/>
            <a:ext cx="2817029" cy="4708528"/>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pPr algn="r"/>
            <a:r>
              <a:rPr lang="en" sz="4000"/>
              <a:t>PNP and NPN</a:t>
            </a:r>
          </a:p>
        </p:txBody>
      </p:sp>
      <p:sp>
        <p:nvSpPr>
          <p:cNvPr id="3" name="Platshållare för innehåll 2">
            <a:extLst>
              <a:ext uri="{FF2B5EF4-FFF2-40B4-BE49-F238E27FC236}">
                <a16:creationId xmlns:a16="http://schemas.microsoft.com/office/drawing/2014/main" id="{DCD64CED-4CE6-4DB7-8357-5F8A9C2E44B4}"/>
              </a:ext>
            </a:extLst>
          </p:cNvPr>
          <p:cNvSpPr txBox="1">
            <a:spLocks/>
          </p:cNvSpPr>
          <p:nvPr/>
        </p:nvSpPr>
        <p:spPr>
          <a:xfrm>
            <a:off x="5402765" y="1082673"/>
            <a:ext cx="5646236" cy="470852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sz="1800"/>
              <a:t>Important to know, sensors are either PNP or NPN</a:t>
            </a:r>
          </a:p>
          <a:p>
            <a:endParaRPr lang="sv-SE" sz="1800"/>
          </a:p>
          <a:p>
            <a:pPr marL="0" indent="0">
              <a:buFont typeface="Arial" panose="020B0604020202020204" pitchFamily="34" charset="0"/>
              <a:buNone/>
            </a:pPr>
            <a:r>
              <a:rPr lang="en" sz="1800"/>
              <a:t>PNP – The sensor emits a positive voltage</a:t>
            </a:r>
          </a:p>
          <a:p>
            <a:pPr marL="0" indent="0">
              <a:buFont typeface="Arial" panose="020B0604020202020204" pitchFamily="34" charset="0"/>
              <a:buNone/>
            </a:pPr>
            <a:r>
              <a:rPr lang="en" sz="1800"/>
              <a:t>NPN – The sensor emits a negative voltage</a:t>
            </a:r>
          </a:p>
          <a:p>
            <a:pPr marL="0" indent="0">
              <a:buFont typeface="Arial" panose="020B0604020202020204" pitchFamily="34" charset="0"/>
              <a:buNone/>
            </a:pPr>
            <a:endParaRPr lang="sv-SE" sz="1800"/>
          </a:p>
          <a:p>
            <a:pPr marL="0" indent="0">
              <a:buFont typeface="Arial" panose="020B0604020202020204" pitchFamily="34" charset="0"/>
              <a:buNone/>
            </a:pPr>
            <a:r>
              <a:rPr lang="en" sz="1800"/>
              <a:t>Important to take into account when choosing a PLC!</a:t>
            </a:r>
          </a:p>
        </p:txBody>
      </p:sp>
    </p:spTree>
    <p:extLst>
      <p:ext uri="{BB962C8B-B14F-4D97-AF65-F5344CB8AC3E}">
        <p14:creationId xmlns:p14="http://schemas.microsoft.com/office/powerpoint/2010/main" val="310690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16F417-56EC-9713-3E66-EB640E8E85AE}"/>
              </a:ext>
            </a:extLst>
          </p:cNvPr>
          <p:cNvSpPr txBox="1">
            <a:spLocks/>
          </p:cNvSpPr>
          <p:nvPr/>
        </p:nvSpPr>
        <p:spPr>
          <a:xfrm>
            <a:off x="1141413" y="1082673"/>
            <a:ext cx="2869416" cy="4708528"/>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pPr algn="r"/>
            <a:r>
              <a:rPr lang="en" sz="3100"/>
              <a:t>Buttons and Switches</a:t>
            </a:r>
          </a:p>
        </p:txBody>
      </p:sp>
      <p:sp>
        <p:nvSpPr>
          <p:cNvPr id="3" name="Platshållare för innehåll 2">
            <a:extLst>
              <a:ext uri="{FF2B5EF4-FFF2-40B4-BE49-F238E27FC236}">
                <a16:creationId xmlns:a16="http://schemas.microsoft.com/office/drawing/2014/main" id="{E72618F4-9641-8C0A-5521-A0C9C56968A6}"/>
              </a:ext>
            </a:extLst>
          </p:cNvPr>
          <p:cNvSpPr txBox="1">
            <a:spLocks/>
          </p:cNvSpPr>
          <p:nvPr/>
        </p:nvSpPr>
        <p:spPr>
          <a:xfrm>
            <a:off x="5297763" y="1082673"/>
            <a:ext cx="5751237" cy="470852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sz="1800"/>
              <a:t>The simplest sensors</a:t>
            </a:r>
          </a:p>
          <a:p>
            <a:endParaRPr lang="sv-SE" sz="1800"/>
          </a:p>
          <a:p>
            <a:r>
              <a:rPr lang="en" sz="1800"/>
              <a:t>Can be combined with logic systems! (E.g. double button to avoid pinching hazards)</a:t>
            </a:r>
          </a:p>
          <a:p>
            <a:endParaRPr lang="sv-SE" sz="1800"/>
          </a:p>
          <a:p>
            <a:r>
              <a:rPr lang="en" sz="1800"/>
              <a:t>Or to sort signals</a:t>
            </a:r>
          </a:p>
          <a:p>
            <a:endParaRPr lang="sv-SE" sz="1800"/>
          </a:p>
          <a:p>
            <a:r>
              <a:rPr lang="en" sz="1800"/>
              <a:t>Wears out over time</a:t>
            </a:r>
          </a:p>
        </p:txBody>
      </p:sp>
    </p:spTree>
    <p:extLst>
      <p:ext uri="{BB962C8B-B14F-4D97-AF65-F5344CB8AC3E}">
        <p14:creationId xmlns:p14="http://schemas.microsoft.com/office/powerpoint/2010/main" val="238494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3E3308-1B42-7CA3-4B1F-E134F064F75A}"/>
              </a:ext>
            </a:extLst>
          </p:cNvPr>
          <p:cNvSpPr txBox="1">
            <a:spLocks/>
          </p:cNvSpPr>
          <p:nvPr/>
        </p:nvSpPr>
        <p:spPr>
          <a:xfrm>
            <a:off x="1141413" y="618518"/>
            <a:ext cx="9905998" cy="1478570"/>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Inductive Sensors </a:t>
            </a:r>
          </a:p>
        </p:txBody>
      </p:sp>
      <p:pic>
        <p:nvPicPr>
          <p:cNvPr id="3" name="Bildobjekt 2">
            <a:extLst>
              <a:ext uri="{FF2B5EF4-FFF2-40B4-BE49-F238E27FC236}">
                <a16:creationId xmlns:a16="http://schemas.microsoft.com/office/drawing/2014/main" id="{2E8062C7-05C4-A084-0A7C-CCBF509FE7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1" y="2711326"/>
            <a:ext cx="4689234" cy="262597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4" name="Platshållare för innehåll 2">
            <a:extLst>
              <a:ext uri="{FF2B5EF4-FFF2-40B4-BE49-F238E27FC236}">
                <a16:creationId xmlns:a16="http://schemas.microsoft.com/office/drawing/2014/main" id="{5399DF98-2E58-A22D-D542-AB063E4B8063}"/>
              </a:ext>
            </a:extLst>
          </p:cNvPr>
          <p:cNvSpPr txBox="1">
            <a:spLocks/>
          </p:cNvSpPr>
          <p:nvPr/>
        </p:nvSpPr>
        <p:spPr>
          <a:xfrm>
            <a:off x="6336727" y="2249487"/>
            <a:ext cx="4710683" cy="354171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
              <a:t>Metal detector</a:t>
            </a:r>
          </a:p>
          <a:p>
            <a:pPr>
              <a:lnSpc>
                <a:spcPct val="110000"/>
              </a:lnSpc>
            </a:pPr>
            <a:endParaRPr lang="sv-SE"/>
          </a:p>
          <a:p>
            <a:pPr>
              <a:lnSpc>
                <a:spcPct val="110000"/>
              </a:lnSpc>
            </a:pPr>
            <a:r>
              <a:rPr lang="en"/>
              <a:t>Can detect most metals</a:t>
            </a:r>
          </a:p>
          <a:p>
            <a:pPr>
              <a:lnSpc>
                <a:spcPct val="110000"/>
              </a:lnSpc>
            </a:pPr>
            <a:endParaRPr lang="sv-SE"/>
          </a:p>
          <a:p>
            <a:pPr>
              <a:lnSpc>
                <a:spcPct val="110000"/>
              </a:lnSpc>
            </a:pPr>
            <a:r>
              <a:rPr lang="en"/>
              <a:t>Based on electromagnetism and shifts in the magnetic field that arises</a:t>
            </a:r>
          </a:p>
        </p:txBody>
      </p:sp>
    </p:spTree>
    <p:extLst>
      <p:ext uri="{BB962C8B-B14F-4D97-AF65-F5344CB8AC3E}">
        <p14:creationId xmlns:p14="http://schemas.microsoft.com/office/powerpoint/2010/main" val="249727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F2B0A0-C627-ED1B-C746-C6EF2F3E6D96}"/>
              </a:ext>
            </a:extLst>
          </p:cNvPr>
          <p:cNvSpPr txBox="1">
            <a:spLocks/>
          </p:cNvSpPr>
          <p:nvPr/>
        </p:nvSpPr>
        <p:spPr>
          <a:xfrm>
            <a:off x="1141413" y="618518"/>
            <a:ext cx="9905998" cy="1478570"/>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pPr algn="ctr"/>
            <a:r>
              <a:rPr lang="en"/>
              <a:t>Magnetsensor</a:t>
            </a:r>
          </a:p>
        </p:txBody>
      </p:sp>
      <p:pic>
        <p:nvPicPr>
          <p:cNvPr id="3" name="Bildobjekt 2">
            <a:extLst>
              <a:ext uri="{FF2B5EF4-FFF2-40B4-BE49-F238E27FC236}">
                <a16:creationId xmlns:a16="http://schemas.microsoft.com/office/drawing/2014/main" id="{D360F84B-EC8D-60BE-082A-68E6874818D2}"/>
              </a:ext>
            </a:extLst>
          </p:cNvPr>
          <p:cNvPicPr>
            <a:picLocks noChangeAspect="1"/>
          </p:cNvPicPr>
          <p:nvPr/>
        </p:nvPicPr>
        <p:blipFill rotWithShape="1">
          <a:blip r:embed="rId2">
            <a:extLst>
              <a:ext uri="{28A0092B-C50C-407E-A947-70E740481C1C}">
                <a14:useLocalDpi xmlns:a14="http://schemas.microsoft.com/office/drawing/2010/main" val="0"/>
              </a:ext>
            </a:extLst>
          </a:blip>
          <a:srcRect t="6272" r="-3" b="-3"/>
          <a:stretch/>
        </p:blipFill>
        <p:spPr>
          <a:xfrm>
            <a:off x="1141412" y="2497720"/>
            <a:ext cx="4662140"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4" name="Platshållare för innehåll 2">
            <a:extLst>
              <a:ext uri="{FF2B5EF4-FFF2-40B4-BE49-F238E27FC236}">
                <a16:creationId xmlns:a16="http://schemas.microsoft.com/office/drawing/2014/main" id="{DB8D8120-045E-FF5C-2E23-18707AAB0218}"/>
              </a:ext>
            </a:extLst>
          </p:cNvPr>
          <p:cNvSpPr txBox="1">
            <a:spLocks/>
          </p:cNvSpPr>
          <p:nvPr/>
        </p:nvSpPr>
        <p:spPr>
          <a:xfrm>
            <a:off x="6204479" y="2249487"/>
            <a:ext cx="4844521" cy="354171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Detects magnetism</a:t>
            </a:r>
          </a:p>
          <a:p>
            <a:endParaRPr lang="sv-SE"/>
          </a:p>
          <a:p>
            <a:r>
              <a:rPr lang="en"/>
              <a:t>Works through materials (non-contact)</a:t>
            </a:r>
          </a:p>
        </p:txBody>
      </p:sp>
    </p:spTree>
    <p:extLst>
      <p:ext uri="{BB962C8B-B14F-4D97-AF65-F5344CB8AC3E}">
        <p14:creationId xmlns:p14="http://schemas.microsoft.com/office/powerpoint/2010/main" val="3057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DD9924-1F8B-7B3C-C5D3-D2F58BC93867}"/>
              </a:ext>
            </a:extLst>
          </p:cNvPr>
          <p:cNvSpPr txBox="1">
            <a:spLocks/>
          </p:cNvSpPr>
          <p:nvPr/>
        </p:nvSpPr>
        <p:spPr>
          <a:xfrm>
            <a:off x="1141413" y="618518"/>
            <a:ext cx="4459286" cy="1478570"/>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sz="3200"/>
              <a:t>Capacitive sensor</a:t>
            </a:r>
          </a:p>
        </p:txBody>
      </p:sp>
      <p:sp>
        <p:nvSpPr>
          <p:cNvPr id="3" name="Platshållare för innehåll 2">
            <a:extLst>
              <a:ext uri="{FF2B5EF4-FFF2-40B4-BE49-F238E27FC236}">
                <a16:creationId xmlns:a16="http://schemas.microsoft.com/office/drawing/2014/main" id="{FBE660F0-4ABB-DEC3-282A-C74B27D5D4AD}"/>
              </a:ext>
            </a:extLst>
          </p:cNvPr>
          <p:cNvSpPr txBox="1">
            <a:spLocks/>
          </p:cNvSpPr>
          <p:nvPr/>
        </p:nvSpPr>
        <p:spPr>
          <a:xfrm>
            <a:off x="1141412" y="2249487"/>
            <a:ext cx="4459287" cy="39650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sz="2000"/>
              <a:t>Based on the capacitance of different materials (ability to retain charge)</a:t>
            </a:r>
          </a:p>
          <a:p>
            <a:endParaRPr lang="sv-SE" sz="2000"/>
          </a:p>
          <a:p>
            <a:r>
              <a:rPr lang="en" sz="2000"/>
              <a:t>Can detect materials other than metal</a:t>
            </a:r>
          </a:p>
          <a:p>
            <a:endParaRPr lang="sv-SE" sz="2000"/>
          </a:p>
          <a:p>
            <a:r>
              <a:rPr lang="en" sz="2000"/>
              <a:t>Common in factories (e.g. food)</a:t>
            </a:r>
          </a:p>
        </p:txBody>
      </p:sp>
      <p:pic>
        <p:nvPicPr>
          <p:cNvPr id="4" name="Bildobjekt 3">
            <a:extLst>
              <a:ext uri="{FF2B5EF4-FFF2-40B4-BE49-F238E27FC236}">
                <a16:creationId xmlns:a16="http://schemas.microsoft.com/office/drawing/2014/main" id="{D7385B2F-EA4C-11FC-E332-51F730334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63506"/>
            <a:ext cx="5456279" cy="470603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03333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 SECTION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GE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026C5034DEF31469D687DC74110F0C4" ma:contentTypeVersion="18" ma:contentTypeDescription="Skapa ett nytt dokument." ma:contentTypeScope="" ma:versionID="4e91a8784a5fd120e71adda1d88c87e9">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987c6ffa2e527cafda2d5b19ff5cc2cd"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824EFF-1B07-4611-954F-1712FD54AC03}">
  <ds:schemaRefs>
    <ds:schemaRef ds:uri="http://schemas.microsoft.com/office/2006/metadata/properties"/>
    <ds:schemaRef ds:uri="http://schemas.microsoft.com/office/infopath/2007/PartnerControls"/>
    <ds:schemaRef ds:uri="fab0e02d-7b70-4413-b572-d44f1292ffc6"/>
    <ds:schemaRef ds:uri="328b14d6-6e2c-4870-bd3d-20a4f0e49c9e"/>
  </ds:schemaRefs>
</ds:datastoreItem>
</file>

<file path=customXml/itemProps2.xml><?xml version="1.0" encoding="utf-8"?>
<ds:datastoreItem xmlns:ds="http://schemas.openxmlformats.org/officeDocument/2006/customXml" ds:itemID="{D5C8A27D-C79B-40FD-803F-A21D49AEF723}">
  <ds:schemaRefs>
    <ds:schemaRef ds:uri="http://schemas.microsoft.com/sharepoint/v3/contenttype/forms"/>
  </ds:schemaRefs>
</ds:datastoreItem>
</file>

<file path=customXml/itemProps3.xml><?xml version="1.0" encoding="utf-8"?>
<ds:datastoreItem xmlns:ds="http://schemas.openxmlformats.org/officeDocument/2006/customXml" ds:itemID="{7FCD2E51-C8C2-4F1F-9800-D3B6BF55545A}"/>
</file>

<file path=docProps/app.xml><?xml version="1.0" encoding="utf-8"?>
<Properties xmlns="http://schemas.openxmlformats.org/officeDocument/2006/extended-properties" xmlns:vt="http://schemas.openxmlformats.org/officeDocument/2006/docPropsVTypes">
  <TotalTime>8</TotalTime>
  <Words>279</Words>
  <Application>Microsoft Office PowerPoint</Application>
  <PresentationFormat>Bredbild</PresentationFormat>
  <Paragraphs>70</Paragraphs>
  <Slides>12</Slides>
  <Notes>0</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12</vt:i4>
      </vt:variant>
    </vt:vector>
  </HeadingPairs>
  <TitlesOfParts>
    <vt:vector size="20" baseType="lpstr">
      <vt:lpstr>Arial</vt:lpstr>
      <vt:lpstr>Arial Black</vt:lpstr>
      <vt:lpstr>Calibri</vt:lpstr>
      <vt:lpstr>Roboto</vt:lpstr>
      <vt:lpstr>COVER</vt:lpstr>
      <vt:lpstr>CONTENT</vt:lpstr>
      <vt:lpstr>NEW SECTION PAGE</vt:lpstr>
      <vt:lpstr>PAGE WHITE</vt:lpstr>
      <vt:lpstr>Sensors</vt:lpstr>
      <vt:lpstr>What is a sensor?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here first tittle content, in blue dark color</dc:title>
  <dc:creator>Elena Gonzalez Larrañaga</dc:creator>
  <cp:lastModifiedBy>Arvid Carlsson</cp:lastModifiedBy>
  <cp:revision>41</cp:revision>
  <dcterms:created xsi:type="dcterms:W3CDTF">2022-08-31T20:39:04Z</dcterms:created>
  <dcterms:modified xsi:type="dcterms:W3CDTF">2025-11-18T13:34:15Z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y fmtid="{D5CDD505-2E9C-101B-9397-08002B2CF9AE}" pid="4" name="MSIP_Label_69d71fdc-c4d9-4097-88de-c82ff1aa3cf3_Enabled">
    <vt:lpwstr>true</vt:lpwstr>
  </property>
  <property fmtid="{D5CDD505-2E9C-101B-9397-08002B2CF9AE}" pid="5" name="MSIP_Label_69d71fdc-c4d9-4097-88de-c82ff1aa3cf3_SetDate">
    <vt:lpwstr>2025-11-18T12:48:11Z</vt:lpwstr>
  </property>
  <property fmtid="{D5CDD505-2E9C-101B-9397-08002B2CF9AE}" pid="6" name="MSIP_Label_69d71fdc-c4d9-4097-88de-c82ff1aa3cf3_Method">
    <vt:lpwstr>Privileged</vt:lpwstr>
  </property>
  <property fmtid="{D5CDD505-2E9C-101B-9397-08002B2CF9AE}" pid="7" name="MSIP_Label_69d71fdc-c4d9-4097-88de-c82ff1aa3cf3_Name">
    <vt:lpwstr>Offentlig data</vt:lpwstr>
  </property>
  <property fmtid="{D5CDD505-2E9C-101B-9397-08002B2CF9AE}" pid="8" name="MSIP_Label_69d71fdc-c4d9-4097-88de-c82ff1aa3cf3_SiteId">
    <vt:lpwstr>32a2cb4b-427a-45a7-80a0-f6eaf3f418b7</vt:lpwstr>
  </property>
  <property fmtid="{D5CDD505-2E9C-101B-9397-08002B2CF9AE}" pid="9" name="MSIP_Label_69d71fdc-c4d9-4097-88de-c82ff1aa3cf3_ActionId">
    <vt:lpwstr>61958267-4b07-4156-9c84-923198629796</vt:lpwstr>
  </property>
  <property fmtid="{D5CDD505-2E9C-101B-9397-08002B2CF9AE}" pid="10" name="MSIP_Label_69d71fdc-c4d9-4097-88de-c82ff1aa3cf3_ContentBits">
    <vt:lpwstr>0</vt:lpwstr>
  </property>
  <property fmtid="{D5CDD505-2E9C-101B-9397-08002B2CF9AE}" pid="11" name="MSIP_Label_69d71fdc-c4d9-4097-88de-c82ff1aa3cf3_Tag">
    <vt:lpwstr>10, 0, 1, 1</vt:lpwstr>
  </property>
</Properties>
</file>