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20"/>
  </p:notesMasterIdLst>
  <p:sldIdLst>
    <p:sldId id="11939" r:id="rId8"/>
    <p:sldId id="11946" r:id="rId9"/>
    <p:sldId id="11947" r:id="rId10"/>
    <p:sldId id="11948" r:id="rId11"/>
    <p:sldId id="11949" r:id="rId12"/>
    <p:sldId id="11950" r:id="rId13"/>
    <p:sldId id="11951" r:id="rId14"/>
    <p:sldId id="11952" r:id="rId15"/>
    <p:sldId id="11953" r:id="rId16"/>
    <p:sldId id="11954" r:id="rId17"/>
    <p:sldId id="11955" r:id="rId18"/>
    <p:sldId id="277"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46D93-2683-435B-9FE3-3DB30282F85A}" v="1" dt="2025-01-08T11:31:2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5538" autoAdjust="0"/>
  </p:normalViewPr>
  <p:slideViewPr>
    <p:cSldViewPr snapToGrid="0">
      <p:cViewPr varScale="1">
        <p:scale>
          <a:sx n="75" d="100"/>
          <a:sy n="75" d="100"/>
        </p:scale>
        <p:origin x="1914" y="294"/>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18/11/2025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4712909" cy="570648"/>
          </a:xfrm>
          <a:prstGeom prst="rect">
            <a:avLst/>
          </a:prstGeom>
        </p:spPr>
        <p:txBody>
          <a:bodyPr lIns="91440" tIns="45720" rIns="91440" bIns="45720" anchor="t"/>
          <a:lstStyle/>
          <a:p>
            <a:r>
              <a:rPr lang="en-US" sz="3600" dirty="0" err="1">
                <a:solidFill>
                  <a:srgbClr val="222D59"/>
                </a:solidFill>
                <a:latin typeface="Arial Black" panose="020B0A04020102020204" pitchFamily="34" charset="0"/>
              </a:rPr>
              <a:t>Sensorer</a:t>
            </a:r>
            <a:endParaRPr lang="en-US" sz="3600" dirty="0">
              <a:solidFill>
                <a:srgbClr val="222D59"/>
              </a:solidFill>
              <a:latin typeface="Arial Black" panose="020B0A04020102020204" pitchFamily="34" charset="0"/>
            </a:endParaRPr>
          </a:p>
        </p:txBody>
      </p:sp>
    </p:spTree>
    <p:extLst>
      <p:ext uri="{BB962C8B-B14F-4D97-AF65-F5344CB8AC3E}">
        <p14:creationId xmlns:p14="http://schemas.microsoft.com/office/powerpoint/2010/main" val="222355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69AE8C-20C0-D377-EA24-D9C1B0991853}"/>
              </a:ext>
            </a:extLst>
          </p:cNvPr>
          <p:cNvSpPr>
            <a:spLocks noGrp="1"/>
          </p:cNvSpPr>
          <p:nvPr>
            <p:ph type="title"/>
          </p:nvPr>
        </p:nvSpPr>
        <p:spPr/>
        <p:txBody>
          <a:bodyPr/>
          <a:lstStyle/>
          <a:p>
            <a:r>
              <a:rPr lang="sv-SE" dirty="0"/>
              <a:t>Temperatursensor</a:t>
            </a:r>
          </a:p>
        </p:txBody>
      </p:sp>
      <p:pic>
        <p:nvPicPr>
          <p:cNvPr id="4" name="Bildobjekt 3">
            <a:extLst>
              <a:ext uri="{FF2B5EF4-FFF2-40B4-BE49-F238E27FC236}">
                <a16:creationId xmlns:a16="http://schemas.microsoft.com/office/drawing/2014/main" id="{370F8884-05AE-6AAA-92B6-2AB1B6764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470" y="1147146"/>
            <a:ext cx="3896619" cy="2201590"/>
          </a:xfrm>
          <a:prstGeom prst="rect">
            <a:avLst/>
          </a:prstGeom>
        </p:spPr>
      </p:pic>
      <p:pic>
        <p:nvPicPr>
          <p:cNvPr id="5" name="Bildobjekt 4">
            <a:extLst>
              <a:ext uri="{FF2B5EF4-FFF2-40B4-BE49-F238E27FC236}">
                <a16:creationId xmlns:a16="http://schemas.microsoft.com/office/drawing/2014/main" id="{7119184D-6914-F276-1DCF-8B4C487C7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988" y="3769520"/>
            <a:ext cx="2237357" cy="1689204"/>
          </a:xfrm>
          <a:prstGeom prst="rect">
            <a:avLst/>
          </a:prstGeom>
        </p:spPr>
      </p:pic>
      <p:pic>
        <p:nvPicPr>
          <p:cNvPr id="6" name="Bildobjekt 5">
            <a:extLst>
              <a:ext uri="{FF2B5EF4-FFF2-40B4-BE49-F238E27FC236}">
                <a16:creationId xmlns:a16="http://schemas.microsoft.com/office/drawing/2014/main" id="{2A3F28B9-C537-AACF-76D5-DECC2A116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7212" y="3948242"/>
            <a:ext cx="2237357" cy="1331760"/>
          </a:xfrm>
          <a:prstGeom prst="rect">
            <a:avLst/>
          </a:prstGeom>
        </p:spPr>
      </p:pic>
      <p:sp>
        <p:nvSpPr>
          <p:cNvPr id="7" name="Platshållare för innehåll 2">
            <a:extLst>
              <a:ext uri="{FF2B5EF4-FFF2-40B4-BE49-F238E27FC236}">
                <a16:creationId xmlns:a16="http://schemas.microsoft.com/office/drawing/2014/main" id="{1B4465ED-A574-9AFA-311E-80D7FDB5B900}"/>
              </a:ext>
            </a:extLst>
          </p:cNvPr>
          <p:cNvSpPr txBox="1">
            <a:spLocks/>
          </p:cNvSpPr>
          <p:nvPr/>
        </p:nvSpPr>
        <p:spPr>
          <a:xfrm>
            <a:off x="6569957" y="2249487"/>
            <a:ext cx="4747087"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Resistans eller infrarött ljus</a:t>
            </a:r>
          </a:p>
          <a:p>
            <a:endParaRPr lang="sv-SE"/>
          </a:p>
          <a:p>
            <a:r>
              <a:rPr lang="sv-SE"/>
              <a:t>Termoelement /Termistor(elektronikkomponent)/ Termometrar</a:t>
            </a:r>
          </a:p>
          <a:p>
            <a:endParaRPr lang="sv-SE"/>
          </a:p>
          <a:p>
            <a:endParaRPr lang="sv-SE" dirty="0"/>
          </a:p>
        </p:txBody>
      </p:sp>
    </p:spTree>
    <p:extLst>
      <p:ext uri="{BB962C8B-B14F-4D97-AF65-F5344CB8AC3E}">
        <p14:creationId xmlns:p14="http://schemas.microsoft.com/office/powerpoint/2010/main" val="41582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7104D2-3CD8-44A7-3C1A-94978E84913A}"/>
              </a:ext>
            </a:extLst>
          </p:cNvPr>
          <p:cNvSpPr>
            <a:spLocks noGrp="1"/>
          </p:cNvSpPr>
          <p:nvPr>
            <p:ph type="title"/>
          </p:nvPr>
        </p:nvSpPr>
        <p:spPr/>
        <p:txBody>
          <a:bodyPr/>
          <a:lstStyle/>
          <a:p>
            <a:r>
              <a:rPr lang="sv-SE" dirty="0"/>
              <a:t>Fotosensor</a:t>
            </a:r>
          </a:p>
        </p:txBody>
      </p:sp>
      <p:pic>
        <p:nvPicPr>
          <p:cNvPr id="4" name="Picture 2" descr="5mm Ldr Sensor Light Sensor Photosensor - China Photoresistance,  Photoresistor Sensor | Made-in-China.com">
            <a:extLst>
              <a:ext uri="{FF2B5EF4-FFF2-40B4-BE49-F238E27FC236}">
                <a16:creationId xmlns:a16="http://schemas.microsoft.com/office/drawing/2014/main" id="{601D5342-7C6B-D801-53E1-810575F387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35984" y="1147146"/>
            <a:ext cx="2201590" cy="220159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93AE5A62-5845-B192-6B58-7905A38C2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073" y="3513327"/>
            <a:ext cx="3931412" cy="2201591"/>
          </a:xfrm>
          <a:prstGeom prst="rect">
            <a:avLst/>
          </a:prstGeom>
        </p:spPr>
      </p:pic>
      <p:sp>
        <p:nvSpPr>
          <p:cNvPr id="6" name="Platshållare för innehåll 2">
            <a:extLst>
              <a:ext uri="{FF2B5EF4-FFF2-40B4-BE49-F238E27FC236}">
                <a16:creationId xmlns:a16="http://schemas.microsoft.com/office/drawing/2014/main" id="{17B6AD52-B194-BCFD-7FEB-D623CE907004}"/>
              </a:ext>
            </a:extLst>
          </p:cNvPr>
          <p:cNvSpPr txBox="1">
            <a:spLocks/>
          </p:cNvSpPr>
          <p:nvPr/>
        </p:nvSpPr>
        <p:spPr>
          <a:xfrm>
            <a:off x="6569957" y="2249487"/>
            <a:ext cx="4747087"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Ljuskänslig</a:t>
            </a:r>
          </a:p>
          <a:p>
            <a:endParaRPr lang="sv-SE"/>
          </a:p>
          <a:p>
            <a:r>
              <a:rPr lang="sv-SE"/>
              <a:t>Kombinera med rörelsesensorer i t.ex alarm.</a:t>
            </a:r>
          </a:p>
          <a:p>
            <a:endParaRPr lang="sv-SE" dirty="0"/>
          </a:p>
        </p:txBody>
      </p:sp>
    </p:spTree>
    <p:extLst>
      <p:ext uri="{BB962C8B-B14F-4D97-AF65-F5344CB8AC3E}">
        <p14:creationId xmlns:p14="http://schemas.microsoft.com/office/powerpoint/2010/main" val="142332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BF3E-DE61-3246-7FC9-EF2EDC4FC8D2}"/>
              </a:ext>
            </a:extLst>
          </p:cNvPr>
          <p:cNvSpPr>
            <a:spLocks noGrp="1"/>
          </p:cNvSpPr>
          <p:nvPr>
            <p:ph type="title"/>
          </p:nvPr>
        </p:nvSpPr>
        <p:spPr/>
        <p:txBody>
          <a:bodyPr/>
          <a:lstStyle/>
          <a:p>
            <a:r>
              <a:rPr lang="sv-SE" dirty="0"/>
              <a:t>Vad är en sensor?</a:t>
            </a:r>
            <a:endParaRPr lang="en-BE" dirty="0"/>
          </a:p>
        </p:txBody>
      </p:sp>
      <p:sp>
        <p:nvSpPr>
          <p:cNvPr id="4" name="Platshållare för innehåll 2">
            <a:extLst>
              <a:ext uri="{FF2B5EF4-FFF2-40B4-BE49-F238E27FC236}">
                <a16:creationId xmlns:a16="http://schemas.microsoft.com/office/drawing/2014/main" id="{22AEE000-FFDC-B9E5-8900-63918749100A}"/>
              </a:ext>
            </a:extLst>
          </p:cNvPr>
          <p:cNvSpPr txBox="1">
            <a:spLocks/>
          </p:cNvSpPr>
          <p:nvPr/>
        </p:nvSpPr>
        <p:spPr>
          <a:xfrm>
            <a:off x="3646763" y="1074736"/>
            <a:ext cx="5751237" cy="470852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dirty="0">
                <a:cs typeface="Calibri" panose="020F0502020204030204" pitchFamily="34" charset="0"/>
              </a:rPr>
              <a:t>En sensor samlar, konverterar och i vissa fall distribuerar signaler, stimuli eller data</a:t>
            </a:r>
          </a:p>
          <a:p>
            <a:endParaRPr lang="sv-SE" sz="1800" dirty="0">
              <a:cs typeface="Calibri" panose="020F0502020204030204" pitchFamily="34" charset="0"/>
            </a:endParaRPr>
          </a:p>
          <a:p>
            <a:pPr marL="0" indent="0">
              <a:buFont typeface="Arial" panose="020B0604020202020204" pitchFamily="34" charset="0"/>
              <a:buNone/>
            </a:pPr>
            <a:r>
              <a:rPr lang="sv-SE" sz="1800" dirty="0">
                <a:cs typeface="Calibri" panose="020F0502020204030204" pitchFamily="34" charset="0"/>
              </a:rPr>
              <a:t>Våra fem sinnen kan betraktas som olika biologiska sensorer</a:t>
            </a:r>
          </a:p>
          <a:p>
            <a:pPr marL="0" indent="0">
              <a:buFont typeface="Arial" panose="020B0604020202020204" pitchFamily="34" charset="0"/>
              <a:buNone/>
            </a:pPr>
            <a:r>
              <a:rPr lang="sv-SE" sz="1800" dirty="0">
                <a:cs typeface="Calibri" panose="020F0502020204030204" pitchFamily="34" charset="0"/>
              </a:rPr>
              <a:t>(Syn, hörsel, lukt, smak, känsel)</a:t>
            </a:r>
          </a:p>
        </p:txBody>
      </p:sp>
    </p:spTree>
    <p:extLst>
      <p:ext uri="{BB962C8B-B14F-4D97-AF65-F5344CB8AC3E}">
        <p14:creationId xmlns:p14="http://schemas.microsoft.com/office/powerpoint/2010/main" val="2257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69B35B-3663-2A7C-FBEC-5D5719181B27}"/>
              </a:ext>
            </a:extLst>
          </p:cNvPr>
          <p:cNvSpPr>
            <a:spLocks noGrp="1"/>
          </p:cNvSpPr>
          <p:nvPr>
            <p:ph type="title"/>
          </p:nvPr>
        </p:nvSpPr>
        <p:spPr/>
        <p:txBody>
          <a:bodyPr/>
          <a:lstStyle/>
          <a:p>
            <a:r>
              <a:rPr lang="sv-SE" sz="3200" dirty="0"/>
              <a:t>Vad består en sensor av?</a:t>
            </a:r>
            <a:endParaRPr lang="sv-SE" dirty="0"/>
          </a:p>
        </p:txBody>
      </p:sp>
      <p:sp>
        <p:nvSpPr>
          <p:cNvPr id="3" name="Platshållare för innehåll 2">
            <a:extLst>
              <a:ext uri="{FF2B5EF4-FFF2-40B4-BE49-F238E27FC236}">
                <a16:creationId xmlns:a16="http://schemas.microsoft.com/office/drawing/2014/main" id="{5126504E-270B-EB57-3C7A-9E33A617A2C3}"/>
              </a:ext>
            </a:extLst>
          </p:cNvPr>
          <p:cNvSpPr txBox="1">
            <a:spLocks/>
          </p:cNvSpPr>
          <p:nvPr/>
        </p:nvSpPr>
        <p:spPr>
          <a:xfrm>
            <a:off x="3875363" y="1074736"/>
            <a:ext cx="5751237" cy="470852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a:t>Enkel förklarat:</a:t>
            </a:r>
          </a:p>
          <a:p>
            <a:pPr marL="0" indent="0">
              <a:buFont typeface="Arial" panose="020B0604020202020204" pitchFamily="34" charset="0"/>
              <a:buNone/>
            </a:pPr>
            <a:r>
              <a:rPr lang="sv-SE" sz="1800"/>
              <a:t>Avkännare, givare och signalbehandlare</a:t>
            </a:r>
          </a:p>
          <a:p>
            <a:endParaRPr lang="sv-SE" sz="1800"/>
          </a:p>
          <a:p>
            <a:pPr marL="0" indent="0">
              <a:buFont typeface="Arial" panose="020B0604020202020204" pitchFamily="34" charset="0"/>
              <a:buNone/>
            </a:pPr>
            <a:r>
              <a:rPr lang="sv-SE" sz="1800"/>
              <a:t>Analoga och digitala signaler</a:t>
            </a:r>
          </a:p>
          <a:p>
            <a:pPr marL="0" indent="0">
              <a:buFont typeface="Arial" panose="020B0604020202020204" pitchFamily="34" charset="0"/>
              <a:buNone/>
            </a:pPr>
            <a:endParaRPr lang="sv-SE" sz="1800"/>
          </a:p>
          <a:p>
            <a:pPr marL="0" indent="0">
              <a:buFont typeface="Arial" panose="020B0604020202020204" pitchFamily="34" charset="0"/>
              <a:buNone/>
            </a:pPr>
            <a:r>
              <a:rPr lang="sv-SE" sz="1800"/>
              <a:t>Analog – Sinusvåg – Mänsklig röst</a:t>
            </a:r>
          </a:p>
          <a:p>
            <a:pPr marL="0" indent="0">
              <a:buFont typeface="Arial" panose="020B0604020202020204" pitchFamily="34" charset="0"/>
              <a:buNone/>
            </a:pPr>
            <a:endParaRPr lang="sv-SE" sz="1800"/>
          </a:p>
          <a:p>
            <a:pPr marL="0" indent="0">
              <a:buFont typeface="Arial" panose="020B0604020202020204" pitchFamily="34" charset="0"/>
              <a:buNone/>
            </a:pPr>
            <a:r>
              <a:rPr lang="sv-SE" sz="1800"/>
              <a:t>Digital – Binär - Dataöverföring</a:t>
            </a:r>
            <a:endParaRPr lang="sv-SE" sz="1800" dirty="0"/>
          </a:p>
        </p:txBody>
      </p:sp>
    </p:spTree>
    <p:extLst>
      <p:ext uri="{BB962C8B-B14F-4D97-AF65-F5344CB8AC3E}">
        <p14:creationId xmlns:p14="http://schemas.microsoft.com/office/powerpoint/2010/main" val="154990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A86AC0-33DE-EC29-44DE-61EB28018E04}"/>
              </a:ext>
            </a:extLst>
          </p:cNvPr>
          <p:cNvSpPr>
            <a:spLocks noGrp="1"/>
          </p:cNvSpPr>
          <p:nvPr>
            <p:ph type="title"/>
          </p:nvPr>
        </p:nvSpPr>
        <p:spPr/>
        <p:txBody>
          <a:bodyPr/>
          <a:lstStyle/>
          <a:p>
            <a:r>
              <a:rPr lang="sv-SE" dirty="0"/>
              <a:t>Vad finns det för sensorer</a:t>
            </a:r>
          </a:p>
        </p:txBody>
      </p:sp>
      <p:sp>
        <p:nvSpPr>
          <p:cNvPr id="3" name="Platshållare för text 7">
            <a:extLst>
              <a:ext uri="{FF2B5EF4-FFF2-40B4-BE49-F238E27FC236}">
                <a16:creationId xmlns:a16="http://schemas.microsoft.com/office/drawing/2014/main" id="{206128B1-E731-649A-221A-293B318CEB81}"/>
              </a:ext>
            </a:extLst>
          </p:cNvPr>
          <p:cNvSpPr txBox="1">
            <a:spLocks/>
          </p:cNvSpPr>
          <p:nvPr/>
        </p:nvSpPr>
        <p:spPr>
          <a:xfrm>
            <a:off x="1370019" y="2249486"/>
            <a:ext cx="464978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Mekaniska</a:t>
            </a:r>
          </a:p>
        </p:txBody>
      </p:sp>
      <p:sp>
        <p:nvSpPr>
          <p:cNvPr id="4" name="Platshållare för innehåll 11">
            <a:extLst>
              <a:ext uri="{FF2B5EF4-FFF2-40B4-BE49-F238E27FC236}">
                <a16:creationId xmlns:a16="http://schemas.microsoft.com/office/drawing/2014/main" id="{A97A9FDE-14A2-9895-0A63-7C40B5D14900}"/>
              </a:ext>
            </a:extLst>
          </p:cNvPr>
          <p:cNvSpPr txBox="1">
            <a:spLocks/>
          </p:cNvSpPr>
          <p:nvPr/>
        </p:nvSpPr>
        <p:spPr>
          <a:xfrm>
            <a:off x="1141410" y="3073397"/>
            <a:ext cx="4878391" cy="27178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Strömbrytare</a:t>
            </a:r>
          </a:p>
          <a:p>
            <a:r>
              <a:rPr lang="sv-SE"/>
              <a:t>Knappar</a:t>
            </a:r>
          </a:p>
          <a:p>
            <a:pPr marL="0" indent="0">
              <a:buFont typeface="Arial" panose="020B0604020202020204" pitchFamily="34" charset="0"/>
              <a:buNone/>
            </a:pPr>
            <a:endParaRPr lang="sv-SE" dirty="0"/>
          </a:p>
        </p:txBody>
      </p:sp>
      <p:sp>
        <p:nvSpPr>
          <p:cNvPr id="5" name="Platshållare för text 8">
            <a:extLst>
              <a:ext uri="{FF2B5EF4-FFF2-40B4-BE49-F238E27FC236}">
                <a16:creationId xmlns:a16="http://schemas.microsoft.com/office/drawing/2014/main" id="{80414CE0-D66F-894E-B4B5-D056D993741C}"/>
              </a:ext>
            </a:extLst>
          </p:cNvPr>
          <p:cNvSpPr txBox="1">
            <a:spLocks/>
          </p:cNvSpPr>
          <p:nvPr/>
        </p:nvSpPr>
        <p:spPr>
          <a:xfrm>
            <a:off x="6400808" y="2249485"/>
            <a:ext cx="4646602"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Elektriska</a:t>
            </a:r>
          </a:p>
        </p:txBody>
      </p:sp>
      <p:sp>
        <p:nvSpPr>
          <p:cNvPr id="6" name="Platshållare för innehåll 9">
            <a:extLst>
              <a:ext uri="{FF2B5EF4-FFF2-40B4-BE49-F238E27FC236}">
                <a16:creationId xmlns:a16="http://schemas.microsoft.com/office/drawing/2014/main" id="{98B8AD47-486F-3D8C-F704-EB3D8F6D3371}"/>
              </a:ext>
            </a:extLst>
          </p:cNvPr>
          <p:cNvSpPr txBox="1">
            <a:spLocks/>
          </p:cNvSpPr>
          <p:nvPr/>
        </p:nvSpPr>
        <p:spPr>
          <a:xfrm>
            <a:off x="6172200" y="3073397"/>
            <a:ext cx="4875210" cy="271780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Induktion</a:t>
            </a:r>
          </a:p>
          <a:p>
            <a:r>
              <a:rPr lang="sv-SE"/>
              <a:t>Magnetism</a:t>
            </a:r>
          </a:p>
          <a:p>
            <a:r>
              <a:rPr lang="sv-SE"/>
              <a:t>Kapacitans</a:t>
            </a:r>
          </a:p>
          <a:p>
            <a:r>
              <a:rPr lang="sv-SE"/>
              <a:t>Temperatur</a:t>
            </a:r>
          </a:p>
          <a:p>
            <a:r>
              <a:rPr lang="sv-SE"/>
              <a:t>Foto</a:t>
            </a:r>
          </a:p>
          <a:p>
            <a:r>
              <a:rPr lang="sv-SE"/>
              <a:t>Rörelse</a:t>
            </a:r>
            <a:endParaRPr lang="sv-SE" dirty="0"/>
          </a:p>
        </p:txBody>
      </p:sp>
    </p:spTree>
    <p:extLst>
      <p:ext uri="{BB962C8B-B14F-4D97-AF65-F5344CB8AC3E}">
        <p14:creationId xmlns:p14="http://schemas.microsoft.com/office/powerpoint/2010/main" val="263832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7B850-8DCC-17E2-00E3-6C185BC2F2A6}"/>
              </a:ext>
            </a:extLst>
          </p:cNvPr>
          <p:cNvSpPr>
            <a:spLocks noGrp="1"/>
          </p:cNvSpPr>
          <p:nvPr>
            <p:ph type="title"/>
          </p:nvPr>
        </p:nvSpPr>
        <p:spPr/>
        <p:txBody>
          <a:bodyPr/>
          <a:lstStyle/>
          <a:p>
            <a:r>
              <a:rPr lang="sv-SE" sz="3200" dirty="0"/>
              <a:t>PNP och NPN</a:t>
            </a:r>
            <a:endParaRPr lang="sv-SE" dirty="0"/>
          </a:p>
        </p:txBody>
      </p:sp>
      <p:sp>
        <p:nvSpPr>
          <p:cNvPr id="3" name="Platshållare för innehåll 2">
            <a:extLst>
              <a:ext uri="{FF2B5EF4-FFF2-40B4-BE49-F238E27FC236}">
                <a16:creationId xmlns:a16="http://schemas.microsoft.com/office/drawing/2014/main" id="{6FC49810-4991-0883-236B-CBA004453ABE}"/>
              </a:ext>
            </a:extLst>
          </p:cNvPr>
          <p:cNvSpPr txBox="1">
            <a:spLocks/>
          </p:cNvSpPr>
          <p:nvPr/>
        </p:nvSpPr>
        <p:spPr>
          <a:xfrm>
            <a:off x="3535003" y="1074736"/>
            <a:ext cx="5751237" cy="470852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a:t>Viktigt att känna till, sensorer är antigen PNP eller NPN</a:t>
            </a:r>
          </a:p>
          <a:p>
            <a:endParaRPr lang="sv-SE" sz="1800"/>
          </a:p>
          <a:p>
            <a:pPr marL="0" indent="0">
              <a:buFont typeface="Arial" panose="020B0604020202020204" pitchFamily="34" charset="0"/>
              <a:buNone/>
            </a:pPr>
            <a:r>
              <a:rPr lang="sv-SE" sz="1800"/>
              <a:t>PNP – Sensorn sänder ut en positiv spänning</a:t>
            </a:r>
          </a:p>
          <a:p>
            <a:pPr marL="0" indent="0">
              <a:buFont typeface="Arial" panose="020B0604020202020204" pitchFamily="34" charset="0"/>
              <a:buNone/>
            </a:pPr>
            <a:r>
              <a:rPr lang="sv-SE" sz="1800"/>
              <a:t>NPN – Sensorn sänder ut en negativ spänning</a:t>
            </a:r>
          </a:p>
          <a:p>
            <a:pPr marL="0" indent="0">
              <a:buFont typeface="Arial" panose="020B0604020202020204" pitchFamily="34" charset="0"/>
              <a:buNone/>
            </a:pPr>
            <a:endParaRPr lang="sv-SE" sz="1800"/>
          </a:p>
          <a:p>
            <a:pPr marL="0" indent="0">
              <a:buFont typeface="Arial" panose="020B0604020202020204" pitchFamily="34" charset="0"/>
              <a:buNone/>
            </a:pPr>
            <a:r>
              <a:rPr lang="sv-SE" sz="1800"/>
              <a:t>Viktigt att ta hänsyn till vid val av PLC!</a:t>
            </a:r>
            <a:endParaRPr lang="sv-SE" sz="1800" dirty="0"/>
          </a:p>
        </p:txBody>
      </p:sp>
    </p:spTree>
    <p:extLst>
      <p:ext uri="{BB962C8B-B14F-4D97-AF65-F5344CB8AC3E}">
        <p14:creationId xmlns:p14="http://schemas.microsoft.com/office/powerpoint/2010/main" val="364693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3C95B7-95B6-B3ED-F5F4-24B2173AAAAC}"/>
              </a:ext>
            </a:extLst>
          </p:cNvPr>
          <p:cNvSpPr>
            <a:spLocks noGrp="1"/>
          </p:cNvSpPr>
          <p:nvPr>
            <p:ph type="title"/>
          </p:nvPr>
        </p:nvSpPr>
        <p:spPr/>
        <p:txBody>
          <a:bodyPr/>
          <a:lstStyle/>
          <a:p>
            <a:r>
              <a:rPr lang="sv-SE" sz="2800" dirty="0"/>
              <a:t>Knappar och strömbrytare</a:t>
            </a:r>
            <a:endParaRPr lang="sv-SE" dirty="0"/>
          </a:p>
        </p:txBody>
      </p:sp>
      <p:sp>
        <p:nvSpPr>
          <p:cNvPr id="3" name="Platshållare för innehåll 2">
            <a:extLst>
              <a:ext uri="{FF2B5EF4-FFF2-40B4-BE49-F238E27FC236}">
                <a16:creationId xmlns:a16="http://schemas.microsoft.com/office/drawing/2014/main" id="{E8C17F3A-28E9-D511-9736-1B1C2D372BBC}"/>
              </a:ext>
            </a:extLst>
          </p:cNvPr>
          <p:cNvSpPr txBox="1">
            <a:spLocks/>
          </p:cNvSpPr>
          <p:nvPr/>
        </p:nvSpPr>
        <p:spPr>
          <a:xfrm>
            <a:off x="3535003" y="1074736"/>
            <a:ext cx="5751237" cy="470852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a:t>De enklaste sensorerna</a:t>
            </a:r>
          </a:p>
          <a:p>
            <a:endParaRPr lang="sv-SE" sz="1800"/>
          </a:p>
          <a:p>
            <a:r>
              <a:rPr lang="sv-SE" sz="1800"/>
              <a:t>Kan kombineras med logiska system! (T.ex dubbelknapp för att undvika klämrisker)</a:t>
            </a:r>
          </a:p>
          <a:p>
            <a:endParaRPr lang="sv-SE" sz="1800"/>
          </a:p>
          <a:p>
            <a:r>
              <a:rPr lang="sv-SE" sz="1800"/>
              <a:t>Eller för att sortera signaler</a:t>
            </a:r>
          </a:p>
          <a:p>
            <a:endParaRPr lang="sv-SE" sz="1800"/>
          </a:p>
          <a:p>
            <a:r>
              <a:rPr lang="sv-SE" sz="1800"/>
              <a:t>Slits ut med tiden</a:t>
            </a:r>
            <a:endParaRPr lang="sv-SE" sz="1800" dirty="0"/>
          </a:p>
        </p:txBody>
      </p:sp>
    </p:spTree>
    <p:extLst>
      <p:ext uri="{BB962C8B-B14F-4D97-AF65-F5344CB8AC3E}">
        <p14:creationId xmlns:p14="http://schemas.microsoft.com/office/powerpoint/2010/main" val="418333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F17FC8-3035-323C-0C47-223C08556AB0}"/>
              </a:ext>
            </a:extLst>
          </p:cNvPr>
          <p:cNvSpPr>
            <a:spLocks noGrp="1"/>
          </p:cNvSpPr>
          <p:nvPr>
            <p:ph type="title"/>
          </p:nvPr>
        </p:nvSpPr>
        <p:spPr/>
        <p:txBody>
          <a:bodyPr/>
          <a:lstStyle/>
          <a:p>
            <a:r>
              <a:rPr lang="sv-SE" dirty="0"/>
              <a:t>Induktiva sensorer </a:t>
            </a:r>
          </a:p>
        </p:txBody>
      </p:sp>
      <p:pic>
        <p:nvPicPr>
          <p:cNvPr id="3" name="Bildobjekt 2">
            <a:extLst>
              <a:ext uri="{FF2B5EF4-FFF2-40B4-BE49-F238E27FC236}">
                <a16:creationId xmlns:a16="http://schemas.microsoft.com/office/drawing/2014/main" id="{44888B7C-6A1C-FBC4-8C9A-D9042FA6F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1" y="2711326"/>
            <a:ext cx="4689234" cy="262597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Platshållare för innehåll 2">
            <a:extLst>
              <a:ext uri="{FF2B5EF4-FFF2-40B4-BE49-F238E27FC236}">
                <a16:creationId xmlns:a16="http://schemas.microsoft.com/office/drawing/2014/main" id="{50831C6C-B646-CEBE-7091-D72BBCFD5ACF}"/>
              </a:ext>
            </a:extLst>
          </p:cNvPr>
          <p:cNvSpPr txBox="1">
            <a:spLocks/>
          </p:cNvSpPr>
          <p:nvPr/>
        </p:nvSpPr>
        <p:spPr>
          <a:xfrm>
            <a:off x="6336727" y="2249487"/>
            <a:ext cx="4710683" cy="354171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sv-SE"/>
              <a:t>Känner av metall</a:t>
            </a:r>
          </a:p>
          <a:p>
            <a:pPr>
              <a:lnSpc>
                <a:spcPct val="110000"/>
              </a:lnSpc>
            </a:pPr>
            <a:endParaRPr lang="sv-SE"/>
          </a:p>
          <a:p>
            <a:pPr>
              <a:lnSpc>
                <a:spcPct val="110000"/>
              </a:lnSpc>
            </a:pPr>
            <a:r>
              <a:rPr lang="sv-SE"/>
              <a:t>Kan detektera de flesta metaller</a:t>
            </a:r>
          </a:p>
          <a:p>
            <a:pPr>
              <a:lnSpc>
                <a:spcPct val="110000"/>
              </a:lnSpc>
            </a:pPr>
            <a:endParaRPr lang="sv-SE"/>
          </a:p>
          <a:p>
            <a:pPr>
              <a:lnSpc>
                <a:spcPct val="110000"/>
              </a:lnSpc>
            </a:pPr>
            <a:r>
              <a:rPr lang="sv-SE"/>
              <a:t>Bygger på elektromagnetism och skiftningar i det magnetfält som uppstår</a:t>
            </a:r>
          </a:p>
        </p:txBody>
      </p:sp>
    </p:spTree>
    <p:extLst>
      <p:ext uri="{BB962C8B-B14F-4D97-AF65-F5344CB8AC3E}">
        <p14:creationId xmlns:p14="http://schemas.microsoft.com/office/powerpoint/2010/main" val="39161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60DD0C-E3BF-9A4B-81B6-C03807CDFE3C}"/>
              </a:ext>
            </a:extLst>
          </p:cNvPr>
          <p:cNvSpPr>
            <a:spLocks noGrp="1"/>
          </p:cNvSpPr>
          <p:nvPr>
            <p:ph type="title"/>
          </p:nvPr>
        </p:nvSpPr>
        <p:spPr/>
        <p:txBody>
          <a:bodyPr/>
          <a:lstStyle/>
          <a:p>
            <a:r>
              <a:rPr lang="sv-SE" dirty="0"/>
              <a:t>Magnetsensor</a:t>
            </a:r>
          </a:p>
        </p:txBody>
      </p:sp>
      <p:pic>
        <p:nvPicPr>
          <p:cNvPr id="3" name="Bildobjekt 2">
            <a:extLst>
              <a:ext uri="{FF2B5EF4-FFF2-40B4-BE49-F238E27FC236}">
                <a16:creationId xmlns:a16="http://schemas.microsoft.com/office/drawing/2014/main" id="{968F8B0F-EDEA-6498-1699-A445DF6EDBFB}"/>
              </a:ext>
            </a:extLst>
          </p:cNvPr>
          <p:cNvPicPr>
            <a:picLocks noChangeAspect="1"/>
          </p:cNvPicPr>
          <p:nvPr/>
        </p:nvPicPr>
        <p:blipFill rotWithShape="1">
          <a:blip r:embed="rId2">
            <a:extLst>
              <a:ext uri="{28A0092B-C50C-407E-A947-70E740481C1C}">
                <a14:useLocalDpi xmlns:a14="http://schemas.microsoft.com/office/drawing/2010/main" val="0"/>
              </a:ext>
            </a:extLst>
          </a:blip>
          <a:srcRect t="6272" r="-3" b="-3"/>
          <a:stretch/>
        </p:blipFill>
        <p:spPr>
          <a:xfrm>
            <a:off x="1141412" y="2497720"/>
            <a:ext cx="4662140"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Platshållare för innehåll 2">
            <a:extLst>
              <a:ext uri="{FF2B5EF4-FFF2-40B4-BE49-F238E27FC236}">
                <a16:creationId xmlns:a16="http://schemas.microsoft.com/office/drawing/2014/main" id="{B489F57B-D873-143B-E418-D1F0C68B2FFA}"/>
              </a:ext>
            </a:extLst>
          </p:cNvPr>
          <p:cNvSpPr txBox="1">
            <a:spLocks/>
          </p:cNvSpPr>
          <p:nvPr/>
        </p:nvSpPr>
        <p:spPr>
          <a:xfrm>
            <a:off x="6204479" y="2249487"/>
            <a:ext cx="4844521" cy="354171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Känner av magnetism</a:t>
            </a:r>
          </a:p>
          <a:p>
            <a:endParaRPr lang="sv-SE"/>
          </a:p>
          <a:p>
            <a:r>
              <a:rPr lang="sv-SE"/>
              <a:t>Fungerar genom material (beröringsfri)</a:t>
            </a:r>
            <a:endParaRPr lang="sv-SE" dirty="0"/>
          </a:p>
        </p:txBody>
      </p:sp>
    </p:spTree>
    <p:extLst>
      <p:ext uri="{BB962C8B-B14F-4D97-AF65-F5344CB8AC3E}">
        <p14:creationId xmlns:p14="http://schemas.microsoft.com/office/powerpoint/2010/main" val="193462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AE4302-B261-56EE-1CFF-6F105B658FDF}"/>
              </a:ext>
            </a:extLst>
          </p:cNvPr>
          <p:cNvSpPr>
            <a:spLocks noGrp="1"/>
          </p:cNvSpPr>
          <p:nvPr>
            <p:ph type="title"/>
          </p:nvPr>
        </p:nvSpPr>
        <p:spPr/>
        <p:txBody>
          <a:bodyPr/>
          <a:lstStyle/>
          <a:p>
            <a:r>
              <a:rPr lang="sv-SE" sz="2800" dirty="0" err="1"/>
              <a:t>Kapacitativ</a:t>
            </a:r>
            <a:r>
              <a:rPr lang="sv-SE" sz="2800" dirty="0"/>
              <a:t> sensor</a:t>
            </a:r>
            <a:endParaRPr lang="sv-SE" dirty="0"/>
          </a:p>
        </p:txBody>
      </p:sp>
      <p:sp>
        <p:nvSpPr>
          <p:cNvPr id="4" name="Platshållare för innehåll 2">
            <a:extLst>
              <a:ext uri="{FF2B5EF4-FFF2-40B4-BE49-F238E27FC236}">
                <a16:creationId xmlns:a16="http://schemas.microsoft.com/office/drawing/2014/main" id="{7EEBA8F5-4E4E-CF9A-5D39-289A1EC2CA14}"/>
              </a:ext>
            </a:extLst>
          </p:cNvPr>
          <p:cNvSpPr txBox="1">
            <a:spLocks/>
          </p:cNvSpPr>
          <p:nvPr/>
        </p:nvSpPr>
        <p:spPr>
          <a:xfrm>
            <a:off x="1141412" y="2249487"/>
            <a:ext cx="4459287" cy="39650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a:t>Baseras på olika materials kapacitans (förmåga att behålla laddning)</a:t>
            </a:r>
          </a:p>
          <a:p>
            <a:endParaRPr lang="sv-SE" sz="2000"/>
          </a:p>
          <a:p>
            <a:r>
              <a:rPr lang="sv-SE" sz="2000"/>
              <a:t>Kan detektera andra material än metall</a:t>
            </a:r>
          </a:p>
          <a:p>
            <a:endParaRPr lang="sv-SE" sz="2000"/>
          </a:p>
          <a:p>
            <a:r>
              <a:rPr lang="sv-SE" sz="2000"/>
              <a:t>Vanligt i fabriker (t.ex livsmedel)</a:t>
            </a:r>
          </a:p>
        </p:txBody>
      </p:sp>
      <p:pic>
        <p:nvPicPr>
          <p:cNvPr id="5" name="Bildobjekt 4">
            <a:extLst>
              <a:ext uri="{FF2B5EF4-FFF2-40B4-BE49-F238E27FC236}">
                <a16:creationId xmlns:a16="http://schemas.microsoft.com/office/drawing/2014/main" id="{C495DD7C-43D8-4E16-6711-CD738149C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63506"/>
            <a:ext cx="5456279" cy="470603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8663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026C5034DEF31469D687DC74110F0C4" ma:contentTypeVersion="18" ma:contentTypeDescription="Skapa ett nytt dokument." ma:contentTypeScope="" ma:versionID="4e91a8784a5fd120e71adda1d88c87e9">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987c6ffa2e527cafda2d5b19ff5cc2cd"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D5C8A27D-C79B-40FD-803F-A21D49AEF723}">
  <ds:schemaRefs>
    <ds:schemaRef ds:uri="http://schemas.microsoft.com/sharepoint/v3/contenttype/forms"/>
  </ds:schemaRefs>
</ds:datastoreItem>
</file>

<file path=customXml/itemProps2.xml><?xml version="1.0" encoding="utf-8"?>
<ds:datastoreItem xmlns:ds="http://schemas.openxmlformats.org/officeDocument/2006/customXml" ds:itemID="{5CE410AB-61B9-4E9E-865C-264B41B47F87}"/>
</file>

<file path=customXml/itemProps3.xml><?xml version="1.0" encoding="utf-8"?>
<ds:datastoreItem xmlns:ds="http://schemas.openxmlformats.org/officeDocument/2006/customXml" ds:itemID="{06824EFF-1B07-4611-954F-1712FD54AC03}">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docProps/app.xml><?xml version="1.0" encoding="utf-8"?>
<Properties xmlns="http://schemas.openxmlformats.org/officeDocument/2006/extended-properties" xmlns:vt="http://schemas.openxmlformats.org/officeDocument/2006/docPropsVTypes">
  <TotalTime>9</TotalTime>
  <Words>264</Words>
  <Application>Microsoft Office PowerPoint</Application>
  <PresentationFormat>Bredbild</PresentationFormat>
  <Paragraphs>70</Paragraphs>
  <Slides>12</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12</vt:i4>
      </vt:variant>
    </vt:vector>
  </HeadingPairs>
  <TitlesOfParts>
    <vt:vector size="20" baseType="lpstr">
      <vt:lpstr>Arial</vt:lpstr>
      <vt:lpstr>Arial Black</vt:lpstr>
      <vt:lpstr>Calibri</vt:lpstr>
      <vt:lpstr>Roboto</vt:lpstr>
      <vt:lpstr>COVER</vt:lpstr>
      <vt:lpstr>CONTENT</vt:lpstr>
      <vt:lpstr>NEW SECTION PAGE</vt:lpstr>
      <vt:lpstr>PAGE WHITE</vt:lpstr>
      <vt:lpstr>Sensorer</vt:lpstr>
      <vt:lpstr>Vad är en sensor?</vt:lpstr>
      <vt:lpstr>Vad består en sensor av?</vt:lpstr>
      <vt:lpstr>Vad finns det för sensorer</vt:lpstr>
      <vt:lpstr>PNP och NPN</vt:lpstr>
      <vt:lpstr>Knappar och strömbrytare</vt:lpstr>
      <vt:lpstr>Induktiva sensorer </vt:lpstr>
      <vt:lpstr>Magnetsensor</vt:lpstr>
      <vt:lpstr>Kapacitativ sensor</vt:lpstr>
      <vt:lpstr>Temperatursensor</vt:lpstr>
      <vt:lpstr>Fotosensor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Arvid Carlsson</cp:lastModifiedBy>
  <cp:revision>41</cp:revision>
  <dcterms:created xsi:type="dcterms:W3CDTF">2022-08-31T20:39:04Z</dcterms:created>
  <dcterms:modified xsi:type="dcterms:W3CDTF">2025-11-18T13:10:56Z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y fmtid="{D5CDD505-2E9C-101B-9397-08002B2CF9AE}" pid="4" name="MSIP_Label_69d71fdc-c4d9-4097-88de-c82ff1aa3cf3_Enabled">
    <vt:lpwstr>true</vt:lpwstr>
  </property>
  <property fmtid="{D5CDD505-2E9C-101B-9397-08002B2CF9AE}" pid="5" name="MSIP_Label_69d71fdc-c4d9-4097-88de-c82ff1aa3cf3_SetDate">
    <vt:lpwstr>2025-11-18T12:48:11Z</vt:lpwstr>
  </property>
  <property fmtid="{D5CDD505-2E9C-101B-9397-08002B2CF9AE}" pid="6" name="MSIP_Label_69d71fdc-c4d9-4097-88de-c82ff1aa3cf3_Method">
    <vt:lpwstr>Privileged</vt:lpwstr>
  </property>
  <property fmtid="{D5CDD505-2E9C-101B-9397-08002B2CF9AE}" pid="7" name="MSIP_Label_69d71fdc-c4d9-4097-88de-c82ff1aa3cf3_Name">
    <vt:lpwstr>Offentlig data</vt:lpwstr>
  </property>
  <property fmtid="{D5CDD505-2E9C-101B-9397-08002B2CF9AE}" pid="8" name="MSIP_Label_69d71fdc-c4d9-4097-88de-c82ff1aa3cf3_SiteId">
    <vt:lpwstr>32a2cb4b-427a-45a7-80a0-f6eaf3f418b7</vt:lpwstr>
  </property>
  <property fmtid="{D5CDD505-2E9C-101B-9397-08002B2CF9AE}" pid="9" name="MSIP_Label_69d71fdc-c4d9-4097-88de-c82ff1aa3cf3_ActionId">
    <vt:lpwstr>61958267-4b07-4156-9c84-923198629796</vt:lpwstr>
  </property>
  <property fmtid="{D5CDD505-2E9C-101B-9397-08002B2CF9AE}" pid="10" name="MSIP_Label_69d71fdc-c4d9-4097-88de-c82ff1aa3cf3_ContentBits">
    <vt:lpwstr>0</vt:lpwstr>
  </property>
  <property fmtid="{D5CDD505-2E9C-101B-9397-08002B2CF9AE}" pid="11" name="MSIP_Label_69d71fdc-c4d9-4097-88de-c82ff1aa3cf3_Tag">
    <vt:lpwstr>10, 0, 1, 1</vt:lpwstr>
  </property>
</Properties>
</file>