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docProps/custom.xml" ContentType="application/vnd.openxmlformats-officedocument.custom-propertie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51"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Lst>
  <p:sldSz cy="6858000" cx="12192000"/>
  <p:notesSz cx="6858000" cy="9144000"/>
  <p:embeddedFontLst>
    <p:embeddedFont>
      <p:font typeface="Roboto"/>
      <p:regular r:id="rId41"/>
      <p:bold r:id="rId42"/>
      <p:italic r:id="rId43"/>
      <p:boldItalic r:id="rId44"/>
    </p:embeddedFont>
    <p:embeddedFont>
      <p:font typeface="Poppins"/>
      <p:regular r:id="rId45"/>
      <p:bold r:id="rId46"/>
      <p:italic r:id="rId47"/>
      <p:boldItalic r:id="rId48"/>
    </p:embeddedFont>
    <p:embeddedFont>
      <p:font typeface="Arial Black"/>
      <p:regular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50" roundtripDataSignature="AMtx7mhUifs0WmuEjNS4lXTD4XNaTmogO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1E15BF41-294E-4DC3-9C25-C67A6128CB8D}">
  <a:tblStyle styleId="{1E15BF41-294E-4DC3-9C25-C67A6128CB8D}" styleName="Table_0">
    <a:wholeTbl>
      <a:tcTxStyle b="off" i="off">
        <a:font>
          <a:latin typeface="Arial"/>
          <a:ea typeface="Arial"/>
          <a:cs typeface="Arial"/>
        </a:font>
        <a:srgbClr val="000000"/>
      </a:tcTx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39" Type="http://schemas.openxmlformats.org/officeDocument/2006/relationships/slide" Target="slides/slide33.xml"/><Relationship Id="rId26" Type="http://schemas.openxmlformats.org/officeDocument/2006/relationships/slide" Target="slides/slide20.xml"/><Relationship Id="rId13" Type="http://schemas.openxmlformats.org/officeDocument/2006/relationships/slide" Target="slides/slide7.xml"/><Relationship Id="rId18" Type="http://schemas.openxmlformats.org/officeDocument/2006/relationships/slide" Target="slides/slide12.xml"/><Relationship Id="rId42" Type="http://schemas.openxmlformats.org/officeDocument/2006/relationships/font" Target="fonts/Roboto-bold.fntdata"/><Relationship Id="rId47" Type="http://schemas.openxmlformats.org/officeDocument/2006/relationships/font" Target="fonts/Poppins-italic.fntdata"/><Relationship Id="rId34" Type="http://schemas.openxmlformats.org/officeDocument/2006/relationships/slide" Target="slides/slide28.xml"/><Relationship Id="rId21" Type="http://schemas.openxmlformats.org/officeDocument/2006/relationships/slide" Target="slides/slide15.xml"/><Relationship Id="rId50" Type="http://customschemas.google.com/relationships/presentationmetadata" Target="metadata"/><Relationship Id="rId7" Type="http://schemas.openxmlformats.org/officeDocument/2006/relationships/slide" Target="slides/slide1.xml"/><Relationship Id="rId2" Type="http://schemas.openxmlformats.org/officeDocument/2006/relationships/presProps" Target="presProps.xml"/><Relationship Id="rId29" Type="http://schemas.openxmlformats.org/officeDocument/2006/relationships/slide" Target="slides/slide23.xml"/><Relationship Id="rId16" Type="http://schemas.openxmlformats.org/officeDocument/2006/relationships/slide" Target="slides/slide10.xml"/><Relationship Id="rId40" Type="http://schemas.openxmlformats.org/officeDocument/2006/relationships/slide" Target="slides/slide34.xml"/><Relationship Id="rId45" Type="http://schemas.openxmlformats.org/officeDocument/2006/relationships/font" Target="fonts/Poppins-regular.fntdata"/><Relationship Id="rId32" Type="http://schemas.openxmlformats.org/officeDocument/2006/relationships/slide" Target="slides/slide26.xml"/><Relationship Id="rId37" Type="http://schemas.openxmlformats.org/officeDocument/2006/relationships/slide" Target="slides/slide31.xml"/><Relationship Id="rId24" Type="http://schemas.openxmlformats.org/officeDocument/2006/relationships/slide" Target="slides/slide18.xml"/><Relationship Id="rId11" Type="http://schemas.openxmlformats.org/officeDocument/2006/relationships/slide" Target="slides/slide5.xml"/><Relationship Id="rId53" Type="http://schemas.openxmlformats.org/officeDocument/2006/relationships/customXml" Target="../customXml/item3.xml"/><Relationship Id="rId5" Type="http://schemas.openxmlformats.org/officeDocument/2006/relationships/slideMaster" Target="slideMasters/slideMaster2.xml"/><Relationship Id="rId44" Type="http://schemas.openxmlformats.org/officeDocument/2006/relationships/font" Target="fonts/Roboto-boldItalic.fntdata"/><Relationship Id="rId31" Type="http://schemas.openxmlformats.org/officeDocument/2006/relationships/slide" Target="slides/slide25.xml"/><Relationship Id="rId10" Type="http://schemas.openxmlformats.org/officeDocument/2006/relationships/slide" Target="slides/slide4.xml"/><Relationship Id="rId19" Type="http://schemas.openxmlformats.org/officeDocument/2006/relationships/slide" Target="slides/slide13.xml"/><Relationship Id="rId52" Type="http://schemas.openxmlformats.org/officeDocument/2006/relationships/customXml" Target="../customXml/item2.xml"/><Relationship Id="rId43" Type="http://schemas.openxmlformats.org/officeDocument/2006/relationships/font" Target="fonts/Roboto-italic.fntdata"/><Relationship Id="rId4" Type="http://schemas.openxmlformats.org/officeDocument/2006/relationships/slideMaster" Target="slideMasters/slideMaster1.xml"/><Relationship Id="rId9" Type="http://schemas.openxmlformats.org/officeDocument/2006/relationships/slide" Target="slides/slide3.xml"/><Relationship Id="rId48" Type="http://schemas.openxmlformats.org/officeDocument/2006/relationships/font" Target="fonts/Poppins-boldItalic.fntdata"/><Relationship Id="rId30" Type="http://schemas.openxmlformats.org/officeDocument/2006/relationships/slide" Target="slides/slide24.xml"/><Relationship Id="rId35" Type="http://schemas.openxmlformats.org/officeDocument/2006/relationships/slide" Target="slides/slide29.xml"/><Relationship Id="rId22" Type="http://schemas.openxmlformats.org/officeDocument/2006/relationships/slide" Target="slides/slide16.xml"/><Relationship Id="rId27" Type="http://schemas.openxmlformats.org/officeDocument/2006/relationships/slide" Target="slides/slide21.xml"/><Relationship Id="rId14" Type="http://schemas.openxmlformats.org/officeDocument/2006/relationships/slide" Target="slides/slide8.xml"/><Relationship Id="rId8" Type="http://schemas.openxmlformats.org/officeDocument/2006/relationships/slide" Target="slides/slide2.xml"/><Relationship Id="rId51" Type="http://schemas.openxmlformats.org/officeDocument/2006/relationships/customXml" Target="../customXml/item1.xml"/><Relationship Id="rId3" Type="http://schemas.openxmlformats.org/officeDocument/2006/relationships/tableStyles" Target="tableStyles.xml"/><Relationship Id="rId46" Type="http://schemas.openxmlformats.org/officeDocument/2006/relationships/font" Target="fonts/Poppins-bold.fntdata"/><Relationship Id="rId33" Type="http://schemas.openxmlformats.org/officeDocument/2006/relationships/slide" Target="slides/slide27.xml"/><Relationship Id="rId38" Type="http://schemas.openxmlformats.org/officeDocument/2006/relationships/slide" Target="slides/slide32.xml"/><Relationship Id="rId25" Type="http://schemas.openxmlformats.org/officeDocument/2006/relationships/slide" Target="slides/slide19.xml"/><Relationship Id="rId12" Type="http://schemas.openxmlformats.org/officeDocument/2006/relationships/slide" Target="slides/slide6.xml"/><Relationship Id="rId17" Type="http://schemas.openxmlformats.org/officeDocument/2006/relationships/slide" Target="slides/slide11.xml"/><Relationship Id="rId41" Type="http://schemas.openxmlformats.org/officeDocument/2006/relationships/font" Target="fonts/Roboto-regular.fntdata"/><Relationship Id="rId20" Type="http://schemas.openxmlformats.org/officeDocument/2006/relationships/slide" Target="slides/slide14.xml"/><Relationship Id="rId1" Type="http://schemas.openxmlformats.org/officeDocument/2006/relationships/theme" Target="theme/theme3.xml"/><Relationship Id="rId6" Type="http://schemas.openxmlformats.org/officeDocument/2006/relationships/notesMaster" Target="notesMasters/notesMaster1.xml"/><Relationship Id="rId49" Type="http://schemas.openxmlformats.org/officeDocument/2006/relationships/font" Target="fonts/ArialBlack-regular.fntdata"/><Relationship Id="rId36" Type="http://schemas.openxmlformats.org/officeDocument/2006/relationships/slide" Target="slides/slide30.xml"/><Relationship Id="rId23" Type="http://schemas.openxmlformats.org/officeDocument/2006/relationships/slide" Target="slides/slide17.xml"/><Relationship Id="rId28" Type="http://schemas.openxmlformats.org/officeDocument/2006/relationships/slide" Target="slides/slide22.xml"/><Relationship Id="rId15"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6" name="Google Shape;36;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4551dc208c_0_8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0" name="Google Shape;130;g34551dc208c_0_81: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4551dc208c_0_9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1" name="Google Shape;141;g34551dc208c_0_91: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34551dc208c_0_10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2" name="Google Shape;152;g34551dc208c_0_101: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4551dc208c_0_1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2" name="Google Shape;162;g34551dc208c_0_11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4551dc208c_0_1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2" name="Google Shape;172;g34551dc208c_0_119: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34551dc208c_0_1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2" name="Google Shape;182;g34551dc208c_0_128: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34551dc208c_0_1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2" name="Google Shape;192;g34551dc208c_0_137: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34551dc208c_0_14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2" name="Google Shape;202;g34551dc208c_0_146: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34551dc208c_0_15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2" name="Google Shape;212;g34551dc208c_0_155: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34551dc208c_0_1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g34551dc208c_0_167: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g34551dc208c_0_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 name="Google Shape;41;g34551dc208c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 name="Google Shape;42;g34551dc208c_0_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34551dc208c_0_18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5" name="Google Shape;245;g34551dc208c_0_186: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34551dc208c_0_2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3" name="Google Shape;273;g34551dc208c_0_213: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34551dc208c_0_2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0" name="Google Shape;290;g34551dc208c_0_229: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g34551dc208c_0_2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3" name="Google Shape;303;g34551dc208c_0_241: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34551dc208c_0_25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5" name="Google Shape;315;g34551dc208c_0_252: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34551dc208c_0_26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9" name="Google Shape;329;g34551dc208c_0_265: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2" name="Shape 342"/>
        <p:cNvGrpSpPr/>
        <p:nvPr/>
      </p:nvGrpSpPr>
      <p:grpSpPr>
        <a:xfrm>
          <a:off x="0" y="0"/>
          <a:ext cx="0" cy="0"/>
          <a:chOff x="0" y="0"/>
          <a:chExt cx="0" cy="0"/>
        </a:xfrm>
      </p:grpSpPr>
      <p:sp>
        <p:nvSpPr>
          <p:cNvPr id="343" name="Google Shape;343;g34551dc208c_0_27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4" name="Google Shape;344;g34551dc208c_0_279: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4" name="Shape 354"/>
        <p:cNvGrpSpPr/>
        <p:nvPr/>
      </p:nvGrpSpPr>
      <p:grpSpPr>
        <a:xfrm>
          <a:off x="0" y="0"/>
          <a:ext cx="0" cy="0"/>
          <a:chOff x="0" y="0"/>
          <a:chExt cx="0" cy="0"/>
        </a:xfrm>
      </p:grpSpPr>
      <p:sp>
        <p:nvSpPr>
          <p:cNvPr id="355" name="Google Shape;355;g34551dc208c_0_29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56" name="Google Shape;356;g34551dc208c_0_290: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34551dc208c_0_30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73" name="Google Shape;373;g34551dc208c_0_306: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g34551dc208c_0_3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84" name="Google Shape;384;g34551dc208c_0_316: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 name="Shape 48"/>
        <p:cNvGrpSpPr/>
        <p:nvPr/>
      </p:nvGrpSpPr>
      <p:grpSpPr>
        <a:xfrm>
          <a:off x="0" y="0"/>
          <a:ext cx="0" cy="0"/>
          <a:chOff x="0" y="0"/>
          <a:chExt cx="0" cy="0"/>
        </a:xfrm>
      </p:grpSpPr>
      <p:sp>
        <p:nvSpPr>
          <p:cNvPr id="49" name="Google Shape;49;g34551dc208c_0_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0" name="Google Shape;50;g34551dc208c_0_8: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g34551dc208c_0_3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00" name="Google Shape;400;g34551dc208c_0_331: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g34551dc208c_0_34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4" name="Google Shape;414;g34551dc208c_0_344: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34551dc208c_0_35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27" name="Google Shape;427;g34551dc208c_0_356: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34551dc208c_0_36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38" name="Google Shape;438;g34551dc208c_0_366: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4" name="Shape 454"/>
        <p:cNvGrpSpPr/>
        <p:nvPr/>
      </p:nvGrpSpPr>
      <p:grpSpPr>
        <a:xfrm>
          <a:off x="0" y="0"/>
          <a:ext cx="0" cy="0"/>
          <a:chOff x="0" y="0"/>
          <a:chExt cx="0" cy="0"/>
        </a:xfrm>
      </p:grpSpPr>
      <p:sp>
        <p:nvSpPr>
          <p:cNvPr id="455" name="Google Shape;455;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6" name="Google Shape;456;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34551dc208c_0_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7" name="Google Shape;57;g34551dc208c_0_14: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4551dc208c_0_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5" name="Google Shape;65;g34551dc208c_0_21: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 name="Shape 75"/>
        <p:cNvGrpSpPr/>
        <p:nvPr/>
      </p:nvGrpSpPr>
      <p:grpSpPr>
        <a:xfrm>
          <a:off x="0" y="0"/>
          <a:ext cx="0" cy="0"/>
          <a:chOff x="0" y="0"/>
          <a:chExt cx="0" cy="0"/>
        </a:xfrm>
      </p:grpSpPr>
      <p:sp>
        <p:nvSpPr>
          <p:cNvPr id="76" name="Google Shape;76;g34551dc208c_0_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7" name="Google Shape;77;g34551dc208c_0_32: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g34551dc208c_0_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8" name="Google Shape;88;g34551dc208c_0_42: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4551dc208c_0_5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2" name="Google Shape;102;g34551dc208c_0_55: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34551dc208c_0_7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9" name="Google Shape;119;g34551dc208c_0_71:notes"/>
          <p:cNvSpPr/>
          <p:nvPr>
            <p:ph idx="2" type="sldImg"/>
          </p:nvPr>
        </p:nvSpPr>
        <p:spPr>
          <a:xfrm>
            <a:off x="382188" y="685800"/>
            <a:ext cx="60936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16" name="Shape 1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p:cSld name="COVER">
    <p:spTree>
      <p:nvGrpSpPr>
        <p:cNvPr id="17" name="Shape 17"/>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ulua eta edukia" type="obj">
  <p:cSld name="OBJECT">
    <p:spTree>
      <p:nvGrpSpPr>
        <p:cNvPr id="23" name="Shape 23"/>
        <p:cNvGrpSpPr/>
        <p:nvPr/>
      </p:nvGrpSpPr>
      <p:grpSpPr>
        <a:xfrm>
          <a:off x="0" y="0"/>
          <a:ext cx="0" cy="0"/>
          <a:chOff x="0" y="0"/>
          <a:chExt cx="0" cy="0"/>
        </a:xfrm>
      </p:grpSpPr>
      <p:sp>
        <p:nvSpPr>
          <p:cNvPr id="24" name="Google Shape;24;p7"/>
          <p:cNvSpPr txBox="1"/>
          <p:nvPr>
            <p:ph type="title"/>
          </p:nvPr>
        </p:nvSpPr>
        <p:spPr>
          <a:xfrm>
            <a:off x="3534335" y="248584"/>
            <a:ext cx="5814712" cy="75211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002060"/>
              </a:buClr>
              <a:buSzPts val="2400"/>
              <a:buFont typeface="Arial Black"/>
              <a:buNone/>
              <a:defRPr b="1" sz="2400">
                <a:solidFill>
                  <a:srgbClr val="00206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90000"/>
              </a:lnSpc>
              <a:spcBef>
                <a:spcPts val="1000"/>
              </a:spcBef>
              <a:spcAft>
                <a:spcPts val="0"/>
              </a:spcAft>
              <a:buClr>
                <a:schemeClr val="dk1"/>
              </a:buClr>
              <a:buSzPts val="1600"/>
              <a:buFont typeface="Arial"/>
              <a:buChar char="•"/>
              <a:defRPr b="0" i="0" sz="1600" u="none" cap="none" strike="noStrike">
                <a:solidFill>
                  <a:schemeClr val="dk1"/>
                </a:solidFill>
                <a:latin typeface="Arial"/>
                <a:ea typeface="Arial"/>
                <a:cs typeface="Arial"/>
                <a:sym typeface="Arial"/>
              </a:defRPr>
            </a:lvl1pPr>
            <a:lvl2pPr indent="-317500" lvl="1" marL="914400" marR="0" rtl="0" algn="l">
              <a:lnSpc>
                <a:spcPct val="90000"/>
              </a:lnSpc>
              <a:spcBef>
                <a:spcPts val="500"/>
              </a:spcBef>
              <a:spcAft>
                <a:spcPts val="0"/>
              </a:spcAft>
              <a:buClr>
                <a:schemeClr val="dk1"/>
              </a:buClr>
              <a:buSzPts val="1400"/>
              <a:buFont typeface="Arial"/>
              <a:buChar char="•"/>
              <a:defRPr b="0" i="0" sz="1400" u="none" cap="none" strike="noStrike">
                <a:solidFill>
                  <a:schemeClr val="dk1"/>
                </a:solidFill>
                <a:latin typeface="Arial"/>
                <a:ea typeface="Arial"/>
                <a:cs typeface="Arial"/>
                <a:sym typeface="Arial"/>
              </a:defRPr>
            </a:lvl2pPr>
            <a:lvl3pPr indent="-304800" lvl="2" marL="1371600" marR="0" rtl="0" algn="l">
              <a:lnSpc>
                <a:spcPct val="90000"/>
              </a:lnSpc>
              <a:spcBef>
                <a:spcPts val="500"/>
              </a:spcBef>
              <a:spcAft>
                <a:spcPts val="0"/>
              </a:spcAft>
              <a:buClr>
                <a:schemeClr val="dk1"/>
              </a:buClr>
              <a:buSzPts val="1200"/>
              <a:buFont typeface="Arial"/>
              <a:buChar char="•"/>
              <a:defRPr b="0" i="0" sz="1200" u="none" cap="none" strike="noStrike">
                <a:solidFill>
                  <a:schemeClr val="dk1"/>
                </a:solidFill>
                <a:latin typeface="Arial"/>
                <a:ea typeface="Arial"/>
                <a:cs typeface="Arial"/>
                <a:sym typeface="Arial"/>
              </a:defRPr>
            </a:lvl3pPr>
            <a:lvl4pPr indent="-298450" lvl="3" marL="18288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4pPr>
            <a:lvl5pPr indent="-298450" lvl="4" marL="2286000" marR="0" rtl="0" algn="l">
              <a:lnSpc>
                <a:spcPct val="90000"/>
              </a:lnSpc>
              <a:spcBef>
                <a:spcPts val="500"/>
              </a:spcBef>
              <a:spcAft>
                <a:spcPts val="0"/>
              </a:spcAft>
              <a:buClr>
                <a:schemeClr val="dk1"/>
              </a:buClr>
              <a:buSzPts val="1100"/>
              <a:buFont typeface="Arial"/>
              <a:buChar char="•"/>
              <a:defRPr b="0" i="0" sz="11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p:cSld name="CONTENT">
    <p:spTree>
      <p:nvGrpSpPr>
        <p:cNvPr id="26" name="Shape 26"/>
        <p:cNvGrpSpPr/>
        <p:nvPr/>
      </p:nvGrpSpPr>
      <p:grpSpPr>
        <a:xfrm>
          <a:off x="0" y="0"/>
          <a:ext cx="0" cy="0"/>
          <a:chOff x="0" y="0"/>
          <a:chExt cx="0" cy="0"/>
        </a:xfrm>
      </p:grpSpPr>
      <p:sp>
        <p:nvSpPr>
          <p:cNvPr id="27" name="Google Shape;27;p9"/>
          <p:cNvSpPr txBox="1"/>
          <p:nvPr>
            <p:ph idx="10" type="dt"/>
          </p:nvPr>
        </p:nvSpPr>
        <p:spPr>
          <a:xfrm>
            <a:off x="838200" y="6356350"/>
            <a:ext cx="27432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8" name="Google Shape;28;p9"/>
          <p:cNvSpPr txBox="1"/>
          <p:nvPr>
            <p:ph idx="11" type="ftr"/>
          </p:nvPr>
        </p:nvSpPr>
        <p:spPr>
          <a:xfrm>
            <a:off x="4038600" y="6356350"/>
            <a:ext cx="4114800" cy="36512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9" name="Google Shape;29;p9"/>
          <p:cNvSpPr txBox="1"/>
          <p:nvPr>
            <p:ph idx="12" type="sldNum"/>
          </p:nvPr>
        </p:nvSpPr>
        <p:spPr>
          <a:xfrm>
            <a:off x="8610600" y="6356350"/>
            <a:ext cx="2743200" cy="365125"/>
          </a:xfrm>
          <a:prstGeom prst="rect">
            <a:avLst/>
          </a:prstGeom>
          <a:noFill/>
          <a:ln>
            <a:noFill/>
          </a:ln>
        </p:spPr>
        <p:txBody>
          <a:bodyPr anchorCtr="0" anchor="t" bIns="45700" lIns="91425" spcFirstLastPara="1" rIns="91425" wrap="square" tIns="45700">
            <a:noAutofit/>
          </a:bodyPr>
          <a:lstStyle>
            <a:lvl1pPr indent="0" lvl="0" marL="0" marR="0" rtl="0" algn="l">
              <a:spcBef>
                <a:spcPts val="0"/>
              </a:spcBef>
              <a:buNone/>
              <a:defRPr sz="1800">
                <a:solidFill>
                  <a:schemeClr val="dk1"/>
                </a:solidFill>
                <a:latin typeface="Arial"/>
                <a:ea typeface="Arial"/>
                <a:cs typeface="Arial"/>
                <a:sym typeface="Arial"/>
              </a:defRPr>
            </a:lvl1pPr>
            <a:lvl2pPr indent="0" lvl="1" marL="0" marR="0" rtl="0" algn="l">
              <a:spcBef>
                <a:spcPts val="0"/>
              </a:spcBef>
              <a:buNone/>
              <a:defRPr sz="1800">
                <a:solidFill>
                  <a:schemeClr val="dk1"/>
                </a:solidFill>
                <a:latin typeface="Arial"/>
                <a:ea typeface="Arial"/>
                <a:cs typeface="Arial"/>
                <a:sym typeface="Arial"/>
              </a:defRPr>
            </a:lvl2pPr>
            <a:lvl3pPr indent="0" lvl="2" marL="0" marR="0" rtl="0" algn="l">
              <a:spcBef>
                <a:spcPts val="0"/>
              </a:spcBef>
              <a:buNone/>
              <a:defRPr sz="1800">
                <a:solidFill>
                  <a:schemeClr val="dk1"/>
                </a:solidFill>
                <a:latin typeface="Arial"/>
                <a:ea typeface="Arial"/>
                <a:cs typeface="Arial"/>
                <a:sym typeface="Arial"/>
              </a:defRPr>
            </a:lvl3pPr>
            <a:lvl4pPr indent="0" lvl="3" marL="0" marR="0" rtl="0" algn="l">
              <a:spcBef>
                <a:spcPts val="0"/>
              </a:spcBef>
              <a:buNone/>
              <a:defRPr sz="1800">
                <a:solidFill>
                  <a:schemeClr val="dk1"/>
                </a:solidFill>
                <a:latin typeface="Arial"/>
                <a:ea typeface="Arial"/>
                <a:cs typeface="Arial"/>
                <a:sym typeface="Arial"/>
              </a:defRPr>
            </a:lvl4pPr>
            <a:lvl5pPr indent="0" lvl="4" marL="0" marR="0" rtl="0" algn="l">
              <a:spcBef>
                <a:spcPts val="0"/>
              </a:spcBef>
              <a:buNone/>
              <a:defRPr sz="1800">
                <a:solidFill>
                  <a:schemeClr val="dk1"/>
                </a:solidFill>
                <a:latin typeface="Arial"/>
                <a:ea typeface="Arial"/>
                <a:cs typeface="Arial"/>
                <a:sym typeface="Arial"/>
              </a:defRPr>
            </a:lvl5pPr>
            <a:lvl6pPr indent="0" lvl="5" marL="0" marR="0" rtl="0" algn="l">
              <a:spcBef>
                <a:spcPts val="0"/>
              </a:spcBef>
              <a:buNone/>
              <a:defRPr sz="1800">
                <a:solidFill>
                  <a:schemeClr val="dk1"/>
                </a:solidFill>
                <a:latin typeface="Arial"/>
                <a:ea typeface="Arial"/>
                <a:cs typeface="Arial"/>
                <a:sym typeface="Arial"/>
              </a:defRPr>
            </a:lvl6pPr>
            <a:lvl7pPr indent="0" lvl="6" marL="0" marR="0" rtl="0" algn="l">
              <a:spcBef>
                <a:spcPts val="0"/>
              </a:spcBef>
              <a:buNone/>
              <a:defRPr sz="1800">
                <a:solidFill>
                  <a:schemeClr val="dk1"/>
                </a:solidFill>
                <a:latin typeface="Arial"/>
                <a:ea typeface="Arial"/>
                <a:cs typeface="Arial"/>
                <a:sym typeface="Arial"/>
              </a:defRPr>
            </a:lvl7pPr>
            <a:lvl8pPr indent="0" lvl="7" marL="0" marR="0" rtl="0" algn="l">
              <a:spcBef>
                <a:spcPts val="0"/>
              </a:spcBef>
              <a:buNone/>
              <a:defRPr sz="1800">
                <a:solidFill>
                  <a:schemeClr val="dk1"/>
                </a:solidFill>
                <a:latin typeface="Arial"/>
                <a:ea typeface="Arial"/>
                <a:cs typeface="Arial"/>
                <a:sym typeface="Arial"/>
              </a:defRPr>
            </a:lvl8pPr>
            <a:lvl9pPr indent="0" lvl="8" marL="0" marR="0" rtl="0" algn="l">
              <a:spcBef>
                <a:spcPts val="0"/>
              </a:spcBef>
              <a:buNone/>
              <a:defRPr sz="1800">
                <a:solidFill>
                  <a:schemeClr val="dk1"/>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GB"/>
              <a:t>‹#›</a:t>
            </a:fld>
            <a:endParaRPr/>
          </a:p>
        </p:txBody>
      </p:sp>
      <p:sp>
        <p:nvSpPr>
          <p:cNvPr id="30" name="Google Shape;30;p9"/>
          <p:cNvSpPr txBox="1"/>
          <p:nvPr>
            <p:ph type="title"/>
          </p:nvPr>
        </p:nvSpPr>
        <p:spPr>
          <a:xfrm>
            <a:off x="1183640" y="15979"/>
            <a:ext cx="8102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rgbClr val="222D59"/>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p:cSld name="Diapositiva de título">
    <p:spTree>
      <p:nvGrpSpPr>
        <p:cNvPr id="31" name="Shape 31"/>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2" name="Shape 32"/>
        <p:cNvGrpSpPr/>
        <p:nvPr/>
      </p:nvGrpSpPr>
      <p:grpSpPr>
        <a:xfrm>
          <a:off x="0" y="0"/>
          <a:ext cx="0" cy="0"/>
          <a:chOff x="0" y="0"/>
          <a:chExt cx="0" cy="0"/>
        </a:xfrm>
      </p:grpSpPr>
      <p:sp>
        <p:nvSpPr>
          <p:cNvPr id="33" name="Google Shape;33;g34551dc208c_0_455"/>
          <p:cNvSpPr txBox="1"/>
          <p:nvPr>
            <p:ph idx="12" type="sldNum"/>
          </p:nvPr>
        </p:nvSpPr>
        <p:spPr>
          <a:xfrm>
            <a:off x="11296610" y="6217622"/>
            <a:ext cx="731700" cy="524700"/>
          </a:xfrm>
          <a:prstGeom prst="rect">
            <a:avLst/>
          </a:prstGeom>
          <a:noFill/>
          <a:ln>
            <a:noFill/>
          </a:ln>
        </p:spPr>
        <p:txBody>
          <a:bodyPr anchorCtr="0" anchor="ctr" bIns="121900" lIns="121900" spcFirstLastPara="1" rIns="121900" wrap="square" tIns="121900">
            <a:noAutofit/>
          </a:bodyPr>
          <a:lstStyle>
            <a:lvl1pPr lvl="0">
              <a:buNone/>
              <a:defRPr sz="1900"/>
            </a:lvl1pPr>
            <a:lvl2pPr lvl="1">
              <a:buNone/>
              <a:defRPr sz="1900"/>
            </a:lvl2pPr>
            <a:lvl3pPr lvl="2">
              <a:buNone/>
              <a:defRPr sz="1900"/>
            </a:lvl3pPr>
            <a:lvl4pPr lvl="3">
              <a:buNone/>
              <a:defRPr sz="1900"/>
            </a:lvl4pPr>
            <a:lvl5pPr lvl="4">
              <a:buNone/>
              <a:defRPr sz="1900"/>
            </a:lvl5pPr>
            <a:lvl6pPr lvl="5">
              <a:buNone/>
              <a:defRPr sz="1900"/>
            </a:lvl6pPr>
            <a:lvl7pPr lvl="6">
              <a:buNone/>
              <a:defRPr sz="1900"/>
            </a:lvl7pPr>
            <a:lvl8pPr lvl="7">
              <a:buNone/>
              <a:defRPr sz="1900"/>
            </a:lvl8pPr>
            <a:lvl9pPr lvl="8">
              <a:buNone/>
              <a:defRPr sz="1900"/>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5.png"/><Relationship Id="rId3" Type="http://schemas.openxmlformats.org/officeDocument/2006/relationships/image" Target="../media/image2.png"/><Relationship Id="rId4" Type="http://schemas.openxmlformats.org/officeDocument/2006/relationships/slideLayout" Target="../slideLayouts/slideLayout1.xml"/><Relationship Id="rId5" Type="http://schemas.openxmlformats.org/officeDocument/2006/relationships/slideLayout" Target="../slideLayouts/slideLayout2.xml"/><Relationship Id="rId6" Type="http://schemas.openxmlformats.org/officeDocument/2006/relationships/theme" Target="../theme/theme3.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3.png"/><Relationship Id="rId2" Type="http://schemas.openxmlformats.org/officeDocument/2006/relationships/image" Target="../media/image5.png"/><Relationship Id="rId3" Type="http://schemas.openxmlformats.org/officeDocument/2006/relationships/image" Target="../media/image56.png"/><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descr="A picture containing text, clipart&#10;&#10;Description automatically generated" id="10" name="Google Shape;10;p4"/>
          <p:cNvPicPr preferRelativeResize="0"/>
          <p:nvPr/>
        </p:nvPicPr>
        <p:blipFill rotWithShape="1">
          <a:blip r:embed="rId1">
            <a:alphaModFix/>
          </a:blip>
          <a:srcRect b="0" l="0" r="0" t="0"/>
          <a:stretch/>
        </p:blipFill>
        <p:spPr>
          <a:xfrm>
            <a:off x="0" y="0"/>
            <a:ext cx="12192000" cy="6858000"/>
          </a:xfrm>
          <a:prstGeom prst="rect">
            <a:avLst/>
          </a:prstGeom>
          <a:noFill/>
          <a:ln>
            <a:noFill/>
          </a:ln>
        </p:spPr>
      </p:pic>
      <p:pic>
        <p:nvPicPr>
          <p:cNvPr descr="Imagen que contiene Logotipo&#10;&#10;Descripción generada automáticamente" id="11" name="Google Shape;11;p4"/>
          <p:cNvPicPr preferRelativeResize="0"/>
          <p:nvPr/>
        </p:nvPicPr>
        <p:blipFill rotWithShape="1">
          <a:blip r:embed="rId2">
            <a:alphaModFix/>
          </a:blip>
          <a:srcRect b="0" l="0" r="0" t="0"/>
          <a:stretch/>
        </p:blipFill>
        <p:spPr>
          <a:xfrm>
            <a:off x="605741" y="317550"/>
            <a:ext cx="4082006" cy="1530752"/>
          </a:xfrm>
          <a:prstGeom prst="rect">
            <a:avLst/>
          </a:prstGeom>
          <a:noFill/>
          <a:ln>
            <a:noFill/>
          </a:ln>
        </p:spPr>
      </p:pic>
      <p:grpSp>
        <p:nvGrpSpPr>
          <p:cNvPr id="12" name="Google Shape;12;p4"/>
          <p:cNvGrpSpPr/>
          <p:nvPr/>
        </p:nvGrpSpPr>
        <p:grpSpPr>
          <a:xfrm>
            <a:off x="179295" y="6057247"/>
            <a:ext cx="1955918" cy="548655"/>
            <a:chOff x="754017" y="3871464"/>
            <a:chExt cx="3958319" cy="1110348"/>
          </a:xfrm>
        </p:grpSpPr>
        <p:sp>
          <p:nvSpPr>
            <p:cNvPr id="13" name="Google Shape;13;p4"/>
            <p:cNvSpPr/>
            <p:nvPr/>
          </p:nvSpPr>
          <p:spPr>
            <a:xfrm>
              <a:off x="827314" y="3987080"/>
              <a:ext cx="3846107" cy="89842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Graphical user interface, text&#10;&#10;Description automatically generated" id="14" name="Google Shape;14;p4"/>
            <p:cNvPicPr preferRelativeResize="0"/>
            <p:nvPr/>
          </p:nvPicPr>
          <p:blipFill rotWithShape="1">
            <a:blip r:embed="rId3">
              <a:alphaModFix/>
            </a:blip>
            <a:srcRect b="0" l="0" r="0" t="0"/>
            <a:stretch/>
          </p:blipFill>
          <p:spPr>
            <a:xfrm>
              <a:off x="754017" y="3871464"/>
              <a:ext cx="3958319" cy="1110348"/>
            </a:xfrm>
            <a:prstGeom prst="rect">
              <a:avLst/>
            </a:prstGeom>
            <a:noFill/>
            <a:ln>
              <a:noFill/>
            </a:ln>
          </p:spPr>
        </p:pic>
      </p:grpSp>
      <p:sp>
        <p:nvSpPr>
          <p:cNvPr id="15" name="Google Shape;15;p4"/>
          <p:cNvSpPr txBox="1"/>
          <p:nvPr/>
        </p:nvSpPr>
        <p:spPr>
          <a:xfrm>
            <a:off x="2015639" y="5944690"/>
            <a:ext cx="4170007" cy="773767"/>
          </a:xfrm>
          <a:prstGeom prst="rect">
            <a:avLst/>
          </a:prstGeom>
          <a:noFill/>
          <a:ln>
            <a:noFill/>
          </a:ln>
        </p:spPr>
        <p:txBody>
          <a:bodyPr anchorCtr="0" anchor="t" bIns="45700" lIns="91425" spcFirstLastPara="1" rIns="91425" wrap="square" tIns="45700">
            <a:noAutofit/>
          </a:bodyPr>
          <a:lstStyle/>
          <a:p>
            <a:pPr indent="0" lvl="0" marL="0" marR="0" rtl="0" algn="just">
              <a:spcBef>
                <a:spcPts val="0"/>
              </a:spcBef>
              <a:spcAft>
                <a:spcPts val="0"/>
              </a:spcAft>
              <a:buNone/>
            </a:pPr>
            <a:r>
              <a:rPr b="0" i="0" lang="en-GB" sz="900" u="none" cap="none" strike="noStrike">
                <a:solidFill>
                  <a:srgbClr val="2A3768"/>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b="0" i="0" sz="900" u="none" cap="none" strike="noStrike">
              <a:solidFill>
                <a:srgbClr val="2A3768"/>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4"/>
    <p:sldLayoutId id="2147483650"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 name="Shape 18"/>
        <p:cNvGrpSpPr/>
        <p:nvPr/>
      </p:nvGrpSpPr>
      <p:grpSpPr>
        <a:xfrm>
          <a:off x="0" y="0"/>
          <a:ext cx="0" cy="0"/>
          <a:chOff x="0" y="0"/>
          <a:chExt cx="0" cy="0"/>
        </a:xfrm>
      </p:grpSpPr>
      <p:sp>
        <p:nvSpPr>
          <p:cNvPr id="19" name="Google Shape;19;p6"/>
          <p:cNvSpPr txBox="1"/>
          <p:nvPr>
            <p:ph type="title"/>
          </p:nvPr>
        </p:nvSpPr>
        <p:spPr>
          <a:xfrm>
            <a:off x="1183640" y="15979"/>
            <a:ext cx="8102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rgbClr val="222D59"/>
              </a:buClr>
              <a:buSzPts val="3000"/>
              <a:buFont typeface="Arial Black"/>
              <a:buNone/>
              <a:defRPr b="0" i="0" sz="3000" u="none" cap="none" strike="noStrike">
                <a:solidFill>
                  <a:srgbClr val="222D59"/>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pic>
        <p:nvPicPr>
          <p:cNvPr descr="Icono&#10;&#10;Descripción generada automáticamente" id="20" name="Google Shape;20;p6"/>
          <p:cNvPicPr preferRelativeResize="0"/>
          <p:nvPr/>
        </p:nvPicPr>
        <p:blipFill rotWithShape="1">
          <a:blip r:embed="rId1">
            <a:alphaModFix/>
          </a:blip>
          <a:srcRect b="0" l="0" r="0" t="0"/>
          <a:stretch/>
        </p:blipFill>
        <p:spPr>
          <a:xfrm rot="-5400000">
            <a:off x="13302" y="2677"/>
            <a:ext cx="1080835" cy="1107440"/>
          </a:xfrm>
          <a:prstGeom prst="rect">
            <a:avLst/>
          </a:prstGeom>
          <a:noFill/>
          <a:ln>
            <a:noFill/>
          </a:ln>
        </p:spPr>
      </p:pic>
      <p:pic>
        <p:nvPicPr>
          <p:cNvPr descr="Imagen que contiene Logotipo&#10;&#10;Descripción generada automáticamente" id="21" name="Google Shape;21;p6"/>
          <p:cNvPicPr preferRelativeResize="0"/>
          <p:nvPr/>
        </p:nvPicPr>
        <p:blipFill rotWithShape="1">
          <a:blip r:embed="rId2">
            <a:alphaModFix/>
          </a:blip>
          <a:srcRect b="0" l="0" r="0" t="0"/>
          <a:stretch/>
        </p:blipFill>
        <p:spPr>
          <a:xfrm>
            <a:off x="9539549" y="146812"/>
            <a:ext cx="2332218" cy="874582"/>
          </a:xfrm>
          <a:prstGeom prst="rect">
            <a:avLst/>
          </a:prstGeom>
          <a:noFill/>
          <a:ln>
            <a:noFill/>
          </a:ln>
        </p:spPr>
      </p:pic>
      <p:pic>
        <p:nvPicPr>
          <p:cNvPr id="22" name="Google Shape;22;p6"/>
          <p:cNvPicPr preferRelativeResize="0"/>
          <p:nvPr/>
        </p:nvPicPr>
        <p:blipFill rotWithShape="1">
          <a:blip r:embed="rId3">
            <a:alphaModFix/>
          </a:blip>
          <a:srcRect b="0" l="0" r="0" t="0"/>
          <a:stretch/>
        </p:blipFill>
        <p:spPr>
          <a:xfrm>
            <a:off x="0" y="6395185"/>
            <a:ext cx="12192000" cy="462815"/>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52" r:id="rId4"/>
    <p:sldLayoutId id="2147483653" r:id="rId5"/>
    <p:sldLayoutId id="2147483654" r:id="rId6"/>
    <p:sldLayoutId id="2147483655"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hyperlink" Target="https://thingsboard.io/docs/user-guide/contribution/widgets-development/#settings-schema-section" TargetMode="External"/><Relationship Id="rId4" Type="http://schemas.openxmlformats.org/officeDocument/2006/relationships/hyperlink" Target="https://thingsboard.io/docs/user-guide/contribution/widgets-development/#subscription-object" TargetMode="External"/><Relationship Id="rId5" Type="http://schemas.openxmlformats.org/officeDocument/2006/relationships/hyperlink" Target="https://thingsboard.io/docs/user-guide/contribution/widgets-development/#subscription-object"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hyperlink" Target="https://thingsboard.io/docs/user-guide/contribution/widgets-development" TargetMode="External"/><Relationship Id="rId4" Type="http://schemas.openxmlformats.org/officeDocument/2006/relationships/image" Target="../media/image40.gi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20.jpg"/><Relationship Id="rId4" Type="http://schemas.openxmlformats.org/officeDocument/2006/relationships/image" Target="../media/image13.png"/><Relationship Id="rId5"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12.png"/><Relationship Id="rId4" Type="http://schemas.openxmlformats.org/officeDocument/2006/relationships/image" Target="../media/image31.png"/><Relationship Id="rId5" Type="http://schemas.openxmlformats.org/officeDocument/2006/relationships/image" Target="../media/image41.png"/><Relationship Id="rId6" Type="http://schemas.openxmlformats.org/officeDocument/2006/relationships/image" Target="../media/image2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10.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hyperlink" Target="https://jsfiddle.net/" TargetMode="External"/><Relationship Id="rId4" Type="http://schemas.openxmlformats.org/officeDocument/2006/relationships/image" Target="../media/image3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 Id="rId3" Type="http://schemas.openxmlformats.org/officeDocument/2006/relationships/image" Target="../media/image11.png"/><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35.png"/><Relationship Id="rId4" Type="http://schemas.openxmlformats.org/officeDocument/2006/relationships/image" Target="../media/image4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3.xml"/><Relationship Id="rId3" Type="http://schemas.openxmlformats.org/officeDocument/2006/relationships/image" Target="../media/image55.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 Id="rId3" Type="http://schemas.openxmlformats.org/officeDocument/2006/relationships/image" Target="../media/image35.pn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5.xml"/><Relationship Id="rId3" Type="http://schemas.openxmlformats.org/officeDocument/2006/relationships/image" Target="../media/image3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 Id="rId3" Type="http://schemas.openxmlformats.org/officeDocument/2006/relationships/image" Target="../media/image29.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7.xml"/><Relationship Id="rId3" Type="http://schemas.openxmlformats.org/officeDocument/2006/relationships/image" Target="../media/image24.png"/><Relationship Id="rId4" Type="http://schemas.openxmlformats.org/officeDocument/2006/relationships/image" Target="../media/image53.png"/><Relationship Id="rId5" Type="http://schemas.openxmlformats.org/officeDocument/2006/relationships/image" Target="../media/image38.png"/><Relationship Id="rId6" Type="http://schemas.openxmlformats.org/officeDocument/2006/relationships/image" Target="../media/image50.gi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9.xml"/><Relationship Id="rId3" Type="http://schemas.openxmlformats.org/officeDocument/2006/relationships/image" Target="../media/image5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4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Relationship Id="rId3" Type="http://schemas.openxmlformats.org/officeDocument/2006/relationships/image" Target="../media/image20.jpg"/><Relationship Id="rId4" Type="http://schemas.openxmlformats.org/officeDocument/2006/relationships/image" Target="../media/image13.png"/><Relationship Id="rId5" Type="http://schemas.openxmlformats.org/officeDocument/2006/relationships/image" Target="../media/image3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2.xml"/><Relationship Id="rId3" Type="http://schemas.openxmlformats.org/officeDocument/2006/relationships/image" Target="../media/image36.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49.gif"/><Relationship Id="rId4" Type="http://schemas.openxmlformats.org/officeDocument/2006/relationships/image" Target="../media/image57.png"/><Relationship Id="rId5" Type="http://schemas.openxmlformats.org/officeDocument/2006/relationships/image" Target="../media/image51.png"/><Relationship Id="rId6" Type="http://schemas.openxmlformats.org/officeDocument/2006/relationships/image" Target="../media/image47.png"/><Relationship Id="rId7" Type="http://schemas.openxmlformats.org/officeDocument/2006/relationships/image" Target="../media/image4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48.png"/><Relationship Id="rId4" Type="http://schemas.openxmlformats.org/officeDocument/2006/relationships/image" Target="../media/image44.png"/><Relationship Id="rId5" Type="http://schemas.openxmlformats.org/officeDocument/2006/relationships/image" Target="../media/image54.png"/><Relationship Id="rId6" Type="http://schemas.openxmlformats.org/officeDocument/2006/relationships/image" Target="../media/image4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7.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3.png"/><Relationship Id="rId7"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4.png"/><Relationship Id="rId4" Type="http://schemas.openxmlformats.org/officeDocument/2006/relationships/image" Target="../media/image8.png"/><Relationship Id="rId5"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 name="Shape 37"/>
        <p:cNvGrpSpPr/>
        <p:nvPr/>
      </p:nvGrpSpPr>
      <p:grpSpPr>
        <a:xfrm>
          <a:off x="0" y="0"/>
          <a:ext cx="0" cy="0"/>
          <a:chOff x="0" y="0"/>
          <a:chExt cx="0" cy="0"/>
        </a:xfrm>
      </p:grpSpPr>
      <p:sp>
        <p:nvSpPr>
          <p:cNvPr id="38" name="Google Shape;38;p1"/>
          <p:cNvSpPr txBox="1"/>
          <p:nvPr>
            <p:ph type="ctrTitle"/>
          </p:nvPr>
        </p:nvSpPr>
        <p:spPr>
          <a:xfrm>
            <a:off x="1014713" y="2964404"/>
            <a:ext cx="4712909" cy="570648"/>
          </a:xfrm>
          <a:prstGeom prst="rect">
            <a:avLst/>
          </a:prstGeom>
          <a:noFill/>
          <a:ln>
            <a:noFill/>
          </a:ln>
        </p:spPr>
        <p:txBody>
          <a:bodyPr anchorCtr="0" anchor="t" bIns="45700" lIns="91425" spcFirstLastPara="1" rIns="91425" wrap="square" tIns="45700">
            <a:noAutofit/>
          </a:bodyPr>
          <a:lstStyle/>
          <a:p>
            <a:pPr indent="0" lvl="0" marL="0" rtl="0" algn="ctr">
              <a:spcBef>
                <a:spcPts val="0"/>
              </a:spcBef>
              <a:spcAft>
                <a:spcPts val="0"/>
              </a:spcAft>
              <a:buClr>
                <a:schemeClr val="dk1"/>
              </a:buClr>
              <a:buSzPts val="3600"/>
              <a:buFont typeface="Arial"/>
              <a:buNone/>
            </a:pPr>
            <a:r>
              <a:rPr lang="en-GB" sz="3600">
                <a:solidFill>
                  <a:srgbClr val="222D59"/>
                </a:solidFill>
                <a:latin typeface="Arial Black"/>
                <a:ea typeface="Arial Black"/>
                <a:cs typeface="Arial Black"/>
                <a:sym typeface="Arial Black"/>
              </a:rPr>
              <a:t>Thingsboard Custom Widget</a:t>
            </a:r>
            <a:endParaRPr sz="3600">
              <a:solidFill>
                <a:srgbClr val="222D59"/>
              </a:solidFill>
              <a:latin typeface="Arial Black"/>
              <a:ea typeface="Arial Black"/>
              <a:cs typeface="Arial Black"/>
              <a:sym typeface="Arial Black"/>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g34551dc208c_0_81"/>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Custom Widget</a:t>
            </a:r>
            <a:endParaRPr/>
          </a:p>
        </p:txBody>
      </p:sp>
      <p:sp>
        <p:nvSpPr>
          <p:cNvPr id="133" name="Google Shape;133;g34551dc208c_0_81"/>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34" name="Google Shape;134;g34551dc208c_0_81"/>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Integrated Widget Editor</a:t>
            </a:r>
            <a:endParaRPr sz="1900"/>
          </a:p>
        </p:txBody>
      </p:sp>
      <p:sp>
        <p:nvSpPr>
          <p:cNvPr id="135" name="Google Shape;135;g34551dc208c_0_81"/>
          <p:cNvSpPr txBox="1"/>
          <p:nvPr>
            <p:ph idx="2" type="body"/>
          </p:nvPr>
        </p:nvSpPr>
        <p:spPr>
          <a:xfrm>
            <a:off x="3642047" y="2208314"/>
            <a:ext cx="4907700" cy="443100"/>
          </a:xfrm>
          <a:prstGeom prst="rect">
            <a:avLst/>
          </a:prstGeom>
          <a:noFill/>
          <a:ln cap="flat" cmpd="sng" w="28575">
            <a:solidFill>
              <a:srgbClr val="C0DF07"/>
            </a:solidFill>
            <a:prstDash val="solid"/>
            <a:round/>
            <a:headEnd len="sm" w="sm" type="none"/>
            <a:tailEnd len="sm" w="sm" type="none"/>
          </a:ln>
        </p:spPr>
        <p:txBody>
          <a:bodyPr anchorCtr="0" anchor="t" bIns="45700" lIns="91425" spcFirstLastPara="1" rIns="91425" wrap="square" tIns="45700">
            <a:noAutofit/>
          </a:bodyPr>
          <a:lstStyle/>
          <a:p>
            <a:pPr indent="-215900" lvl="0" marL="457200" rtl="0" algn="ctr">
              <a:lnSpc>
                <a:spcPct val="100000"/>
              </a:lnSpc>
              <a:spcBef>
                <a:spcPts val="0"/>
              </a:spcBef>
              <a:spcAft>
                <a:spcPts val="0"/>
              </a:spcAft>
              <a:buSzPts val="1600"/>
              <a:buNone/>
            </a:pPr>
            <a:r>
              <a:rPr lang="en-GB" sz="2400">
                <a:solidFill>
                  <a:srgbClr val="212529"/>
                </a:solidFill>
                <a:highlight>
                  <a:srgbClr val="FFFFFF"/>
                </a:highlight>
                <a:latin typeface="Poppins"/>
                <a:ea typeface="Poppins"/>
                <a:cs typeface="Poppins"/>
                <a:sym typeface="Poppins"/>
              </a:rPr>
              <a:t>3</a:t>
            </a:r>
            <a:r>
              <a:rPr b="0" i="0" lang="en-GB" sz="2400">
                <a:solidFill>
                  <a:srgbClr val="212529"/>
                </a:solidFill>
                <a:highlight>
                  <a:srgbClr val="FFFFFF"/>
                </a:highlight>
                <a:latin typeface="Poppins"/>
                <a:ea typeface="Poppins"/>
                <a:cs typeface="Poppins"/>
                <a:sym typeface="Poppins"/>
              </a:rPr>
              <a:t>. Settings schema</a:t>
            </a:r>
            <a:endParaRPr b="0" i="0" sz="2400">
              <a:solidFill>
                <a:srgbClr val="212529"/>
              </a:solidFill>
              <a:highlight>
                <a:srgbClr val="FFFFFF"/>
              </a:highlight>
              <a:latin typeface="Poppins"/>
              <a:ea typeface="Poppins"/>
              <a:cs typeface="Poppins"/>
              <a:sym typeface="Poppins"/>
            </a:endParaRPr>
          </a:p>
        </p:txBody>
      </p:sp>
      <p:pic>
        <p:nvPicPr>
          <p:cNvPr descr="image" id="136" name="Google Shape;136;g34551dc208c_0_81"/>
          <p:cNvPicPr preferRelativeResize="0"/>
          <p:nvPr/>
        </p:nvPicPr>
        <p:blipFill rotWithShape="1">
          <a:blip r:embed="rId3">
            <a:alphaModFix/>
          </a:blip>
          <a:srcRect b="40155" l="0" r="0" t="0"/>
          <a:stretch/>
        </p:blipFill>
        <p:spPr>
          <a:xfrm>
            <a:off x="4290032" y="2825829"/>
            <a:ext cx="7506685" cy="1105871"/>
          </a:xfrm>
          <a:prstGeom prst="rect">
            <a:avLst/>
          </a:prstGeom>
          <a:noFill/>
          <a:ln cap="sq" cmpd="sng" w="9525">
            <a:solidFill>
              <a:srgbClr val="000000"/>
            </a:solidFill>
            <a:prstDash val="solid"/>
            <a:miter lim="800000"/>
            <a:headEnd len="sm" w="sm" type="none"/>
            <a:tailEnd len="sm" w="sm" type="none"/>
          </a:ln>
          <a:effectLst>
            <a:outerShdw blurRad="57155" rotWithShape="0" algn="tl" dir="2700000" dist="50804">
              <a:srgbClr val="000000">
                <a:alpha val="40000"/>
              </a:srgbClr>
            </a:outerShdw>
          </a:effectLst>
        </p:spPr>
      </p:pic>
      <p:sp>
        <p:nvSpPr>
          <p:cNvPr id="137" name="Google Shape;137;g34551dc208c_0_81"/>
          <p:cNvSpPr txBox="1"/>
          <p:nvPr/>
        </p:nvSpPr>
        <p:spPr>
          <a:xfrm>
            <a:off x="852368" y="2951946"/>
            <a:ext cx="29211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212529"/>
                </a:solidFill>
                <a:latin typeface="Poppins"/>
                <a:ea typeface="Poppins"/>
                <a:cs typeface="Poppins"/>
                <a:sym typeface="Poppins"/>
              </a:rPr>
              <a:t>Baliabideak</a:t>
            </a:r>
            <a:r>
              <a:rPr b="0" i="0" lang="en-GB" sz="1500" u="none" cap="none" strike="noStrike">
                <a:solidFill>
                  <a:srgbClr val="212529"/>
                </a:solidFill>
                <a:latin typeface="Poppins"/>
                <a:ea typeface="Poppins"/>
                <a:cs typeface="Poppins"/>
                <a:sym typeface="Poppins"/>
              </a:rPr>
              <a:t> widget-ak erabiltzen dituen kanpoko JavaScript/ CSS baliabideak zehazteko erabiltzen da.</a:t>
            </a:r>
            <a:endParaRPr b="0" i="0" sz="1500" u="none" cap="none" strike="noStrike">
              <a:solidFill>
                <a:srgbClr val="000000"/>
              </a:solidFill>
              <a:latin typeface="Arial"/>
              <a:ea typeface="Arial"/>
              <a:cs typeface="Arial"/>
              <a:sym typeface="Arial"/>
            </a:endParaRPr>
          </a:p>
        </p:txBody>
      </p:sp>
      <p:sp>
        <p:nvSpPr>
          <p:cNvPr id="138" name="Google Shape;138;g34551dc208c_0_81"/>
          <p:cNvSpPr/>
          <p:nvPr/>
        </p:nvSpPr>
        <p:spPr>
          <a:xfrm>
            <a:off x="3642047" y="3182986"/>
            <a:ext cx="559200" cy="492000"/>
          </a:xfrm>
          <a:prstGeom prst="rightArrow">
            <a:avLst>
              <a:gd fmla="val 50000" name="adj1"/>
              <a:gd fmla="val 50000"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34551dc208c_0_91"/>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Custom Widget</a:t>
            </a:r>
            <a:endParaRPr/>
          </a:p>
        </p:txBody>
      </p:sp>
      <p:sp>
        <p:nvSpPr>
          <p:cNvPr id="144" name="Google Shape;144;g34551dc208c_0_91"/>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45" name="Google Shape;145;g34551dc208c_0_91"/>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Integrated Widget Editor</a:t>
            </a:r>
            <a:endParaRPr sz="1900"/>
          </a:p>
        </p:txBody>
      </p:sp>
      <p:sp>
        <p:nvSpPr>
          <p:cNvPr id="146" name="Google Shape;146;g34551dc208c_0_91"/>
          <p:cNvSpPr txBox="1"/>
          <p:nvPr>
            <p:ph idx="2" type="body"/>
          </p:nvPr>
        </p:nvSpPr>
        <p:spPr>
          <a:xfrm>
            <a:off x="3642047" y="2208314"/>
            <a:ext cx="4907700" cy="443100"/>
          </a:xfrm>
          <a:prstGeom prst="rect">
            <a:avLst/>
          </a:prstGeom>
          <a:noFill/>
          <a:ln cap="flat" cmpd="sng" w="28575">
            <a:solidFill>
              <a:srgbClr val="C0DF07"/>
            </a:solidFill>
            <a:prstDash val="solid"/>
            <a:round/>
            <a:headEnd len="sm" w="sm" type="none"/>
            <a:tailEnd len="sm" w="sm" type="none"/>
          </a:ln>
        </p:spPr>
        <p:txBody>
          <a:bodyPr anchorCtr="0" anchor="t" bIns="45700" lIns="91425" spcFirstLastPara="1" rIns="91425" wrap="square" tIns="45700">
            <a:noAutofit/>
          </a:bodyPr>
          <a:lstStyle/>
          <a:p>
            <a:pPr indent="-215900" lvl="0" marL="457200" rtl="0" algn="ctr">
              <a:lnSpc>
                <a:spcPct val="100000"/>
              </a:lnSpc>
              <a:spcBef>
                <a:spcPts val="0"/>
              </a:spcBef>
              <a:spcAft>
                <a:spcPts val="0"/>
              </a:spcAft>
              <a:buSzPts val="1600"/>
              <a:buNone/>
            </a:pPr>
            <a:r>
              <a:rPr b="0" i="0" lang="en-GB" sz="2400">
                <a:solidFill>
                  <a:srgbClr val="212529"/>
                </a:solidFill>
                <a:highlight>
                  <a:srgbClr val="FFFFFF"/>
                </a:highlight>
                <a:latin typeface="Poppins"/>
                <a:ea typeface="Poppins"/>
                <a:cs typeface="Poppins"/>
                <a:sym typeface="Poppins"/>
              </a:rPr>
              <a:t>4. Widget preview</a:t>
            </a:r>
            <a:endParaRPr b="0" i="0" sz="2400">
              <a:solidFill>
                <a:srgbClr val="212529"/>
              </a:solidFill>
              <a:highlight>
                <a:srgbClr val="FFFFFF"/>
              </a:highlight>
              <a:latin typeface="Poppins"/>
              <a:ea typeface="Poppins"/>
              <a:cs typeface="Poppins"/>
              <a:sym typeface="Poppins"/>
            </a:endParaRPr>
          </a:p>
        </p:txBody>
      </p:sp>
      <p:pic>
        <p:nvPicPr>
          <p:cNvPr descr="image" id="147" name="Google Shape;147;g34551dc208c_0_91"/>
          <p:cNvPicPr preferRelativeResize="0"/>
          <p:nvPr/>
        </p:nvPicPr>
        <p:blipFill rotWithShape="1">
          <a:blip r:embed="rId3">
            <a:alphaModFix/>
          </a:blip>
          <a:srcRect b="40155" l="0" r="0" t="0"/>
          <a:stretch/>
        </p:blipFill>
        <p:spPr>
          <a:xfrm>
            <a:off x="4290032" y="2825829"/>
            <a:ext cx="7506685" cy="1105871"/>
          </a:xfrm>
          <a:prstGeom prst="rect">
            <a:avLst/>
          </a:prstGeom>
          <a:noFill/>
          <a:ln cap="sq" cmpd="sng" w="9525">
            <a:solidFill>
              <a:srgbClr val="000000"/>
            </a:solidFill>
            <a:prstDash val="solid"/>
            <a:miter lim="800000"/>
            <a:headEnd len="sm" w="sm" type="none"/>
            <a:tailEnd len="sm" w="sm" type="none"/>
          </a:ln>
          <a:effectLst>
            <a:outerShdw blurRad="57155" rotWithShape="0" algn="tl" dir="2700000" dist="50804">
              <a:srgbClr val="000000">
                <a:alpha val="40000"/>
              </a:srgbClr>
            </a:outerShdw>
          </a:effectLst>
        </p:spPr>
      </p:pic>
      <p:sp>
        <p:nvSpPr>
          <p:cNvPr id="148" name="Google Shape;148;g34551dc208c_0_91"/>
          <p:cNvSpPr txBox="1"/>
          <p:nvPr/>
        </p:nvSpPr>
        <p:spPr>
          <a:xfrm>
            <a:off x="852368" y="2951946"/>
            <a:ext cx="29211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212529"/>
                </a:solidFill>
                <a:latin typeface="Poppins"/>
                <a:ea typeface="Poppins"/>
                <a:cs typeface="Poppins"/>
                <a:sym typeface="Poppins"/>
              </a:rPr>
              <a:t>Baliabideak</a:t>
            </a:r>
            <a:r>
              <a:rPr b="0" i="0" lang="en-GB" sz="1500" u="none" cap="none" strike="noStrike">
                <a:solidFill>
                  <a:srgbClr val="212529"/>
                </a:solidFill>
                <a:latin typeface="Poppins"/>
                <a:ea typeface="Poppins"/>
                <a:cs typeface="Poppins"/>
                <a:sym typeface="Poppins"/>
              </a:rPr>
              <a:t> widget-ak erabiltzen dituen kanpoko JavaScript/ CSS baliabideak zehazteko erabiltzen da.</a:t>
            </a:r>
            <a:endParaRPr b="0" i="0" sz="1500" u="none" cap="none" strike="noStrike">
              <a:solidFill>
                <a:srgbClr val="000000"/>
              </a:solidFill>
              <a:latin typeface="Arial"/>
              <a:ea typeface="Arial"/>
              <a:cs typeface="Arial"/>
              <a:sym typeface="Arial"/>
            </a:endParaRPr>
          </a:p>
        </p:txBody>
      </p:sp>
      <p:sp>
        <p:nvSpPr>
          <p:cNvPr id="149" name="Google Shape;149;g34551dc208c_0_91"/>
          <p:cNvSpPr/>
          <p:nvPr/>
        </p:nvSpPr>
        <p:spPr>
          <a:xfrm>
            <a:off x="3642047" y="3182986"/>
            <a:ext cx="559200" cy="492000"/>
          </a:xfrm>
          <a:prstGeom prst="rightArrow">
            <a:avLst>
              <a:gd fmla="val 50000" name="adj1"/>
              <a:gd fmla="val 50000"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g34551dc208c_0_101"/>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Custom Widget</a:t>
            </a:r>
            <a:endParaRPr/>
          </a:p>
        </p:txBody>
      </p:sp>
      <p:sp>
        <p:nvSpPr>
          <p:cNvPr id="155" name="Google Shape;155;g34551dc208c_0_101"/>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56" name="Google Shape;156;g34551dc208c_0_101"/>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Integrated Widget Editor</a:t>
            </a:r>
            <a:endParaRPr sz="1900"/>
          </a:p>
        </p:txBody>
      </p:sp>
      <p:sp>
        <p:nvSpPr>
          <p:cNvPr id="157" name="Google Shape;157;g34551dc208c_0_101"/>
          <p:cNvSpPr txBox="1"/>
          <p:nvPr>
            <p:ph idx="2" type="body"/>
          </p:nvPr>
        </p:nvSpPr>
        <p:spPr>
          <a:xfrm>
            <a:off x="4148564" y="2208574"/>
            <a:ext cx="3894900" cy="443100"/>
          </a:xfrm>
          <a:prstGeom prst="rect">
            <a:avLst/>
          </a:prstGeom>
          <a:noFill/>
          <a:ln cap="flat" cmpd="sng" w="28575">
            <a:solidFill>
              <a:srgbClr val="C0DF07"/>
            </a:solidFill>
            <a:prstDash val="solid"/>
            <a:round/>
            <a:headEnd len="sm" w="sm" type="none"/>
            <a:tailEnd len="sm" w="sm" type="none"/>
          </a:ln>
        </p:spPr>
        <p:txBody>
          <a:bodyPr anchorCtr="0" anchor="t" bIns="45700" lIns="91425" spcFirstLastPara="1" rIns="91425" wrap="square" tIns="45700">
            <a:noAutofit/>
          </a:bodyPr>
          <a:lstStyle/>
          <a:p>
            <a:pPr indent="-215900" lvl="0" marL="457200" rtl="0" algn="l">
              <a:lnSpc>
                <a:spcPct val="100000"/>
              </a:lnSpc>
              <a:spcBef>
                <a:spcPts val="0"/>
              </a:spcBef>
              <a:spcAft>
                <a:spcPts val="0"/>
              </a:spcAft>
              <a:buSzPts val="1600"/>
              <a:buNone/>
            </a:pPr>
            <a:r>
              <a:rPr b="0" i="0" lang="en-GB" sz="2400">
                <a:solidFill>
                  <a:srgbClr val="212529"/>
                </a:solidFill>
                <a:highlight>
                  <a:srgbClr val="FFFFFF"/>
                </a:highlight>
                <a:latin typeface="Poppins"/>
                <a:ea typeface="Poppins"/>
                <a:cs typeface="Poppins"/>
                <a:sym typeface="Poppins"/>
              </a:rPr>
              <a:t>Widget Editor Toolbar</a:t>
            </a:r>
            <a:endParaRPr b="0" i="0" sz="2400">
              <a:solidFill>
                <a:srgbClr val="212529"/>
              </a:solidFill>
              <a:highlight>
                <a:srgbClr val="FFFFFF"/>
              </a:highlight>
              <a:latin typeface="Poppins"/>
              <a:ea typeface="Poppins"/>
              <a:cs typeface="Poppins"/>
              <a:sym typeface="Poppins"/>
            </a:endParaRPr>
          </a:p>
        </p:txBody>
      </p:sp>
      <p:sp>
        <p:nvSpPr>
          <p:cNvPr id="158" name="Google Shape;158;g34551dc208c_0_101"/>
          <p:cNvSpPr txBox="1"/>
          <p:nvPr/>
        </p:nvSpPr>
        <p:spPr>
          <a:xfrm>
            <a:off x="622680" y="3145306"/>
            <a:ext cx="9366000" cy="297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chemeClr val="dk1"/>
                </a:solidFill>
                <a:latin typeface="Arial"/>
                <a:ea typeface="Arial"/>
                <a:cs typeface="Arial"/>
                <a:sym typeface="Arial"/>
              </a:rPr>
              <a:t>Widget-editorearen tresna elementu hauek ditu:</a:t>
            </a:r>
            <a:endParaRPr b="0" i="0" sz="1500" u="none" cap="none" strike="noStrike">
              <a:solidFill>
                <a:srgbClr val="000000"/>
              </a:solidFill>
              <a:latin typeface="Arial"/>
              <a:ea typeface="Arial"/>
              <a:cs typeface="Arial"/>
              <a:sym typeface="Arial"/>
            </a:endParaRPr>
          </a:p>
          <a:p>
            <a:pPr indent="-298450" lvl="0" marL="292100" marR="0" rtl="0" algn="l">
              <a:lnSpc>
                <a:spcPct val="100000"/>
              </a:lnSpc>
              <a:spcBef>
                <a:spcPts val="700"/>
              </a:spcBef>
              <a:spcAft>
                <a:spcPts val="0"/>
              </a:spcAft>
              <a:buClr>
                <a:srgbClr val="000000"/>
              </a:buClr>
              <a:buSzPts val="1900"/>
              <a:buFont typeface="Arial"/>
              <a:buChar char="•"/>
            </a:pPr>
            <a:r>
              <a:rPr b="0" i="0" lang="en-GB" sz="1900" u="none" cap="none" strike="noStrike">
                <a:solidFill>
                  <a:schemeClr val="dk1"/>
                </a:solidFill>
                <a:latin typeface="Arial"/>
                <a:ea typeface="Arial"/>
                <a:cs typeface="Arial"/>
                <a:sym typeface="Arial"/>
              </a:rPr>
              <a:t>Widget title: Widgetaren definizioaren izenburua zehazteko erabiltzen da.</a:t>
            </a:r>
            <a:endParaRPr b="0" i="0" sz="1500" u="none" cap="none" strike="noStrike">
              <a:solidFill>
                <a:srgbClr val="000000"/>
              </a:solidFill>
              <a:latin typeface="Arial"/>
              <a:ea typeface="Arial"/>
              <a:cs typeface="Arial"/>
              <a:sym typeface="Arial"/>
            </a:endParaRPr>
          </a:p>
          <a:p>
            <a:pPr indent="-298450" lvl="0" marL="292100" marR="0" rtl="0" algn="l">
              <a:lnSpc>
                <a:spcPct val="100000"/>
              </a:lnSpc>
              <a:spcBef>
                <a:spcPts val="700"/>
              </a:spcBef>
              <a:spcAft>
                <a:spcPts val="0"/>
              </a:spcAft>
              <a:buClr>
                <a:srgbClr val="000000"/>
              </a:buClr>
              <a:buSzPts val="1900"/>
              <a:buFont typeface="Arial"/>
              <a:buChar char="•"/>
            </a:pPr>
            <a:r>
              <a:rPr b="0" i="0" lang="en-GB" sz="1900" u="none" cap="none" strike="noStrike">
                <a:solidFill>
                  <a:schemeClr val="dk1"/>
                </a:solidFill>
                <a:latin typeface="Arial"/>
                <a:ea typeface="Arial"/>
                <a:cs typeface="Arial"/>
                <a:sym typeface="Arial"/>
              </a:rPr>
              <a:t>Widget type: Widgetaren definizio mota zehazteko erabiltzen da.</a:t>
            </a:r>
            <a:endParaRPr b="0" i="0" sz="1500" u="none" cap="none" strike="noStrike">
              <a:solidFill>
                <a:srgbClr val="000000"/>
              </a:solidFill>
              <a:latin typeface="Arial"/>
              <a:ea typeface="Arial"/>
              <a:cs typeface="Arial"/>
              <a:sym typeface="Arial"/>
            </a:endParaRPr>
          </a:p>
          <a:p>
            <a:pPr indent="-298450" lvl="0" marL="292100" marR="0" rtl="0" algn="l">
              <a:lnSpc>
                <a:spcPct val="100000"/>
              </a:lnSpc>
              <a:spcBef>
                <a:spcPts val="700"/>
              </a:spcBef>
              <a:spcAft>
                <a:spcPts val="0"/>
              </a:spcAft>
              <a:buClr>
                <a:srgbClr val="000000"/>
              </a:buClr>
              <a:buSzPts val="1900"/>
              <a:buFont typeface="Arial"/>
              <a:buChar char="•"/>
            </a:pPr>
            <a:r>
              <a:rPr b="0" i="0" lang="en-GB" sz="1900" u="none" cap="none" strike="noStrike">
                <a:solidFill>
                  <a:schemeClr val="dk1"/>
                </a:solidFill>
                <a:latin typeface="Arial"/>
                <a:ea typeface="Arial"/>
                <a:cs typeface="Arial"/>
                <a:sym typeface="Arial"/>
              </a:rPr>
              <a:t>Run botoia: Widget kodea exekutatzeko eta emaitza widget-aren aurrebista atalean ikusteko erabiltzen da.</a:t>
            </a:r>
            <a:endParaRPr b="0" i="0" sz="1500" u="none" cap="none" strike="noStrike">
              <a:solidFill>
                <a:srgbClr val="000000"/>
              </a:solidFill>
              <a:latin typeface="Arial"/>
              <a:ea typeface="Arial"/>
              <a:cs typeface="Arial"/>
              <a:sym typeface="Arial"/>
            </a:endParaRPr>
          </a:p>
          <a:p>
            <a:pPr indent="-298450" lvl="0" marL="292100" marR="0" rtl="0" algn="l">
              <a:lnSpc>
                <a:spcPct val="100000"/>
              </a:lnSpc>
              <a:spcBef>
                <a:spcPts val="700"/>
              </a:spcBef>
              <a:spcAft>
                <a:spcPts val="0"/>
              </a:spcAft>
              <a:buClr>
                <a:srgbClr val="000000"/>
              </a:buClr>
              <a:buSzPts val="1900"/>
              <a:buFont typeface="Arial"/>
              <a:buChar char="•"/>
            </a:pPr>
            <a:r>
              <a:rPr b="0" i="0" lang="en-GB" sz="1900" u="none" cap="none" strike="noStrike">
                <a:solidFill>
                  <a:schemeClr val="dk1"/>
                </a:solidFill>
                <a:latin typeface="Arial"/>
                <a:ea typeface="Arial"/>
                <a:cs typeface="Arial"/>
                <a:sym typeface="Arial"/>
              </a:rPr>
              <a:t>Undo botoia: Editorearen atal guztiak gordetako azken egoerara itzultzen ditu</a:t>
            </a:r>
            <a:endParaRPr b="0" i="0" sz="1900" u="none" cap="none" strike="noStrike">
              <a:solidFill>
                <a:schemeClr val="dk1"/>
              </a:solidFill>
              <a:latin typeface="Arial"/>
              <a:ea typeface="Arial"/>
              <a:cs typeface="Arial"/>
              <a:sym typeface="Arial"/>
            </a:endParaRPr>
          </a:p>
          <a:p>
            <a:pPr indent="-298450" lvl="0" marL="292100" marR="0" rtl="0" algn="l">
              <a:lnSpc>
                <a:spcPct val="100000"/>
              </a:lnSpc>
              <a:spcBef>
                <a:spcPts val="700"/>
              </a:spcBef>
              <a:spcAft>
                <a:spcPts val="0"/>
              </a:spcAft>
              <a:buClr>
                <a:srgbClr val="000000"/>
              </a:buClr>
              <a:buSzPts val="1900"/>
              <a:buFont typeface="Arial"/>
              <a:buChar char="•"/>
            </a:pPr>
            <a:r>
              <a:rPr b="0" i="0" lang="en-GB" sz="1900" u="none" cap="none" strike="noStrike">
                <a:solidFill>
                  <a:schemeClr val="dk1"/>
                </a:solidFill>
                <a:latin typeface="Arial"/>
                <a:ea typeface="Arial"/>
                <a:cs typeface="Arial"/>
                <a:sym typeface="Arial"/>
              </a:rPr>
              <a:t>Save botoia: Widgetaren definizioa gordetzen du</a:t>
            </a:r>
            <a:endParaRPr b="0" i="0" sz="1500" u="none" cap="none" strike="noStrike">
              <a:solidFill>
                <a:srgbClr val="000000"/>
              </a:solidFill>
              <a:latin typeface="Arial"/>
              <a:ea typeface="Arial"/>
              <a:cs typeface="Arial"/>
              <a:sym typeface="Arial"/>
            </a:endParaRPr>
          </a:p>
          <a:p>
            <a:pPr indent="-298450" lvl="0" marL="292100" marR="0" rtl="0" algn="l">
              <a:lnSpc>
                <a:spcPct val="100000"/>
              </a:lnSpc>
              <a:spcBef>
                <a:spcPts val="700"/>
              </a:spcBef>
              <a:spcAft>
                <a:spcPts val="0"/>
              </a:spcAft>
              <a:buClr>
                <a:srgbClr val="000000"/>
              </a:buClr>
              <a:buSzPts val="1900"/>
              <a:buFont typeface="Arial"/>
              <a:buChar char="•"/>
            </a:pPr>
            <a:r>
              <a:rPr b="0" i="0" lang="en-GB" sz="1900" u="none" cap="none" strike="noStrike">
                <a:solidFill>
                  <a:schemeClr val="dk1"/>
                </a:solidFill>
                <a:latin typeface="Arial"/>
                <a:ea typeface="Arial"/>
                <a:cs typeface="Arial"/>
                <a:sym typeface="Arial"/>
              </a:rPr>
              <a:t>Save as botoia: Widget-definizioaren kopia berri bat gordetzeko aukera ematen du</a:t>
            </a:r>
            <a:endParaRPr b="0" i="0" sz="1900" u="none" cap="none" strike="noStrike">
              <a:solidFill>
                <a:schemeClr val="dk1"/>
              </a:solidFill>
              <a:latin typeface="Arial"/>
              <a:ea typeface="Arial"/>
              <a:cs typeface="Arial"/>
              <a:sym typeface="Arial"/>
            </a:endParaRPr>
          </a:p>
        </p:txBody>
      </p:sp>
      <p:pic>
        <p:nvPicPr>
          <p:cNvPr descr="image" id="159" name="Google Shape;159;g34551dc208c_0_101"/>
          <p:cNvPicPr preferRelativeResize="0"/>
          <p:nvPr/>
        </p:nvPicPr>
        <p:blipFill rotWithShape="1">
          <a:blip r:embed="rId3">
            <a:alphaModFix/>
          </a:blip>
          <a:srcRect b="0" l="0" r="0" t="0"/>
          <a:stretch/>
        </p:blipFill>
        <p:spPr>
          <a:xfrm>
            <a:off x="-36" y="2695196"/>
            <a:ext cx="12190414" cy="31273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sp>
        <p:nvSpPr>
          <p:cNvPr id="164" name="Google Shape;164;g34551dc208c_0_110"/>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Custom Widget</a:t>
            </a:r>
            <a:endParaRPr/>
          </a:p>
        </p:txBody>
      </p:sp>
      <p:sp>
        <p:nvSpPr>
          <p:cNvPr id="165" name="Google Shape;165;g34551dc208c_0_110"/>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66" name="Google Shape;166;g34551dc208c_0_110"/>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Basic widget API</a:t>
            </a:r>
            <a:endParaRPr sz="1900"/>
          </a:p>
        </p:txBody>
      </p:sp>
      <p:graphicFrame>
        <p:nvGraphicFramePr>
          <p:cNvPr id="167" name="Google Shape;167;g34551dc208c_0_110"/>
          <p:cNvGraphicFramePr/>
          <p:nvPr/>
        </p:nvGraphicFramePr>
        <p:xfrm>
          <a:off x="1079174" y="3428999"/>
          <a:ext cx="3000000" cy="3000000"/>
        </p:xfrm>
        <a:graphic>
          <a:graphicData uri="http://schemas.openxmlformats.org/drawingml/2006/table">
            <a:tbl>
              <a:tblPr>
                <a:noFill/>
                <a:tableStyleId>{1E15BF41-294E-4DC3-9C25-C67A6128CB8D}</a:tableStyleId>
              </a:tblPr>
              <a:tblGrid>
                <a:gridCol w="5117375"/>
                <a:gridCol w="5117375"/>
              </a:tblGrid>
              <a:tr h="218700">
                <a:tc>
                  <a:txBody>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Poppins"/>
                          <a:ea typeface="Poppins"/>
                          <a:cs typeface="Poppins"/>
                          <a:sym typeface="Poppins"/>
                        </a:rPr>
                        <a:t>Property</a:t>
                      </a:r>
                      <a:endParaRPr b="1" i="0" sz="1100" u="none" cap="none" strike="noStrike">
                        <a:solidFill>
                          <a:schemeClr val="dk1"/>
                        </a:solidFill>
                        <a:latin typeface="Poppins"/>
                        <a:ea typeface="Poppins"/>
                        <a:cs typeface="Poppins"/>
                        <a:sym typeface="Poppins"/>
                      </a:endParaRPr>
                    </a:p>
                  </a:txBody>
                  <a:tcPr marT="19125" marB="19125" marR="25525" marL="25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BC3"/>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chemeClr val="dk1"/>
                          </a:solidFill>
                          <a:latin typeface="Poppins"/>
                          <a:ea typeface="Poppins"/>
                          <a:cs typeface="Poppins"/>
                          <a:sym typeface="Poppins"/>
                        </a:rPr>
                        <a:t>Description</a:t>
                      </a:r>
                      <a:endParaRPr b="1" i="0" sz="1100" u="none" cap="none" strike="noStrike">
                        <a:solidFill>
                          <a:schemeClr val="dk1"/>
                        </a:solidFill>
                        <a:latin typeface="Poppins"/>
                        <a:ea typeface="Poppins"/>
                        <a:cs typeface="Poppins"/>
                        <a:sym typeface="Poppins"/>
                      </a:endParaRPr>
                    </a:p>
                  </a:txBody>
                  <a:tcPr marT="19125" marB="19125" marR="25525" marL="25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4C3"/>
                      </a:solidFill>
                      <a:prstDash val="solid"/>
                      <a:round/>
                      <a:headEnd len="sm" w="sm" type="none"/>
                      <a:tailEnd len="sm" w="sm" type="none"/>
                    </a:lnB>
                    <a:solidFill>
                      <a:srgbClr val="FFFFFF"/>
                    </a:solidFill>
                  </a:tcPr>
                </a:tc>
              </a:tr>
              <a:tr h="568375">
                <a:tc>
                  <a:txBody>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Poppins"/>
                          <a:ea typeface="Poppins"/>
                          <a:cs typeface="Poppins"/>
                          <a:sym typeface="Poppins"/>
                        </a:rPr>
                        <a:t>width</a:t>
                      </a:r>
                      <a:endParaRPr b="0" i="0" sz="1100" u="none" cap="none" strike="noStrike">
                        <a:solidFill>
                          <a:schemeClr val="dk1"/>
                        </a:solidFill>
                        <a:latin typeface="Poppins"/>
                        <a:ea typeface="Poppins"/>
                        <a:cs typeface="Poppins"/>
                        <a:sym typeface="Poppins"/>
                      </a:endParaRPr>
                    </a:p>
                  </a:txBody>
                  <a:tcPr marT="19125" marB="19125" marR="25525" marL="25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BC3"/>
                      </a:solidFill>
                      <a:prstDash val="solid"/>
                      <a:round/>
                      <a:headEnd len="sm" w="sm" type="none"/>
                      <a:tailEnd len="sm" w="sm" type="none"/>
                    </a:lnT>
                    <a:lnB cap="flat" cmpd="sng" w="9525">
                      <a:solidFill>
                        <a:srgbClr val="8029C3"/>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Poppins"/>
                          <a:ea typeface="Poppins"/>
                          <a:cs typeface="Poppins"/>
                          <a:sym typeface="Poppins"/>
                        </a:rPr>
                        <a:t>Current width of widget container in pixels.</a:t>
                      </a:r>
                      <a:endParaRPr sz="1500" u="none" cap="none" strike="noStrike"/>
                    </a:p>
                  </a:txBody>
                  <a:tcPr marT="19125" marB="19125" marR="25525" marL="25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4C3"/>
                      </a:solidFill>
                      <a:prstDash val="solid"/>
                      <a:round/>
                      <a:headEnd len="sm" w="sm" type="none"/>
                      <a:tailEnd len="sm" w="sm" type="none"/>
                    </a:lnT>
                    <a:lnB cap="flat" cmpd="sng" w="9525">
                      <a:solidFill>
                        <a:srgbClr val="402BC3"/>
                      </a:solidFill>
                      <a:prstDash val="solid"/>
                      <a:round/>
                      <a:headEnd len="sm" w="sm" type="none"/>
                      <a:tailEnd len="sm" w="sm" type="none"/>
                    </a:lnB>
                    <a:solidFill>
                      <a:srgbClr val="FFFFFF"/>
                    </a:solidFill>
                  </a:tcPr>
                </a:tc>
              </a:tr>
              <a:tr h="568375">
                <a:tc>
                  <a:txBody>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Poppins"/>
                          <a:ea typeface="Poppins"/>
                          <a:cs typeface="Poppins"/>
                          <a:sym typeface="Poppins"/>
                        </a:rPr>
                        <a:t>height</a:t>
                      </a:r>
                      <a:endParaRPr sz="1500" u="none" cap="none" strike="noStrike"/>
                    </a:p>
                  </a:txBody>
                  <a:tcPr marT="19125" marB="19125" marR="25525" marL="25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8029C3"/>
                      </a:solidFill>
                      <a:prstDash val="solid"/>
                      <a:round/>
                      <a:headEnd len="sm" w="sm" type="none"/>
                      <a:tailEnd len="sm" w="sm" type="none"/>
                    </a:lnT>
                    <a:lnB cap="flat" cmpd="sng" w="9525">
                      <a:solidFill>
                        <a:srgbClr val="C038C2"/>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Poppins"/>
                          <a:ea typeface="Poppins"/>
                          <a:cs typeface="Poppins"/>
                          <a:sym typeface="Poppins"/>
                        </a:rPr>
                        <a:t>Current height of widget container in pixels.</a:t>
                      </a:r>
                      <a:endParaRPr sz="1500" u="none" cap="none" strike="noStrike"/>
                    </a:p>
                  </a:txBody>
                  <a:tcPr marT="19125" marB="19125" marR="25525" marL="25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402BC3"/>
                      </a:solidFill>
                      <a:prstDash val="solid"/>
                      <a:round/>
                      <a:headEnd len="sm" w="sm" type="none"/>
                      <a:tailEnd len="sm" w="sm" type="none"/>
                    </a:lnT>
                    <a:lnB cap="flat" cmpd="sng" w="9525">
                      <a:solidFill>
                        <a:srgbClr val="403CC2"/>
                      </a:solidFill>
                      <a:prstDash val="solid"/>
                      <a:round/>
                      <a:headEnd len="sm" w="sm" type="none"/>
                      <a:tailEnd len="sm" w="sm" type="none"/>
                    </a:lnB>
                    <a:solidFill>
                      <a:srgbClr val="FFFFFF"/>
                    </a:solidFill>
                  </a:tcPr>
                </a:tc>
              </a:tr>
              <a:tr h="381175">
                <a:tc>
                  <a:txBody>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Poppins"/>
                          <a:ea typeface="Poppins"/>
                          <a:cs typeface="Poppins"/>
                          <a:sym typeface="Poppins"/>
                        </a:rPr>
                        <a:t>settings</a:t>
                      </a:r>
                      <a:endParaRPr b="0" i="0" sz="1100" u="none" cap="none" strike="noStrike">
                        <a:solidFill>
                          <a:schemeClr val="dk1"/>
                        </a:solidFill>
                        <a:latin typeface="Poppins"/>
                        <a:ea typeface="Poppins"/>
                        <a:cs typeface="Poppins"/>
                        <a:sym typeface="Poppins"/>
                      </a:endParaRPr>
                    </a:p>
                  </a:txBody>
                  <a:tcPr marT="19125" marB="19125" marR="25525" marL="25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038C2"/>
                      </a:solidFill>
                      <a:prstDash val="solid"/>
                      <a:round/>
                      <a:headEnd len="sm" w="sm" type="none"/>
                      <a:tailEnd len="sm" w="sm" type="none"/>
                    </a:lnT>
                    <a:lnB cap="flat" cmpd="sng" w="9525">
                      <a:solidFill>
                        <a:srgbClr val="803AC2"/>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Poppins"/>
                          <a:ea typeface="Poppins"/>
                          <a:cs typeface="Poppins"/>
                          <a:sym typeface="Poppins"/>
                        </a:rPr>
                        <a:t>Widget settings containing widget specific properties according to the defined </a:t>
                      </a:r>
                      <a:r>
                        <a:rPr b="0" i="0" lang="en-GB" sz="1100" u="sng" cap="none" strike="noStrike">
                          <a:solidFill>
                            <a:schemeClr val="dk1"/>
                          </a:solidFill>
                          <a:latin typeface="Poppins"/>
                          <a:ea typeface="Poppins"/>
                          <a:cs typeface="Poppins"/>
                          <a:sym typeface="Poppins"/>
                          <a:hlinkClick r:id="rId3">
                            <a:extLst>
                              <a:ext uri="{A12FA001-AC4F-418D-AE19-62706E023703}">
                                <ahyp:hlinkClr val="tx"/>
                              </a:ext>
                            </a:extLst>
                          </a:hlinkClick>
                        </a:rPr>
                        <a:t>settings json schema</a:t>
                      </a:r>
                      <a:r>
                        <a:rPr b="0" i="0" lang="en-GB" sz="1100" u="none" cap="none" strike="noStrike">
                          <a:solidFill>
                            <a:schemeClr val="dk1"/>
                          </a:solidFill>
                          <a:latin typeface="Poppins"/>
                          <a:ea typeface="Poppins"/>
                          <a:cs typeface="Poppins"/>
                          <a:sym typeface="Poppins"/>
                        </a:rPr>
                        <a:t>.</a:t>
                      </a:r>
                      <a:endParaRPr sz="1500" u="none" cap="none" strike="noStrike"/>
                    </a:p>
                  </a:txBody>
                  <a:tcPr marT="19125" marB="19125" marR="25525" marL="25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403CC2"/>
                      </a:solidFill>
                      <a:prstDash val="solid"/>
                      <a:round/>
                      <a:headEnd len="sm" w="sm" type="none"/>
                      <a:tailEnd len="sm" w="sm" type="none"/>
                    </a:lnT>
                    <a:lnB cap="flat" cmpd="sng" w="9525">
                      <a:solidFill>
                        <a:srgbClr val="8046C2"/>
                      </a:solidFill>
                      <a:prstDash val="solid"/>
                      <a:round/>
                      <a:headEnd len="sm" w="sm" type="none"/>
                      <a:tailEnd len="sm" w="sm" type="none"/>
                    </a:lnB>
                    <a:solidFill>
                      <a:srgbClr val="FFFFFF"/>
                    </a:solidFill>
                  </a:tcPr>
                </a:tc>
              </a:tr>
              <a:tr h="381175">
                <a:tc>
                  <a:txBody>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Poppins"/>
                          <a:ea typeface="Poppins"/>
                          <a:cs typeface="Poppins"/>
                          <a:sym typeface="Poppins"/>
                        </a:rPr>
                        <a:t>datasources</a:t>
                      </a:r>
                      <a:endParaRPr sz="1500" u="none" cap="none" strike="noStrike"/>
                    </a:p>
                  </a:txBody>
                  <a:tcPr marT="19125" marB="19125" marR="25525" marL="25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803AC2"/>
                      </a:solidFill>
                      <a:prstDash val="solid"/>
                      <a:round/>
                      <a:headEnd len="sm" w="sm" type="none"/>
                      <a:tailEnd len="sm" w="sm" type="none"/>
                    </a:lnT>
                    <a:lnB cap="flat" cmpd="sng" w="9525">
                      <a:solidFill>
                        <a:srgbClr val="005AC2"/>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Poppins"/>
                          <a:ea typeface="Poppins"/>
                          <a:cs typeface="Poppins"/>
                          <a:sym typeface="Poppins"/>
                        </a:rPr>
                        <a:t>Array of resolved widget datasources. See </a:t>
                      </a:r>
                      <a:r>
                        <a:rPr b="0" i="0" lang="en-GB" sz="1100" u="sng" cap="none" strike="noStrike">
                          <a:solidFill>
                            <a:schemeClr val="dk1"/>
                          </a:solidFill>
                          <a:latin typeface="Poppins"/>
                          <a:ea typeface="Poppins"/>
                          <a:cs typeface="Poppins"/>
                          <a:sym typeface="Poppins"/>
                          <a:hlinkClick r:id="rId4">
                            <a:extLst>
                              <a:ext uri="{A12FA001-AC4F-418D-AE19-62706E023703}">
                                <ahyp:hlinkClr val="tx"/>
                              </a:ext>
                            </a:extLst>
                          </a:hlinkClick>
                        </a:rPr>
                        <a:t>Subscription object</a:t>
                      </a:r>
                      <a:r>
                        <a:rPr b="0" i="0" lang="en-GB" sz="1100" u="none" cap="none" strike="noStrike">
                          <a:solidFill>
                            <a:schemeClr val="dk1"/>
                          </a:solidFill>
                          <a:latin typeface="Poppins"/>
                          <a:ea typeface="Poppins"/>
                          <a:cs typeface="Poppins"/>
                          <a:sym typeface="Poppins"/>
                        </a:rPr>
                        <a:t>.</a:t>
                      </a:r>
                      <a:endParaRPr sz="1500" u="none" cap="none" strike="noStrike"/>
                    </a:p>
                  </a:txBody>
                  <a:tcPr marT="19125" marB="19125" marR="25525" marL="25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8046C2"/>
                      </a:solidFill>
                      <a:prstDash val="solid"/>
                      <a:round/>
                      <a:headEnd len="sm" w="sm" type="none"/>
                      <a:tailEnd len="sm" w="sm" type="none"/>
                    </a:lnT>
                    <a:lnB cap="flat" cmpd="sng" w="9525">
                      <a:solidFill>
                        <a:srgbClr val="4055C2"/>
                      </a:solidFill>
                      <a:prstDash val="solid"/>
                      <a:round/>
                      <a:headEnd len="sm" w="sm" type="none"/>
                      <a:tailEnd len="sm" w="sm" type="none"/>
                    </a:lnB>
                    <a:solidFill>
                      <a:srgbClr val="FFFFFF"/>
                    </a:solidFill>
                  </a:tcPr>
                </a:tc>
              </a:tr>
              <a:tr h="381175">
                <a:tc>
                  <a:txBody>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Poppins"/>
                          <a:ea typeface="Poppins"/>
                          <a:cs typeface="Poppins"/>
                          <a:sym typeface="Poppins"/>
                        </a:rPr>
                        <a:t>data</a:t>
                      </a:r>
                      <a:endParaRPr sz="1500" u="none" cap="none" strike="noStrike"/>
                    </a:p>
                  </a:txBody>
                  <a:tcPr marT="19125" marB="19125" marR="25525" marL="25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5AC2"/>
                      </a:solidFill>
                      <a:prstDash val="solid"/>
                      <a:round/>
                      <a:headEnd len="sm" w="sm" type="none"/>
                      <a:tailEnd len="sm" w="sm" type="none"/>
                    </a:lnT>
                    <a:lnB cap="flat" cmpd="sng" w="9525">
                      <a:solidFill>
                        <a:srgbClr val="007EC2"/>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Poppins"/>
                          <a:ea typeface="Poppins"/>
                          <a:cs typeface="Poppins"/>
                          <a:sym typeface="Poppins"/>
                        </a:rPr>
                        <a:t>Array of latest datasources data. See </a:t>
                      </a:r>
                      <a:r>
                        <a:rPr b="0" i="0" lang="en-GB" sz="1100" u="sng" cap="none" strike="noStrike">
                          <a:solidFill>
                            <a:schemeClr val="dk1"/>
                          </a:solidFill>
                          <a:latin typeface="Poppins"/>
                          <a:ea typeface="Poppins"/>
                          <a:cs typeface="Poppins"/>
                          <a:sym typeface="Poppins"/>
                          <a:hlinkClick r:id="rId5">
                            <a:extLst>
                              <a:ext uri="{A12FA001-AC4F-418D-AE19-62706E023703}">
                                <ahyp:hlinkClr val="tx"/>
                              </a:ext>
                            </a:extLst>
                          </a:hlinkClick>
                        </a:rPr>
                        <a:t>Subscription object</a:t>
                      </a:r>
                      <a:r>
                        <a:rPr b="0" i="0" lang="en-GB" sz="1100" u="none" cap="none" strike="noStrike">
                          <a:solidFill>
                            <a:schemeClr val="dk1"/>
                          </a:solidFill>
                          <a:latin typeface="Poppins"/>
                          <a:ea typeface="Poppins"/>
                          <a:cs typeface="Poppins"/>
                          <a:sym typeface="Poppins"/>
                        </a:rPr>
                        <a:t>.</a:t>
                      </a:r>
                      <a:endParaRPr sz="1500" u="none" cap="none" strike="noStrike"/>
                    </a:p>
                  </a:txBody>
                  <a:tcPr marT="19125" marB="19125" marR="25525" marL="25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4055C2"/>
                      </a:solidFill>
                      <a:prstDash val="solid"/>
                      <a:round/>
                      <a:headEnd len="sm" w="sm" type="none"/>
                      <a:tailEnd len="sm" w="sm" type="none"/>
                    </a:lnT>
                    <a:lnB cap="flat" cmpd="sng" w="9525">
                      <a:solidFill>
                        <a:srgbClr val="4094C2"/>
                      </a:solidFill>
                      <a:prstDash val="solid"/>
                      <a:round/>
                      <a:headEnd len="sm" w="sm" type="none"/>
                      <a:tailEnd len="sm" w="sm" type="none"/>
                    </a:lnB>
                    <a:solidFill>
                      <a:srgbClr val="FFFFFF"/>
                    </a:solidFill>
                  </a:tcPr>
                </a:tc>
              </a:tr>
              <a:tr h="439475">
                <a:tc>
                  <a:txBody>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Poppins"/>
                          <a:ea typeface="Poppins"/>
                          <a:cs typeface="Poppins"/>
                          <a:sym typeface="Poppins"/>
                        </a:rPr>
                        <a:t>defaultSubscription</a:t>
                      </a:r>
                      <a:endParaRPr b="0" i="0" sz="1100" u="none" cap="none" strike="noStrike">
                        <a:solidFill>
                          <a:schemeClr val="dk1"/>
                        </a:solidFill>
                        <a:latin typeface="Poppins"/>
                        <a:ea typeface="Poppins"/>
                        <a:cs typeface="Poppins"/>
                        <a:sym typeface="Poppins"/>
                      </a:endParaRPr>
                    </a:p>
                  </a:txBody>
                  <a:tcPr marT="19125" marB="19125" marR="25525" marL="25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7EC2"/>
                      </a:solidFill>
                      <a:prstDash val="solid"/>
                      <a:round/>
                      <a:headEnd len="sm" w="sm" type="none"/>
                      <a:tailEnd len="sm" w="sm" type="none"/>
                    </a:lnT>
                    <a:lnB cap="flat" cmpd="sng" w="9525">
                      <a:solidFill>
                        <a:srgbClr val="C09FC2"/>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chemeClr val="dk1"/>
                          </a:solidFill>
                          <a:latin typeface="Poppins"/>
                          <a:ea typeface="Poppins"/>
                          <a:cs typeface="Poppins"/>
                          <a:sym typeface="Poppins"/>
                        </a:rPr>
                        <a:t>Default widget subscription object contains all subscription information, including current data, according to the widget type. See Subscription object.</a:t>
                      </a:r>
                      <a:endParaRPr sz="1500" u="none" cap="none" strike="noStrike"/>
                    </a:p>
                  </a:txBody>
                  <a:tcPr marT="19125" marB="19125" marR="25525" marL="255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4094C2"/>
                      </a:solidFill>
                      <a:prstDash val="solid"/>
                      <a:round/>
                      <a:headEnd len="sm" w="sm" type="none"/>
                      <a:tailEnd len="sm" w="sm" type="none"/>
                    </a:lnT>
                    <a:lnB cap="flat" cmpd="sng" w="9525">
                      <a:solidFill>
                        <a:srgbClr val="C05AC2"/>
                      </a:solidFill>
                      <a:prstDash val="solid"/>
                      <a:round/>
                      <a:headEnd len="sm" w="sm" type="none"/>
                      <a:tailEnd len="sm" w="sm" type="none"/>
                    </a:lnB>
                    <a:solidFill>
                      <a:srgbClr val="FFFFFF"/>
                    </a:solidFill>
                  </a:tcPr>
                </a:tc>
              </a:tr>
            </a:tbl>
          </a:graphicData>
        </a:graphic>
      </p:graphicFrame>
      <p:sp>
        <p:nvSpPr>
          <p:cNvPr id="168" name="Google Shape;168;g34551dc208c_0_110"/>
          <p:cNvSpPr txBox="1"/>
          <p:nvPr/>
        </p:nvSpPr>
        <p:spPr>
          <a:xfrm>
            <a:off x="1079174" y="2121239"/>
            <a:ext cx="100335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212529"/>
                </a:solidFill>
                <a:highlight>
                  <a:srgbClr val="FFFFFF"/>
                </a:highlight>
                <a:latin typeface="Poppins"/>
                <a:ea typeface="Poppins"/>
                <a:cs typeface="Poppins"/>
                <a:sym typeface="Poppins"/>
              </a:rPr>
              <a:t>Widget-aren kodearekin lotutako guztia JavaScript atalean dago. Widgetaren instantziara erreferentzia den </a:t>
            </a:r>
            <a:r>
              <a:rPr b="1" i="0" lang="en-GB" sz="1500" u="none" cap="none" strike="noStrike">
                <a:solidFill>
                  <a:srgbClr val="212529"/>
                </a:solidFill>
                <a:highlight>
                  <a:srgbClr val="FFFFFF"/>
                </a:highlight>
                <a:latin typeface="Poppins"/>
                <a:ea typeface="Poppins"/>
                <a:cs typeface="Poppins"/>
                <a:sym typeface="Poppins"/>
              </a:rPr>
              <a:t>self</a:t>
            </a:r>
            <a:r>
              <a:rPr b="0" i="0" lang="en-GB" sz="1500" u="none" cap="none" strike="noStrike">
                <a:solidFill>
                  <a:srgbClr val="212529"/>
                </a:solidFill>
                <a:highlight>
                  <a:srgbClr val="FFFFFF"/>
                </a:highlight>
                <a:latin typeface="Poppins"/>
                <a:ea typeface="Poppins"/>
                <a:cs typeface="Poppins"/>
                <a:sym typeface="Poppins"/>
              </a:rPr>
              <a:t> aldagaia erabilgarri dago. </a:t>
            </a:r>
            <a:r>
              <a:rPr b="1" i="0" lang="en-GB" sz="1500" u="none" cap="none" strike="noStrike">
                <a:solidFill>
                  <a:srgbClr val="212529"/>
                </a:solidFill>
                <a:highlight>
                  <a:srgbClr val="FFFFFF"/>
                </a:highlight>
                <a:latin typeface="Poppins"/>
                <a:ea typeface="Poppins"/>
                <a:cs typeface="Poppins"/>
                <a:sym typeface="Poppins"/>
              </a:rPr>
              <a:t>self</a:t>
            </a:r>
            <a:r>
              <a:rPr b="0" i="0" lang="en-GB" sz="1500" u="none" cap="none" strike="noStrike">
                <a:solidFill>
                  <a:srgbClr val="212529"/>
                </a:solidFill>
                <a:highlight>
                  <a:srgbClr val="FFFFFF"/>
                </a:highlight>
                <a:latin typeface="Poppins"/>
                <a:ea typeface="Poppins"/>
                <a:cs typeface="Poppins"/>
                <a:sym typeface="Poppins"/>
              </a:rPr>
              <a:t> aldagaia widgetaren testuingurura erreferentzia duen </a:t>
            </a:r>
            <a:r>
              <a:rPr b="1" i="0" lang="en-GB" sz="1500" u="none" cap="none" strike="noStrike">
                <a:solidFill>
                  <a:srgbClr val="212529"/>
                </a:solidFill>
                <a:highlight>
                  <a:srgbClr val="FFFFFF"/>
                </a:highlight>
                <a:latin typeface="Poppins"/>
                <a:ea typeface="Poppins"/>
                <a:cs typeface="Poppins"/>
                <a:sym typeface="Poppins"/>
              </a:rPr>
              <a:t>ctx</a:t>
            </a:r>
            <a:r>
              <a:rPr b="0" i="0" lang="en-GB" sz="1500" u="none" cap="none" strike="noStrike">
                <a:solidFill>
                  <a:srgbClr val="212529"/>
                </a:solidFill>
                <a:highlight>
                  <a:srgbClr val="FFFFFF"/>
                </a:highlight>
                <a:latin typeface="Poppins"/>
                <a:ea typeface="Poppins"/>
                <a:cs typeface="Poppins"/>
                <a:sym typeface="Poppins"/>
              </a:rPr>
              <a:t> propietatea dauka, eta azken hau widgetaren instantziak erabiltzen dituen </a:t>
            </a:r>
            <a:r>
              <a:rPr b="1" i="0" lang="en-GB" sz="1500" u="none" cap="none" strike="noStrike">
                <a:solidFill>
                  <a:srgbClr val="212529"/>
                </a:solidFill>
                <a:highlight>
                  <a:srgbClr val="FFFFFF"/>
                </a:highlight>
                <a:latin typeface="Poppins"/>
                <a:ea typeface="Poppins"/>
                <a:cs typeface="Poppins"/>
                <a:sym typeface="Poppins"/>
              </a:rPr>
              <a:t>API eta datu guztiak dauzka</a:t>
            </a:r>
            <a:r>
              <a:rPr b="0" i="0" lang="en-GB" sz="1500" u="none" cap="none" strike="noStrike">
                <a:solidFill>
                  <a:srgbClr val="212529"/>
                </a:solidFill>
                <a:highlight>
                  <a:srgbClr val="FFFFFF"/>
                </a:highlight>
                <a:latin typeface="Poppins"/>
                <a:ea typeface="Poppins"/>
                <a:cs typeface="Poppins"/>
                <a:sym typeface="Poppins"/>
              </a:rPr>
              <a:t>. Hemen azpian widgetaren testuinguru propietateen deskribapen labur bat dago:</a:t>
            </a:r>
            <a:endParaRPr b="0" i="0" sz="1500" u="none" cap="none" strike="noStrike">
              <a:solidFill>
                <a:srgbClr val="000000"/>
              </a:solidFill>
              <a:latin typeface="Arial"/>
              <a:ea typeface="Arial"/>
              <a:cs typeface="Arial"/>
              <a:sym typeface="Arial"/>
            </a:endParaRPr>
          </a:p>
        </p:txBody>
      </p:sp>
      <p:sp>
        <p:nvSpPr>
          <p:cNvPr id="169" name="Google Shape;169;g34551dc208c_0_110"/>
          <p:cNvSpPr txBox="1"/>
          <p:nvPr/>
        </p:nvSpPr>
        <p:spPr>
          <a:xfrm>
            <a:off x="1061649" y="1881723"/>
            <a:ext cx="6096900" cy="32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212529"/>
                </a:solidFill>
                <a:highlight>
                  <a:srgbClr val="FFFFFF"/>
                </a:highlight>
                <a:latin typeface="Poppins"/>
                <a:ea typeface="Poppins"/>
                <a:cs typeface="Poppins"/>
                <a:sym typeface="Poppins"/>
              </a:rPr>
              <a:t>[self.ctx…]</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g34551dc208c_0_119"/>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Custom Widget</a:t>
            </a:r>
            <a:endParaRPr/>
          </a:p>
        </p:txBody>
      </p:sp>
      <p:sp>
        <p:nvSpPr>
          <p:cNvPr id="175" name="Google Shape;175;g34551dc208c_0_119"/>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76" name="Google Shape;176;g34551dc208c_0_119"/>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Basic widget API</a:t>
            </a:r>
            <a:endParaRPr sz="1900"/>
          </a:p>
        </p:txBody>
      </p:sp>
      <p:graphicFrame>
        <p:nvGraphicFramePr>
          <p:cNvPr id="177" name="Google Shape;177;g34551dc208c_0_119"/>
          <p:cNvGraphicFramePr/>
          <p:nvPr/>
        </p:nvGraphicFramePr>
        <p:xfrm>
          <a:off x="914520" y="2813744"/>
          <a:ext cx="3000000" cy="3000000"/>
        </p:xfrm>
        <a:graphic>
          <a:graphicData uri="http://schemas.openxmlformats.org/drawingml/2006/table">
            <a:tbl>
              <a:tblPr>
                <a:noFill/>
                <a:tableStyleId>{1E15BF41-294E-4DC3-9C25-C67A6128CB8D}</a:tableStyleId>
              </a:tblPr>
              <a:tblGrid>
                <a:gridCol w="2702900"/>
                <a:gridCol w="7736700"/>
              </a:tblGrid>
              <a:tr h="300875">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latin typeface="Poppins"/>
                          <a:ea typeface="Poppins"/>
                          <a:cs typeface="Poppins"/>
                          <a:sym typeface="Poppins"/>
                        </a:rPr>
                        <a:t>Funtzioa</a:t>
                      </a:r>
                      <a:endParaRPr b="0" sz="1200" u="none" cap="none" strike="noStrike">
                        <a:latin typeface="Poppins"/>
                        <a:ea typeface="Poppins"/>
                        <a:cs typeface="Poppins"/>
                        <a:sym typeface="Poppins"/>
                      </a:endParaRPr>
                    </a:p>
                  </a:txBody>
                  <a:tcPr marT="79500" marB="79500" marR="106000" marL="10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BC3"/>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b="1" lang="en-GB" sz="1200" u="none" cap="none" strike="noStrike">
                          <a:latin typeface="Poppins"/>
                          <a:ea typeface="Poppins"/>
                          <a:cs typeface="Poppins"/>
                          <a:sym typeface="Poppins"/>
                        </a:rPr>
                        <a:t>Deskribapena</a:t>
                      </a:r>
                      <a:endParaRPr b="0" sz="1200" u="none" cap="none" strike="noStrike">
                        <a:latin typeface="Poppins"/>
                        <a:ea typeface="Poppins"/>
                        <a:cs typeface="Poppins"/>
                        <a:sym typeface="Poppins"/>
                      </a:endParaRPr>
                    </a:p>
                  </a:txBody>
                  <a:tcPr marT="79500" marB="79500" marR="106000" marL="10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4C3"/>
                      </a:solidFill>
                      <a:prstDash val="solid"/>
                      <a:round/>
                      <a:headEnd len="sm" w="sm" type="none"/>
                      <a:tailEnd len="sm" w="sm" type="none"/>
                    </a:lnB>
                    <a:solidFill>
                      <a:srgbClr val="FFFFFF"/>
                    </a:solidFill>
                  </a:tcPr>
                </a:tc>
              </a:tr>
              <a:tr h="742675">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Poppins"/>
                          <a:ea typeface="Poppins"/>
                          <a:cs typeface="Poppins"/>
                          <a:sym typeface="Poppins"/>
                        </a:rPr>
                        <a:t>onInit()</a:t>
                      </a:r>
                      <a:endParaRPr sz="1500" u="none" cap="none" strike="noStrike"/>
                    </a:p>
                  </a:txBody>
                  <a:tcPr marT="79500" marB="79500" marR="106000" marL="10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BC3"/>
                      </a:solidFill>
                      <a:prstDash val="solid"/>
                      <a:round/>
                      <a:headEnd len="sm" w="sm" type="none"/>
                      <a:tailEnd len="sm" w="sm" type="none"/>
                    </a:lnT>
                    <a:lnB cap="flat" cmpd="sng" w="9525">
                      <a:solidFill>
                        <a:srgbClr val="8029C3"/>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Poppins"/>
                          <a:ea typeface="Poppins"/>
                          <a:cs typeface="Poppins"/>
                          <a:sym typeface="Poppins"/>
                        </a:rPr>
                        <a:t>Widget-a inizializaziorako prest dagoenean exekutatzen den lehen funtzioa. Widget-aren DOM-a prestatzeko, widget-aren konfigurazioa prozesatzeko eta hasierako harpidetza-informazioa erabiltzeko erabili behar da.</a:t>
                      </a:r>
                      <a:endParaRPr sz="1500" u="none" cap="none" strike="noStrike"/>
                    </a:p>
                  </a:txBody>
                  <a:tcPr marT="79500" marB="79500" marR="106000" marL="10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4C3"/>
                      </a:solidFill>
                      <a:prstDash val="solid"/>
                      <a:round/>
                      <a:headEnd len="sm" w="sm" type="none"/>
                      <a:tailEnd len="sm" w="sm" type="none"/>
                    </a:lnT>
                    <a:lnB cap="flat" cmpd="sng" w="9525">
                      <a:solidFill>
                        <a:srgbClr val="402BC3"/>
                      </a:solidFill>
                      <a:prstDash val="solid"/>
                      <a:round/>
                      <a:headEnd len="sm" w="sm" type="none"/>
                      <a:tailEnd len="sm" w="sm" type="none"/>
                    </a:lnB>
                    <a:solidFill>
                      <a:srgbClr val="FFFFFF"/>
                    </a:solidFill>
                  </a:tcPr>
                </a:tc>
              </a:tr>
              <a:tr h="595400">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Poppins"/>
                          <a:ea typeface="Poppins"/>
                          <a:cs typeface="Poppins"/>
                          <a:sym typeface="Poppins"/>
                        </a:rPr>
                        <a:t>onDataUpdated()</a:t>
                      </a:r>
                      <a:endParaRPr sz="1500" u="none" cap="none" strike="noStrike"/>
                    </a:p>
                  </a:txBody>
                  <a:tcPr marT="79500" marB="79500" marR="106000" marL="10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8029C3"/>
                      </a:solidFill>
                      <a:prstDash val="solid"/>
                      <a:round/>
                      <a:headEnd len="sm" w="sm" type="none"/>
                      <a:tailEnd len="sm" w="sm" type="none"/>
                    </a:lnT>
                    <a:lnB cap="flat" cmpd="sng" w="9525">
                      <a:solidFill>
                        <a:srgbClr val="C038C2"/>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Poppins"/>
                          <a:ea typeface="Poppins"/>
                          <a:cs typeface="Poppins"/>
                          <a:sym typeface="Poppins"/>
                        </a:rPr>
                        <a:t>Datu berriak widget harpidetzatik eskuragarri daudenean exekutatzen da. Widget (ctx) testuinguruko datu berrienetara sar daiteke.</a:t>
                      </a:r>
                      <a:endParaRPr sz="1500" u="none" cap="none" strike="noStrike"/>
                    </a:p>
                  </a:txBody>
                  <a:tcPr marT="79500" marB="79500" marR="106000" marL="10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402BC3"/>
                      </a:solidFill>
                      <a:prstDash val="solid"/>
                      <a:round/>
                      <a:headEnd len="sm" w="sm" type="none"/>
                      <a:tailEnd len="sm" w="sm" type="none"/>
                    </a:lnT>
                    <a:lnB cap="flat" cmpd="sng" w="9525">
                      <a:solidFill>
                        <a:srgbClr val="403CC2"/>
                      </a:solidFill>
                      <a:prstDash val="solid"/>
                      <a:round/>
                      <a:headEnd len="sm" w="sm" type="none"/>
                      <a:tailEnd len="sm" w="sm" type="none"/>
                    </a:lnB>
                    <a:solidFill>
                      <a:srgbClr val="FFFFFF"/>
                    </a:solidFill>
                  </a:tcPr>
                </a:tc>
              </a:tr>
              <a:tr h="595400">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Poppins"/>
                          <a:ea typeface="Poppins"/>
                          <a:cs typeface="Poppins"/>
                          <a:sym typeface="Poppins"/>
                        </a:rPr>
                        <a:t>onResize()</a:t>
                      </a:r>
                      <a:endParaRPr sz="1500" u="none" cap="none" strike="noStrike"/>
                    </a:p>
                  </a:txBody>
                  <a:tcPr marT="79500" marB="79500" marR="106000" marL="10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038C2"/>
                      </a:solidFill>
                      <a:prstDash val="solid"/>
                      <a:round/>
                      <a:headEnd len="sm" w="sm" type="none"/>
                      <a:tailEnd len="sm" w="sm" type="none"/>
                    </a:lnT>
                    <a:lnB cap="flat" cmpd="sng" w="9525">
                      <a:solidFill>
                        <a:srgbClr val="803AC2"/>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Poppins"/>
                          <a:ea typeface="Poppins"/>
                          <a:cs typeface="Poppins"/>
                          <a:sym typeface="Poppins"/>
                        </a:rPr>
                        <a:t>Widget edukiontziaren tamaina aldatzen denean exekutatzen da. Zabalera eta altu berriena widget (ctx) testuingurutik lor daitezke.</a:t>
                      </a:r>
                      <a:endParaRPr sz="1500" u="none" cap="none" strike="noStrike"/>
                    </a:p>
                  </a:txBody>
                  <a:tcPr marT="79500" marB="79500" marR="106000" marL="10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403CC2"/>
                      </a:solidFill>
                      <a:prstDash val="solid"/>
                      <a:round/>
                      <a:headEnd len="sm" w="sm" type="none"/>
                      <a:tailEnd len="sm" w="sm" type="none"/>
                    </a:lnT>
                    <a:lnB cap="flat" cmpd="sng" w="9525">
                      <a:solidFill>
                        <a:srgbClr val="8046C2"/>
                      </a:solidFill>
                      <a:prstDash val="solid"/>
                      <a:round/>
                      <a:headEnd len="sm" w="sm" type="none"/>
                      <a:tailEnd len="sm" w="sm" type="none"/>
                    </a:lnB>
                    <a:solidFill>
                      <a:srgbClr val="FFFFFF"/>
                    </a:solidFill>
                  </a:tcPr>
                </a:tc>
              </a:tr>
              <a:tr h="448175">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Poppins"/>
                          <a:ea typeface="Poppins"/>
                          <a:cs typeface="Poppins"/>
                          <a:sym typeface="Poppins"/>
                        </a:rPr>
                        <a:t>onDestroy()</a:t>
                      </a:r>
                      <a:endParaRPr sz="1500" u="none" cap="none" strike="noStrike"/>
                    </a:p>
                  </a:txBody>
                  <a:tcPr marT="79500" marB="79500" marR="106000" marL="10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803AC2"/>
                      </a:solidFill>
                      <a:prstDash val="solid"/>
                      <a:round/>
                      <a:headEnd len="sm" w="sm" type="none"/>
                      <a:tailEnd len="sm" w="sm" type="none"/>
                    </a:lnT>
                    <a:lnB cap="flat" cmpd="sng" w="9525">
                      <a:solidFill>
                        <a:srgbClr val="C09FC2"/>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200"/>
                        <a:buFont typeface="Arial"/>
                        <a:buNone/>
                      </a:pPr>
                      <a:r>
                        <a:rPr lang="en-GB" sz="1200" u="none" cap="none" strike="noStrike">
                          <a:latin typeface="Poppins"/>
                          <a:ea typeface="Poppins"/>
                          <a:cs typeface="Poppins"/>
                          <a:sym typeface="Poppins"/>
                        </a:rPr>
                        <a:t>Widget-aren elementua suntsitzen denean exekutatzen da. Baliabide guztiak garbitzeko erabili behar da, beharrezkoa izanez gero.</a:t>
                      </a:r>
                      <a:endParaRPr sz="1500" u="none" cap="none" strike="noStrike"/>
                    </a:p>
                  </a:txBody>
                  <a:tcPr marT="79500" marB="79500" marR="106000" marL="1060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8046C2"/>
                      </a:solidFill>
                      <a:prstDash val="solid"/>
                      <a:round/>
                      <a:headEnd len="sm" w="sm" type="none"/>
                      <a:tailEnd len="sm" w="sm" type="none"/>
                    </a:lnT>
                    <a:lnB cap="flat" cmpd="sng" w="9525">
                      <a:solidFill>
                        <a:srgbClr val="C05AC2"/>
                      </a:solidFill>
                      <a:prstDash val="solid"/>
                      <a:round/>
                      <a:headEnd len="sm" w="sm" type="none"/>
                      <a:tailEnd len="sm" w="sm" type="none"/>
                    </a:lnB>
                    <a:solidFill>
                      <a:srgbClr val="FFFFFF"/>
                    </a:solidFill>
                  </a:tcPr>
                </a:tc>
              </a:tr>
            </a:tbl>
          </a:graphicData>
        </a:graphic>
      </p:graphicFrame>
      <p:sp>
        <p:nvSpPr>
          <p:cNvPr id="178" name="Google Shape;178;g34551dc208c_0_119"/>
          <p:cNvSpPr txBox="1"/>
          <p:nvPr/>
        </p:nvSpPr>
        <p:spPr>
          <a:xfrm>
            <a:off x="837885" y="2158048"/>
            <a:ext cx="105165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212529"/>
                </a:solidFill>
                <a:highlight>
                  <a:srgbClr val="FFFFFF"/>
                </a:highlight>
                <a:latin typeface="Poppins"/>
                <a:ea typeface="Poppins"/>
                <a:cs typeface="Poppins"/>
                <a:sym typeface="Poppins"/>
              </a:rPr>
              <a:t>Widget berri bat ezartzeko, JavaScript funtzio hauek definitu behar dira (Oharra: funtzio bakoitza aukerakoa da eta widgetaren portaera zehatzaren arabera inplementatu daiteke):</a:t>
            </a:r>
            <a:endParaRPr b="0" i="0" sz="1500" u="none" cap="none" strike="noStrike">
              <a:solidFill>
                <a:srgbClr val="000000"/>
              </a:solidFill>
              <a:latin typeface="Arial"/>
              <a:ea typeface="Arial"/>
              <a:cs typeface="Arial"/>
              <a:sym typeface="Arial"/>
            </a:endParaRPr>
          </a:p>
        </p:txBody>
      </p:sp>
      <p:sp>
        <p:nvSpPr>
          <p:cNvPr id="179" name="Google Shape;179;g34551dc208c_0_119"/>
          <p:cNvSpPr txBox="1"/>
          <p:nvPr/>
        </p:nvSpPr>
        <p:spPr>
          <a:xfrm>
            <a:off x="837884" y="1910907"/>
            <a:ext cx="6096900" cy="32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212529"/>
                </a:solidFill>
                <a:highlight>
                  <a:srgbClr val="FFFFFF"/>
                </a:highlight>
                <a:latin typeface="Poppins"/>
                <a:ea typeface="Poppins"/>
                <a:cs typeface="Poppins"/>
                <a:sym typeface="Poppins"/>
              </a:rPr>
              <a:t>[Oinarrizko funtzioak]</a:t>
            </a:r>
            <a:endParaRPr b="0" i="0" sz="15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g34551dc208c_0_128"/>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Custom Widget</a:t>
            </a:r>
            <a:endParaRPr/>
          </a:p>
        </p:txBody>
      </p:sp>
      <p:sp>
        <p:nvSpPr>
          <p:cNvPr id="185" name="Google Shape;185;g34551dc208c_0_128"/>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86" name="Google Shape;186;g34551dc208c_0_128"/>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Basic widget API</a:t>
            </a:r>
            <a:endParaRPr sz="1900"/>
          </a:p>
        </p:txBody>
      </p:sp>
      <p:sp>
        <p:nvSpPr>
          <p:cNvPr id="187" name="Google Shape;187;g34551dc208c_0_128"/>
          <p:cNvSpPr txBox="1"/>
          <p:nvPr/>
        </p:nvSpPr>
        <p:spPr>
          <a:xfrm>
            <a:off x="837884" y="2169321"/>
            <a:ext cx="105159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212529"/>
                </a:solidFill>
                <a:latin typeface="Poppins"/>
                <a:ea typeface="Poppins"/>
                <a:cs typeface="Poppins"/>
                <a:sym typeface="Poppins"/>
              </a:rPr>
              <a:t>Transmisio-zerbitzua (</a:t>
            </a:r>
            <a:r>
              <a:rPr b="1" i="0" lang="en-GB" sz="1500" u="none" cap="none" strike="noStrike">
                <a:solidFill>
                  <a:srgbClr val="212529"/>
                </a:solidFill>
                <a:latin typeface="Poppins"/>
                <a:ea typeface="Poppins"/>
                <a:cs typeface="Poppins"/>
                <a:sym typeface="Poppins"/>
              </a:rPr>
              <a:t>BroadcastService</a:t>
            </a:r>
            <a:r>
              <a:rPr b="0" i="0" lang="en-GB" sz="1500" u="none" cap="none" strike="noStrike">
                <a:solidFill>
                  <a:srgbClr val="212529"/>
                </a:solidFill>
                <a:latin typeface="Poppins"/>
                <a:ea typeface="Poppins"/>
                <a:cs typeface="Poppins"/>
                <a:sym typeface="Poppins"/>
              </a:rPr>
              <a:t>) erabiltzailearen interfazearen mailan widget-en artean datuak trukatzeko erabiltzen da.</a:t>
            </a:r>
            <a:endParaRPr b="0" i="0" sz="1500" u="none" cap="none" strike="noStrike">
              <a:solidFill>
                <a:srgbClr val="000000"/>
              </a:solidFill>
              <a:latin typeface="Arial"/>
              <a:ea typeface="Arial"/>
              <a:cs typeface="Arial"/>
              <a:sym typeface="Arial"/>
            </a:endParaRPr>
          </a:p>
        </p:txBody>
      </p:sp>
      <p:sp>
        <p:nvSpPr>
          <p:cNvPr id="188" name="Google Shape;188;g34551dc208c_0_128"/>
          <p:cNvSpPr txBox="1"/>
          <p:nvPr/>
        </p:nvSpPr>
        <p:spPr>
          <a:xfrm>
            <a:off x="837884" y="1910907"/>
            <a:ext cx="6096900" cy="32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212529"/>
                </a:solidFill>
                <a:highlight>
                  <a:srgbClr val="FFFFFF"/>
                </a:highlight>
                <a:latin typeface="Poppins"/>
                <a:ea typeface="Poppins"/>
                <a:cs typeface="Poppins"/>
                <a:sym typeface="Poppins"/>
              </a:rPr>
              <a:t>[Inter - widget transmizio zerbitsua]</a:t>
            </a:r>
            <a:endParaRPr b="0" i="0" sz="1500" u="none" cap="none" strike="noStrike">
              <a:solidFill>
                <a:srgbClr val="000000"/>
              </a:solidFill>
              <a:latin typeface="Arial"/>
              <a:ea typeface="Arial"/>
              <a:cs typeface="Arial"/>
              <a:sym typeface="Arial"/>
            </a:endParaRPr>
          </a:p>
        </p:txBody>
      </p:sp>
      <p:graphicFrame>
        <p:nvGraphicFramePr>
          <p:cNvPr id="189" name="Google Shape;189;g34551dc208c_0_128"/>
          <p:cNvGraphicFramePr/>
          <p:nvPr/>
        </p:nvGraphicFramePr>
        <p:xfrm>
          <a:off x="609680" y="2806801"/>
          <a:ext cx="3000000" cy="3000000"/>
        </p:xfrm>
        <a:graphic>
          <a:graphicData uri="http://schemas.openxmlformats.org/drawingml/2006/table">
            <a:tbl>
              <a:tblPr>
                <a:noFill/>
                <a:tableStyleId>{1E15BF41-294E-4DC3-9C25-C67A6128CB8D}</a:tableStyleId>
              </a:tblPr>
              <a:tblGrid>
                <a:gridCol w="3231300"/>
                <a:gridCol w="7741325"/>
              </a:tblGrid>
              <a:tr h="390275">
                <a:tc>
                  <a:txBody>
                    <a:bodyPr/>
                    <a:lstStyle/>
                    <a:p>
                      <a:pPr indent="0" lvl="0" marL="0" marR="0" rtl="0" algn="l">
                        <a:lnSpc>
                          <a:spcPct val="100000"/>
                        </a:lnSpc>
                        <a:spcBef>
                          <a:spcPts val="0"/>
                        </a:spcBef>
                        <a:spcAft>
                          <a:spcPts val="0"/>
                        </a:spcAft>
                        <a:buClr>
                          <a:srgbClr val="000000"/>
                        </a:buClr>
                        <a:buSzPts val="1500"/>
                        <a:buFont typeface="Arial"/>
                        <a:buNone/>
                      </a:pPr>
                      <a:r>
                        <a:rPr b="1" lang="en-GB" sz="1500" u="none" cap="none" strike="noStrike">
                          <a:latin typeface="Poppins"/>
                          <a:ea typeface="Poppins"/>
                          <a:cs typeface="Poppins"/>
                          <a:sym typeface="Poppins"/>
                        </a:rPr>
                        <a:t>Función</a:t>
                      </a:r>
                      <a:endParaRPr b="0" sz="1500" u="none" cap="none" strike="noStrike">
                        <a:latin typeface="Poppins"/>
                        <a:ea typeface="Poppins"/>
                        <a:cs typeface="Poppins"/>
                        <a:sym typeface="Poppins"/>
                      </a:endParaRPr>
                    </a:p>
                  </a:txBody>
                  <a:tcPr marT="100925" marB="100925" marR="134600" marL="1346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807A38"/>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500"/>
                        <a:buFont typeface="Arial"/>
                        <a:buNone/>
                      </a:pPr>
                      <a:r>
                        <a:rPr b="1" lang="en-GB" sz="1500" u="none" cap="none" strike="noStrike">
                          <a:latin typeface="Poppins"/>
                          <a:ea typeface="Poppins"/>
                          <a:cs typeface="Poppins"/>
                          <a:sym typeface="Poppins"/>
                        </a:rPr>
                        <a:t>Descripción</a:t>
                      </a:r>
                      <a:endParaRPr b="0" sz="1500" u="none" cap="none" strike="noStrike">
                        <a:latin typeface="Poppins"/>
                        <a:ea typeface="Poppins"/>
                        <a:cs typeface="Poppins"/>
                        <a:sym typeface="Poppins"/>
                      </a:endParaRPr>
                    </a:p>
                  </a:txBody>
                  <a:tcPr marT="100925" marB="100925" marR="134600" marL="1346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7D38"/>
                      </a:solidFill>
                      <a:prstDash val="solid"/>
                      <a:round/>
                      <a:headEnd len="sm" w="sm" type="none"/>
                      <a:tailEnd len="sm" w="sm" type="none"/>
                    </a:lnB>
                    <a:solidFill>
                      <a:srgbClr val="FFFFFF"/>
                    </a:solidFill>
                  </a:tcPr>
                </a:tc>
              </a:tr>
              <a:tr h="578675">
                <a:tc>
                  <a:txBody>
                    <a:bodyPr/>
                    <a:lstStyle/>
                    <a:p>
                      <a:pPr indent="0" lvl="0" marL="0" marR="0" rtl="0" algn="l">
                        <a:lnSpc>
                          <a:spcPct val="100000"/>
                        </a:lnSpc>
                        <a:spcBef>
                          <a:spcPts val="0"/>
                        </a:spcBef>
                        <a:spcAft>
                          <a:spcPts val="0"/>
                        </a:spcAft>
                        <a:buClr>
                          <a:srgbClr val="000000"/>
                        </a:buClr>
                        <a:buSzPts val="1500"/>
                        <a:buFont typeface="Arial"/>
                        <a:buNone/>
                      </a:pPr>
                      <a:r>
                        <a:rPr lang="en-GB" sz="1500" u="none" cap="none" strike="noStrike">
                          <a:latin typeface="Poppins"/>
                          <a:ea typeface="Poppins"/>
                          <a:cs typeface="Poppins"/>
                          <a:sym typeface="Poppins"/>
                        </a:rPr>
                        <a:t>broadcast(name, args)</a:t>
                      </a:r>
                      <a:endParaRPr sz="1500" u="none" cap="none" strike="noStrike"/>
                    </a:p>
                  </a:txBody>
                  <a:tcPr marT="100925" marB="100925" marR="134600" marL="1346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807A38"/>
                      </a:solidFill>
                      <a:prstDash val="solid"/>
                      <a:round/>
                      <a:headEnd len="sm" w="sm" type="none"/>
                      <a:tailEnd len="sm" w="sm" type="none"/>
                    </a:lnT>
                    <a:lnB cap="flat" cmpd="sng" w="9525">
                      <a:solidFill>
                        <a:srgbClr val="C09038"/>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500"/>
                        <a:buFont typeface="Arial"/>
                        <a:buNone/>
                      </a:pPr>
                      <a:r>
                        <a:rPr lang="en-GB" sz="1500" u="none" cap="none" strike="noStrike">
                          <a:latin typeface="Poppins"/>
                          <a:ea typeface="Poppins"/>
                          <a:cs typeface="Poppins"/>
                          <a:sym typeface="Poppins"/>
                        </a:rPr>
                        <a:t>Bidali datuak harpidedunei. name: identifikatzaile bakarra, argc : bidali nahi dituen datuak.</a:t>
                      </a:r>
                      <a:endParaRPr sz="1500" u="none" cap="none" strike="noStrike"/>
                    </a:p>
                  </a:txBody>
                  <a:tcPr marT="100925" marB="100925" marR="134600" marL="1346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7D38"/>
                      </a:solidFill>
                      <a:prstDash val="solid"/>
                      <a:round/>
                      <a:headEnd len="sm" w="sm" type="none"/>
                      <a:tailEnd len="sm" w="sm" type="none"/>
                    </a:lnT>
                    <a:lnB cap="flat" cmpd="sng" w="9525">
                      <a:solidFill>
                        <a:srgbClr val="C09C38"/>
                      </a:solidFill>
                      <a:prstDash val="solid"/>
                      <a:round/>
                      <a:headEnd len="sm" w="sm" type="none"/>
                      <a:tailEnd len="sm" w="sm" type="none"/>
                    </a:lnB>
                    <a:solidFill>
                      <a:srgbClr val="FFFFFF"/>
                    </a:solidFill>
                  </a:tcPr>
                </a:tc>
              </a:tr>
              <a:tr h="1143875">
                <a:tc>
                  <a:txBody>
                    <a:bodyPr/>
                    <a:lstStyle/>
                    <a:p>
                      <a:pPr indent="0" lvl="0" marL="0" marR="0" rtl="0" algn="l">
                        <a:lnSpc>
                          <a:spcPct val="100000"/>
                        </a:lnSpc>
                        <a:spcBef>
                          <a:spcPts val="0"/>
                        </a:spcBef>
                        <a:spcAft>
                          <a:spcPts val="0"/>
                        </a:spcAft>
                        <a:buClr>
                          <a:srgbClr val="000000"/>
                        </a:buClr>
                        <a:buSzPts val="1500"/>
                        <a:buFont typeface="Arial"/>
                        <a:buNone/>
                      </a:pPr>
                      <a:r>
                        <a:rPr lang="en-GB" sz="1500" u="none" cap="none" strike="noStrike">
                          <a:latin typeface="Poppins"/>
                          <a:ea typeface="Poppins"/>
                          <a:cs typeface="Poppins"/>
                          <a:sym typeface="Poppins"/>
                        </a:rPr>
                        <a:t>on(name, listener)</a:t>
                      </a:r>
                      <a:endParaRPr sz="1500" u="none" cap="none" strike="noStrike"/>
                    </a:p>
                  </a:txBody>
                  <a:tcPr marT="100925" marB="100925" marR="134600" marL="1346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09038"/>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c>
                  <a:txBody>
                    <a:bodyPr/>
                    <a:lstStyle/>
                    <a:p>
                      <a:pPr indent="0" lvl="0" marL="0" marR="0" rtl="0" algn="l">
                        <a:lnSpc>
                          <a:spcPct val="100000"/>
                        </a:lnSpc>
                        <a:spcBef>
                          <a:spcPts val="0"/>
                        </a:spcBef>
                        <a:spcAft>
                          <a:spcPts val="0"/>
                        </a:spcAft>
                        <a:buClr>
                          <a:srgbClr val="000000"/>
                        </a:buClr>
                        <a:buSzPts val="1500"/>
                        <a:buFont typeface="Arial"/>
                        <a:buNone/>
                      </a:pPr>
                      <a:r>
                        <a:rPr lang="en-GB" sz="1500" u="none" cap="none" strike="noStrike">
                          <a:latin typeface="Poppins"/>
                          <a:ea typeface="Poppins"/>
                          <a:cs typeface="Poppins"/>
                          <a:sym typeface="Poppins"/>
                        </a:rPr>
                        <a:t>Harpidetu datuetara identifikatzaile bakarra erabiliz eta, ondorioz, ekar identifikagarri horiek. Harpidedun batzuk erans daitezke. Izenak harpidetzarako identifikatzaile bakar gisa balio du, eta entzulea, berriz, jasotako datuak prozesatzeko funtzioa da.</a:t>
                      </a:r>
                      <a:endParaRPr sz="1500" u="none" cap="none" strike="noStrike"/>
                    </a:p>
                  </a:txBody>
                  <a:tcPr marT="100925" marB="100925" marR="134600" marL="134600"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C09C38"/>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FFFFFF"/>
                    </a:solidFill>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g34551dc208c_0_137"/>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Custom Widget</a:t>
            </a:r>
            <a:endParaRPr/>
          </a:p>
        </p:txBody>
      </p:sp>
      <p:sp>
        <p:nvSpPr>
          <p:cNvPr id="195" name="Google Shape;195;g34551dc208c_0_137"/>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96" name="Google Shape;196;g34551dc208c_0_137"/>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3. Basic widget API</a:t>
            </a:r>
            <a:endParaRPr sz="1900"/>
          </a:p>
        </p:txBody>
      </p:sp>
      <p:sp>
        <p:nvSpPr>
          <p:cNvPr id="197" name="Google Shape;197;g34551dc208c_0_137"/>
          <p:cNvSpPr txBox="1"/>
          <p:nvPr/>
        </p:nvSpPr>
        <p:spPr>
          <a:xfrm>
            <a:off x="2565093" y="5834813"/>
            <a:ext cx="7061700" cy="323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00"/>
              <a:buFont typeface="Arial"/>
              <a:buNone/>
            </a:pPr>
            <a:r>
              <a:rPr b="0" i="0" lang="en-GB" sz="1500" u="sng" cap="none" strike="noStrike">
                <a:solidFill>
                  <a:srgbClr val="212529"/>
                </a:solidFill>
                <a:highlight>
                  <a:srgbClr val="FFFFFF"/>
                </a:highlight>
                <a:latin typeface="Poppins"/>
                <a:ea typeface="Poppins"/>
                <a:cs typeface="Poppins"/>
                <a:sym typeface="Poppins"/>
                <a:hlinkClick r:id="rId3">
                  <a:extLst>
                    <a:ext uri="{A12FA001-AC4F-418D-AE19-62706E023703}">
                      <ahyp:hlinkClr val="tx"/>
                    </a:ext>
                  </a:extLst>
                </a:hlinkClick>
              </a:rPr>
              <a:t>https://thingsboard.io/docs/user-guide/contribution/widgets-development</a:t>
            </a:r>
            <a:endParaRPr b="0" i="0" sz="1500" u="none" cap="none" strike="noStrike">
              <a:solidFill>
                <a:srgbClr val="000000"/>
              </a:solidFill>
              <a:latin typeface="Arial"/>
              <a:ea typeface="Arial"/>
              <a:cs typeface="Arial"/>
              <a:sym typeface="Arial"/>
            </a:endParaRPr>
          </a:p>
        </p:txBody>
      </p:sp>
      <p:sp>
        <p:nvSpPr>
          <p:cNvPr id="198" name="Google Shape;198;g34551dc208c_0_137"/>
          <p:cNvSpPr txBox="1"/>
          <p:nvPr/>
        </p:nvSpPr>
        <p:spPr>
          <a:xfrm>
            <a:off x="3047606" y="5539389"/>
            <a:ext cx="6096900" cy="323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rgbClr val="212529"/>
                </a:solidFill>
                <a:latin typeface="Poppins"/>
                <a:ea typeface="Poppins"/>
                <a:cs typeface="Poppins"/>
                <a:sym typeface="Poppins"/>
              </a:rPr>
              <a:t>Widget-en garapen gida (dokumentazio ofiziala)</a:t>
            </a:r>
            <a:endParaRPr b="1" i="0" sz="1500" u="none" cap="none" strike="noStrike">
              <a:solidFill>
                <a:srgbClr val="212529"/>
              </a:solidFill>
              <a:highlight>
                <a:srgbClr val="FFFFFF"/>
              </a:highlight>
              <a:latin typeface="Poppins"/>
              <a:ea typeface="Poppins"/>
              <a:cs typeface="Poppins"/>
              <a:sym typeface="Poppins"/>
            </a:endParaRPr>
          </a:p>
        </p:txBody>
      </p:sp>
      <p:pic>
        <p:nvPicPr>
          <p:cNvPr descr="Una captura de pantalla de un celular con texto e imagen&#10;&#10;Descripción generada automáticamente con confianza media" id="199" name="Google Shape;199;g34551dc208c_0_137"/>
          <p:cNvPicPr preferRelativeResize="0"/>
          <p:nvPr/>
        </p:nvPicPr>
        <p:blipFill rotWithShape="1">
          <a:blip r:embed="rId4">
            <a:alphaModFix/>
          </a:blip>
          <a:srcRect b="0" l="0" r="0" t="0"/>
          <a:stretch/>
        </p:blipFill>
        <p:spPr>
          <a:xfrm>
            <a:off x="2063261" y="2210089"/>
            <a:ext cx="8064432" cy="2688144"/>
          </a:xfrm>
          <a:prstGeom prst="rect">
            <a:avLst/>
          </a:prstGeom>
          <a:noFill/>
          <a:ln>
            <a:noFill/>
          </a:ln>
          <a:effectLst>
            <a:outerShdw blurRad="190517" rotWithShape="0" algn="tl">
              <a:srgbClr val="000000">
                <a:alpha val="69410"/>
              </a:srgbClr>
            </a:outerShdw>
          </a:effectLst>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3" name="Shape 203"/>
        <p:cNvGrpSpPr/>
        <p:nvPr/>
      </p:nvGrpSpPr>
      <p:grpSpPr>
        <a:xfrm>
          <a:off x="0" y="0"/>
          <a:ext cx="0" cy="0"/>
          <a:chOff x="0" y="0"/>
          <a:chExt cx="0" cy="0"/>
        </a:xfrm>
      </p:grpSpPr>
      <p:sp>
        <p:nvSpPr>
          <p:cNvPr id="204" name="Google Shape;204;g34551dc208c_0_146"/>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Custom Widget</a:t>
            </a:r>
            <a:endParaRPr/>
          </a:p>
        </p:txBody>
      </p:sp>
      <p:sp>
        <p:nvSpPr>
          <p:cNvPr id="205" name="Google Shape;205;g34551dc208c_0_146"/>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206" name="Google Shape;206;g34551dc208c_0_146"/>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4. Debugging tools</a:t>
            </a:r>
            <a:endParaRPr sz="1900"/>
          </a:p>
        </p:txBody>
      </p:sp>
      <p:sp>
        <p:nvSpPr>
          <p:cNvPr id="207" name="Google Shape;207;g34551dc208c_0_146"/>
          <p:cNvSpPr txBox="1"/>
          <p:nvPr/>
        </p:nvSpPr>
        <p:spPr>
          <a:xfrm>
            <a:off x="837885" y="2158048"/>
            <a:ext cx="10516500" cy="3093900"/>
          </a:xfrm>
          <a:prstGeom prst="rect">
            <a:avLst/>
          </a:prstGeom>
          <a:noFill/>
          <a:ln>
            <a:noFill/>
          </a:ln>
        </p:spPr>
        <p:txBody>
          <a:bodyPr anchorCtr="0" anchor="t" bIns="45700" lIns="91425" spcFirstLastPara="1" rIns="91425" wrap="square" tIns="45700">
            <a:spAutoFit/>
          </a:bodyPr>
          <a:lstStyle/>
          <a:p>
            <a:pPr indent="-349250" lvl="0" marL="342900" marR="0" rtl="0" algn="l">
              <a:lnSpc>
                <a:spcPct val="100000"/>
              </a:lnSpc>
              <a:spcBef>
                <a:spcPts val="0"/>
              </a:spcBef>
              <a:spcAft>
                <a:spcPts val="0"/>
              </a:spcAft>
              <a:buClr>
                <a:srgbClr val="000000"/>
              </a:buClr>
              <a:buSzPts val="1500"/>
              <a:buFont typeface="Arial"/>
              <a:buAutoNum type="alphaLcParenR"/>
            </a:pPr>
            <a:r>
              <a:rPr b="0" i="0" lang="en-GB" sz="1500" u="none" cap="none" strike="noStrike">
                <a:solidFill>
                  <a:srgbClr val="212529"/>
                </a:solidFill>
                <a:latin typeface="Poppins"/>
                <a:ea typeface="Poppins"/>
                <a:cs typeface="Poppins"/>
                <a:sym typeface="Poppins"/>
              </a:rPr>
              <a:t>Debug metodorik errazena web kontsolaren irteera erabiltzea da: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212529"/>
                </a:solidFill>
                <a:latin typeface="Poppins"/>
                <a:ea typeface="Poppins"/>
                <a:cs typeface="Poppins"/>
                <a:sym typeface="Poppins"/>
              </a:rPr>
              <a:t>Erabili </a:t>
            </a:r>
            <a:r>
              <a:rPr b="1" i="0" lang="en-GB" sz="1500" u="none" cap="none" strike="noStrike">
                <a:solidFill>
                  <a:srgbClr val="212529"/>
                </a:solidFill>
                <a:latin typeface="Poppins"/>
                <a:ea typeface="Poppins"/>
                <a:cs typeface="Poppins"/>
                <a:sym typeface="Poppins"/>
              </a:rPr>
              <a:t>console.log(...) </a:t>
            </a:r>
            <a:r>
              <a:rPr b="0" i="0" lang="en-GB" sz="1500" u="none" cap="none" strike="noStrike">
                <a:solidFill>
                  <a:srgbClr val="212529"/>
                </a:solidFill>
                <a:latin typeface="Poppins"/>
                <a:ea typeface="Poppins"/>
                <a:cs typeface="Poppins"/>
                <a:sym typeface="Poppins"/>
              </a:rPr>
              <a:t>widget-aren JavaScript kodearen edozein zatitan.</a:t>
            </a:r>
            <a:endParaRPr b="0" i="0" sz="1500" u="none" cap="none" strike="noStrike">
              <a:solidFill>
                <a:srgbClr val="000000"/>
              </a:solidFill>
              <a:latin typeface="Arial"/>
              <a:ea typeface="Arial"/>
              <a:cs typeface="Arial"/>
              <a:sym typeface="Arial"/>
            </a:endParaRPr>
          </a:p>
          <a:p>
            <a:pPr indent="-254000" lvl="0" marL="34290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212529"/>
              </a:solidFill>
              <a:highlight>
                <a:srgbClr val="FFFFFF"/>
              </a:highlight>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212529"/>
                </a:solidFill>
                <a:highlight>
                  <a:srgbClr val="FFFFFF"/>
                </a:highlight>
                <a:latin typeface="Poppins"/>
                <a:ea typeface="Poppins"/>
                <a:cs typeface="Poppins"/>
                <a:sym typeface="Poppins"/>
              </a:rPr>
              <a:t>b) </a:t>
            </a:r>
            <a:r>
              <a:rPr b="0" i="0" lang="en-GB" sz="1500" u="none" cap="none" strike="noStrike">
                <a:solidFill>
                  <a:srgbClr val="212529"/>
                </a:solidFill>
                <a:latin typeface="Poppins"/>
                <a:ea typeface="Poppins"/>
                <a:cs typeface="Poppins"/>
                <a:sym typeface="Poppins"/>
              </a:rPr>
              <a:t>Beste debug metodo bat eta eraginkorrena nabigatzailearen garatzaile herramintak inbokatzea da: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212529"/>
                </a:solidFill>
                <a:latin typeface="Poppins"/>
                <a:ea typeface="Poppins"/>
                <a:cs typeface="Poppins"/>
                <a:sym typeface="Poppins"/>
              </a:rPr>
              <a:t>debugger;</a:t>
            </a:r>
            <a:r>
              <a:rPr b="0" i="0" lang="en-GB" sz="1500" u="none" cap="none" strike="noStrike">
                <a:solidFill>
                  <a:srgbClr val="212529"/>
                </a:solidFill>
                <a:latin typeface="Poppins"/>
                <a:ea typeface="Poppins"/>
                <a:cs typeface="Poppins"/>
                <a:sym typeface="Poppins"/>
              </a:rPr>
              <a:t> deklarazioa idatziz interesatzen den widget kodearen lekuan. Nabigatzailearen garatzaile herraminta (gaituta badago) automatikoki etengo du JavaScript exekuzioa. Bertan momentuko datuak aztertu daitezke.</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212529"/>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212529"/>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212529"/>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212529"/>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212529"/>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212529"/>
              </a:solidFill>
              <a:latin typeface="Poppins"/>
              <a:ea typeface="Poppins"/>
              <a:cs typeface="Poppins"/>
              <a:sym typeface="Poppins"/>
            </a:endParaRPr>
          </a:p>
          <a:p>
            <a:pPr indent="0" lvl="0" marL="0" marR="0" rtl="0" algn="r">
              <a:lnSpc>
                <a:spcPct val="100000"/>
              </a:lnSpc>
              <a:spcBef>
                <a:spcPts val="0"/>
              </a:spcBef>
              <a:spcAft>
                <a:spcPts val="0"/>
              </a:spcAft>
              <a:buClr>
                <a:srgbClr val="000000"/>
              </a:buClr>
              <a:buSzPts val="1500"/>
              <a:buFont typeface="Arial"/>
              <a:buNone/>
            </a:pPr>
            <a:r>
              <a:rPr b="0" i="0" lang="en-GB" sz="1500" u="none" cap="none" strike="noStrike">
                <a:solidFill>
                  <a:srgbClr val="212529"/>
                </a:solidFill>
                <a:latin typeface="Poppins"/>
                <a:ea typeface="Poppins"/>
                <a:cs typeface="Poppins"/>
                <a:sym typeface="Poppins"/>
              </a:rPr>
              <a:t>Informazio gehiago:</a:t>
            </a:r>
            <a:endParaRPr b="0" i="0" sz="1500" u="none" cap="none" strike="noStrike">
              <a:solidFill>
                <a:srgbClr val="212529"/>
              </a:solidFill>
              <a:highlight>
                <a:srgbClr val="FFFFFF"/>
              </a:highlight>
              <a:latin typeface="Poppins"/>
              <a:ea typeface="Poppins"/>
              <a:cs typeface="Poppins"/>
              <a:sym typeface="Poppins"/>
            </a:endParaRPr>
          </a:p>
        </p:txBody>
      </p:sp>
      <p:sp>
        <p:nvSpPr>
          <p:cNvPr id="208" name="Google Shape;208;g34551dc208c_0_146"/>
          <p:cNvSpPr txBox="1"/>
          <p:nvPr/>
        </p:nvSpPr>
        <p:spPr>
          <a:xfrm>
            <a:off x="4588567" y="5102869"/>
            <a:ext cx="68544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Arial"/>
                <a:ea typeface="Arial"/>
                <a:cs typeface="Arial"/>
                <a:sym typeface="Arial"/>
              </a:rPr>
              <a:t>https://medium.com/@diego.coder/un-vistazo-a-las-chrome-devtools-38e780502932</a:t>
            </a:r>
            <a:endParaRPr b="0" i="0" sz="1500" u="none" cap="none" strike="noStrike">
              <a:solidFill>
                <a:srgbClr val="000000"/>
              </a:solidFill>
              <a:latin typeface="Arial"/>
              <a:ea typeface="Arial"/>
              <a:cs typeface="Arial"/>
              <a:sym typeface="Arial"/>
            </a:endParaRPr>
          </a:p>
        </p:txBody>
      </p:sp>
      <p:pic>
        <p:nvPicPr>
          <p:cNvPr id="209" name="Google Shape;209;g34551dc208c_0_146"/>
          <p:cNvPicPr preferRelativeResize="0"/>
          <p:nvPr/>
        </p:nvPicPr>
        <p:blipFill rotWithShape="1">
          <a:blip r:embed="rId3">
            <a:alphaModFix/>
          </a:blip>
          <a:srcRect b="0" l="0" r="0" t="0"/>
          <a:stretch/>
        </p:blipFill>
        <p:spPr>
          <a:xfrm>
            <a:off x="954114" y="3725181"/>
            <a:ext cx="2996685" cy="1685464"/>
          </a:xfrm>
          <a:prstGeom prst="rect">
            <a:avLst/>
          </a:prstGeom>
          <a:noFill/>
          <a:ln cap="sq" cmpd="sng" w="38100">
            <a:solidFill>
              <a:srgbClr val="000000"/>
            </a:solidFill>
            <a:prstDash val="solid"/>
            <a:miter lim="800000"/>
            <a:headEnd len="sm" w="sm" type="none"/>
            <a:tailEnd len="sm" w="sm" type="none"/>
          </a:ln>
          <a:effectLst>
            <a:outerShdw blurRad="50804" rotWithShape="0" algn="tl" dir="2700000" dist="38103">
              <a:srgbClr val="000000">
                <a:alpha val="42350"/>
              </a:srgbClr>
            </a:outerShdw>
          </a:effectLst>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34551dc208c_0_155"/>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Custom Widget</a:t>
            </a:r>
            <a:endParaRPr/>
          </a:p>
        </p:txBody>
      </p:sp>
      <p:sp>
        <p:nvSpPr>
          <p:cNvPr id="215" name="Google Shape;215;g34551dc208c_0_155"/>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216" name="Google Shape;216;g34551dc208c_0_155"/>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GB" sz="1900"/>
              <a:t>I. Ariketa: Etiketa sinplea</a:t>
            </a:r>
            <a:endParaRPr sz="1900"/>
          </a:p>
        </p:txBody>
      </p:sp>
      <p:sp>
        <p:nvSpPr>
          <p:cNvPr id="217" name="Google Shape;217;g34551dc208c_0_155"/>
          <p:cNvSpPr txBox="1"/>
          <p:nvPr/>
        </p:nvSpPr>
        <p:spPr>
          <a:xfrm>
            <a:off x="837884" y="2169321"/>
            <a:ext cx="105159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chemeClr val="dk1"/>
                </a:solidFill>
                <a:latin typeface="Poppins"/>
                <a:ea typeface="Poppins"/>
                <a:cs typeface="Poppins"/>
                <a:sym typeface="Poppins"/>
              </a:rPr>
              <a:t>Widget mota berri bat sortuko dugu. Honek neurri-unitatearekin batera jasotako azken balioa erakutsi behar du. Horretarako, deskribapen funtzionaletatik abiatuta kodea sortzeko gai den IA bat erabiliko dugu.</a:t>
            </a:r>
            <a:endParaRPr b="0" i="0" sz="1500" u="none" cap="none" strike="noStrike">
              <a:solidFill>
                <a:schemeClr val="dk1"/>
              </a:solidFill>
              <a:latin typeface="Arial"/>
              <a:ea typeface="Arial"/>
              <a:cs typeface="Arial"/>
              <a:sym typeface="Arial"/>
            </a:endParaRPr>
          </a:p>
        </p:txBody>
      </p:sp>
      <p:sp>
        <p:nvSpPr>
          <p:cNvPr id="218" name="Google Shape;218;g34551dc208c_0_155"/>
          <p:cNvSpPr txBox="1"/>
          <p:nvPr/>
        </p:nvSpPr>
        <p:spPr>
          <a:xfrm>
            <a:off x="837884" y="1910907"/>
            <a:ext cx="6096900" cy="32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212529"/>
                </a:solidFill>
                <a:latin typeface="Poppins"/>
                <a:ea typeface="Poppins"/>
                <a:cs typeface="Poppins"/>
                <a:sym typeface="Poppins"/>
              </a:rPr>
              <a:t>Helburua</a:t>
            </a:r>
            <a:r>
              <a:rPr b="1" i="0" lang="en-GB" sz="1500" u="none" cap="none" strike="noStrike">
                <a:solidFill>
                  <a:srgbClr val="212529"/>
                </a:solidFill>
                <a:highlight>
                  <a:srgbClr val="FFFFFF"/>
                </a:highlight>
                <a:latin typeface="Poppins"/>
                <a:ea typeface="Poppins"/>
                <a:cs typeface="Poppins"/>
                <a:sym typeface="Poppins"/>
              </a:rPr>
              <a:t>: </a:t>
            </a:r>
            <a:endParaRPr b="1" i="0" sz="1500" u="none" cap="none" strike="noStrike">
              <a:solidFill>
                <a:srgbClr val="212529"/>
              </a:solidFill>
              <a:highlight>
                <a:srgbClr val="FFFFFF"/>
              </a:highlight>
              <a:latin typeface="Poppins"/>
              <a:ea typeface="Poppins"/>
              <a:cs typeface="Poppins"/>
              <a:sym typeface="Poppins"/>
            </a:endParaRPr>
          </a:p>
        </p:txBody>
      </p:sp>
      <p:pic>
        <p:nvPicPr>
          <p:cNvPr id="219" name="Google Shape;219;g34551dc208c_0_155"/>
          <p:cNvPicPr preferRelativeResize="0"/>
          <p:nvPr/>
        </p:nvPicPr>
        <p:blipFill rotWithShape="1">
          <a:blip r:embed="rId3">
            <a:alphaModFix/>
          </a:blip>
          <a:srcRect b="0" l="0" r="0" t="0"/>
          <a:stretch/>
        </p:blipFill>
        <p:spPr>
          <a:xfrm>
            <a:off x="1163914" y="3648425"/>
            <a:ext cx="5130518" cy="2565259"/>
          </a:xfrm>
          <a:prstGeom prst="rect">
            <a:avLst/>
          </a:prstGeom>
          <a:noFill/>
          <a:ln>
            <a:noFill/>
          </a:ln>
          <a:effectLst>
            <a:outerShdw blurRad="190517" rotWithShape="0" algn="tl">
              <a:srgbClr val="000000">
                <a:alpha val="69410"/>
              </a:srgbClr>
            </a:outerShdw>
          </a:effectLst>
        </p:spPr>
      </p:pic>
      <p:pic>
        <p:nvPicPr>
          <p:cNvPr id="220" name="Google Shape;220;g34551dc208c_0_155"/>
          <p:cNvPicPr preferRelativeResize="0"/>
          <p:nvPr/>
        </p:nvPicPr>
        <p:blipFill rotWithShape="1">
          <a:blip r:embed="rId4">
            <a:alphaModFix/>
          </a:blip>
          <a:srcRect b="0" l="0" r="0" t="0"/>
          <a:stretch/>
        </p:blipFill>
        <p:spPr>
          <a:xfrm>
            <a:off x="591781" y="3187984"/>
            <a:ext cx="1923600" cy="1202100"/>
          </a:xfrm>
          <a:prstGeom prst="roundRect">
            <a:avLst>
              <a:gd fmla="val 16667" name="adj"/>
            </a:avLst>
          </a:prstGeom>
          <a:noFill/>
          <a:ln>
            <a:noFill/>
          </a:ln>
          <a:effectLst>
            <a:outerShdw blurRad="76207" rotWithShape="0" algn="tl" dir="7800000" dist="38103">
              <a:srgbClr val="000000">
                <a:alpha val="40000"/>
              </a:srgbClr>
            </a:outerShdw>
          </a:effectLst>
        </p:spPr>
      </p:pic>
      <p:pic>
        <p:nvPicPr>
          <p:cNvPr id="221" name="Google Shape;221;g34551dc208c_0_155"/>
          <p:cNvPicPr preferRelativeResize="0"/>
          <p:nvPr/>
        </p:nvPicPr>
        <p:blipFill rotWithShape="1">
          <a:blip r:embed="rId5">
            <a:alphaModFix/>
          </a:blip>
          <a:srcRect b="0" l="0" r="0" t="0"/>
          <a:stretch/>
        </p:blipFill>
        <p:spPr>
          <a:xfrm>
            <a:off x="7112217" y="3648425"/>
            <a:ext cx="4320643" cy="2419560"/>
          </a:xfrm>
          <a:prstGeom prst="rect">
            <a:avLst/>
          </a:prstGeom>
          <a:noFill/>
          <a:ln>
            <a:noFill/>
          </a:ln>
          <a:effectLst>
            <a:outerShdw blurRad="190517" rotWithShape="0" algn="tl">
              <a:srgbClr val="000000">
                <a:alpha val="69410"/>
              </a:srgbClr>
            </a:outerShdw>
          </a:effectLst>
        </p:spPr>
      </p:pic>
      <p:sp>
        <p:nvSpPr>
          <p:cNvPr id="222" name="Google Shape;222;g34551dc208c_0_155"/>
          <p:cNvSpPr/>
          <p:nvPr/>
        </p:nvSpPr>
        <p:spPr>
          <a:xfrm>
            <a:off x="6423978" y="4685041"/>
            <a:ext cx="559200" cy="492000"/>
          </a:xfrm>
          <a:prstGeom prst="rightArrow">
            <a:avLst>
              <a:gd fmla="val 50000" name="adj1"/>
              <a:gd fmla="val 50000"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g34551dc208c_0_167"/>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Custom Widget</a:t>
            </a:r>
            <a:endParaRPr/>
          </a:p>
        </p:txBody>
      </p:sp>
      <p:sp>
        <p:nvSpPr>
          <p:cNvPr id="228" name="Google Shape;228;g34551dc208c_0_167"/>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229" name="Google Shape;229;g34551dc208c_0_167"/>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GB" sz="1900"/>
              <a:t>I. Ariketa: Etiketa sinplea</a:t>
            </a:r>
            <a:endParaRPr sz="1900"/>
          </a:p>
        </p:txBody>
      </p:sp>
      <p:pic>
        <p:nvPicPr>
          <p:cNvPr id="230" name="Google Shape;230;g34551dc208c_0_167"/>
          <p:cNvPicPr preferRelativeResize="0"/>
          <p:nvPr/>
        </p:nvPicPr>
        <p:blipFill rotWithShape="1">
          <a:blip r:embed="rId3">
            <a:alphaModFix/>
          </a:blip>
          <a:srcRect b="0" l="0" r="0" t="0"/>
          <a:stretch/>
        </p:blipFill>
        <p:spPr>
          <a:xfrm>
            <a:off x="6202516" y="2705081"/>
            <a:ext cx="4772025" cy="3800475"/>
          </a:xfrm>
          <a:prstGeom prst="rect">
            <a:avLst/>
          </a:prstGeom>
          <a:noFill/>
          <a:ln>
            <a:noFill/>
          </a:ln>
          <a:effectLst>
            <a:outerShdw blurRad="190517" rotWithShape="0" algn="tl">
              <a:srgbClr val="000000">
                <a:alpha val="69410"/>
              </a:srgbClr>
            </a:outerShdw>
          </a:effectLst>
        </p:spPr>
      </p:pic>
      <p:grpSp>
        <p:nvGrpSpPr>
          <p:cNvPr id="231" name="Google Shape;231;g34551dc208c_0_167"/>
          <p:cNvGrpSpPr/>
          <p:nvPr/>
        </p:nvGrpSpPr>
        <p:grpSpPr>
          <a:xfrm>
            <a:off x="229723" y="2215019"/>
            <a:ext cx="5710016" cy="1854001"/>
            <a:chOff x="465460" y="1866670"/>
            <a:chExt cx="5526000" cy="1854001"/>
          </a:xfrm>
        </p:grpSpPr>
        <p:sp>
          <p:nvSpPr>
            <p:cNvPr id="232" name="Google Shape;232;g34551dc208c_0_167"/>
            <p:cNvSpPr/>
            <p:nvPr/>
          </p:nvSpPr>
          <p:spPr>
            <a:xfrm>
              <a:off x="465460" y="1866670"/>
              <a:ext cx="5526000" cy="1562400"/>
            </a:xfrm>
            <a:prstGeom prst="roundRect">
              <a:avLst>
                <a:gd fmla="val 16667" name="adj"/>
              </a:avLst>
            </a:prstGeom>
            <a:noFill/>
            <a:ln cap="flat" cmpd="sng" w="25400">
              <a:solidFill>
                <a:srgbClr val="1F485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233" name="Google Shape;233;g34551dc208c_0_167"/>
            <p:cNvSpPr txBox="1"/>
            <p:nvPr/>
          </p:nvSpPr>
          <p:spPr>
            <a:xfrm>
              <a:off x="465460" y="2012171"/>
              <a:ext cx="3537000" cy="1708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00"/>
                <a:buFont typeface="Arial"/>
                <a:buNone/>
              </a:pPr>
              <a:r>
                <a:rPr b="0" i="0" lang="en-GB" sz="1500" u="none" cap="none" strike="noStrike">
                  <a:solidFill>
                    <a:schemeClr val="dk1"/>
                  </a:solidFill>
                  <a:highlight>
                    <a:srgbClr val="FFFFFF"/>
                  </a:highlight>
                  <a:latin typeface="Poppins"/>
                  <a:ea typeface="Poppins"/>
                  <a:cs typeface="Poppins"/>
                  <a:sym typeface="Poppins"/>
                </a:rPr>
                <a:t>Human2IA: Necesito hacer un pequeño recuadro con colores, tipo era industrial 4.0, donde colocar un valor y una función JavaScript para asignar dicho valor desde mi código de un widget de Thingsboard</a:t>
              </a:r>
              <a:endParaRPr b="0" i="0" sz="1500" u="none" cap="none" strike="noStrike">
                <a:solidFill>
                  <a:schemeClr val="dk1"/>
                </a:solidFill>
                <a:highlight>
                  <a:srgbClr val="FFFFFF"/>
                </a:highlight>
                <a:latin typeface="Poppins"/>
                <a:ea typeface="Poppins"/>
                <a:cs typeface="Poppins"/>
                <a:sym typeface="Poppins"/>
              </a:endParaRPr>
            </a:p>
          </p:txBody>
        </p:sp>
        <p:pic>
          <p:nvPicPr>
            <p:cNvPr id="234" name="Google Shape;234;g34551dc208c_0_167"/>
            <p:cNvPicPr preferRelativeResize="0"/>
            <p:nvPr/>
          </p:nvPicPr>
          <p:blipFill rotWithShape="1">
            <a:blip r:embed="rId4">
              <a:alphaModFix/>
            </a:blip>
            <a:srcRect b="0" l="1899" r="3115" t="0"/>
            <a:stretch/>
          </p:blipFill>
          <p:spPr>
            <a:xfrm>
              <a:off x="3918039" y="2058259"/>
              <a:ext cx="1972314" cy="1085850"/>
            </a:xfrm>
            <a:prstGeom prst="rect">
              <a:avLst/>
            </a:prstGeom>
            <a:noFill/>
            <a:ln>
              <a:noFill/>
            </a:ln>
          </p:spPr>
        </p:pic>
      </p:grpSp>
      <p:sp>
        <p:nvSpPr>
          <p:cNvPr id="235" name="Google Shape;235;g34551dc208c_0_167"/>
          <p:cNvSpPr/>
          <p:nvPr/>
        </p:nvSpPr>
        <p:spPr>
          <a:xfrm rot="5400000">
            <a:off x="747603" y="3722892"/>
            <a:ext cx="559200" cy="492000"/>
          </a:xfrm>
          <a:prstGeom prst="rightArrow">
            <a:avLst>
              <a:gd fmla="val 50000" name="adj1"/>
              <a:gd fmla="val 50000"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grpSp>
        <p:nvGrpSpPr>
          <p:cNvPr id="236" name="Google Shape;236;g34551dc208c_0_167"/>
          <p:cNvGrpSpPr/>
          <p:nvPr/>
        </p:nvGrpSpPr>
        <p:grpSpPr>
          <a:xfrm>
            <a:off x="254407" y="4269012"/>
            <a:ext cx="3856276" cy="1562400"/>
            <a:chOff x="465460" y="1866670"/>
            <a:chExt cx="3732000" cy="1562400"/>
          </a:xfrm>
        </p:grpSpPr>
        <p:sp>
          <p:nvSpPr>
            <p:cNvPr id="237" name="Google Shape;237;g34551dc208c_0_167"/>
            <p:cNvSpPr/>
            <p:nvPr/>
          </p:nvSpPr>
          <p:spPr>
            <a:xfrm>
              <a:off x="465460" y="1866670"/>
              <a:ext cx="3732000" cy="1562400"/>
            </a:xfrm>
            <a:prstGeom prst="roundRect">
              <a:avLst>
                <a:gd fmla="val 16667" name="adj"/>
              </a:avLst>
            </a:prstGeom>
            <a:noFill/>
            <a:ln cap="flat" cmpd="sng" w="25400">
              <a:solidFill>
                <a:srgbClr val="1F485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238" name="Google Shape;238;g34551dc208c_0_167"/>
            <p:cNvSpPr txBox="1"/>
            <p:nvPr/>
          </p:nvSpPr>
          <p:spPr>
            <a:xfrm>
              <a:off x="465460" y="2012171"/>
              <a:ext cx="3593400" cy="32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chemeClr val="dk1"/>
                  </a:solidFill>
                  <a:latin typeface="Poppins"/>
                  <a:ea typeface="Poppins"/>
                  <a:cs typeface="Poppins"/>
                  <a:sym typeface="Poppins"/>
                </a:rPr>
                <a:t>Sortutako kodeak 3 zati ditu</a:t>
              </a:r>
              <a:r>
                <a:rPr b="0" i="0" lang="en-GB" sz="1500" u="none" cap="none" strike="noStrike">
                  <a:solidFill>
                    <a:schemeClr val="dk1"/>
                  </a:solidFill>
                  <a:highlight>
                    <a:srgbClr val="FFFFFF"/>
                  </a:highlight>
                  <a:latin typeface="Poppins"/>
                  <a:ea typeface="Poppins"/>
                  <a:cs typeface="Poppins"/>
                  <a:sym typeface="Poppins"/>
                </a:rPr>
                <a:t>:</a:t>
              </a:r>
              <a:endParaRPr b="0" i="0" sz="1500" u="none" cap="none" strike="noStrike">
                <a:solidFill>
                  <a:srgbClr val="000000"/>
                </a:solidFill>
                <a:latin typeface="Arial"/>
                <a:ea typeface="Arial"/>
                <a:cs typeface="Arial"/>
                <a:sym typeface="Arial"/>
              </a:endParaRPr>
            </a:p>
          </p:txBody>
        </p:sp>
      </p:grpSp>
      <p:sp>
        <p:nvSpPr>
          <p:cNvPr id="239" name="Google Shape;239;g34551dc208c_0_167"/>
          <p:cNvSpPr txBox="1"/>
          <p:nvPr/>
        </p:nvSpPr>
        <p:spPr>
          <a:xfrm>
            <a:off x="359142" y="4680844"/>
            <a:ext cx="2802900" cy="785100"/>
          </a:xfrm>
          <a:prstGeom prst="rect">
            <a:avLst/>
          </a:prstGeom>
          <a:noFill/>
          <a:ln>
            <a:noFill/>
          </a:ln>
        </p:spPr>
        <p:txBody>
          <a:bodyPr anchorCtr="0" anchor="t" bIns="45700" lIns="91425" spcFirstLastPara="1" rIns="91425" wrap="square" tIns="45700">
            <a:spAutoFit/>
          </a:bodyPr>
          <a:lstStyle/>
          <a:p>
            <a:pPr indent="-298450" lvl="0" marL="292100" marR="0" rtl="0" algn="l">
              <a:lnSpc>
                <a:spcPct val="100000"/>
              </a:lnSpc>
              <a:spcBef>
                <a:spcPts val="0"/>
              </a:spcBef>
              <a:spcAft>
                <a:spcPts val="0"/>
              </a:spcAft>
              <a:buClr>
                <a:srgbClr val="000000"/>
              </a:buClr>
              <a:buSzPts val="1500"/>
              <a:buFont typeface="Arial"/>
              <a:buChar char="•"/>
            </a:pPr>
            <a:r>
              <a:rPr b="0" i="0" lang="en-GB" sz="1500" u="none" cap="none" strike="noStrike">
                <a:solidFill>
                  <a:schemeClr val="dk1"/>
                </a:solidFill>
                <a:latin typeface="Poppins"/>
                <a:ea typeface="Poppins"/>
                <a:cs typeface="Poppins"/>
                <a:sym typeface="Poppins"/>
              </a:rPr>
              <a:t>HTML kodea</a:t>
            </a:r>
            <a:br>
              <a:rPr b="0" i="0" lang="en-GB" sz="1500" u="none" cap="none" strike="noStrike">
                <a:solidFill>
                  <a:schemeClr val="dk1"/>
                </a:solidFill>
                <a:latin typeface="Poppins"/>
                <a:ea typeface="Poppins"/>
                <a:cs typeface="Poppins"/>
                <a:sym typeface="Poppins"/>
              </a:rPr>
            </a:br>
            <a:r>
              <a:rPr b="0" i="0" lang="en-GB" sz="1500" u="none" cap="none" strike="noStrike">
                <a:solidFill>
                  <a:schemeClr val="dk1"/>
                </a:solidFill>
                <a:latin typeface="Poppins"/>
                <a:ea typeface="Poppins"/>
                <a:cs typeface="Poppins"/>
                <a:sym typeface="Poppins"/>
              </a:rPr>
              <a:t>CSS kodea</a:t>
            </a:r>
            <a:br>
              <a:rPr b="0" i="0" lang="en-GB" sz="1500" u="none" cap="none" strike="noStrike">
                <a:solidFill>
                  <a:schemeClr val="dk1"/>
                </a:solidFill>
                <a:latin typeface="Poppins"/>
                <a:ea typeface="Poppins"/>
                <a:cs typeface="Poppins"/>
                <a:sym typeface="Poppins"/>
              </a:rPr>
            </a:br>
            <a:r>
              <a:rPr b="0" i="0" lang="en-GB" sz="1500" u="none" cap="none" strike="noStrike">
                <a:solidFill>
                  <a:schemeClr val="dk1"/>
                </a:solidFill>
                <a:latin typeface="Poppins"/>
                <a:ea typeface="Poppins"/>
                <a:cs typeface="Poppins"/>
                <a:sym typeface="Poppins"/>
              </a:rPr>
              <a:t>JavaScript kodea</a:t>
            </a:r>
            <a:endParaRPr b="0" i="0" sz="1500" u="none" cap="none" strike="noStrike">
              <a:solidFill>
                <a:schemeClr val="dk1"/>
              </a:solidFill>
              <a:highlight>
                <a:srgbClr val="FFFFFF"/>
              </a:highlight>
              <a:latin typeface="Poppins"/>
              <a:ea typeface="Poppins"/>
              <a:cs typeface="Poppins"/>
              <a:sym typeface="Poppins"/>
            </a:endParaRPr>
          </a:p>
        </p:txBody>
      </p:sp>
      <p:pic>
        <p:nvPicPr>
          <p:cNvPr id="240" name="Google Shape;240;g34551dc208c_0_167"/>
          <p:cNvPicPr preferRelativeResize="0"/>
          <p:nvPr/>
        </p:nvPicPr>
        <p:blipFill rotWithShape="1">
          <a:blip r:embed="rId5">
            <a:alphaModFix/>
          </a:blip>
          <a:srcRect b="0" l="0" r="0" t="0"/>
          <a:stretch/>
        </p:blipFill>
        <p:spPr>
          <a:xfrm>
            <a:off x="8091139" y="1910706"/>
            <a:ext cx="3580235" cy="2545080"/>
          </a:xfrm>
          <a:prstGeom prst="rect">
            <a:avLst/>
          </a:prstGeom>
          <a:noFill/>
          <a:ln>
            <a:noFill/>
          </a:ln>
          <a:effectLst>
            <a:outerShdw blurRad="190517" rotWithShape="0" algn="tl">
              <a:srgbClr val="000000">
                <a:alpha val="69410"/>
              </a:srgbClr>
            </a:outerShdw>
          </a:effectLst>
        </p:spPr>
      </p:pic>
      <p:pic>
        <p:nvPicPr>
          <p:cNvPr id="241" name="Google Shape;241;g34551dc208c_0_167"/>
          <p:cNvPicPr preferRelativeResize="0"/>
          <p:nvPr/>
        </p:nvPicPr>
        <p:blipFill rotWithShape="1">
          <a:blip r:embed="rId6">
            <a:alphaModFix/>
          </a:blip>
          <a:srcRect b="0" l="0" r="0" t="0"/>
          <a:stretch/>
        </p:blipFill>
        <p:spPr>
          <a:xfrm>
            <a:off x="4477388" y="4657737"/>
            <a:ext cx="5343525" cy="1762125"/>
          </a:xfrm>
          <a:prstGeom prst="rect">
            <a:avLst/>
          </a:prstGeom>
          <a:noFill/>
          <a:ln>
            <a:noFill/>
          </a:ln>
          <a:effectLst>
            <a:outerShdw blurRad="190517" rotWithShape="0" algn="tl">
              <a:srgbClr val="000000">
                <a:alpha val="69410"/>
              </a:srgbClr>
            </a:outerShdw>
          </a:effectLst>
        </p:spPr>
      </p:pic>
      <p:sp>
        <p:nvSpPr>
          <p:cNvPr id="242" name="Google Shape;242;g34551dc208c_0_167"/>
          <p:cNvSpPr/>
          <p:nvPr/>
        </p:nvSpPr>
        <p:spPr>
          <a:xfrm rot="5400000">
            <a:off x="749699" y="5791213"/>
            <a:ext cx="559200" cy="492000"/>
          </a:xfrm>
          <a:prstGeom prst="rightArrow">
            <a:avLst>
              <a:gd fmla="val 50000" name="adj1"/>
              <a:gd fmla="val 50000"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pic>
        <p:nvPicPr>
          <p:cNvPr id="44" name="Google Shape;44;g34551dc208c_0_0"/>
          <p:cNvPicPr preferRelativeResize="0"/>
          <p:nvPr/>
        </p:nvPicPr>
        <p:blipFill rotWithShape="1">
          <a:blip r:embed="rId3">
            <a:alphaModFix amt="15000"/>
          </a:blip>
          <a:srcRect b="0" l="0" r="0" t="0"/>
          <a:stretch/>
        </p:blipFill>
        <p:spPr>
          <a:xfrm>
            <a:off x="0" y="0"/>
            <a:ext cx="12192000" cy="6597324"/>
          </a:xfrm>
          <a:prstGeom prst="rect">
            <a:avLst/>
          </a:prstGeom>
          <a:noFill/>
          <a:ln>
            <a:noFill/>
          </a:ln>
        </p:spPr>
      </p:pic>
      <p:sp>
        <p:nvSpPr>
          <p:cNvPr id="45" name="Google Shape;45;g34551dc208c_0_0"/>
          <p:cNvSpPr txBox="1"/>
          <p:nvPr/>
        </p:nvSpPr>
        <p:spPr>
          <a:xfrm>
            <a:off x="874741" y="4973106"/>
            <a:ext cx="10442400" cy="400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2000"/>
              <a:buFont typeface="Arial"/>
              <a:buNone/>
            </a:pPr>
            <a:r>
              <a:rPr b="0" i="0" lang="en-GB" sz="2000" u="none" cap="none" strike="noStrike">
                <a:solidFill>
                  <a:schemeClr val="dk1"/>
                </a:solidFill>
                <a:latin typeface="Arial"/>
                <a:ea typeface="Arial"/>
                <a:cs typeface="Arial"/>
                <a:sym typeface="Arial"/>
              </a:rPr>
              <a:t>GAIZKA BELLIDO</a:t>
            </a:r>
            <a:endParaRPr b="0" i="0" sz="15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000"/>
              <a:buFont typeface="Arial"/>
              <a:buNone/>
            </a:pPr>
            <a:r>
              <a:t/>
            </a:r>
            <a:endParaRPr b="0" i="0" sz="2000" u="none" cap="none" strike="noStrike">
              <a:solidFill>
                <a:schemeClr val="dk1"/>
              </a:solidFill>
              <a:latin typeface="Arial"/>
              <a:ea typeface="Arial"/>
              <a:cs typeface="Arial"/>
              <a:sym typeface="Arial"/>
            </a:endParaRPr>
          </a:p>
        </p:txBody>
      </p:sp>
      <p:sp>
        <p:nvSpPr>
          <p:cNvPr id="46" name="Google Shape;46;g34551dc208c_0_0"/>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47" name="Google Shape;47;g34551dc208c_0_0"/>
          <p:cNvSpPr txBox="1"/>
          <p:nvPr/>
        </p:nvSpPr>
        <p:spPr>
          <a:xfrm>
            <a:off x="781053" y="2132856"/>
            <a:ext cx="10442400" cy="1631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100"/>
              <a:buFont typeface="Arial"/>
              <a:buNone/>
            </a:pPr>
            <a:r>
              <a:t/>
            </a:r>
            <a:endParaRPr b="1" i="0" sz="51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5100"/>
              <a:buFont typeface="Arial"/>
              <a:buNone/>
            </a:pPr>
            <a:r>
              <a:rPr b="1" i="0" lang="en-GB" sz="5100" u="none" cap="none" strike="noStrike">
                <a:solidFill>
                  <a:srgbClr val="000000"/>
                </a:solidFill>
                <a:latin typeface="Arial"/>
                <a:ea typeface="Arial"/>
                <a:cs typeface="Arial"/>
                <a:sym typeface="Arial"/>
              </a:rPr>
              <a:t>Thingsboard Custom Widget</a:t>
            </a:r>
            <a:endParaRPr b="1" i="0" sz="5100" u="none" cap="none" strike="noStrike">
              <a:solidFill>
                <a:srgbClr val="00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44"/>
                                        </p:tgtEl>
                                        <p:attrNameLst>
                                          <p:attrName>style.visibility</p:attrName>
                                        </p:attrNameLst>
                                      </p:cBhvr>
                                      <p:to>
                                        <p:strVal val="visible"/>
                                      </p:to>
                                    </p:set>
                                    <p:animEffect filter="fade" transition="in">
                                      <p:cBhvr>
                                        <p:cTn dur="1000"/>
                                        <p:tgtEl>
                                          <p:spTgt spid="4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g34551dc208c_0_186"/>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Custom Widget</a:t>
            </a:r>
            <a:endParaRPr/>
          </a:p>
        </p:txBody>
      </p:sp>
      <p:sp>
        <p:nvSpPr>
          <p:cNvPr id="248" name="Google Shape;248;g34551dc208c_0_186"/>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249" name="Google Shape;249;g34551dc208c_0_186"/>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GB" sz="1900"/>
              <a:t>I. Ariketa: Etiketa sinplea</a:t>
            </a:r>
            <a:endParaRPr sz="1900"/>
          </a:p>
        </p:txBody>
      </p:sp>
      <p:grpSp>
        <p:nvGrpSpPr>
          <p:cNvPr id="250" name="Google Shape;250;g34551dc208c_0_186"/>
          <p:cNvGrpSpPr/>
          <p:nvPr/>
        </p:nvGrpSpPr>
        <p:grpSpPr>
          <a:xfrm>
            <a:off x="690093" y="2041458"/>
            <a:ext cx="4727051" cy="1720541"/>
            <a:chOff x="690024" y="2041458"/>
            <a:chExt cx="4726578" cy="1720541"/>
          </a:xfrm>
        </p:grpSpPr>
        <p:grpSp>
          <p:nvGrpSpPr>
            <p:cNvPr id="251" name="Google Shape;251;g34551dc208c_0_186"/>
            <p:cNvGrpSpPr/>
            <p:nvPr/>
          </p:nvGrpSpPr>
          <p:grpSpPr>
            <a:xfrm>
              <a:off x="690024" y="2041458"/>
              <a:ext cx="4726578" cy="1720541"/>
              <a:chOff x="465460" y="1866670"/>
              <a:chExt cx="3732000" cy="4265100"/>
            </a:xfrm>
          </p:grpSpPr>
          <p:sp>
            <p:nvSpPr>
              <p:cNvPr id="252" name="Google Shape;252;g34551dc208c_0_186"/>
              <p:cNvSpPr txBox="1"/>
              <p:nvPr/>
            </p:nvSpPr>
            <p:spPr>
              <a:xfrm>
                <a:off x="465460" y="2012170"/>
                <a:ext cx="3732000" cy="3663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Poppins"/>
                    <a:ea typeface="Poppins"/>
                    <a:cs typeface="Poppins"/>
                    <a:sym typeface="Poppins"/>
                  </a:rPr>
                  <a:t>JSFiddle</a:t>
                </a:r>
                <a:r>
                  <a:rPr b="0" i="0" lang="en-GB" sz="1500" u="none" cap="none" strike="noStrike">
                    <a:solidFill>
                      <a:schemeClr val="dk1"/>
                    </a:solidFill>
                    <a:latin typeface="Poppins"/>
                    <a:ea typeface="Poppins"/>
                    <a:cs typeface="Poppins"/>
                    <a:sym typeface="Poppins"/>
                  </a:rPr>
                  <a:t> (edo antzekoa) erabiliko dugu IAk proposatutako emaitza azkar bistaratzeko. </a:t>
                </a:r>
                <a:r>
                  <a:rPr b="1" i="0" lang="en-GB" sz="1500" u="none" cap="none" strike="noStrike">
                    <a:solidFill>
                      <a:schemeClr val="dk1"/>
                    </a:solidFill>
                    <a:latin typeface="Poppins"/>
                    <a:ea typeface="Poppins"/>
                    <a:cs typeface="Poppins"/>
                    <a:sym typeface="Poppins"/>
                  </a:rPr>
                  <a:t>JSFiddle</a:t>
                </a:r>
                <a:r>
                  <a:rPr b="0" i="0" lang="en-GB" sz="1500" u="none" cap="none" strike="noStrike">
                    <a:solidFill>
                      <a:schemeClr val="dk1"/>
                    </a:solidFill>
                    <a:latin typeface="Poppins"/>
                    <a:ea typeface="Poppins"/>
                    <a:cs typeface="Poppins"/>
                    <a:sym typeface="Poppins"/>
                  </a:rPr>
                  <a:t> online IDE bat da, eta erabiltzaileek HTML, JavaScript eta CSS kodeak editatu eta gauzatzeko aukera ematen die orrialde bakar batean.</a:t>
                </a:r>
                <a:endParaRPr b="0" i="0" sz="1500" u="none" cap="none" strike="noStrike">
                  <a:solidFill>
                    <a:schemeClr val="dk1"/>
                  </a:solidFill>
                  <a:highlight>
                    <a:srgbClr val="FFFFFF"/>
                  </a:highlight>
                  <a:latin typeface="Poppins"/>
                  <a:ea typeface="Poppins"/>
                  <a:cs typeface="Poppins"/>
                  <a:sym typeface="Poppins"/>
                </a:endParaRPr>
              </a:p>
            </p:txBody>
          </p:sp>
          <p:sp>
            <p:nvSpPr>
              <p:cNvPr id="253" name="Google Shape;253;g34551dc208c_0_186"/>
              <p:cNvSpPr/>
              <p:nvPr/>
            </p:nvSpPr>
            <p:spPr>
              <a:xfrm>
                <a:off x="465460" y="1866670"/>
                <a:ext cx="3732000" cy="4265100"/>
              </a:xfrm>
              <a:prstGeom prst="roundRect">
                <a:avLst>
                  <a:gd fmla="val 16667" name="adj"/>
                </a:avLst>
              </a:prstGeom>
              <a:noFill/>
              <a:ln cap="flat" cmpd="sng" w="25400">
                <a:solidFill>
                  <a:srgbClr val="1F485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grpSp>
        <p:sp>
          <p:nvSpPr>
            <p:cNvPr id="254" name="Google Shape;254;g34551dc208c_0_186"/>
            <p:cNvSpPr txBox="1"/>
            <p:nvPr/>
          </p:nvSpPr>
          <p:spPr>
            <a:xfrm>
              <a:off x="2196932" y="3275111"/>
              <a:ext cx="1713000" cy="32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sng" cap="none" strike="noStrike">
                  <a:solidFill>
                    <a:srgbClr val="000000"/>
                  </a:solidFill>
                  <a:latin typeface="Arial"/>
                  <a:ea typeface="Arial"/>
                  <a:cs typeface="Arial"/>
                  <a:sym typeface="Arial"/>
                  <a:hlinkClick r:id="rId3">
                    <a:extLst>
                      <a:ext uri="{A12FA001-AC4F-418D-AE19-62706E023703}">
                        <ahyp:hlinkClr val="tx"/>
                      </a:ext>
                    </a:extLst>
                  </a:hlinkClick>
                </a:rPr>
                <a:t>https://jsfiddle.net</a:t>
              </a:r>
              <a:endParaRPr b="0" i="0" sz="1500" u="none" cap="none" strike="noStrike">
                <a:solidFill>
                  <a:srgbClr val="000000"/>
                </a:solidFill>
                <a:latin typeface="Arial"/>
                <a:ea typeface="Arial"/>
                <a:cs typeface="Arial"/>
                <a:sym typeface="Arial"/>
              </a:endParaRPr>
            </a:p>
          </p:txBody>
        </p:sp>
      </p:grpSp>
      <p:sp>
        <p:nvSpPr>
          <p:cNvPr id="255" name="Google Shape;255;g34551dc208c_0_186"/>
          <p:cNvSpPr/>
          <p:nvPr/>
        </p:nvSpPr>
        <p:spPr>
          <a:xfrm rot="5400000">
            <a:off x="902119" y="1502222"/>
            <a:ext cx="559200" cy="492000"/>
          </a:xfrm>
          <a:prstGeom prst="rightArrow">
            <a:avLst>
              <a:gd fmla="val 50000" name="adj1"/>
              <a:gd fmla="val 50000"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grpSp>
        <p:nvGrpSpPr>
          <p:cNvPr id="256" name="Google Shape;256;g34551dc208c_0_186"/>
          <p:cNvGrpSpPr/>
          <p:nvPr/>
        </p:nvGrpSpPr>
        <p:grpSpPr>
          <a:xfrm>
            <a:off x="622699" y="4224274"/>
            <a:ext cx="4727324" cy="768145"/>
            <a:chOff x="465460" y="1866670"/>
            <a:chExt cx="3732000" cy="4265100"/>
          </a:xfrm>
        </p:grpSpPr>
        <p:sp>
          <p:nvSpPr>
            <p:cNvPr id="257" name="Google Shape;257;g34551dc208c_0_186"/>
            <p:cNvSpPr txBox="1"/>
            <p:nvPr/>
          </p:nvSpPr>
          <p:spPr>
            <a:xfrm>
              <a:off x="465460" y="2012169"/>
              <a:ext cx="3732000" cy="307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00"/>
                <a:buFont typeface="Arial"/>
                <a:buNone/>
              </a:pPr>
              <a:r>
                <a:rPr b="0" i="0" lang="en-GB" sz="1500" u="none" cap="none" strike="noStrike">
                  <a:solidFill>
                    <a:schemeClr val="dk1"/>
                  </a:solidFill>
                  <a:latin typeface="Poppins"/>
                  <a:ea typeface="Poppins"/>
                  <a:cs typeface="Poppins"/>
                  <a:sym typeface="Poppins"/>
                </a:rPr>
                <a:t>Kode-zatiak kopiatu (HTML/CSS/JavaScript) </a:t>
              </a:r>
              <a:r>
                <a:rPr b="1" i="0" lang="en-GB" sz="1500" u="none" cap="none" strike="noStrike">
                  <a:solidFill>
                    <a:schemeClr val="dk1"/>
                  </a:solidFill>
                  <a:latin typeface="Poppins"/>
                  <a:ea typeface="Poppins"/>
                  <a:cs typeface="Poppins"/>
                  <a:sym typeface="Poppins"/>
                </a:rPr>
                <a:t>JSFiddle</a:t>
              </a:r>
              <a:r>
                <a:rPr b="0" i="0" lang="en-GB" sz="1500" u="none" cap="none" strike="noStrike">
                  <a:solidFill>
                    <a:schemeClr val="dk1"/>
                  </a:solidFill>
                  <a:latin typeface="Poppins"/>
                  <a:ea typeface="Poppins"/>
                  <a:cs typeface="Poppins"/>
                  <a:sym typeface="Poppins"/>
                </a:rPr>
                <a:t>-ren atal bakoitzean.</a:t>
              </a:r>
              <a:endParaRPr b="0" i="0" sz="1500" u="none" cap="none" strike="noStrike">
                <a:solidFill>
                  <a:schemeClr val="dk1"/>
                </a:solidFill>
                <a:highlight>
                  <a:srgbClr val="FFFFFF"/>
                </a:highlight>
                <a:latin typeface="Poppins"/>
                <a:ea typeface="Poppins"/>
                <a:cs typeface="Poppins"/>
                <a:sym typeface="Poppins"/>
              </a:endParaRPr>
            </a:p>
          </p:txBody>
        </p:sp>
        <p:sp>
          <p:nvSpPr>
            <p:cNvPr id="258" name="Google Shape;258;g34551dc208c_0_186"/>
            <p:cNvSpPr/>
            <p:nvPr/>
          </p:nvSpPr>
          <p:spPr>
            <a:xfrm>
              <a:off x="465460" y="1866670"/>
              <a:ext cx="3732000" cy="4265100"/>
            </a:xfrm>
            <a:prstGeom prst="roundRect">
              <a:avLst>
                <a:gd fmla="val 16667" name="adj"/>
              </a:avLst>
            </a:prstGeom>
            <a:noFill/>
            <a:ln cap="flat" cmpd="sng" w="25400">
              <a:solidFill>
                <a:srgbClr val="1F485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grpSp>
      <p:sp>
        <p:nvSpPr>
          <p:cNvPr id="259" name="Google Shape;259;g34551dc208c_0_186"/>
          <p:cNvSpPr/>
          <p:nvPr/>
        </p:nvSpPr>
        <p:spPr>
          <a:xfrm rot="5400000">
            <a:off x="902117" y="3691639"/>
            <a:ext cx="559200" cy="492000"/>
          </a:xfrm>
          <a:prstGeom prst="rightArrow">
            <a:avLst>
              <a:gd fmla="val 50000" name="adj1"/>
              <a:gd fmla="val 50000"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pic>
        <p:nvPicPr>
          <p:cNvPr id="260" name="Google Shape;260;g34551dc208c_0_186"/>
          <p:cNvPicPr preferRelativeResize="0"/>
          <p:nvPr/>
        </p:nvPicPr>
        <p:blipFill rotWithShape="1">
          <a:blip r:embed="rId4">
            <a:alphaModFix/>
          </a:blip>
          <a:srcRect b="0" l="0" r="0" t="0"/>
          <a:stretch/>
        </p:blipFill>
        <p:spPr>
          <a:xfrm>
            <a:off x="5595523" y="2259577"/>
            <a:ext cx="6166782" cy="3491525"/>
          </a:xfrm>
          <a:prstGeom prst="rect">
            <a:avLst/>
          </a:prstGeom>
          <a:noFill/>
          <a:ln>
            <a:noFill/>
          </a:ln>
          <a:effectLst>
            <a:outerShdw blurRad="190517" rotWithShape="0" algn="tl">
              <a:srgbClr val="000000">
                <a:alpha val="69410"/>
              </a:srgbClr>
            </a:outerShdw>
          </a:effectLst>
        </p:spPr>
      </p:pic>
      <p:sp>
        <p:nvSpPr>
          <p:cNvPr id="261" name="Google Shape;261;g34551dc208c_0_186"/>
          <p:cNvSpPr/>
          <p:nvPr/>
        </p:nvSpPr>
        <p:spPr>
          <a:xfrm rot="-1316334">
            <a:off x="6312428" y="2778252"/>
            <a:ext cx="533968" cy="381327"/>
          </a:xfrm>
          <a:prstGeom prst="rightArrow">
            <a:avLst>
              <a:gd fmla="val 50000" name="adj1"/>
              <a:gd fmla="val 50000" name="adj2"/>
            </a:avLst>
          </a:prstGeom>
          <a:solidFill>
            <a:srgbClr val="FFFF00"/>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262" name="Google Shape;262;g34551dc208c_0_186"/>
          <p:cNvSpPr/>
          <p:nvPr/>
        </p:nvSpPr>
        <p:spPr>
          <a:xfrm rot="-1316334">
            <a:off x="9182278" y="2770955"/>
            <a:ext cx="533968" cy="381327"/>
          </a:xfrm>
          <a:prstGeom prst="rightArrow">
            <a:avLst>
              <a:gd fmla="val 50000" name="adj1"/>
              <a:gd fmla="val 50000" name="adj2"/>
            </a:avLst>
          </a:prstGeom>
          <a:solidFill>
            <a:srgbClr val="FFFF00"/>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263" name="Google Shape;263;g34551dc208c_0_186"/>
          <p:cNvSpPr/>
          <p:nvPr/>
        </p:nvSpPr>
        <p:spPr>
          <a:xfrm rot="-1316334">
            <a:off x="6312428" y="4625819"/>
            <a:ext cx="533968" cy="381327"/>
          </a:xfrm>
          <a:prstGeom prst="rightArrow">
            <a:avLst>
              <a:gd fmla="val 50000" name="adj1"/>
              <a:gd fmla="val 50000" name="adj2"/>
            </a:avLst>
          </a:prstGeom>
          <a:solidFill>
            <a:srgbClr val="FFFF00"/>
          </a:solidFill>
          <a:ln cap="flat" cmpd="sng" w="25400">
            <a:solidFill>
              <a:srgbClr val="FFC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grpSp>
        <p:nvGrpSpPr>
          <p:cNvPr id="264" name="Google Shape;264;g34551dc208c_0_186"/>
          <p:cNvGrpSpPr/>
          <p:nvPr/>
        </p:nvGrpSpPr>
        <p:grpSpPr>
          <a:xfrm>
            <a:off x="609620" y="5444698"/>
            <a:ext cx="4727324" cy="648295"/>
            <a:chOff x="465460" y="1866670"/>
            <a:chExt cx="3732000" cy="4265100"/>
          </a:xfrm>
        </p:grpSpPr>
        <p:sp>
          <p:nvSpPr>
            <p:cNvPr id="265" name="Google Shape;265;g34551dc208c_0_186"/>
            <p:cNvSpPr txBox="1"/>
            <p:nvPr/>
          </p:nvSpPr>
          <p:spPr>
            <a:xfrm>
              <a:off x="465460" y="2012172"/>
              <a:ext cx="3732000" cy="3645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Poppins"/>
                  <a:ea typeface="Poppins"/>
                  <a:cs typeface="Poppins"/>
                  <a:sym typeface="Poppins"/>
                </a:rPr>
                <a:t>Run</a:t>
              </a:r>
              <a:r>
                <a:rPr b="0" i="0" lang="en-GB" sz="1500" u="none" cap="none" strike="noStrike">
                  <a:solidFill>
                    <a:schemeClr val="dk1"/>
                  </a:solidFill>
                  <a:latin typeface="Poppins"/>
                  <a:ea typeface="Poppins"/>
                  <a:cs typeface="Poppins"/>
                  <a:sym typeface="Poppins"/>
                </a:rPr>
                <a:t> botoia sakatu IAk planteatutako konponbidearen aurrebistaraketa sortzeko.</a:t>
              </a:r>
              <a:endParaRPr b="0" i="0" sz="1500" u="none" cap="none" strike="noStrike">
                <a:solidFill>
                  <a:schemeClr val="dk1"/>
                </a:solidFill>
                <a:highlight>
                  <a:srgbClr val="FFFFFF"/>
                </a:highlight>
                <a:latin typeface="Poppins"/>
                <a:ea typeface="Poppins"/>
                <a:cs typeface="Poppins"/>
                <a:sym typeface="Poppins"/>
              </a:endParaRPr>
            </a:p>
          </p:txBody>
        </p:sp>
        <p:sp>
          <p:nvSpPr>
            <p:cNvPr id="266" name="Google Shape;266;g34551dc208c_0_186"/>
            <p:cNvSpPr/>
            <p:nvPr/>
          </p:nvSpPr>
          <p:spPr>
            <a:xfrm>
              <a:off x="465460" y="1866670"/>
              <a:ext cx="3732000" cy="4265100"/>
            </a:xfrm>
            <a:prstGeom prst="roundRect">
              <a:avLst>
                <a:gd fmla="val 16667" name="adj"/>
              </a:avLst>
            </a:prstGeom>
            <a:noFill/>
            <a:ln cap="flat" cmpd="sng" w="25400">
              <a:solidFill>
                <a:srgbClr val="1F485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grpSp>
      <p:sp>
        <p:nvSpPr>
          <p:cNvPr id="267" name="Google Shape;267;g34551dc208c_0_186"/>
          <p:cNvSpPr/>
          <p:nvPr/>
        </p:nvSpPr>
        <p:spPr>
          <a:xfrm rot="5400000">
            <a:off x="902117" y="4905990"/>
            <a:ext cx="559200" cy="492000"/>
          </a:xfrm>
          <a:prstGeom prst="rightArrow">
            <a:avLst>
              <a:gd fmla="val 50000" name="adj1"/>
              <a:gd fmla="val 50000"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268" name="Google Shape;268;g34551dc208c_0_186"/>
          <p:cNvSpPr/>
          <p:nvPr/>
        </p:nvSpPr>
        <p:spPr>
          <a:xfrm>
            <a:off x="5922606" y="2284799"/>
            <a:ext cx="470400" cy="250500"/>
          </a:xfrm>
          <a:prstGeom prst="roundRect">
            <a:avLst>
              <a:gd fmla="val 16667" name="adj"/>
            </a:avLst>
          </a:prstGeom>
          <a:noFill/>
          <a:ln cap="flat" cmpd="sng" w="38100">
            <a:solidFill>
              <a:srgbClr val="FF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269" name="Google Shape;269;g34551dc208c_0_186"/>
          <p:cNvSpPr/>
          <p:nvPr/>
        </p:nvSpPr>
        <p:spPr>
          <a:xfrm>
            <a:off x="9580685" y="4357937"/>
            <a:ext cx="2165100" cy="1267500"/>
          </a:xfrm>
          <a:prstGeom prst="roundRect">
            <a:avLst>
              <a:gd fmla="val 16667" name="adj"/>
            </a:avLst>
          </a:prstGeom>
          <a:noFill/>
          <a:ln cap="flat" cmpd="sng" w="57175">
            <a:solidFill>
              <a:srgbClr val="FFFF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270" name="Google Shape;270;g34551dc208c_0_186"/>
          <p:cNvSpPr/>
          <p:nvPr/>
        </p:nvSpPr>
        <p:spPr>
          <a:xfrm rot="5400000">
            <a:off x="902116" y="6023729"/>
            <a:ext cx="559200" cy="492000"/>
          </a:xfrm>
          <a:prstGeom prst="rightArrow">
            <a:avLst>
              <a:gd fmla="val 50000" name="adj1"/>
              <a:gd fmla="val 50000"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g34551dc208c_0_213"/>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Custom Widget</a:t>
            </a:r>
            <a:endParaRPr/>
          </a:p>
        </p:txBody>
      </p:sp>
      <p:sp>
        <p:nvSpPr>
          <p:cNvPr id="276" name="Google Shape;276;g34551dc208c_0_213"/>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277" name="Google Shape;277;g34551dc208c_0_213"/>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GB" sz="1900"/>
              <a:t>I. Ariketa: Etiketa sinplea</a:t>
            </a:r>
            <a:endParaRPr sz="1900"/>
          </a:p>
        </p:txBody>
      </p:sp>
      <p:grpSp>
        <p:nvGrpSpPr>
          <p:cNvPr id="278" name="Google Shape;278;g34551dc208c_0_213"/>
          <p:cNvGrpSpPr/>
          <p:nvPr/>
        </p:nvGrpSpPr>
        <p:grpSpPr>
          <a:xfrm>
            <a:off x="3809850" y="2057107"/>
            <a:ext cx="4727324" cy="1814382"/>
            <a:chOff x="465460" y="1724837"/>
            <a:chExt cx="3732000" cy="4925033"/>
          </a:xfrm>
        </p:grpSpPr>
        <p:sp>
          <p:nvSpPr>
            <p:cNvPr id="279" name="Google Shape;279;g34551dc208c_0_213"/>
            <p:cNvSpPr txBox="1"/>
            <p:nvPr/>
          </p:nvSpPr>
          <p:spPr>
            <a:xfrm>
              <a:off x="465460" y="2012170"/>
              <a:ext cx="3732000" cy="4637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00"/>
                <a:buFont typeface="Arial"/>
                <a:buNone/>
              </a:pPr>
              <a:r>
                <a:rPr b="0" i="0" lang="en-GB" sz="1500" u="none" cap="none" strike="noStrike">
                  <a:solidFill>
                    <a:schemeClr val="dk1"/>
                  </a:solidFill>
                  <a:latin typeface="Poppins"/>
                  <a:ea typeface="Poppins"/>
                  <a:cs typeface="Poppins"/>
                  <a:sym typeface="Poppins"/>
                </a:rPr>
                <a:t>Gure lehen widget "homemade" sortzeko unea da. </a:t>
              </a:r>
              <a:br>
                <a:rPr b="0" i="0" lang="en-GB" sz="1500" u="none" cap="none" strike="noStrike">
                  <a:solidFill>
                    <a:schemeClr val="dk1"/>
                  </a:solidFill>
                  <a:latin typeface="Poppins"/>
                  <a:ea typeface="Poppins"/>
                  <a:cs typeface="Poppins"/>
                  <a:sym typeface="Poppins"/>
                </a:rPr>
              </a:br>
              <a:endParaRPr b="0" i="0" sz="1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rPr b="0" i="0" lang="en-GB" sz="1500" u="none" cap="none" strike="noStrike">
                  <a:solidFill>
                    <a:schemeClr val="dk1"/>
                  </a:solidFill>
                  <a:latin typeface="Poppins"/>
                  <a:ea typeface="Poppins"/>
                  <a:cs typeface="Poppins"/>
                  <a:sym typeface="Poppins"/>
                </a:rPr>
                <a:t>Gure helburua "Last values" motako widget bat sortzea da, Thingsboarden gordetako azken balioa bakarrik erakusteko.</a:t>
              </a:r>
              <a:endParaRPr b="0" i="0" sz="1500" u="none" cap="none" strike="noStrike">
                <a:solidFill>
                  <a:schemeClr val="dk1"/>
                </a:solidFill>
                <a:highlight>
                  <a:srgbClr val="FFFFFF"/>
                </a:highlight>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highlight>
                  <a:srgbClr val="FFFFFF"/>
                </a:highlight>
                <a:latin typeface="Poppins"/>
                <a:ea typeface="Poppins"/>
                <a:cs typeface="Poppins"/>
                <a:sym typeface="Poppins"/>
              </a:endParaRPr>
            </a:p>
          </p:txBody>
        </p:sp>
        <p:sp>
          <p:nvSpPr>
            <p:cNvPr id="280" name="Google Shape;280;g34551dc208c_0_213"/>
            <p:cNvSpPr/>
            <p:nvPr/>
          </p:nvSpPr>
          <p:spPr>
            <a:xfrm>
              <a:off x="465460" y="1724837"/>
              <a:ext cx="3732000" cy="4265100"/>
            </a:xfrm>
            <a:prstGeom prst="roundRect">
              <a:avLst>
                <a:gd fmla="val 16667" name="adj"/>
              </a:avLst>
            </a:prstGeom>
            <a:noFill/>
            <a:ln cap="flat" cmpd="sng" w="25400">
              <a:solidFill>
                <a:srgbClr val="1F485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281" name="Google Shape;281;g34551dc208c_0_213"/>
          <p:cNvGrpSpPr/>
          <p:nvPr/>
        </p:nvGrpSpPr>
        <p:grpSpPr>
          <a:xfrm>
            <a:off x="327504" y="3887063"/>
            <a:ext cx="6683590" cy="1964801"/>
            <a:chOff x="431982" y="3887063"/>
            <a:chExt cx="6682921" cy="1964801"/>
          </a:xfrm>
        </p:grpSpPr>
        <p:pic>
          <p:nvPicPr>
            <p:cNvPr id="282" name="Google Shape;282;g34551dc208c_0_213"/>
            <p:cNvPicPr preferRelativeResize="0"/>
            <p:nvPr/>
          </p:nvPicPr>
          <p:blipFill rotWithShape="1">
            <a:blip r:embed="rId3">
              <a:alphaModFix/>
            </a:blip>
            <a:srcRect b="0" l="0" r="1058" t="0"/>
            <a:stretch/>
          </p:blipFill>
          <p:spPr>
            <a:xfrm>
              <a:off x="431982" y="3887063"/>
              <a:ext cx="6682921" cy="1964801"/>
            </a:xfrm>
            <a:prstGeom prst="rect">
              <a:avLst/>
            </a:prstGeom>
            <a:noFill/>
            <a:ln>
              <a:noFill/>
            </a:ln>
            <a:effectLst>
              <a:outerShdw blurRad="190517" rotWithShape="0" algn="tl">
                <a:srgbClr val="000000">
                  <a:alpha val="69410"/>
                </a:srgbClr>
              </a:outerShdw>
            </a:effectLst>
          </p:spPr>
        </p:pic>
        <p:sp>
          <p:nvSpPr>
            <p:cNvPr id="283" name="Google Shape;283;g34551dc208c_0_213"/>
            <p:cNvSpPr/>
            <p:nvPr/>
          </p:nvSpPr>
          <p:spPr>
            <a:xfrm>
              <a:off x="1787401" y="3918798"/>
              <a:ext cx="3106800" cy="304800"/>
            </a:xfrm>
            <a:prstGeom prst="roundRect">
              <a:avLst>
                <a:gd fmla="val 16667" name="adj"/>
              </a:avLst>
            </a:prstGeom>
            <a:noFill/>
            <a:ln cap="flat" cmpd="sng" w="57175">
              <a:solidFill>
                <a:srgbClr val="E36C0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284" name="Google Shape;284;g34551dc208c_0_213"/>
            <p:cNvSpPr/>
            <p:nvPr/>
          </p:nvSpPr>
          <p:spPr>
            <a:xfrm>
              <a:off x="5048762" y="4946710"/>
              <a:ext cx="1404300" cy="304800"/>
            </a:xfrm>
            <a:prstGeom prst="roundRect">
              <a:avLst>
                <a:gd fmla="val 16667" name="adj"/>
              </a:avLst>
            </a:prstGeom>
            <a:noFill/>
            <a:ln cap="flat" cmpd="sng" w="57175">
              <a:solidFill>
                <a:srgbClr val="E36C0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285" name="Google Shape;285;g34551dc208c_0_213"/>
          <p:cNvGrpSpPr/>
          <p:nvPr/>
        </p:nvGrpSpPr>
        <p:grpSpPr>
          <a:xfrm>
            <a:off x="7232898" y="3918798"/>
            <a:ext cx="4743095" cy="1794025"/>
            <a:chOff x="7232175" y="3918798"/>
            <a:chExt cx="4742621" cy="1794025"/>
          </a:xfrm>
        </p:grpSpPr>
        <p:pic>
          <p:nvPicPr>
            <p:cNvPr id="286" name="Google Shape;286;g34551dc208c_0_213"/>
            <p:cNvPicPr preferRelativeResize="0"/>
            <p:nvPr/>
          </p:nvPicPr>
          <p:blipFill rotWithShape="1">
            <a:blip r:embed="rId4">
              <a:alphaModFix/>
            </a:blip>
            <a:srcRect b="0" l="0" r="0" t="0"/>
            <a:stretch/>
          </p:blipFill>
          <p:spPr>
            <a:xfrm>
              <a:off x="7232175" y="3918798"/>
              <a:ext cx="4742621" cy="1794025"/>
            </a:xfrm>
            <a:prstGeom prst="rect">
              <a:avLst/>
            </a:prstGeom>
            <a:noFill/>
            <a:ln>
              <a:noFill/>
            </a:ln>
            <a:effectLst>
              <a:outerShdw blurRad="190517" rotWithShape="0" algn="tl">
                <a:srgbClr val="000000">
                  <a:alpha val="69410"/>
                </a:srgbClr>
              </a:outerShdw>
            </a:effectLst>
          </p:spPr>
        </p:pic>
        <p:sp>
          <p:nvSpPr>
            <p:cNvPr id="287" name="Google Shape;287;g34551dc208c_0_213"/>
            <p:cNvSpPr/>
            <p:nvPr/>
          </p:nvSpPr>
          <p:spPr>
            <a:xfrm>
              <a:off x="8194762" y="4363739"/>
              <a:ext cx="975300" cy="983400"/>
            </a:xfrm>
            <a:prstGeom prst="roundRect">
              <a:avLst>
                <a:gd fmla="val 16667" name="adj"/>
              </a:avLst>
            </a:prstGeom>
            <a:noFill/>
            <a:ln cap="flat" cmpd="sng" w="57175">
              <a:solidFill>
                <a:srgbClr val="E36C0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gr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1" name="Shape 291"/>
        <p:cNvGrpSpPr/>
        <p:nvPr/>
      </p:nvGrpSpPr>
      <p:grpSpPr>
        <a:xfrm>
          <a:off x="0" y="0"/>
          <a:ext cx="0" cy="0"/>
          <a:chOff x="0" y="0"/>
          <a:chExt cx="0" cy="0"/>
        </a:xfrm>
      </p:grpSpPr>
      <p:pic>
        <p:nvPicPr>
          <p:cNvPr id="292" name="Google Shape;292;g34551dc208c_0_229"/>
          <p:cNvPicPr preferRelativeResize="0"/>
          <p:nvPr/>
        </p:nvPicPr>
        <p:blipFill rotWithShape="1">
          <a:blip r:embed="rId3">
            <a:alphaModFix/>
          </a:blip>
          <a:srcRect b="0" l="0" r="0" t="0"/>
          <a:stretch/>
        </p:blipFill>
        <p:spPr>
          <a:xfrm>
            <a:off x="4232922" y="2011439"/>
            <a:ext cx="7590241" cy="4541576"/>
          </a:xfrm>
          <a:prstGeom prst="rect">
            <a:avLst/>
          </a:prstGeom>
          <a:noFill/>
          <a:ln>
            <a:noFill/>
          </a:ln>
          <a:effectLst>
            <a:outerShdw blurRad="190517" rotWithShape="0" algn="tl">
              <a:srgbClr val="000000">
                <a:alpha val="69410"/>
              </a:srgbClr>
            </a:outerShdw>
          </a:effectLst>
        </p:spPr>
      </p:pic>
      <p:sp>
        <p:nvSpPr>
          <p:cNvPr id="293" name="Google Shape;293;g34551dc208c_0_229"/>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Custom Widget</a:t>
            </a:r>
            <a:endParaRPr/>
          </a:p>
        </p:txBody>
      </p:sp>
      <p:sp>
        <p:nvSpPr>
          <p:cNvPr id="294" name="Google Shape;294;g34551dc208c_0_229"/>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295" name="Google Shape;295;g34551dc208c_0_229"/>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GB" sz="1900"/>
              <a:t>I. Ariketa: Etiketa sinplea</a:t>
            </a:r>
            <a:endParaRPr sz="1900"/>
          </a:p>
        </p:txBody>
      </p:sp>
      <p:grpSp>
        <p:nvGrpSpPr>
          <p:cNvPr id="296" name="Google Shape;296;g34551dc208c_0_229"/>
          <p:cNvGrpSpPr/>
          <p:nvPr/>
        </p:nvGrpSpPr>
        <p:grpSpPr>
          <a:xfrm>
            <a:off x="4966598" y="3152468"/>
            <a:ext cx="3359920" cy="598820"/>
            <a:chOff x="465460" y="1724837"/>
            <a:chExt cx="3732000" cy="4265100"/>
          </a:xfrm>
        </p:grpSpPr>
        <p:sp>
          <p:nvSpPr>
            <p:cNvPr id="297" name="Google Shape;297;g34551dc208c_0_229"/>
            <p:cNvSpPr txBox="1"/>
            <p:nvPr/>
          </p:nvSpPr>
          <p:spPr>
            <a:xfrm>
              <a:off x="465460" y="2012168"/>
              <a:ext cx="3732000" cy="39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00"/>
                <a:buFont typeface="Arial"/>
                <a:buNone/>
              </a:pPr>
              <a:r>
                <a:rPr b="0" i="0" lang="en-GB" sz="1500" u="none" cap="none" strike="noStrike">
                  <a:solidFill>
                    <a:schemeClr val="dk1"/>
                  </a:solidFill>
                  <a:latin typeface="Poppins"/>
                  <a:ea typeface="Poppins"/>
                  <a:cs typeface="Poppins"/>
                  <a:sym typeface="Poppins"/>
                </a:rPr>
                <a:t>&lt;body&gt; ataleko edukia bakarrik kopiatu &lt;script&gt; atala gabe</a:t>
              </a:r>
              <a:endParaRPr b="0" i="0" sz="1500" u="none" cap="none" strike="noStrike">
                <a:solidFill>
                  <a:schemeClr val="dk1"/>
                </a:solidFill>
                <a:highlight>
                  <a:srgbClr val="FFFFFF"/>
                </a:highlight>
                <a:latin typeface="Poppins"/>
                <a:ea typeface="Poppins"/>
                <a:cs typeface="Poppins"/>
                <a:sym typeface="Poppins"/>
              </a:endParaRPr>
            </a:p>
          </p:txBody>
        </p:sp>
        <p:sp>
          <p:nvSpPr>
            <p:cNvPr id="298" name="Google Shape;298;g34551dc208c_0_229"/>
            <p:cNvSpPr/>
            <p:nvPr/>
          </p:nvSpPr>
          <p:spPr>
            <a:xfrm>
              <a:off x="465460" y="1724837"/>
              <a:ext cx="3732000" cy="4265100"/>
            </a:xfrm>
            <a:prstGeom prst="roundRect">
              <a:avLst>
                <a:gd fmla="val 16667" name="adj"/>
              </a:avLst>
            </a:prstGeom>
            <a:noFill/>
            <a:ln cap="flat" cmpd="sng" w="25400">
              <a:solidFill>
                <a:srgbClr val="1F485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grpSp>
      <p:pic>
        <p:nvPicPr>
          <p:cNvPr id="299" name="Google Shape;299;g34551dc208c_0_229"/>
          <p:cNvPicPr preferRelativeResize="0"/>
          <p:nvPr/>
        </p:nvPicPr>
        <p:blipFill rotWithShape="1">
          <a:blip r:embed="rId4">
            <a:alphaModFix/>
          </a:blip>
          <a:srcRect b="0" l="0" r="0" t="0"/>
          <a:stretch/>
        </p:blipFill>
        <p:spPr>
          <a:xfrm>
            <a:off x="285386" y="2539553"/>
            <a:ext cx="3580235" cy="2545080"/>
          </a:xfrm>
          <a:prstGeom prst="rect">
            <a:avLst/>
          </a:prstGeom>
          <a:noFill/>
          <a:ln>
            <a:noFill/>
          </a:ln>
          <a:effectLst>
            <a:outerShdw blurRad="190517" rotWithShape="0" algn="tl">
              <a:srgbClr val="000000">
                <a:alpha val="69410"/>
              </a:srgbClr>
            </a:outerShdw>
          </a:effectLst>
        </p:spPr>
      </p:pic>
      <p:sp>
        <p:nvSpPr>
          <p:cNvPr id="300" name="Google Shape;300;g34551dc208c_0_229"/>
          <p:cNvSpPr/>
          <p:nvPr/>
        </p:nvSpPr>
        <p:spPr>
          <a:xfrm>
            <a:off x="844842" y="3776738"/>
            <a:ext cx="2910900" cy="522900"/>
          </a:xfrm>
          <a:prstGeom prst="roundRect">
            <a:avLst>
              <a:gd fmla="val 16667" name="adj"/>
            </a:avLst>
          </a:prstGeom>
          <a:noFill/>
          <a:ln cap="flat" cmpd="sng" w="25400">
            <a:solidFill>
              <a:srgbClr val="E36C0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pic>
        <p:nvPicPr>
          <p:cNvPr id="305" name="Google Shape;305;g34551dc208c_0_241"/>
          <p:cNvPicPr preferRelativeResize="0"/>
          <p:nvPr/>
        </p:nvPicPr>
        <p:blipFill rotWithShape="1">
          <a:blip r:embed="rId3">
            <a:alphaModFix/>
          </a:blip>
          <a:srcRect b="0" l="0" r="0" t="0"/>
          <a:stretch/>
        </p:blipFill>
        <p:spPr>
          <a:xfrm>
            <a:off x="4227635" y="2011440"/>
            <a:ext cx="7595527" cy="4541574"/>
          </a:xfrm>
          <a:prstGeom prst="rect">
            <a:avLst/>
          </a:prstGeom>
          <a:noFill/>
          <a:ln>
            <a:noFill/>
          </a:ln>
          <a:effectLst>
            <a:outerShdw blurRad="190517" rotWithShape="0" algn="tl">
              <a:srgbClr val="000000">
                <a:alpha val="69410"/>
              </a:srgbClr>
            </a:outerShdw>
          </a:effectLst>
        </p:spPr>
      </p:pic>
      <p:sp>
        <p:nvSpPr>
          <p:cNvPr id="306" name="Google Shape;306;g34551dc208c_0_241"/>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Custom Widget</a:t>
            </a:r>
            <a:endParaRPr/>
          </a:p>
        </p:txBody>
      </p:sp>
      <p:sp>
        <p:nvSpPr>
          <p:cNvPr id="307" name="Google Shape;307;g34551dc208c_0_241"/>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308" name="Google Shape;308;g34551dc208c_0_241"/>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GB" sz="1900"/>
              <a:t>I. Ariketa: Etiketa sinplea</a:t>
            </a:r>
            <a:endParaRPr sz="1900"/>
          </a:p>
        </p:txBody>
      </p:sp>
      <p:grpSp>
        <p:nvGrpSpPr>
          <p:cNvPr id="309" name="Google Shape;309;g34551dc208c_0_241"/>
          <p:cNvGrpSpPr/>
          <p:nvPr/>
        </p:nvGrpSpPr>
        <p:grpSpPr>
          <a:xfrm>
            <a:off x="5018857" y="3129689"/>
            <a:ext cx="3359920" cy="362960"/>
            <a:chOff x="465460" y="1724837"/>
            <a:chExt cx="3732000" cy="4265100"/>
          </a:xfrm>
        </p:grpSpPr>
        <p:sp>
          <p:nvSpPr>
            <p:cNvPr id="310" name="Google Shape;310;g34551dc208c_0_241"/>
            <p:cNvSpPr/>
            <p:nvPr/>
          </p:nvSpPr>
          <p:spPr>
            <a:xfrm>
              <a:off x="465460" y="1724837"/>
              <a:ext cx="3732000" cy="4265100"/>
            </a:xfrm>
            <a:prstGeom prst="roundRect">
              <a:avLst>
                <a:gd fmla="val 16667" name="adj"/>
              </a:avLst>
            </a:prstGeom>
            <a:noFill/>
            <a:ln cap="flat" cmpd="sng" w="25400">
              <a:solidFill>
                <a:srgbClr val="1F485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311" name="Google Shape;311;g34551dc208c_0_241"/>
            <p:cNvSpPr txBox="1"/>
            <p:nvPr/>
          </p:nvSpPr>
          <p:spPr>
            <a:xfrm>
              <a:off x="465460" y="2012170"/>
              <a:ext cx="3732000" cy="37980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Poppins"/>
                  <a:ea typeface="Poppins"/>
                  <a:cs typeface="Poppins"/>
                  <a:sym typeface="Poppins"/>
                </a:rPr>
                <a:t>CSSren eduki guztia kopiatu</a:t>
              </a:r>
              <a:endParaRPr b="1" i="0" sz="1500" u="none" cap="none" strike="noStrike">
                <a:solidFill>
                  <a:schemeClr val="dk1"/>
                </a:solidFill>
                <a:highlight>
                  <a:srgbClr val="FFFFFF"/>
                </a:highlight>
                <a:latin typeface="Poppins"/>
                <a:ea typeface="Poppins"/>
                <a:cs typeface="Poppins"/>
                <a:sym typeface="Poppins"/>
              </a:endParaRPr>
            </a:p>
          </p:txBody>
        </p:sp>
      </p:grpSp>
      <p:pic>
        <p:nvPicPr>
          <p:cNvPr id="312" name="Google Shape;312;g34551dc208c_0_241"/>
          <p:cNvPicPr preferRelativeResize="0"/>
          <p:nvPr/>
        </p:nvPicPr>
        <p:blipFill rotWithShape="1">
          <a:blip r:embed="rId4">
            <a:alphaModFix/>
          </a:blip>
          <a:srcRect b="0" l="0" r="0" t="0"/>
          <a:stretch/>
        </p:blipFill>
        <p:spPr>
          <a:xfrm>
            <a:off x="511757" y="2415892"/>
            <a:ext cx="3353894" cy="2671065"/>
          </a:xfrm>
          <a:prstGeom prst="rect">
            <a:avLst/>
          </a:prstGeom>
          <a:noFill/>
          <a:ln>
            <a:noFill/>
          </a:ln>
          <a:effectLst>
            <a:outerShdw blurRad="190517" rotWithShape="0" algn="tl">
              <a:srgbClr val="000000">
                <a:alpha val="69410"/>
              </a:srgbClr>
            </a:outerShdw>
          </a:effectLst>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pic>
        <p:nvPicPr>
          <p:cNvPr id="317" name="Google Shape;317;g34551dc208c_0_252"/>
          <p:cNvPicPr preferRelativeResize="0"/>
          <p:nvPr/>
        </p:nvPicPr>
        <p:blipFill rotWithShape="1">
          <a:blip r:embed="rId3">
            <a:alphaModFix/>
          </a:blip>
          <a:srcRect b="0" l="0" r="0" t="0"/>
          <a:stretch/>
        </p:blipFill>
        <p:spPr>
          <a:xfrm>
            <a:off x="4232922" y="2011439"/>
            <a:ext cx="7590241" cy="4541576"/>
          </a:xfrm>
          <a:prstGeom prst="rect">
            <a:avLst/>
          </a:prstGeom>
          <a:noFill/>
          <a:ln>
            <a:noFill/>
          </a:ln>
          <a:effectLst>
            <a:outerShdw blurRad="190517" rotWithShape="0" algn="tl">
              <a:srgbClr val="000000">
                <a:alpha val="69410"/>
              </a:srgbClr>
            </a:outerShdw>
          </a:effectLst>
        </p:spPr>
      </p:pic>
      <p:sp>
        <p:nvSpPr>
          <p:cNvPr id="318" name="Google Shape;318;g34551dc208c_0_252"/>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Custom Widget</a:t>
            </a:r>
            <a:endParaRPr/>
          </a:p>
        </p:txBody>
      </p:sp>
      <p:sp>
        <p:nvSpPr>
          <p:cNvPr id="319" name="Google Shape;319;g34551dc208c_0_252"/>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320" name="Google Shape;320;g34551dc208c_0_252"/>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GB" sz="1900"/>
              <a:t>I. Ariketa: Etiketa sinplea</a:t>
            </a:r>
            <a:endParaRPr sz="1900"/>
          </a:p>
        </p:txBody>
      </p:sp>
      <p:sp>
        <p:nvSpPr>
          <p:cNvPr id="321" name="Google Shape;321;g34551dc208c_0_252"/>
          <p:cNvSpPr/>
          <p:nvPr/>
        </p:nvSpPr>
        <p:spPr>
          <a:xfrm>
            <a:off x="4940453" y="4608435"/>
            <a:ext cx="3360000" cy="1308900"/>
          </a:xfrm>
          <a:prstGeom prst="roundRect">
            <a:avLst>
              <a:gd fmla="val 16667" name="adj"/>
            </a:avLst>
          </a:prstGeom>
          <a:noFill/>
          <a:ln cap="flat" cmpd="sng" w="25400">
            <a:solidFill>
              <a:srgbClr val="1F485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322" name="Google Shape;322;g34551dc208c_0_252"/>
          <p:cNvSpPr txBox="1"/>
          <p:nvPr/>
        </p:nvSpPr>
        <p:spPr>
          <a:xfrm>
            <a:off x="4940454" y="4884605"/>
            <a:ext cx="3360000" cy="785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chemeClr val="dk1"/>
                </a:solidFill>
                <a:latin typeface="Poppins"/>
                <a:ea typeface="Poppins"/>
                <a:cs typeface="Poppins"/>
                <a:sym typeface="Poppins"/>
              </a:rPr>
              <a:t>Thingsboardeko API funtsaren oinarrizko funtzioak kopiatu eta IAk sortutako funtzioa gehitu.</a:t>
            </a:r>
            <a:endParaRPr b="1" i="0" sz="1500" u="none" cap="none" strike="noStrike">
              <a:solidFill>
                <a:schemeClr val="dk1"/>
              </a:solidFill>
              <a:highlight>
                <a:srgbClr val="FFFFFF"/>
              </a:highlight>
              <a:latin typeface="Poppins"/>
              <a:ea typeface="Poppins"/>
              <a:cs typeface="Poppins"/>
              <a:sym typeface="Poppins"/>
            </a:endParaRPr>
          </a:p>
        </p:txBody>
      </p:sp>
      <p:pic>
        <p:nvPicPr>
          <p:cNvPr id="323" name="Google Shape;323;g34551dc208c_0_252"/>
          <p:cNvPicPr preferRelativeResize="0"/>
          <p:nvPr/>
        </p:nvPicPr>
        <p:blipFill rotWithShape="1">
          <a:blip r:embed="rId4">
            <a:alphaModFix/>
          </a:blip>
          <a:srcRect b="35876" l="0" r="0" t="0"/>
          <a:stretch/>
        </p:blipFill>
        <p:spPr>
          <a:xfrm>
            <a:off x="279307" y="2288190"/>
            <a:ext cx="3831680" cy="810139"/>
          </a:xfrm>
          <a:prstGeom prst="rect">
            <a:avLst/>
          </a:prstGeom>
          <a:noFill/>
          <a:ln>
            <a:noFill/>
          </a:ln>
          <a:effectLst>
            <a:outerShdw blurRad="190517" rotWithShape="0" algn="tl">
              <a:srgbClr val="000000">
                <a:alpha val="69410"/>
              </a:srgbClr>
            </a:outerShdw>
          </a:effectLst>
        </p:spPr>
      </p:pic>
      <p:sp>
        <p:nvSpPr>
          <p:cNvPr id="324" name="Google Shape;324;g34551dc208c_0_252"/>
          <p:cNvSpPr txBox="1"/>
          <p:nvPr/>
        </p:nvSpPr>
        <p:spPr>
          <a:xfrm>
            <a:off x="367853" y="3759672"/>
            <a:ext cx="3742800" cy="217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Consolas"/>
                <a:ea typeface="Consolas"/>
                <a:cs typeface="Consolas"/>
                <a:sym typeface="Consolas"/>
              </a:rPr>
              <a:t>/* Función que se ejecuta al cargar el widget */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Consolas"/>
                <a:ea typeface="Consolas"/>
                <a:cs typeface="Consolas"/>
                <a:sym typeface="Consolas"/>
              </a:rPr>
              <a:t>self.onInit = function()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Consolas"/>
                <a:ea typeface="Consolas"/>
                <a:cs typeface="Consolas"/>
                <a:sym typeface="Consolas"/>
              </a:rPr>
              <a:t>}</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900"/>
              <a:buFont typeface="Arial"/>
              <a:buNone/>
            </a:pPr>
            <a:r>
              <a:rPr b="1" i="0" lang="en-GB" sz="900" u="none" cap="none" strike="noStrike">
                <a:solidFill>
                  <a:srgbClr val="000000"/>
                </a:solidFill>
                <a:latin typeface="Consolas"/>
                <a:ea typeface="Consolas"/>
                <a:cs typeface="Consolas"/>
                <a:sym typeface="Consolas"/>
              </a:rPr>
              <a:t>/* Función que se ejecuta cuando existe un nuevo valor el que mostrar*/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Consolas"/>
                <a:ea typeface="Consolas"/>
                <a:cs typeface="Consolas"/>
                <a:sym typeface="Consolas"/>
              </a:rPr>
              <a:t>self.onDataUpdated = function()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Consolas"/>
                <a:ea typeface="Consolas"/>
                <a:cs typeface="Consolas"/>
                <a:sym typeface="Consolas"/>
              </a:rPr>
              <a:t>}</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Consolas"/>
                <a:ea typeface="Consolas"/>
                <a:cs typeface="Consolas"/>
                <a:sym typeface="Consolas"/>
              </a:rPr>
              <a:t>self.onResize = function()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000000"/>
                </a:solidFill>
                <a:latin typeface="Consolas"/>
                <a:ea typeface="Consolas"/>
                <a:cs typeface="Consolas"/>
                <a:sym typeface="Consolas"/>
              </a:rPr>
              <a:t>self.onDestroy = function() {}</a:t>
            </a:r>
            <a:endParaRPr b="0" i="0" sz="1500" u="none" cap="none" strike="noStrike">
              <a:solidFill>
                <a:srgbClr val="000000"/>
              </a:solidFill>
              <a:latin typeface="Arial"/>
              <a:ea typeface="Arial"/>
              <a:cs typeface="Arial"/>
              <a:sym typeface="Arial"/>
            </a:endParaRPr>
          </a:p>
        </p:txBody>
      </p:sp>
      <p:sp>
        <p:nvSpPr>
          <p:cNvPr id="325" name="Google Shape;325;g34551dc208c_0_252"/>
          <p:cNvSpPr/>
          <p:nvPr/>
        </p:nvSpPr>
        <p:spPr>
          <a:xfrm>
            <a:off x="159365" y="3759672"/>
            <a:ext cx="3951600" cy="2333700"/>
          </a:xfrm>
          <a:prstGeom prst="roundRect">
            <a:avLst>
              <a:gd fmla="val 16667" name="adj"/>
            </a:avLst>
          </a:prstGeom>
          <a:noFill/>
          <a:ln cap="flat" cmpd="sng" w="25400">
            <a:solidFill>
              <a:srgbClr val="1F485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326" name="Google Shape;326;g34551dc208c_0_252"/>
          <p:cNvSpPr txBox="1"/>
          <p:nvPr/>
        </p:nvSpPr>
        <p:spPr>
          <a:xfrm>
            <a:off x="559468" y="3467591"/>
            <a:ext cx="3360000" cy="323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00"/>
              <a:buFont typeface="Arial"/>
              <a:buNone/>
            </a:pPr>
            <a:r>
              <a:rPr b="0" i="0" lang="en-GB" sz="1500" u="none" cap="none" strike="noStrike">
                <a:solidFill>
                  <a:schemeClr val="dk1"/>
                </a:solidFill>
                <a:latin typeface="Poppins"/>
                <a:ea typeface="Poppins"/>
                <a:cs typeface="Poppins"/>
                <a:sym typeface="Poppins"/>
              </a:rPr>
              <a:t>TB API-ren oinarrizko funtzioak</a:t>
            </a:r>
            <a:endParaRPr b="0" i="0" sz="1500" u="none" cap="none" strike="noStrike">
              <a:solidFill>
                <a:schemeClr val="dk1"/>
              </a:solidFill>
              <a:highlight>
                <a:srgbClr val="FFFFFF"/>
              </a:highlight>
              <a:latin typeface="Poppins"/>
              <a:ea typeface="Poppins"/>
              <a:cs typeface="Poppins"/>
              <a:sym typeface="Poppins"/>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pic>
        <p:nvPicPr>
          <p:cNvPr id="331" name="Google Shape;331;g34551dc208c_0_265"/>
          <p:cNvPicPr preferRelativeResize="0"/>
          <p:nvPr/>
        </p:nvPicPr>
        <p:blipFill rotWithShape="1">
          <a:blip r:embed="rId3">
            <a:alphaModFix/>
          </a:blip>
          <a:srcRect b="0" l="0" r="0" t="0"/>
          <a:stretch/>
        </p:blipFill>
        <p:spPr>
          <a:xfrm>
            <a:off x="4232922" y="2011439"/>
            <a:ext cx="7590241" cy="4541576"/>
          </a:xfrm>
          <a:prstGeom prst="rect">
            <a:avLst/>
          </a:prstGeom>
          <a:noFill/>
          <a:ln>
            <a:noFill/>
          </a:ln>
          <a:effectLst>
            <a:outerShdw blurRad="190517" rotWithShape="0" algn="tl">
              <a:srgbClr val="000000">
                <a:alpha val="69410"/>
              </a:srgbClr>
            </a:outerShdw>
          </a:effectLst>
        </p:spPr>
      </p:pic>
      <p:sp>
        <p:nvSpPr>
          <p:cNvPr id="332" name="Google Shape;332;g34551dc208c_0_265"/>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Custom Widget</a:t>
            </a:r>
            <a:endParaRPr/>
          </a:p>
        </p:txBody>
      </p:sp>
      <p:sp>
        <p:nvSpPr>
          <p:cNvPr id="333" name="Google Shape;333;g34551dc208c_0_265"/>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334" name="Google Shape;334;g34551dc208c_0_265"/>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GB" sz="1900"/>
              <a:t>I. Ariketa: Etiketa sinplea</a:t>
            </a:r>
            <a:endParaRPr sz="1900"/>
          </a:p>
        </p:txBody>
      </p:sp>
      <p:sp>
        <p:nvSpPr>
          <p:cNvPr id="335" name="Google Shape;335;g34551dc208c_0_265"/>
          <p:cNvSpPr/>
          <p:nvPr/>
        </p:nvSpPr>
        <p:spPr>
          <a:xfrm>
            <a:off x="4328730" y="4608043"/>
            <a:ext cx="2795700" cy="480000"/>
          </a:xfrm>
          <a:prstGeom prst="roundRect">
            <a:avLst>
              <a:gd fmla="val 16667" name="adj"/>
            </a:avLst>
          </a:prstGeom>
          <a:noFill/>
          <a:ln cap="flat" cmpd="sng" w="25400">
            <a:solidFill>
              <a:srgbClr val="1F485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336" name="Google Shape;336;g34551dc208c_0_265"/>
          <p:cNvSpPr txBox="1"/>
          <p:nvPr/>
        </p:nvSpPr>
        <p:spPr>
          <a:xfrm>
            <a:off x="350433" y="3015303"/>
            <a:ext cx="3742800" cy="1954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Consolas"/>
                <a:ea typeface="Consolas"/>
                <a:cs typeface="Consolas"/>
                <a:sym typeface="Consolas"/>
              </a:rPr>
              <a:t>/* Función que se ejecuta al cargar el widget */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nsolas"/>
                <a:ea typeface="Consolas"/>
                <a:cs typeface="Consolas"/>
                <a:sym typeface="Consolas"/>
              </a:rPr>
              <a:t>self.onInit = function()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nsolas"/>
                <a:ea typeface="Consolas"/>
                <a:cs typeface="Consolas"/>
                <a:sym typeface="Consolas"/>
              </a:rPr>
              <a:t> </a:t>
            </a:r>
            <a:r>
              <a:rPr b="1" i="0" lang="en-GB" sz="1100" u="none" cap="none" strike="noStrike">
                <a:solidFill>
                  <a:srgbClr val="000000"/>
                </a:solidFill>
                <a:latin typeface="Consolas"/>
                <a:ea typeface="Consolas"/>
                <a:cs typeface="Consolas"/>
                <a:sym typeface="Consolas"/>
              </a:rPr>
              <a:t>updateValue(42);</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nsolas"/>
                <a:ea typeface="Consolas"/>
                <a:cs typeface="Consolas"/>
                <a:sym typeface="Consolas"/>
              </a:rPr>
              <a:t>}</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100"/>
              <a:buFont typeface="Arial"/>
              <a:buNone/>
            </a:pPr>
            <a:r>
              <a:rPr b="1" i="0" lang="en-GB" sz="1100" u="none" cap="none" strike="noStrike">
                <a:solidFill>
                  <a:srgbClr val="000000"/>
                </a:solidFill>
                <a:latin typeface="Consolas"/>
                <a:ea typeface="Consolas"/>
                <a:cs typeface="Consolas"/>
                <a:sym typeface="Consolas"/>
              </a:rPr>
              <a:t>/* Función que se ejecuta cuando existe un nuevo valor el que mostrar*/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nsolas"/>
                <a:ea typeface="Consolas"/>
                <a:cs typeface="Consolas"/>
                <a:sym typeface="Consolas"/>
              </a:rPr>
              <a:t>self.onDataUpdated = function()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nsolas"/>
                <a:ea typeface="Consolas"/>
                <a:cs typeface="Consolas"/>
                <a:sym typeface="Consolas"/>
              </a:rPr>
              <a:t> </a:t>
            </a:r>
            <a:r>
              <a:rPr b="1" i="0" lang="en-GB" sz="1100" u="none" cap="none" strike="noStrike">
                <a:solidFill>
                  <a:srgbClr val="000000"/>
                </a:solidFill>
                <a:latin typeface="Consolas"/>
                <a:ea typeface="Consolas"/>
                <a:cs typeface="Consolas"/>
                <a:sym typeface="Consolas"/>
              </a:rPr>
              <a:t>updateValue(42);</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nsolas"/>
                <a:ea typeface="Consolas"/>
                <a:cs typeface="Consolas"/>
                <a:sym typeface="Consolas"/>
              </a:rPr>
              <a:t>}</a:t>
            </a:r>
            <a:endParaRPr b="0" i="0" sz="1500" u="none" cap="none" strike="noStrike">
              <a:solidFill>
                <a:srgbClr val="000000"/>
              </a:solidFill>
              <a:latin typeface="Arial"/>
              <a:ea typeface="Arial"/>
              <a:cs typeface="Arial"/>
              <a:sym typeface="Arial"/>
            </a:endParaRPr>
          </a:p>
        </p:txBody>
      </p:sp>
      <p:sp>
        <p:nvSpPr>
          <p:cNvPr id="337" name="Google Shape;337;g34551dc208c_0_265"/>
          <p:cNvSpPr/>
          <p:nvPr/>
        </p:nvSpPr>
        <p:spPr>
          <a:xfrm>
            <a:off x="141946" y="2662392"/>
            <a:ext cx="3951600" cy="2570100"/>
          </a:xfrm>
          <a:prstGeom prst="roundRect">
            <a:avLst>
              <a:gd fmla="val 16667" name="adj"/>
            </a:avLst>
          </a:prstGeom>
          <a:noFill/>
          <a:ln cap="flat" cmpd="sng" w="25400">
            <a:solidFill>
              <a:srgbClr val="1F485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338" name="Google Shape;338;g34551dc208c_0_265"/>
          <p:cNvSpPr txBox="1"/>
          <p:nvPr/>
        </p:nvSpPr>
        <p:spPr>
          <a:xfrm>
            <a:off x="542049" y="2136995"/>
            <a:ext cx="33600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00"/>
              <a:buFont typeface="Arial"/>
              <a:buNone/>
            </a:pPr>
            <a:r>
              <a:rPr b="0" i="0" lang="en-GB" sz="1500" u="none" cap="none" strike="noStrike">
                <a:solidFill>
                  <a:schemeClr val="dk1"/>
                </a:solidFill>
                <a:latin typeface="Poppins"/>
                <a:ea typeface="Poppins"/>
                <a:cs typeface="Poppins"/>
                <a:sym typeface="Poppins"/>
              </a:rPr>
              <a:t>IAk sortutako funtzioari deiak gehitu</a:t>
            </a:r>
            <a:endParaRPr b="0" i="0" sz="1500" u="none" cap="none" strike="noStrike">
              <a:solidFill>
                <a:schemeClr val="dk1"/>
              </a:solidFill>
              <a:highlight>
                <a:srgbClr val="FFFFFF"/>
              </a:highlight>
              <a:latin typeface="Poppins"/>
              <a:ea typeface="Poppins"/>
              <a:cs typeface="Poppins"/>
              <a:sym typeface="Poppins"/>
            </a:endParaRPr>
          </a:p>
        </p:txBody>
      </p:sp>
      <p:sp>
        <p:nvSpPr>
          <p:cNvPr id="339" name="Google Shape;339;g34551dc208c_0_265"/>
          <p:cNvSpPr/>
          <p:nvPr/>
        </p:nvSpPr>
        <p:spPr>
          <a:xfrm>
            <a:off x="4328730" y="5126514"/>
            <a:ext cx="2795700" cy="480000"/>
          </a:xfrm>
          <a:prstGeom prst="roundRect">
            <a:avLst>
              <a:gd fmla="val 16667" name="adj"/>
            </a:avLst>
          </a:prstGeom>
          <a:noFill/>
          <a:ln cap="flat" cmpd="sng" w="25400">
            <a:solidFill>
              <a:srgbClr val="1F485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340" name="Google Shape;340;g34551dc208c_0_265"/>
          <p:cNvSpPr/>
          <p:nvPr/>
        </p:nvSpPr>
        <p:spPr>
          <a:xfrm>
            <a:off x="8927459" y="2053394"/>
            <a:ext cx="470400" cy="250500"/>
          </a:xfrm>
          <a:prstGeom prst="roundRect">
            <a:avLst>
              <a:gd fmla="val 16667" name="adj"/>
            </a:avLst>
          </a:prstGeom>
          <a:noFill/>
          <a:ln cap="flat" cmpd="sng" w="38100">
            <a:solidFill>
              <a:srgbClr val="E36C0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341" name="Google Shape;341;g34551dc208c_0_265"/>
          <p:cNvSpPr txBox="1"/>
          <p:nvPr/>
        </p:nvSpPr>
        <p:spPr>
          <a:xfrm>
            <a:off x="392393" y="5366584"/>
            <a:ext cx="3360000" cy="785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00"/>
              <a:buFont typeface="Arial"/>
              <a:buNone/>
            </a:pPr>
            <a:r>
              <a:rPr b="0" i="0" lang="en-GB" sz="1500" u="none" cap="none" strike="noStrike">
                <a:solidFill>
                  <a:schemeClr val="dk1"/>
                </a:solidFill>
                <a:highlight>
                  <a:srgbClr val="FFFFFF"/>
                </a:highlight>
                <a:latin typeface="Poppins"/>
                <a:ea typeface="Poppins"/>
                <a:cs typeface="Poppins"/>
                <a:sym typeface="Poppins"/>
              </a:rPr>
              <a:t>Previsualizar widget mediante botón </a:t>
            </a:r>
            <a:r>
              <a:rPr b="1" i="0" lang="en-GB" sz="1500" u="none" cap="none" strike="noStrike">
                <a:solidFill>
                  <a:schemeClr val="dk1"/>
                </a:solidFill>
                <a:highlight>
                  <a:srgbClr val="FFFFFF"/>
                </a:highlight>
                <a:latin typeface="Poppins"/>
                <a:ea typeface="Poppins"/>
                <a:cs typeface="Poppins"/>
                <a:sym typeface="Poppins"/>
              </a:rPr>
              <a:t>Run</a:t>
            </a:r>
            <a:endParaRPr b="0" i="0" sz="15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500"/>
              <a:buFont typeface="Arial"/>
              <a:buNone/>
            </a:pPr>
            <a:r>
              <a:t/>
            </a:r>
            <a:endParaRPr b="1" i="0" sz="1500" u="none" cap="none" strike="noStrike">
              <a:solidFill>
                <a:schemeClr val="dk1"/>
              </a:solidFill>
              <a:highlight>
                <a:srgbClr val="FFFFFF"/>
              </a:highlight>
              <a:latin typeface="Poppins"/>
              <a:ea typeface="Poppins"/>
              <a:cs typeface="Poppins"/>
              <a:sym typeface="Poppins"/>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5" name="Shape 345"/>
        <p:cNvGrpSpPr/>
        <p:nvPr/>
      </p:nvGrpSpPr>
      <p:grpSpPr>
        <a:xfrm>
          <a:off x="0" y="0"/>
          <a:ext cx="0" cy="0"/>
          <a:chOff x="0" y="0"/>
          <a:chExt cx="0" cy="0"/>
        </a:xfrm>
      </p:grpSpPr>
      <p:pic>
        <p:nvPicPr>
          <p:cNvPr id="346" name="Google Shape;346;g34551dc208c_0_279"/>
          <p:cNvPicPr preferRelativeResize="0"/>
          <p:nvPr/>
        </p:nvPicPr>
        <p:blipFill rotWithShape="1">
          <a:blip r:embed="rId3">
            <a:alphaModFix/>
          </a:blip>
          <a:srcRect b="0" l="0" r="0" t="0"/>
          <a:stretch/>
        </p:blipFill>
        <p:spPr>
          <a:xfrm>
            <a:off x="5791163" y="2583938"/>
            <a:ext cx="5190992" cy="3450149"/>
          </a:xfrm>
          <a:prstGeom prst="rect">
            <a:avLst/>
          </a:prstGeom>
          <a:noFill/>
          <a:ln>
            <a:noFill/>
          </a:ln>
          <a:effectLst>
            <a:outerShdw blurRad="190517" rotWithShape="0" algn="tl">
              <a:srgbClr val="000000">
                <a:alpha val="69410"/>
              </a:srgbClr>
            </a:outerShdw>
          </a:effectLst>
        </p:spPr>
      </p:pic>
      <p:sp>
        <p:nvSpPr>
          <p:cNvPr id="347" name="Google Shape;347;g34551dc208c_0_279"/>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Custom Widget</a:t>
            </a:r>
            <a:endParaRPr/>
          </a:p>
        </p:txBody>
      </p:sp>
      <p:sp>
        <p:nvSpPr>
          <p:cNvPr id="348" name="Google Shape;348;g34551dc208c_0_279"/>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349" name="Google Shape;349;g34551dc208c_0_279"/>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GB" sz="1900"/>
              <a:t>I. Ariketa: Etiketa sinplea</a:t>
            </a:r>
            <a:endParaRPr sz="1900"/>
          </a:p>
        </p:txBody>
      </p:sp>
      <p:sp>
        <p:nvSpPr>
          <p:cNvPr id="350" name="Google Shape;350;g34551dc208c_0_279"/>
          <p:cNvSpPr/>
          <p:nvPr/>
        </p:nvSpPr>
        <p:spPr>
          <a:xfrm>
            <a:off x="5791163" y="3092534"/>
            <a:ext cx="3789600" cy="1976100"/>
          </a:xfrm>
          <a:prstGeom prst="roundRect">
            <a:avLst>
              <a:gd fmla="val 16667" name="adj"/>
            </a:avLst>
          </a:prstGeom>
          <a:noFill/>
          <a:ln cap="flat" cmpd="sng" w="25400">
            <a:solidFill>
              <a:srgbClr val="1F485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351" name="Google Shape;351;g34551dc208c_0_279"/>
          <p:cNvSpPr txBox="1"/>
          <p:nvPr/>
        </p:nvSpPr>
        <p:spPr>
          <a:xfrm>
            <a:off x="350433" y="3015303"/>
            <a:ext cx="4823100" cy="2970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nsolas"/>
                <a:ea typeface="Consolas"/>
                <a:cs typeface="Consolas"/>
                <a:sym typeface="Consolas"/>
              </a:rPr>
              <a:t>self.onInit = function()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nsolas"/>
                <a:ea typeface="Consolas"/>
                <a:cs typeface="Consolas"/>
                <a:sym typeface="Consolas"/>
              </a:rPr>
              <a:t>    </a:t>
            </a:r>
            <a:r>
              <a:rPr b="1" i="0" lang="en-GB" sz="1100" u="none" cap="none" strike="noStrike">
                <a:solidFill>
                  <a:srgbClr val="000000"/>
                </a:solidFill>
                <a:latin typeface="Consolas"/>
                <a:ea typeface="Consolas"/>
                <a:cs typeface="Consolas"/>
                <a:sym typeface="Consolas"/>
              </a:rPr>
              <a:t>updateValue(0);</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nsolas"/>
                <a:ea typeface="Consolas"/>
                <a:cs typeface="Consolas"/>
                <a:sym typeface="Consolas"/>
              </a:rPr>
              <a:t>}</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nsolas"/>
                <a:ea typeface="Consolas"/>
                <a:cs typeface="Consolas"/>
                <a:sym typeface="Consolas"/>
              </a:rPr>
              <a:t>self.onDataUpdated = function()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nsolas"/>
                <a:ea typeface="Consolas"/>
                <a:cs typeface="Consolas"/>
                <a:sym typeface="Consolas"/>
              </a:rPr>
              <a:t>    debugger;</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nsolas"/>
                <a:ea typeface="Consolas"/>
                <a:cs typeface="Consolas"/>
                <a:sym typeface="Consolas"/>
              </a:rPr>
              <a:t>    for (var i = 0; i &lt; self.ctx.datasources.length; i++)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nsolas"/>
                <a:ea typeface="Consolas"/>
                <a:cs typeface="Consolas"/>
                <a:sym typeface="Consolas"/>
              </a:rPr>
              <a:t>        for (var j = 0; j &lt; self.ctx.data.length; j++)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nsolas"/>
                <a:ea typeface="Consolas"/>
                <a:cs typeface="Consolas"/>
                <a:sym typeface="Consolas"/>
              </a:rPr>
              <a:t>            if(self.ctx.data[j].data.length &gt; 0){</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nsolas"/>
                <a:ea typeface="Consolas"/>
                <a:cs typeface="Consolas"/>
                <a:sym typeface="Consolas"/>
              </a:rPr>
              <a:t>                var tvPair = self.ctx.data[j].data[0];</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nsolas"/>
                <a:ea typeface="Consolas"/>
                <a:cs typeface="Consolas"/>
                <a:sym typeface="Consolas"/>
              </a:rPr>
              <a:t>                var timestamp = tvPair[0];</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nsolas"/>
                <a:ea typeface="Consolas"/>
                <a:cs typeface="Consolas"/>
                <a:sym typeface="Consolas"/>
              </a:rPr>
              <a:t>                var value = tvPair[1];</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nsolas"/>
                <a:ea typeface="Consolas"/>
                <a:cs typeface="Consolas"/>
                <a:sym typeface="Consolas"/>
              </a:rPr>
              <a:t>                </a:t>
            </a:r>
            <a:r>
              <a:rPr b="1" i="0" lang="en-GB" sz="1100" u="none" cap="none" strike="noStrike">
                <a:solidFill>
                  <a:srgbClr val="000000"/>
                </a:solidFill>
                <a:latin typeface="Consolas"/>
                <a:ea typeface="Consolas"/>
                <a:cs typeface="Consolas"/>
                <a:sym typeface="Consolas"/>
              </a:rPr>
              <a:t>updateValue(value);</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nsolas"/>
                <a:ea typeface="Consolas"/>
                <a:cs typeface="Consolas"/>
                <a:sym typeface="Consolas"/>
              </a:rPr>
              <a:t>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nsolas"/>
                <a:ea typeface="Consolas"/>
                <a:cs typeface="Consolas"/>
                <a:sym typeface="Consolas"/>
              </a:rPr>
              <a:t>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nsolas"/>
                <a:ea typeface="Consolas"/>
                <a:cs typeface="Consolas"/>
                <a:sym typeface="Consolas"/>
              </a:rPr>
              <a:t>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nsolas"/>
                <a:ea typeface="Consolas"/>
                <a:cs typeface="Consolas"/>
                <a:sym typeface="Consolas"/>
              </a:rPr>
              <a:t>}</a:t>
            </a:r>
            <a:endParaRPr b="0" i="0" sz="1500" u="none" cap="none" strike="noStrike">
              <a:solidFill>
                <a:srgbClr val="000000"/>
              </a:solidFill>
              <a:latin typeface="Arial"/>
              <a:ea typeface="Arial"/>
              <a:cs typeface="Arial"/>
              <a:sym typeface="Arial"/>
            </a:endParaRPr>
          </a:p>
        </p:txBody>
      </p:sp>
      <p:sp>
        <p:nvSpPr>
          <p:cNvPr id="352" name="Google Shape;352;g34551dc208c_0_279"/>
          <p:cNvSpPr/>
          <p:nvPr/>
        </p:nvSpPr>
        <p:spPr>
          <a:xfrm>
            <a:off x="141946" y="2662392"/>
            <a:ext cx="5031600" cy="3430800"/>
          </a:xfrm>
          <a:prstGeom prst="roundRect">
            <a:avLst>
              <a:gd fmla="val 16667" name="adj"/>
            </a:avLst>
          </a:prstGeom>
          <a:noFill/>
          <a:ln cap="flat" cmpd="sng" w="25400">
            <a:solidFill>
              <a:srgbClr val="1F485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353" name="Google Shape;353;g34551dc208c_0_279"/>
          <p:cNvSpPr txBox="1"/>
          <p:nvPr/>
        </p:nvSpPr>
        <p:spPr>
          <a:xfrm>
            <a:off x="542049" y="2136995"/>
            <a:ext cx="3360000" cy="554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00"/>
              <a:buFont typeface="Arial"/>
              <a:buNone/>
            </a:pPr>
            <a:r>
              <a:rPr b="0" i="0" lang="en-GB" sz="1500" u="none" cap="none" strike="noStrike">
                <a:solidFill>
                  <a:schemeClr val="dk1"/>
                </a:solidFill>
                <a:latin typeface="Poppins"/>
                <a:ea typeface="Poppins"/>
                <a:cs typeface="Poppins"/>
                <a:sym typeface="Poppins"/>
              </a:rPr>
              <a:t>IAk sortutako funtzioari deiak gehitu</a:t>
            </a:r>
            <a:endParaRPr b="0" i="0" sz="1500" u="none" cap="none" strike="noStrike">
              <a:solidFill>
                <a:schemeClr val="dk1"/>
              </a:solidFill>
              <a:highlight>
                <a:srgbClr val="FFFFFF"/>
              </a:highlight>
              <a:latin typeface="Poppins"/>
              <a:ea typeface="Poppins"/>
              <a:cs typeface="Poppins"/>
              <a:sym typeface="Poppins"/>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7" name="Shape 357"/>
        <p:cNvGrpSpPr/>
        <p:nvPr/>
      </p:nvGrpSpPr>
      <p:grpSpPr>
        <a:xfrm>
          <a:off x="0" y="0"/>
          <a:ext cx="0" cy="0"/>
          <a:chOff x="0" y="0"/>
          <a:chExt cx="0" cy="0"/>
        </a:xfrm>
      </p:grpSpPr>
      <p:sp>
        <p:nvSpPr>
          <p:cNvPr id="358" name="Google Shape;358;g34551dc208c_0_290"/>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Custom Widget</a:t>
            </a:r>
            <a:endParaRPr/>
          </a:p>
        </p:txBody>
      </p:sp>
      <p:sp>
        <p:nvSpPr>
          <p:cNvPr id="359" name="Google Shape;359;g34551dc208c_0_290"/>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360" name="Google Shape;360;g34551dc208c_0_290"/>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GB" sz="1900"/>
              <a:t>I. Ariketa: Etiketa sinplea</a:t>
            </a:r>
            <a:endParaRPr sz="1900"/>
          </a:p>
        </p:txBody>
      </p:sp>
      <p:pic>
        <p:nvPicPr>
          <p:cNvPr id="361" name="Google Shape;361;g34551dc208c_0_290"/>
          <p:cNvPicPr preferRelativeResize="0"/>
          <p:nvPr/>
        </p:nvPicPr>
        <p:blipFill rotWithShape="1">
          <a:blip r:embed="rId3">
            <a:alphaModFix/>
          </a:blip>
          <a:srcRect b="0" l="0" r="0" t="0"/>
          <a:stretch/>
        </p:blipFill>
        <p:spPr>
          <a:xfrm>
            <a:off x="2664916" y="5189915"/>
            <a:ext cx="2196900" cy="1031588"/>
          </a:xfrm>
          <a:prstGeom prst="rect">
            <a:avLst/>
          </a:prstGeom>
          <a:noFill/>
          <a:ln>
            <a:noFill/>
          </a:ln>
        </p:spPr>
      </p:pic>
      <p:pic>
        <p:nvPicPr>
          <p:cNvPr id="362" name="Google Shape;362;g34551dc208c_0_290"/>
          <p:cNvPicPr preferRelativeResize="0"/>
          <p:nvPr/>
        </p:nvPicPr>
        <p:blipFill rotWithShape="1">
          <a:blip r:embed="rId4">
            <a:alphaModFix/>
          </a:blip>
          <a:srcRect b="0" l="0" r="0" t="0"/>
          <a:stretch/>
        </p:blipFill>
        <p:spPr>
          <a:xfrm>
            <a:off x="7329911" y="5189915"/>
            <a:ext cx="2483450" cy="1031587"/>
          </a:xfrm>
          <a:prstGeom prst="rect">
            <a:avLst/>
          </a:prstGeom>
          <a:noFill/>
          <a:ln>
            <a:noFill/>
          </a:ln>
        </p:spPr>
      </p:pic>
      <p:pic>
        <p:nvPicPr>
          <p:cNvPr id="363" name="Google Shape;363;g34551dc208c_0_290"/>
          <p:cNvPicPr preferRelativeResize="0"/>
          <p:nvPr/>
        </p:nvPicPr>
        <p:blipFill rotWithShape="1">
          <a:blip r:embed="rId5">
            <a:alphaModFix/>
          </a:blip>
          <a:srcRect b="0" l="0" r="0" t="0"/>
          <a:stretch/>
        </p:blipFill>
        <p:spPr>
          <a:xfrm>
            <a:off x="4615293" y="5194548"/>
            <a:ext cx="2961040" cy="1031587"/>
          </a:xfrm>
          <a:prstGeom prst="rect">
            <a:avLst/>
          </a:prstGeom>
          <a:noFill/>
          <a:ln>
            <a:noFill/>
          </a:ln>
        </p:spPr>
      </p:pic>
      <p:grpSp>
        <p:nvGrpSpPr>
          <p:cNvPr id="364" name="Google Shape;364;g34551dc208c_0_290"/>
          <p:cNvGrpSpPr/>
          <p:nvPr/>
        </p:nvGrpSpPr>
        <p:grpSpPr>
          <a:xfrm>
            <a:off x="2490997" y="2283621"/>
            <a:ext cx="4734784" cy="1571263"/>
            <a:chOff x="465460" y="1724837"/>
            <a:chExt cx="3737889" cy="4265100"/>
          </a:xfrm>
        </p:grpSpPr>
        <p:sp>
          <p:nvSpPr>
            <p:cNvPr id="365" name="Google Shape;365;g34551dc208c_0_290"/>
            <p:cNvSpPr txBox="1"/>
            <p:nvPr/>
          </p:nvSpPr>
          <p:spPr>
            <a:xfrm>
              <a:off x="471349" y="2270126"/>
              <a:ext cx="3732000" cy="3384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00"/>
                <a:buFont typeface="Arial"/>
                <a:buNone/>
              </a:pPr>
              <a:r>
                <a:rPr b="0" i="0" lang="en-GB" sz="1500" u="none" cap="none" strike="noStrike">
                  <a:solidFill>
                    <a:schemeClr val="dk1"/>
                  </a:solidFill>
                  <a:latin typeface="Poppins"/>
                  <a:ea typeface="Poppins"/>
                  <a:cs typeface="Poppins"/>
                  <a:sym typeface="Poppins"/>
                </a:rPr>
                <a:t>Gure lehen widget "homemade" probatzeko unea da. </a:t>
              </a:r>
              <a:br>
                <a:rPr b="0" i="0" lang="en-GB" sz="1500" u="none" cap="none" strike="noStrike">
                  <a:solidFill>
                    <a:schemeClr val="dk1"/>
                  </a:solidFill>
                  <a:latin typeface="Poppins"/>
                  <a:ea typeface="Poppins"/>
                  <a:cs typeface="Poppins"/>
                  <a:sym typeface="Poppins"/>
                </a:rPr>
              </a:br>
              <a:r>
                <a:rPr b="0" i="0" lang="en-GB" sz="1500" u="none" cap="none" strike="noStrike">
                  <a:solidFill>
                    <a:schemeClr val="dk1"/>
                  </a:solidFill>
                  <a:latin typeface="Poppins"/>
                  <a:ea typeface="Poppins"/>
                  <a:cs typeface="Poppins"/>
                  <a:sym typeface="Poppins"/>
                </a:rPr>
                <a:t>Horretarako, Dashboard bat sortu eta zure widget-a eranstea besterik ez zaizu geratzen!</a:t>
              </a:r>
              <a:endParaRPr b="0" i="0" sz="1500" u="none" cap="none" strike="noStrike">
                <a:solidFill>
                  <a:schemeClr val="dk1"/>
                </a:solidFill>
                <a:highlight>
                  <a:srgbClr val="FFFFFF"/>
                </a:highlight>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highlight>
                  <a:srgbClr val="FFFFFF"/>
                </a:highlight>
                <a:latin typeface="Poppins"/>
                <a:ea typeface="Poppins"/>
                <a:cs typeface="Poppins"/>
                <a:sym typeface="Poppins"/>
              </a:endParaRPr>
            </a:p>
          </p:txBody>
        </p:sp>
        <p:sp>
          <p:nvSpPr>
            <p:cNvPr id="366" name="Google Shape;366;g34551dc208c_0_290"/>
            <p:cNvSpPr/>
            <p:nvPr/>
          </p:nvSpPr>
          <p:spPr>
            <a:xfrm>
              <a:off x="465460" y="1724837"/>
              <a:ext cx="3732000" cy="4265100"/>
            </a:xfrm>
            <a:prstGeom prst="roundRect">
              <a:avLst>
                <a:gd fmla="val 16667" name="adj"/>
              </a:avLst>
            </a:prstGeom>
            <a:noFill/>
            <a:ln cap="flat" cmpd="sng" w="25400">
              <a:solidFill>
                <a:srgbClr val="1F485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367" name="Google Shape;367;g34551dc208c_0_290"/>
          <p:cNvGrpSpPr/>
          <p:nvPr/>
        </p:nvGrpSpPr>
        <p:grpSpPr>
          <a:xfrm>
            <a:off x="2490943" y="4574397"/>
            <a:ext cx="7322184" cy="1662962"/>
            <a:chOff x="465460" y="1724837"/>
            <a:chExt cx="3732000" cy="4265100"/>
          </a:xfrm>
        </p:grpSpPr>
        <p:sp>
          <p:nvSpPr>
            <p:cNvPr id="368" name="Google Shape;368;g34551dc208c_0_290"/>
            <p:cNvSpPr txBox="1"/>
            <p:nvPr/>
          </p:nvSpPr>
          <p:spPr>
            <a:xfrm>
              <a:off x="465460" y="2012171"/>
              <a:ext cx="3732000" cy="82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00"/>
                <a:buFont typeface="Arial"/>
                <a:buNone/>
              </a:pPr>
              <a:r>
                <a:rPr b="0" i="0" lang="en-GB" sz="1500" u="none" cap="none" strike="noStrike">
                  <a:solidFill>
                    <a:schemeClr val="dk1"/>
                  </a:solidFill>
                  <a:latin typeface="Poppins"/>
                  <a:ea typeface="Poppins"/>
                  <a:cs typeface="Poppins"/>
                  <a:sym typeface="Poppins"/>
                </a:rPr>
                <a:t>Ariketa ebazteko kodea</a:t>
              </a:r>
              <a:endParaRPr b="0" i="0" sz="1500" u="none" cap="none" strike="noStrike">
                <a:solidFill>
                  <a:schemeClr val="dk1"/>
                </a:solidFill>
                <a:highlight>
                  <a:srgbClr val="FFFFFF"/>
                </a:highlight>
                <a:latin typeface="Poppins"/>
                <a:ea typeface="Poppins"/>
                <a:cs typeface="Poppins"/>
                <a:sym typeface="Poppins"/>
              </a:endParaRPr>
            </a:p>
          </p:txBody>
        </p:sp>
        <p:sp>
          <p:nvSpPr>
            <p:cNvPr id="369" name="Google Shape;369;g34551dc208c_0_290"/>
            <p:cNvSpPr/>
            <p:nvPr/>
          </p:nvSpPr>
          <p:spPr>
            <a:xfrm>
              <a:off x="465460" y="1724837"/>
              <a:ext cx="3732000" cy="4265100"/>
            </a:xfrm>
            <a:prstGeom prst="roundRect">
              <a:avLst>
                <a:gd fmla="val 16667" name="adj"/>
              </a:avLst>
            </a:prstGeom>
            <a:noFill/>
            <a:ln cap="flat" cmpd="sng" w="25400">
              <a:solidFill>
                <a:srgbClr val="1F485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grpSp>
      <p:pic>
        <p:nvPicPr>
          <p:cNvPr descr="Interfaz de usuario gráfica, Texto, Aplicación&#10;&#10;Descripción generada automáticamente" id="370" name="Google Shape;370;g34551dc208c_0_290"/>
          <p:cNvPicPr preferRelativeResize="0"/>
          <p:nvPr/>
        </p:nvPicPr>
        <p:blipFill rotWithShape="1">
          <a:blip r:embed="rId6">
            <a:alphaModFix/>
          </a:blip>
          <a:srcRect b="0" l="0" r="0" t="0"/>
          <a:stretch/>
        </p:blipFill>
        <p:spPr>
          <a:xfrm>
            <a:off x="7576718" y="2015769"/>
            <a:ext cx="3388202" cy="2304526"/>
          </a:xfrm>
          <a:prstGeom prst="rect">
            <a:avLst/>
          </a:prstGeom>
          <a:noFill/>
          <a:ln>
            <a:noFill/>
          </a:ln>
          <a:effectLst>
            <a:outerShdw blurRad="190517" rotWithShape="0" algn="tl">
              <a:srgbClr val="000000">
                <a:alpha val="69410"/>
              </a:srgbClr>
            </a:outerShdw>
          </a:effectLst>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g34551dc208c_0_306"/>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Custom Widget</a:t>
            </a:r>
            <a:endParaRPr/>
          </a:p>
        </p:txBody>
      </p:sp>
      <p:sp>
        <p:nvSpPr>
          <p:cNvPr id="376" name="Google Shape;376;g34551dc208c_0_306"/>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377" name="Google Shape;377;g34551dc208c_0_306"/>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5. Settings schema</a:t>
            </a:r>
            <a:endParaRPr sz="1900"/>
          </a:p>
        </p:txBody>
      </p:sp>
      <p:sp>
        <p:nvSpPr>
          <p:cNvPr id="378" name="Google Shape;378;g34551dc208c_0_306"/>
          <p:cNvSpPr txBox="1"/>
          <p:nvPr/>
        </p:nvSpPr>
        <p:spPr>
          <a:xfrm>
            <a:off x="837885" y="2158048"/>
            <a:ext cx="10516500" cy="3324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212529"/>
                </a:solidFill>
                <a:latin typeface="Poppins"/>
                <a:ea typeface="Poppins"/>
                <a:cs typeface="Poppins"/>
                <a:sym typeface="Poppins"/>
              </a:rPr>
              <a:t>Lehenengo betilea, Settings schema, widget-aren konfigurazioaren JSON eskema zehazteko erabiltzen da, erabiltzailearen interfaze-formulario bat automatikoki sortzeko.</a:t>
            </a:r>
            <a:endParaRPr b="0" i="0" sz="1500" u="none" cap="none" strike="noStrike">
              <a:solidFill>
                <a:srgbClr val="212529"/>
              </a:solidFill>
              <a:highlight>
                <a:srgbClr val="FFFFFF"/>
              </a:highlight>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212529"/>
                </a:solidFill>
                <a:latin typeface="Poppins"/>
                <a:ea typeface="Poppins"/>
                <a:cs typeface="Poppins"/>
                <a:sym typeface="Poppins"/>
              </a:rPr>
              <a:t>Erabiltzailearen interfazetik sortutako formularioa widget-aren konfigurazioaren itxuran agertzen da.</a:t>
            </a:r>
            <a:endParaRPr b="0" i="0" sz="1500" u="none" cap="none" strike="noStrike">
              <a:solidFill>
                <a:srgbClr val="212529"/>
              </a:solidFill>
              <a:highlight>
                <a:srgbClr val="FFFFFF"/>
              </a:highlight>
              <a:latin typeface="Poppins"/>
              <a:ea typeface="Poppins"/>
              <a:cs typeface="Poppins"/>
              <a:sym typeface="Poppins"/>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212529"/>
                </a:solidFill>
                <a:latin typeface="Poppins"/>
                <a:ea typeface="Poppins"/>
                <a:cs typeface="Poppins"/>
                <a:sym typeface="Poppins"/>
              </a:rPr>
              <a:t>Widget-aren konfigurazio espezifikoak biltegiratzeko aukera ematen digu, eta widget-aren JavaScript kodetik eskuragarri, eta horrek gure widget-aren barruko elementuak konfiguratzeko aukera ematen digu, honela:</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212529"/>
              </a:solidFill>
              <a:latin typeface="Poppins"/>
              <a:ea typeface="Poppins"/>
              <a:cs typeface="Poppins"/>
              <a:sym typeface="Poppins"/>
            </a:endParaRPr>
          </a:p>
          <a:p>
            <a:pPr indent="-298450" lvl="0" marL="292100" marR="0" rtl="0" algn="l">
              <a:lnSpc>
                <a:spcPct val="100000"/>
              </a:lnSpc>
              <a:spcBef>
                <a:spcPts val="0"/>
              </a:spcBef>
              <a:spcAft>
                <a:spcPts val="0"/>
              </a:spcAft>
              <a:buClr>
                <a:srgbClr val="000000"/>
              </a:buClr>
              <a:buSzPts val="1500"/>
              <a:buFont typeface="Arial"/>
              <a:buChar char="•"/>
            </a:pPr>
            <a:r>
              <a:rPr b="0" i="0" lang="en-GB" sz="1500" u="none" cap="none" strike="noStrike">
                <a:solidFill>
                  <a:srgbClr val="212529"/>
                </a:solidFill>
                <a:latin typeface="Poppins"/>
                <a:ea typeface="Poppins"/>
                <a:cs typeface="Poppins"/>
                <a:sym typeface="Poppins"/>
              </a:rPr>
              <a:t>Tituluak</a:t>
            </a:r>
            <a:endParaRPr b="0" i="0" sz="1500" u="none" cap="none" strike="noStrike">
              <a:solidFill>
                <a:srgbClr val="212529"/>
              </a:solidFill>
              <a:highlight>
                <a:srgbClr val="FFFFFF"/>
              </a:highlight>
              <a:latin typeface="Poppins"/>
              <a:ea typeface="Poppins"/>
              <a:cs typeface="Poppins"/>
              <a:sym typeface="Poppins"/>
            </a:endParaRPr>
          </a:p>
          <a:p>
            <a:pPr indent="-298450" lvl="0" marL="292100" marR="0" rtl="0" algn="l">
              <a:lnSpc>
                <a:spcPct val="100000"/>
              </a:lnSpc>
              <a:spcBef>
                <a:spcPts val="0"/>
              </a:spcBef>
              <a:spcAft>
                <a:spcPts val="0"/>
              </a:spcAft>
              <a:buClr>
                <a:srgbClr val="000000"/>
              </a:buClr>
              <a:buSzPts val="1500"/>
              <a:buFont typeface="Arial"/>
              <a:buChar char="•"/>
            </a:pPr>
            <a:r>
              <a:rPr b="0" i="0" lang="en-GB" sz="1500" u="none" cap="none" strike="noStrike">
                <a:solidFill>
                  <a:srgbClr val="212529"/>
                </a:solidFill>
                <a:latin typeface="Poppins"/>
                <a:ea typeface="Poppins"/>
                <a:cs typeface="Poppins"/>
                <a:sym typeface="Poppins"/>
              </a:rPr>
              <a:t>Elementuen koloreak, hala nola hondoak, ertzak...</a:t>
            </a:r>
            <a:br>
              <a:rPr b="0" i="0" lang="en-GB" sz="1500" u="none" cap="none" strike="noStrike">
                <a:solidFill>
                  <a:srgbClr val="212529"/>
                </a:solidFill>
                <a:latin typeface="Poppins"/>
                <a:ea typeface="Poppins"/>
                <a:cs typeface="Poppins"/>
                <a:sym typeface="Poppins"/>
              </a:rPr>
            </a:br>
            <a:r>
              <a:rPr b="0" i="0" lang="en-GB" sz="1500" u="none" cap="none" strike="noStrike">
                <a:solidFill>
                  <a:srgbClr val="212529"/>
                </a:solidFill>
                <a:latin typeface="Poppins"/>
                <a:ea typeface="Poppins"/>
                <a:cs typeface="Poppins"/>
                <a:sym typeface="Poppins"/>
              </a:rPr>
              <a:t>Irudiak</a:t>
            </a:r>
            <a:br>
              <a:rPr b="0" i="0" lang="en-GB" sz="1500" u="none" cap="none" strike="noStrike">
                <a:solidFill>
                  <a:srgbClr val="212529"/>
                </a:solidFill>
                <a:latin typeface="Poppins"/>
                <a:ea typeface="Poppins"/>
                <a:cs typeface="Poppins"/>
                <a:sym typeface="Poppins"/>
              </a:rPr>
            </a:br>
            <a:r>
              <a:rPr b="0" i="0" lang="en-GB" sz="1500" u="none" cap="none" strike="noStrike">
                <a:solidFill>
                  <a:srgbClr val="212529"/>
                </a:solidFill>
                <a:latin typeface="Poppins"/>
                <a:ea typeface="Poppins"/>
                <a:cs typeface="Poppins"/>
                <a:sym typeface="Poppins"/>
              </a:rPr>
              <a:t>Metrika-izenak</a:t>
            </a:r>
            <a:br>
              <a:rPr b="0" i="0" lang="en-GB" sz="1500" u="none" cap="none" strike="noStrike">
                <a:solidFill>
                  <a:srgbClr val="212529"/>
                </a:solidFill>
                <a:latin typeface="Poppins"/>
                <a:ea typeface="Poppins"/>
                <a:cs typeface="Poppins"/>
                <a:sym typeface="Poppins"/>
              </a:rPr>
            </a:br>
            <a:r>
              <a:rPr b="0" i="0" lang="en-GB" sz="1500" u="none" cap="none" strike="noStrike">
                <a:solidFill>
                  <a:srgbClr val="212529"/>
                </a:solidFill>
                <a:latin typeface="Poppins"/>
                <a:ea typeface="Poppins"/>
                <a:cs typeface="Poppins"/>
                <a:sym typeface="Poppins"/>
              </a:rPr>
              <a:t>Metrika unitateak</a:t>
            </a:r>
            <a:br>
              <a:rPr b="0" i="0" lang="en-GB" sz="1500" u="none" cap="none" strike="noStrike">
                <a:solidFill>
                  <a:srgbClr val="212529"/>
                </a:solidFill>
                <a:latin typeface="Poppins"/>
                <a:ea typeface="Poppins"/>
                <a:cs typeface="Poppins"/>
                <a:sym typeface="Poppins"/>
              </a:rPr>
            </a:br>
            <a:r>
              <a:rPr b="0" i="0" lang="en-GB" sz="1500" u="none" cap="none" strike="noStrike">
                <a:solidFill>
                  <a:srgbClr val="212529"/>
                </a:solidFill>
                <a:latin typeface="Poppins"/>
                <a:ea typeface="Poppins"/>
                <a:cs typeface="Poppins"/>
                <a:sym typeface="Poppins"/>
              </a:rPr>
              <a:t>RPC parametroak</a:t>
            </a:r>
            <a:br>
              <a:rPr b="0" i="0" lang="en-GB" sz="1500" u="none" cap="none" strike="noStrike">
                <a:solidFill>
                  <a:srgbClr val="212529"/>
                </a:solidFill>
                <a:latin typeface="Poppins"/>
                <a:ea typeface="Poppins"/>
                <a:cs typeface="Poppins"/>
                <a:sym typeface="Poppins"/>
              </a:rPr>
            </a:br>
            <a:r>
              <a:rPr b="0" i="0" lang="en-GB" sz="1500" u="none" cap="none" strike="noStrike">
                <a:solidFill>
                  <a:srgbClr val="212529"/>
                </a:solidFill>
                <a:latin typeface="Poppins"/>
                <a:ea typeface="Poppins"/>
                <a:cs typeface="Poppins"/>
                <a:sym typeface="Poppins"/>
              </a:rPr>
              <a:t>etab.</a:t>
            </a:r>
            <a:endParaRPr b="0" i="0" sz="1500" u="none" cap="none" strike="noStrike">
              <a:solidFill>
                <a:srgbClr val="212529"/>
              </a:solidFill>
              <a:highlight>
                <a:srgbClr val="FFFFFF"/>
              </a:highlight>
              <a:latin typeface="Poppins"/>
              <a:ea typeface="Poppins"/>
              <a:cs typeface="Poppins"/>
              <a:sym typeface="Poppins"/>
            </a:endParaRPr>
          </a:p>
        </p:txBody>
      </p:sp>
      <p:sp>
        <p:nvSpPr>
          <p:cNvPr id="379" name="Google Shape;379;g34551dc208c_0_306"/>
          <p:cNvSpPr txBox="1"/>
          <p:nvPr/>
        </p:nvSpPr>
        <p:spPr>
          <a:xfrm>
            <a:off x="5485483" y="5785519"/>
            <a:ext cx="6096900" cy="32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Arial"/>
                <a:ea typeface="Arial"/>
                <a:cs typeface="Arial"/>
                <a:sym typeface="Arial"/>
              </a:rPr>
              <a:t>https://networknt.github.io/react-schema-form/</a:t>
            </a:r>
            <a:endParaRPr b="0" i="0" sz="1500" u="none" cap="none" strike="noStrike">
              <a:solidFill>
                <a:srgbClr val="000000"/>
              </a:solidFill>
              <a:latin typeface="Arial"/>
              <a:ea typeface="Arial"/>
              <a:cs typeface="Arial"/>
              <a:sym typeface="Arial"/>
            </a:endParaRPr>
          </a:p>
        </p:txBody>
      </p:sp>
      <p:sp>
        <p:nvSpPr>
          <p:cNvPr id="380" name="Google Shape;380;g34551dc208c_0_306"/>
          <p:cNvSpPr txBox="1"/>
          <p:nvPr/>
        </p:nvSpPr>
        <p:spPr>
          <a:xfrm>
            <a:off x="5488501" y="6064294"/>
            <a:ext cx="6093600" cy="32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Arial"/>
                <a:ea typeface="Arial"/>
                <a:cs typeface="Arial"/>
                <a:sym typeface="Arial"/>
              </a:rPr>
              <a:t>https://rjsf-team.github.io/react-jsonschema-form/</a:t>
            </a:r>
            <a:endParaRPr b="0" i="0" sz="1500" u="none" cap="none" strike="noStrike">
              <a:solidFill>
                <a:srgbClr val="000000"/>
              </a:solidFill>
              <a:latin typeface="Arial"/>
              <a:ea typeface="Arial"/>
              <a:cs typeface="Arial"/>
              <a:sym typeface="Arial"/>
            </a:endParaRPr>
          </a:p>
        </p:txBody>
      </p:sp>
      <p:sp>
        <p:nvSpPr>
          <p:cNvPr id="381" name="Google Shape;381;g34551dc208c_0_306"/>
          <p:cNvSpPr txBox="1"/>
          <p:nvPr/>
        </p:nvSpPr>
        <p:spPr>
          <a:xfrm>
            <a:off x="1326950" y="5435828"/>
            <a:ext cx="6096900" cy="3231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500"/>
              <a:buFont typeface="Arial"/>
              <a:buNone/>
            </a:pPr>
            <a:r>
              <a:rPr b="0" i="0" lang="en-GB" sz="1500" u="none" cap="none" strike="noStrike">
                <a:solidFill>
                  <a:srgbClr val="212529"/>
                </a:solidFill>
                <a:latin typeface="Poppins"/>
                <a:ea typeface="Poppins"/>
                <a:cs typeface="Poppins"/>
                <a:sym typeface="Poppins"/>
              </a:rPr>
              <a:t>Informazio gehiago:</a:t>
            </a:r>
            <a:endParaRPr b="0" i="0" sz="1500" u="none" cap="none" strike="noStrike">
              <a:solidFill>
                <a:srgbClr val="212529"/>
              </a:solidFill>
              <a:highlight>
                <a:srgbClr val="FFFFFF"/>
              </a:highlight>
              <a:latin typeface="Poppins"/>
              <a:ea typeface="Poppins"/>
              <a:cs typeface="Poppins"/>
              <a:sym typeface="Poppins"/>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g34551dc208c_0_316"/>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Custom Widget</a:t>
            </a:r>
            <a:endParaRPr/>
          </a:p>
        </p:txBody>
      </p:sp>
      <p:sp>
        <p:nvSpPr>
          <p:cNvPr id="387" name="Google Shape;387;g34551dc208c_0_316"/>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388" name="Google Shape;388;g34551dc208c_0_316"/>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5. Settings schema</a:t>
            </a:r>
            <a:endParaRPr sz="1900"/>
          </a:p>
        </p:txBody>
      </p:sp>
      <p:sp>
        <p:nvSpPr>
          <p:cNvPr id="389" name="Google Shape;389;g34551dc208c_0_316"/>
          <p:cNvSpPr txBox="1"/>
          <p:nvPr/>
        </p:nvSpPr>
        <p:spPr>
          <a:xfrm>
            <a:off x="502533" y="1969089"/>
            <a:ext cx="4649700" cy="4294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Consolas"/>
                <a:ea typeface="Consolas"/>
                <a:cs typeface="Consolas"/>
                <a:sym typeface="Consolas"/>
              </a:rPr>
              <a:t>{</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Consolas"/>
                <a:ea typeface="Consolas"/>
                <a:cs typeface="Consolas"/>
                <a:sym typeface="Consolas"/>
              </a:rPr>
              <a:t>    "schema":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Consolas"/>
                <a:ea typeface="Consolas"/>
                <a:cs typeface="Consolas"/>
                <a:sym typeface="Consolas"/>
              </a:rPr>
              <a:t>        "type": "object",</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Consolas"/>
                <a:ea typeface="Consolas"/>
                <a:cs typeface="Consolas"/>
                <a:sym typeface="Consolas"/>
              </a:rPr>
              <a:t>        "properties":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Consolas"/>
                <a:ea typeface="Consolas"/>
                <a:cs typeface="Consolas"/>
                <a:sym typeface="Consolas"/>
              </a:rPr>
              <a:t>            "units":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Consolas"/>
                <a:ea typeface="Consolas"/>
                <a:cs typeface="Consolas"/>
                <a:sym typeface="Consolas"/>
              </a:rPr>
              <a:t>                "title": "Custom units",</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Consolas"/>
                <a:ea typeface="Consolas"/>
                <a:cs typeface="Consolas"/>
                <a:sym typeface="Consolas"/>
              </a:rPr>
              <a:t>                "type": "string",</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Consolas"/>
                <a:ea typeface="Consolas"/>
                <a:cs typeface="Consolas"/>
                <a:sym typeface="Consolas"/>
              </a:rPr>
              <a:t>                "default": "mV"</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Consolas"/>
                <a:ea typeface="Consolas"/>
                <a:cs typeface="Consolas"/>
                <a:sym typeface="Consolas"/>
              </a:rPr>
              <a:t>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Consolas"/>
                <a:ea typeface="Consolas"/>
                <a:cs typeface="Consolas"/>
                <a:sym typeface="Consolas"/>
              </a:rPr>
              <a:t>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00"/>
              <a:buFont typeface="Arial"/>
              <a:buNone/>
            </a:pPr>
            <a:r>
              <a:t/>
            </a:r>
            <a:endParaRPr b="0" i="0" sz="300" u="none" cap="none" strike="noStrike">
              <a:solidFill>
                <a:srgbClr val="000000"/>
              </a:solidFill>
              <a:latin typeface="Consolas"/>
              <a:ea typeface="Consolas"/>
              <a:cs typeface="Consolas"/>
              <a:sym typeface="Consolas"/>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Consolas"/>
                <a:ea typeface="Consolas"/>
                <a:cs typeface="Consolas"/>
                <a:sym typeface="Consolas"/>
              </a:rPr>
              <a:t>        "required":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Consolas"/>
                <a:ea typeface="Consolas"/>
                <a:cs typeface="Consolas"/>
                <a:sym typeface="Consolas"/>
              </a:rPr>
              <a:t>            "units"</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Consolas"/>
                <a:ea typeface="Consolas"/>
                <a:cs typeface="Consolas"/>
                <a:sym typeface="Consolas"/>
              </a:rPr>
              <a:t>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Consolas"/>
                <a:ea typeface="Consolas"/>
                <a:cs typeface="Consolas"/>
                <a:sym typeface="Consolas"/>
              </a:rPr>
              <a:t>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Consolas"/>
                <a:ea typeface="Consolas"/>
                <a:cs typeface="Consolas"/>
                <a:sym typeface="Consolas"/>
              </a:rPr>
              <a:t>    "form":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Consolas"/>
                <a:ea typeface="Consolas"/>
                <a:cs typeface="Consolas"/>
                <a:sym typeface="Consolas"/>
              </a:rPr>
              <a:t>        "units"</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Consolas"/>
                <a:ea typeface="Consolas"/>
                <a:cs typeface="Consolas"/>
                <a:sym typeface="Consolas"/>
              </a:rPr>
              <a:t>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000000"/>
                </a:solidFill>
                <a:latin typeface="Consolas"/>
                <a:ea typeface="Consolas"/>
                <a:cs typeface="Consolas"/>
                <a:sym typeface="Consolas"/>
              </a:rPr>
              <a:t>}</a:t>
            </a:r>
            <a:endParaRPr b="0" i="0" sz="1500" u="none" cap="none" strike="noStrike">
              <a:solidFill>
                <a:srgbClr val="000000"/>
              </a:solidFill>
              <a:latin typeface="Arial"/>
              <a:ea typeface="Arial"/>
              <a:cs typeface="Arial"/>
              <a:sym typeface="Arial"/>
            </a:endParaRPr>
          </a:p>
        </p:txBody>
      </p:sp>
      <p:pic>
        <p:nvPicPr>
          <p:cNvPr id="390" name="Google Shape;390;g34551dc208c_0_316"/>
          <p:cNvPicPr preferRelativeResize="0"/>
          <p:nvPr/>
        </p:nvPicPr>
        <p:blipFill rotWithShape="1">
          <a:blip r:embed="rId3">
            <a:alphaModFix/>
          </a:blip>
          <a:srcRect b="0" l="0" r="0" t="0"/>
          <a:stretch/>
        </p:blipFill>
        <p:spPr>
          <a:xfrm>
            <a:off x="7611207" y="2336867"/>
            <a:ext cx="4381230" cy="3756430"/>
          </a:xfrm>
          <a:prstGeom prst="rect">
            <a:avLst/>
          </a:prstGeom>
          <a:noFill/>
          <a:ln>
            <a:noFill/>
          </a:ln>
          <a:effectLst>
            <a:outerShdw blurRad="190517" rotWithShape="0" algn="tl">
              <a:srgbClr val="000000">
                <a:alpha val="69410"/>
              </a:srgbClr>
            </a:outerShdw>
          </a:effectLst>
        </p:spPr>
      </p:pic>
      <p:sp>
        <p:nvSpPr>
          <p:cNvPr id="391" name="Google Shape;391;g34551dc208c_0_316"/>
          <p:cNvSpPr/>
          <p:nvPr/>
        </p:nvSpPr>
        <p:spPr>
          <a:xfrm>
            <a:off x="1169551" y="2661720"/>
            <a:ext cx="3403200" cy="1493700"/>
          </a:xfrm>
          <a:prstGeom prst="roundRect">
            <a:avLst>
              <a:gd fmla="val 16667" name="adj"/>
            </a:avLst>
          </a:prstGeom>
          <a:noFill/>
          <a:ln cap="flat" cmpd="sng" w="25400">
            <a:solidFill>
              <a:srgbClr val="1F485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392" name="Google Shape;392;g34551dc208c_0_316"/>
          <p:cNvSpPr/>
          <p:nvPr/>
        </p:nvSpPr>
        <p:spPr>
          <a:xfrm>
            <a:off x="1169551" y="4200807"/>
            <a:ext cx="2534100" cy="647700"/>
          </a:xfrm>
          <a:prstGeom prst="roundRect">
            <a:avLst>
              <a:gd fmla="val 16667" name="adj"/>
            </a:avLst>
          </a:prstGeom>
          <a:noFill/>
          <a:ln cap="flat" cmpd="sng" w="25400">
            <a:solidFill>
              <a:srgbClr val="1F485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393" name="Google Shape;393;g34551dc208c_0_316"/>
          <p:cNvSpPr/>
          <p:nvPr/>
        </p:nvSpPr>
        <p:spPr>
          <a:xfrm>
            <a:off x="869239" y="5043894"/>
            <a:ext cx="2616900" cy="710400"/>
          </a:xfrm>
          <a:prstGeom prst="roundRect">
            <a:avLst>
              <a:gd fmla="val 16667" name="adj"/>
            </a:avLst>
          </a:prstGeom>
          <a:noFill/>
          <a:ln cap="flat" cmpd="sng" w="25400">
            <a:solidFill>
              <a:srgbClr val="1F485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394" name="Google Shape;394;g34551dc208c_0_316"/>
          <p:cNvSpPr/>
          <p:nvPr/>
        </p:nvSpPr>
        <p:spPr>
          <a:xfrm>
            <a:off x="7683349" y="5275043"/>
            <a:ext cx="986700" cy="710400"/>
          </a:xfrm>
          <a:prstGeom prst="roundRect">
            <a:avLst>
              <a:gd fmla="val 16667" name="adj"/>
            </a:avLst>
          </a:prstGeom>
          <a:noFill/>
          <a:ln cap="flat" cmpd="sng" w="25400">
            <a:solidFill>
              <a:srgbClr val="E36C0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395" name="Google Shape;395;g34551dc208c_0_316"/>
          <p:cNvSpPr txBox="1"/>
          <p:nvPr/>
        </p:nvSpPr>
        <p:spPr>
          <a:xfrm>
            <a:off x="4639167" y="2807780"/>
            <a:ext cx="3029100" cy="1246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212529"/>
                </a:solidFill>
                <a:latin typeface="Poppins"/>
                <a:ea typeface="Poppins"/>
                <a:cs typeface="Poppins"/>
                <a:sym typeface="Poppins"/>
              </a:rPr>
              <a:t>Propietateek elementu parametrizagarriei dagokie. </a:t>
            </a:r>
            <a:br>
              <a:rPr b="0" i="0" lang="en-GB" sz="1500" u="none" cap="none" strike="noStrike">
                <a:solidFill>
                  <a:srgbClr val="212529"/>
                </a:solidFill>
                <a:latin typeface="Poppins"/>
                <a:ea typeface="Poppins"/>
                <a:cs typeface="Poppins"/>
                <a:sym typeface="Poppins"/>
              </a:rPr>
            </a:br>
            <a:r>
              <a:rPr b="0" i="0" lang="en-GB" sz="1500" u="none" cap="none" strike="noStrike">
                <a:solidFill>
                  <a:srgbClr val="212529"/>
                </a:solidFill>
                <a:latin typeface="Poppins"/>
                <a:ea typeface="Poppins"/>
                <a:cs typeface="Poppins"/>
                <a:sym typeface="Poppins"/>
              </a:rPr>
              <a:t>Mota askotakoak izan daitezke, testua, booleanoa, zenbakizkoa, data...</a:t>
            </a:r>
            <a:endParaRPr b="0" i="0" sz="1500" u="none" cap="none" strike="noStrike">
              <a:solidFill>
                <a:srgbClr val="212529"/>
              </a:solidFill>
              <a:highlight>
                <a:srgbClr val="FFFFFF"/>
              </a:highlight>
              <a:latin typeface="Poppins"/>
              <a:ea typeface="Poppins"/>
              <a:cs typeface="Poppins"/>
              <a:sym typeface="Poppins"/>
            </a:endParaRPr>
          </a:p>
        </p:txBody>
      </p:sp>
      <p:sp>
        <p:nvSpPr>
          <p:cNvPr id="396" name="Google Shape;396;g34551dc208c_0_316"/>
          <p:cNvSpPr txBox="1"/>
          <p:nvPr/>
        </p:nvSpPr>
        <p:spPr>
          <a:xfrm>
            <a:off x="3703353" y="4193652"/>
            <a:ext cx="3029100" cy="785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212529"/>
                </a:solidFill>
                <a:latin typeface="Poppins"/>
                <a:ea typeface="Poppins"/>
                <a:cs typeface="Poppins"/>
                <a:sym typeface="Poppins"/>
              </a:rPr>
              <a:t>Derrigorrezkotzat har daitezke eta, beraz, erabiltzaileak balio bat adierazi beharko du.</a:t>
            </a:r>
            <a:endParaRPr b="0" i="0" sz="1500" u="none" cap="none" strike="noStrike">
              <a:solidFill>
                <a:srgbClr val="212529"/>
              </a:solidFill>
              <a:highlight>
                <a:srgbClr val="FFFFFF"/>
              </a:highlight>
              <a:latin typeface="Poppins"/>
              <a:ea typeface="Poppins"/>
              <a:cs typeface="Poppins"/>
              <a:sym typeface="Poppins"/>
            </a:endParaRPr>
          </a:p>
        </p:txBody>
      </p:sp>
      <p:sp>
        <p:nvSpPr>
          <p:cNvPr id="397" name="Google Shape;397;g34551dc208c_0_316"/>
          <p:cNvSpPr txBox="1"/>
          <p:nvPr/>
        </p:nvSpPr>
        <p:spPr>
          <a:xfrm>
            <a:off x="3486041" y="4994233"/>
            <a:ext cx="3029100" cy="1477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rgbClr val="212529"/>
                </a:solidFill>
                <a:latin typeface="Poppins"/>
                <a:ea typeface="Poppins"/>
                <a:cs typeface="Poppins"/>
                <a:sym typeface="Poppins"/>
              </a:rPr>
              <a:t>Elementuen ordena zehazten da formularioan, eta aukeran, UI osagarri bat erabili nahi bada, adibidez, data motako parametro bat "Date-Picker" batekin konfiguratu daiteke.</a:t>
            </a:r>
            <a:endParaRPr b="0" i="0" sz="1500" u="none" cap="none" strike="noStrike">
              <a:solidFill>
                <a:srgbClr val="212529"/>
              </a:solidFill>
              <a:highlight>
                <a:srgbClr val="FFFFFF"/>
              </a:highlight>
              <a:latin typeface="Poppins"/>
              <a:ea typeface="Poppins"/>
              <a:cs typeface="Poppins"/>
              <a:sym typeface="Poppi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sp>
        <p:nvSpPr>
          <p:cNvPr id="52" name="Google Shape;52;g34551dc208c_0_8"/>
          <p:cNvSpPr txBox="1"/>
          <p:nvPr>
            <p:ph idx="4294967295" type="title"/>
          </p:nvPr>
        </p:nvSpPr>
        <p:spPr>
          <a:xfrm>
            <a:off x="359031" y="843558"/>
            <a:ext cx="8373300" cy="648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100"/>
              <a:buFont typeface="Arial"/>
              <a:buNone/>
            </a:pPr>
            <a:r>
              <a:rPr lang="en-GB"/>
              <a:t>Edukiak</a:t>
            </a:r>
            <a:endParaRPr/>
          </a:p>
        </p:txBody>
      </p:sp>
      <p:sp>
        <p:nvSpPr>
          <p:cNvPr id="53" name="Google Shape;53;g34551dc208c_0_8"/>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54" name="Google Shape;54;g34551dc208c_0_8"/>
          <p:cNvSpPr txBox="1"/>
          <p:nvPr>
            <p:ph idx="1" type="body"/>
          </p:nvPr>
        </p:nvSpPr>
        <p:spPr>
          <a:xfrm>
            <a:off x="3454275" y="1988850"/>
            <a:ext cx="7421700" cy="3528300"/>
          </a:xfrm>
          <a:prstGeom prst="rect">
            <a:avLst/>
          </a:prstGeom>
          <a:noFill/>
          <a:ln>
            <a:noFill/>
          </a:ln>
        </p:spPr>
        <p:txBody>
          <a:bodyPr anchorCtr="0" anchor="t" bIns="45700" lIns="91425" spcFirstLastPara="1" rIns="91425" wrap="square" tIns="45700">
            <a:noAutofit/>
          </a:bodyPr>
          <a:lstStyle/>
          <a:p>
            <a:pPr indent="-361950" lvl="0" marL="457200" rtl="0" algn="just">
              <a:lnSpc>
                <a:spcPct val="100000"/>
              </a:lnSpc>
              <a:spcBef>
                <a:spcPts val="0"/>
              </a:spcBef>
              <a:spcAft>
                <a:spcPts val="0"/>
              </a:spcAft>
              <a:buSzPts val="2300"/>
              <a:buAutoNum type="arabicPeriod"/>
            </a:pPr>
            <a:r>
              <a:rPr lang="en-GB" sz="2300"/>
              <a:t>  Sarrera</a:t>
            </a:r>
            <a:endParaRPr sz="2300"/>
          </a:p>
          <a:p>
            <a:pPr indent="-361950" lvl="0" marL="457200" rtl="0" algn="just">
              <a:lnSpc>
                <a:spcPct val="100000"/>
              </a:lnSpc>
              <a:spcBef>
                <a:spcPts val="0"/>
              </a:spcBef>
              <a:spcAft>
                <a:spcPts val="0"/>
              </a:spcAft>
              <a:buSzPts val="2300"/>
              <a:buAutoNum type="arabicPeriod"/>
            </a:pPr>
            <a:r>
              <a:rPr lang="en-GB" sz="2300"/>
              <a:t>  Widget-aren definizio berri bat sortuz  </a:t>
            </a:r>
            <a:endParaRPr sz="1900"/>
          </a:p>
          <a:p>
            <a:pPr indent="-361950" lvl="0" marL="457200" rtl="0" algn="just">
              <a:lnSpc>
                <a:spcPct val="100000"/>
              </a:lnSpc>
              <a:spcBef>
                <a:spcPts val="0"/>
              </a:spcBef>
              <a:spcAft>
                <a:spcPts val="0"/>
              </a:spcAft>
              <a:buSzPts val="2300"/>
              <a:buAutoNum type="arabicPeriod"/>
            </a:pPr>
            <a:r>
              <a:rPr lang="en-GB" sz="2300"/>
              <a:t>  Basic widget API</a:t>
            </a:r>
            <a:endParaRPr sz="1900"/>
          </a:p>
          <a:p>
            <a:pPr indent="-361950" lvl="0" marL="457200" rtl="0" algn="just">
              <a:lnSpc>
                <a:spcPct val="100000"/>
              </a:lnSpc>
              <a:spcBef>
                <a:spcPts val="0"/>
              </a:spcBef>
              <a:spcAft>
                <a:spcPts val="0"/>
              </a:spcAft>
              <a:buSzPts val="2300"/>
              <a:buAutoNum type="arabicPeriod"/>
            </a:pPr>
            <a:r>
              <a:rPr lang="en-GB" sz="2300"/>
              <a:t>  Debugging tools</a:t>
            </a:r>
            <a:endParaRPr sz="2300"/>
          </a:p>
          <a:p>
            <a:pPr indent="0" lvl="0" marL="88900" rtl="0" algn="just">
              <a:lnSpc>
                <a:spcPct val="100000"/>
              </a:lnSpc>
              <a:spcBef>
                <a:spcPts val="0"/>
              </a:spcBef>
              <a:spcAft>
                <a:spcPts val="0"/>
              </a:spcAft>
              <a:buSzPts val="2300"/>
              <a:buNone/>
            </a:pPr>
            <a:r>
              <a:rPr lang="en-GB" sz="2300"/>
              <a:t>        I.      Ariketa: Etiketa sinplea</a:t>
            </a:r>
            <a:endParaRPr sz="2300"/>
          </a:p>
          <a:p>
            <a:pPr indent="0" lvl="0" marL="88900" rtl="0" algn="just">
              <a:lnSpc>
                <a:spcPct val="100000"/>
              </a:lnSpc>
              <a:spcBef>
                <a:spcPts val="0"/>
              </a:spcBef>
              <a:spcAft>
                <a:spcPts val="0"/>
              </a:spcAft>
              <a:buSzPts val="2300"/>
              <a:buNone/>
            </a:pPr>
            <a:r>
              <a:rPr lang="en-GB" sz="2300"/>
              <a:t>5.     Settings schema</a:t>
            </a:r>
            <a:endParaRPr sz="2300"/>
          </a:p>
          <a:p>
            <a:pPr indent="0" lvl="0" marL="88900" rtl="0" algn="just">
              <a:lnSpc>
                <a:spcPct val="100000"/>
              </a:lnSpc>
              <a:spcBef>
                <a:spcPts val="0"/>
              </a:spcBef>
              <a:spcAft>
                <a:spcPts val="0"/>
              </a:spcAft>
              <a:buSzPts val="2300"/>
              <a:buNone/>
            </a:pPr>
            <a:r>
              <a:rPr lang="en-GB" sz="2300"/>
              <a:t>      II.      Ariketa: Widget konplexuagoa</a:t>
            </a:r>
            <a:endParaRPr sz="2300"/>
          </a:p>
          <a:p>
            <a:pPr indent="-215900" lvl="0" marL="457200" rtl="0" algn="just">
              <a:lnSpc>
                <a:spcPct val="100000"/>
              </a:lnSpc>
              <a:spcBef>
                <a:spcPts val="0"/>
              </a:spcBef>
              <a:spcAft>
                <a:spcPts val="0"/>
              </a:spcAft>
              <a:buSzPts val="2300"/>
              <a:buNone/>
            </a:pPr>
            <a:r>
              <a:t/>
            </a:r>
            <a:endParaRPr sz="230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g34551dc208c_0_331"/>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Custom Widget</a:t>
            </a:r>
            <a:endParaRPr/>
          </a:p>
        </p:txBody>
      </p:sp>
      <p:sp>
        <p:nvSpPr>
          <p:cNvPr id="403" name="Google Shape;403;g34551dc208c_0_331"/>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404" name="Google Shape;404;g34551dc208c_0_331"/>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5. Settings schema</a:t>
            </a:r>
            <a:endParaRPr sz="1900"/>
          </a:p>
        </p:txBody>
      </p:sp>
      <p:sp>
        <p:nvSpPr>
          <p:cNvPr id="405" name="Google Shape;405;g34551dc208c_0_331"/>
          <p:cNvSpPr txBox="1"/>
          <p:nvPr/>
        </p:nvSpPr>
        <p:spPr>
          <a:xfrm>
            <a:off x="4883088" y="1881682"/>
            <a:ext cx="4649700" cy="2124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nsolas"/>
                <a:ea typeface="Consolas"/>
                <a:cs typeface="Consolas"/>
                <a:sym typeface="Consolas"/>
              </a:rPr>
              <a:t>"form":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nsolas"/>
                <a:ea typeface="Consolas"/>
                <a:cs typeface="Consolas"/>
                <a:sym typeface="Consolas"/>
              </a:rPr>
              <a:t>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nsolas"/>
                <a:ea typeface="Consolas"/>
                <a:cs typeface="Consolas"/>
                <a:sym typeface="Consolas"/>
              </a:rPr>
              <a:t>            "key": "</a:t>
            </a:r>
            <a:r>
              <a:rPr b="1" i="0" lang="en-GB" sz="1100" u="none" cap="none" strike="noStrike">
                <a:solidFill>
                  <a:srgbClr val="000000"/>
                </a:solidFill>
                <a:latin typeface="Consolas"/>
                <a:ea typeface="Consolas"/>
                <a:cs typeface="Consolas"/>
                <a:sym typeface="Consolas"/>
              </a:rPr>
              <a:t>primaryColor</a:t>
            </a:r>
            <a:r>
              <a:rPr b="0" i="0" lang="en-GB" sz="1100" u="none" cap="none" strike="noStrike">
                <a:solidFill>
                  <a:srgbClr val="000000"/>
                </a:solidFill>
                <a:latin typeface="Consolas"/>
                <a:ea typeface="Consolas"/>
                <a:cs typeface="Consolas"/>
                <a:sym typeface="Consolas"/>
              </a:rPr>
              <a:t>",</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nsolas"/>
                <a:ea typeface="Consolas"/>
                <a:cs typeface="Consolas"/>
                <a:sym typeface="Consolas"/>
              </a:rPr>
              <a:t>            "type": "color"</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nsolas"/>
                <a:ea typeface="Consolas"/>
                <a:cs typeface="Consolas"/>
                <a:sym typeface="Consolas"/>
              </a:rPr>
              <a:t>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nsolas"/>
                <a:ea typeface="Consolas"/>
                <a:cs typeface="Consolas"/>
                <a:sym typeface="Consolas"/>
              </a:rPr>
              <a:t>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nsolas"/>
                <a:ea typeface="Consolas"/>
                <a:cs typeface="Consolas"/>
                <a:sym typeface="Consolas"/>
              </a:rPr>
              <a:t>            "key": "</a:t>
            </a:r>
            <a:r>
              <a:rPr b="1" i="0" lang="en-GB" sz="1100" u="none" cap="none" strike="noStrike">
                <a:solidFill>
                  <a:srgbClr val="000000"/>
                </a:solidFill>
                <a:latin typeface="Consolas"/>
                <a:ea typeface="Consolas"/>
                <a:cs typeface="Consolas"/>
                <a:sym typeface="Consolas"/>
              </a:rPr>
              <a:t>backgroundColor</a:t>
            </a:r>
            <a:r>
              <a:rPr b="0" i="0" lang="en-GB" sz="1100" u="none" cap="none" strike="noStrike">
                <a:solidFill>
                  <a:srgbClr val="000000"/>
                </a:solidFill>
                <a:latin typeface="Consolas"/>
                <a:ea typeface="Consolas"/>
                <a:cs typeface="Consolas"/>
                <a:sym typeface="Consolas"/>
              </a:rPr>
              <a:t>",</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nsolas"/>
                <a:ea typeface="Consolas"/>
                <a:cs typeface="Consolas"/>
                <a:sym typeface="Consolas"/>
              </a:rPr>
              <a:t>            "type": "color"</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nsolas"/>
                <a:ea typeface="Consolas"/>
                <a:cs typeface="Consolas"/>
                <a:sym typeface="Consolas"/>
              </a:rPr>
              <a:t>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nsolas"/>
                <a:ea typeface="Consolas"/>
                <a:cs typeface="Consolas"/>
                <a:sym typeface="Consolas"/>
              </a:rPr>
              <a:t>        "</a:t>
            </a:r>
            <a:r>
              <a:rPr b="1" i="0" lang="en-GB" sz="1100" u="none" cap="none" strike="noStrike">
                <a:solidFill>
                  <a:srgbClr val="000000"/>
                </a:solidFill>
                <a:latin typeface="Consolas"/>
                <a:ea typeface="Consolas"/>
                <a:cs typeface="Consolas"/>
                <a:sym typeface="Consolas"/>
              </a:rPr>
              <a:t>units</a:t>
            </a:r>
            <a:r>
              <a:rPr b="0" i="0" lang="en-GB" sz="1100" u="none" cap="none" strike="noStrike">
                <a:solidFill>
                  <a:srgbClr val="000000"/>
                </a:solidFill>
                <a:latin typeface="Consolas"/>
                <a:ea typeface="Consolas"/>
                <a:cs typeface="Consolas"/>
                <a:sym typeface="Consolas"/>
              </a:rPr>
              <a:t>"</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nsolas"/>
                <a:ea typeface="Consolas"/>
                <a:cs typeface="Consolas"/>
                <a:sym typeface="Consolas"/>
              </a:rPr>
              <a:t>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nsolas"/>
                <a:ea typeface="Consolas"/>
                <a:cs typeface="Consolas"/>
                <a:sym typeface="Consolas"/>
              </a:rPr>
              <a:t>}</a:t>
            </a:r>
            <a:endParaRPr b="0" i="0" sz="1500" u="none" cap="none" strike="noStrike">
              <a:solidFill>
                <a:srgbClr val="000000"/>
              </a:solidFill>
              <a:latin typeface="Arial"/>
              <a:ea typeface="Arial"/>
              <a:cs typeface="Arial"/>
              <a:sym typeface="Arial"/>
            </a:endParaRPr>
          </a:p>
        </p:txBody>
      </p:sp>
      <p:sp>
        <p:nvSpPr>
          <p:cNvPr id="406" name="Google Shape;406;g34551dc208c_0_331"/>
          <p:cNvSpPr txBox="1"/>
          <p:nvPr/>
        </p:nvSpPr>
        <p:spPr>
          <a:xfrm>
            <a:off x="233522" y="1778896"/>
            <a:ext cx="4649700" cy="4494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nsolas"/>
                <a:ea typeface="Consolas"/>
                <a:cs typeface="Consolas"/>
                <a:sym typeface="Consolas"/>
              </a:rPr>
              <a:t>{</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nsolas"/>
                <a:ea typeface="Consolas"/>
                <a:cs typeface="Consolas"/>
                <a:sym typeface="Consolas"/>
              </a:rPr>
              <a:t>    "schema":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nsolas"/>
                <a:ea typeface="Consolas"/>
                <a:cs typeface="Consolas"/>
                <a:sym typeface="Consolas"/>
              </a:rPr>
              <a:t>        "type": "object",</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nsolas"/>
                <a:ea typeface="Consolas"/>
                <a:cs typeface="Consolas"/>
                <a:sym typeface="Consolas"/>
              </a:rPr>
              <a:t>        "properties":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nsolas"/>
                <a:ea typeface="Consolas"/>
                <a:cs typeface="Consolas"/>
                <a:sym typeface="Consolas"/>
              </a:rPr>
              <a:t>            "</a:t>
            </a:r>
            <a:r>
              <a:rPr b="1" i="0" lang="en-GB" sz="1100" u="none" cap="none" strike="noStrike">
                <a:solidFill>
                  <a:srgbClr val="000000"/>
                </a:solidFill>
                <a:latin typeface="Consolas"/>
                <a:ea typeface="Consolas"/>
                <a:cs typeface="Consolas"/>
                <a:sym typeface="Consolas"/>
              </a:rPr>
              <a:t>primaryColor</a:t>
            </a:r>
            <a:r>
              <a:rPr b="0" i="0" lang="en-GB" sz="1100" u="none" cap="none" strike="noStrike">
                <a:solidFill>
                  <a:srgbClr val="000000"/>
                </a:solidFill>
                <a:latin typeface="Consolas"/>
                <a:ea typeface="Consolas"/>
                <a:cs typeface="Consolas"/>
                <a:sym typeface="Consolas"/>
              </a:rPr>
              <a:t>":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nsolas"/>
                <a:ea typeface="Consolas"/>
                <a:cs typeface="Consolas"/>
                <a:sym typeface="Consolas"/>
              </a:rPr>
              <a:t>                "title": "Primary color",</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nsolas"/>
                <a:ea typeface="Consolas"/>
                <a:cs typeface="Consolas"/>
                <a:sym typeface="Consolas"/>
              </a:rPr>
              <a:t>                "type": "string",</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nsolas"/>
                <a:ea typeface="Consolas"/>
                <a:cs typeface="Consolas"/>
                <a:sym typeface="Consolas"/>
              </a:rPr>
              <a:t>                "default": "#545454"</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nsolas"/>
                <a:ea typeface="Consolas"/>
                <a:cs typeface="Consolas"/>
                <a:sym typeface="Consolas"/>
              </a:rPr>
              <a:t>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nsolas"/>
                <a:ea typeface="Consolas"/>
                <a:cs typeface="Consolas"/>
                <a:sym typeface="Consolas"/>
              </a:rPr>
              <a:t>            "</a:t>
            </a:r>
            <a:r>
              <a:rPr b="1" i="0" lang="en-GB" sz="1100" u="none" cap="none" strike="noStrike">
                <a:solidFill>
                  <a:srgbClr val="000000"/>
                </a:solidFill>
                <a:latin typeface="Consolas"/>
                <a:ea typeface="Consolas"/>
                <a:cs typeface="Consolas"/>
                <a:sym typeface="Consolas"/>
              </a:rPr>
              <a:t>backgroundColor</a:t>
            </a:r>
            <a:r>
              <a:rPr b="0" i="0" lang="en-GB" sz="1100" u="none" cap="none" strike="noStrike">
                <a:solidFill>
                  <a:srgbClr val="000000"/>
                </a:solidFill>
                <a:latin typeface="Consolas"/>
                <a:ea typeface="Consolas"/>
                <a:cs typeface="Consolas"/>
                <a:sym typeface="Consolas"/>
              </a:rPr>
              <a:t>":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nsolas"/>
                <a:ea typeface="Consolas"/>
                <a:cs typeface="Consolas"/>
                <a:sym typeface="Consolas"/>
              </a:rPr>
              <a:t>                "title": "Background color",</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nsolas"/>
                <a:ea typeface="Consolas"/>
                <a:cs typeface="Consolas"/>
                <a:sym typeface="Consolas"/>
              </a:rPr>
              <a:t>                "type": "string",</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nsolas"/>
                <a:ea typeface="Consolas"/>
                <a:cs typeface="Consolas"/>
                <a:sym typeface="Consolas"/>
              </a:rPr>
              <a:t>                "default": "#540054"</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nsolas"/>
                <a:ea typeface="Consolas"/>
                <a:cs typeface="Consolas"/>
                <a:sym typeface="Consolas"/>
              </a:rPr>
              <a:t>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nsolas"/>
                <a:ea typeface="Consolas"/>
                <a:cs typeface="Consolas"/>
                <a:sym typeface="Consolas"/>
              </a:rPr>
              <a:t>            "</a:t>
            </a:r>
            <a:r>
              <a:rPr b="1" i="0" lang="en-GB" sz="1100" u="none" cap="none" strike="noStrike">
                <a:solidFill>
                  <a:srgbClr val="000000"/>
                </a:solidFill>
                <a:latin typeface="Consolas"/>
                <a:ea typeface="Consolas"/>
                <a:cs typeface="Consolas"/>
                <a:sym typeface="Consolas"/>
              </a:rPr>
              <a:t>units</a:t>
            </a:r>
            <a:r>
              <a:rPr b="0" i="0" lang="en-GB" sz="1100" u="none" cap="none" strike="noStrike">
                <a:solidFill>
                  <a:srgbClr val="000000"/>
                </a:solidFill>
                <a:latin typeface="Consolas"/>
                <a:ea typeface="Consolas"/>
                <a:cs typeface="Consolas"/>
                <a:sym typeface="Consolas"/>
              </a:rPr>
              <a:t>":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nsolas"/>
                <a:ea typeface="Consolas"/>
                <a:cs typeface="Consolas"/>
                <a:sym typeface="Consolas"/>
              </a:rPr>
              <a:t>                "title": "Custom units",</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nsolas"/>
                <a:ea typeface="Consolas"/>
                <a:cs typeface="Consolas"/>
                <a:sym typeface="Consolas"/>
              </a:rPr>
              <a:t>                "type": "string",</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nsolas"/>
                <a:ea typeface="Consolas"/>
                <a:cs typeface="Consolas"/>
                <a:sym typeface="Consolas"/>
              </a:rPr>
              <a:t>                "default": "mV"</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nsolas"/>
                <a:ea typeface="Consolas"/>
                <a:cs typeface="Consolas"/>
                <a:sym typeface="Consolas"/>
              </a:rPr>
              <a:t>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nsolas"/>
                <a:ea typeface="Consolas"/>
                <a:cs typeface="Consolas"/>
                <a:sym typeface="Consolas"/>
              </a:rPr>
              <a:t>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nsolas"/>
                <a:ea typeface="Consolas"/>
                <a:cs typeface="Consolas"/>
                <a:sym typeface="Consolas"/>
              </a:rPr>
              <a:t>        "required":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nsolas"/>
                <a:ea typeface="Consolas"/>
                <a:cs typeface="Consolas"/>
                <a:sym typeface="Consolas"/>
              </a:rPr>
              <a:t>              "primaryColor“,</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nsolas"/>
                <a:ea typeface="Consolas"/>
                <a:cs typeface="Consolas"/>
                <a:sym typeface="Consolas"/>
              </a:rPr>
              <a:t>              "backgroundColor“,</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nsolas"/>
                <a:ea typeface="Consolas"/>
                <a:cs typeface="Consolas"/>
                <a:sym typeface="Consolas"/>
              </a:rPr>
              <a:t>              "units“</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nsolas"/>
                <a:ea typeface="Consolas"/>
                <a:cs typeface="Consolas"/>
                <a:sym typeface="Consolas"/>
              </a:rPr>
              <a:t>         ]</a:t>
            </a:r>
            <a:endParaRPr b="0" i="0" sz="1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100"/>
              <a:buFont typeface="Arial"/>
              <a:buNone/>
            </a:pPr>
            <a:r>
              <a:rPr b="0" i="0" lang="en-GB" sz="1100" u="none" cap="none" strike="noStrike">
                <a:solidFill>
                  <a:srgbClr val="000000"/>
                </a:solidFill>
                <a:latin typeface="Consolas"/>
                <a:ea typeface="Consolas"/>
                <a:cs typeface="Consolas"/>
                <a:sym typeface="Consolas"/>
              </a:rPr>
              <a:t>    },</a:t>
            </a:r>
            <a:endParaRPr b="0" i="0" sz="1500" u="none" cap="none" strike="noStrike">
              <a:solidFill>
                <a:srgbClr val="000000"/>
              </a:solidFill>
              <a:latin typeface="Arial"/>
              <a:ea typeface="Arial"/>
              <a:cs typeface="Arial"/>
              <a:sym typeface="Arial"/>
            </a:endParaRPr>
          </a:p>
        </p:txBody>
      </p:sp>
      <p:pic>
        <p:nvPicPr>
          <p:cNvPr id="407" name="Google Shape;407;g34551dc208c_0_331"/>
          <p:cNvPicPr preferRelativeResize="0"/>
          <p:nvPr/>
        </p:nvPicPr>
        <p:blipFill rotWithShape="1">
          <a:blip r:embed="rId3">
            <a:alphaModFix/>
          </a:blip>
          <a:srcRect b="0" l="0" r="0" t="0"/>
          <a:stretch/>
        </p:blipFill>
        <p:spPr>
          <a:xfrm>
            <a:off x="4883088" y="4218638"/>
            <a:ext cx="5381625" cy="2009775"/>
          </a:xfrm>
          <a:prstGeom prst="rect">
            <a:avLst/>
          </a:prstGeom>
          <a:noFill/>
          <a:ln>
            <a:noFill/>
          </a:ln>
          <a:effectLst>
            <a:outerShdw blurRad="190517" rotWithShape="0" algn="tl">
              <a:srgbClr val="000000">
                <a:alpha val="69410"/>
              </a:srgbClr>
            </a:outerShdw>
          </a:effectLst>
        </p:spPr>
      </p:pic>
      <p:cxnSp>
        <p:nvCxnSpPr>
          <p:cNvPr id="408" name="Google Shape;408;g34551dc208c_0_331"/>
          <p:cNvCxnSpPr/>
          <p:nvPr/>
        </p:nvCxnSpPr>
        <p:spPr>
          <a:xfrm flipH="1" rot="10800000">
            <a:off x="2299365" y="2351529"/>
            <a:ext cx="3510000" cy="217500"/>
          </a:xfrm>
          <a:prstGeom prst="bentConnector3">
            <a:avLst>
              <a:gd fmla="val 50000" name="adj1"/>
            </a:avLst>
          </a:prstGeom>
          <a:noFill/>
          <a:ln cap="flat" cmpd="sng" w="9525">
            <a:solidFill>
              <a:srgbClr val="4A7DBA"/>
            </a:solidFill>
            <a:prstDash val="solid"/>
            <a:round/>
            <a:headEnd len="med" w="med" type="triangle"/>
            <a:tailEnd len="med" w="med" type="triangle"/>
          </a:ln>
        </p:spPr>
      </p:cxnSp>
      <p:cxnSp>
        <p:nvCxnSpPr>
          <p:cNvPr id="409" name="Google Shape;409;g34551dc208c_0_331"/>
          <p:cNvCxnSpPr/>
          <p:nvPr/>
        </p:nvCxnSpPr>
        <p:spPr>
          <a:xfrm flipH="1" rot="10800000">
            <a:off x="2486624" y="3007500"/>
            <a:ext cx="3332400" cy="421500"/>
          </a:xfrm>
          <a:prstGeom prst="bentConnector3">
            <a:avLst>
              <a:gd fmla="val 50000" name="adj1"/>
            </a:avLst>
          </a:prstGeom>
          <a:noFill/>
          <a:ln cap="flat" cmpd="sng" w="9525">
            <a:solidFill>
              <a:srgbClr val="4A7DBA"/>
            </a:solidFill>
            <a:prstDash val="solid"/>
            <a:round/>
            <a:headEnd len="med" w="med" type="triangle"/>
            <a:tailEnd len="med" w="med" type="triangle"/>
          </a:ln>
        </p:spPr>
      </p:cxnSp>
      <p:cxnSp>
        <p:nvCxnSpPr>
          <p:cNvPr id="410" name="Google Shape;410;g34551dc208c_0_331"/>
          <p:cNvCxnSpPr/>
          <p:nvPr/>
        </p:nvCxnSpPr>
        <p:spPr>
          <a:xfrm rot="5400000">
            <a:off x="4763542" y="2869638"/>
            <a:ext cx="2112900" cy="1529100"/>
          </a:xfrm>
          <a:prstGeom prst="bentConnector3">
            <a:avLst>
              <a:gd fmla="val 50000" name="adj1"/>
            </a:avLst>
          </a:prstGeom>
          <a:noFill/>
          <a:ln cap="flat" cmpd="sng" w="9525">
            <a:solidFill>
              <a:srgbClr val="4A7DBA"/>
            </a:solidFill>
            <a:prstDash val="solid"/>
            <a:round/>
            <a:headEnd len="med" w="med" type="triangle"/>
            <a:tailEnd len="med" w="med" type="triangle"/>
          </a:ln>
        </p:spPr>
      </p:cxnSp>
      <p:cxnSp>
        <p:nvCxnSpPr>
          <p:cNvPr id="411" name="Google Shape;411;g34551dc208c_0_331"/>
          <p:cNvCxnSpPr/>
          <p:nvPr/>
        </p:nvCxnSpPr>
        <p:spPr>
          <a:xfrm rot="5400000">
            <a:off x="5033257" y="3447635"/>
            <a:ext cx="1986900" cy="1637100"/>
          </a:xfrm>
          <a:prstGeom prst="bentConnector3">
            <a:avLst>
              <a:gd fmla="val 50000" name="adj1"/>
            </a:avLst>
          </a:prstGeom>
          <a:noFill/>
          <a:ln cap="flat" cmpd="sng" w="9525">
            <a:solidFill>
              <a:srgbClr val="4A7DBA"/>
            </a:solidFill>
            <a:prstDash val="solid"/>
            <a:round/>
            <a:headEnd len="med" w="med" type="triangle"/>
            <a:tailEnd len="med" w="med" type="triangle"/>
          </a:ln>
        </p:spPr>
      </p:cxn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g34551dc208c_0_344"/>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Custom Widget</a:t>
            </a:r>
            <a:endParaRPr/>
          </a:p>
        </p:txBody>
      </p:sp>
      <p:sp>
        <p:nvSpPr>
          <p:cNvPr id="417" name="Google Shape;417;g34551dc208c_0_344"/>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418" name="Google Shape;418;g34551dc208c_0_344"/>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GB" sz="1900"/>
              <a:t>II. Ariketa: Widget konplexuagoa</a:t>
            </a:r>
            <a:endParaRPr sz="1900"/>
          </a:p>
        </p:txBody>
      </p:sp>
      <p:sp>
        <p:nvSpPr>
          <p:cNvPr id="419" name="Google Shape;419;g34551dc208c_0_344"/>
          <p:cNvSpPr txBox="1"/>
          <p:nvPr/>
        </p:nvSpPr>
        <p:spPr>
          <a:xfrm>
            <a:off x="837884" y="2169321"/>
            <a:ext cx="105159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0" i="0" lang="en-GB" sz="1500" u="none" cap="none" strike="noStrike">
                <a:solidFill>
                  <a:schemeClr val="dk1"/>
                </a:solidFill>
                <a:latin typeface="Poppins"/>
                <a:ea typeface="Poppins"/>
                <a:cs typeface="Poppins"/>
                <a:sym typeface="Poppins"/>
              </a:rPr>
              <a:t>Widget mota berri bat sortuko dugu. Bateria baten betetze/hustuketa simulatu behar du. Horretarako, deskribapen funtzionaletatik abiatuta kodea sortzeko gai den IA bat erabiliko dugu.</a:t>
            </a:r>
            <a:endParaRPr b="0" i="0" sz="1500" u="none" cap="none" strike="noStrike">
              <a:solidFill>
                <a:schemeClr val="dk1"/>
              </a:solidFill>
              <a:latin typeface="Arial"/>
              <a:ea typeface="Arial"/>
              <a:cs typeface="Arial"/>
              <a:sym typeface="Arial"/>
            </a:endParaRPr>
          </a:p>
        </p:txBody>
      </p:sp>
      <p:sp>
        <p:nvSpPr>
          <p:cNvPr id="420" name="Google Shape;420;g34551dc208c_0_344"/>
          <p:cNvSpPr txBox="1"/>
          <p:nvPr/>
        </p:nvSpPr>
        <p:spPr>
          <a:xfrm>
            <a:off x="837884" y="1910907"/>
            <a:ext cx="6096900" cy="323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212529"/>
                </a:solidFill>
                <a:highlight>
                  <a:srgbClr val="FFFFFF"/>
                </a:highlight>
                <a:latin typeface="Poppins"/>
                <a:ea typeface="Poppins"/>
                <a:cs typeface="Poppins"/>
                <a:sym typeface="Poppins"/>
              </a:rPr>
              <a:t>Helburua: </a:t>
            </a:r>
            <a:endParaRPr b="1" i="0" sz="1500" u="none" cap="none" strike="noStrike">
              <a:solidFill>
                <a:srgbClr val="212529"/>
              </a:solidFill>
              <a:highlight>
                <a:srgbClr val="FFFFFF"/>
              </a:highlight>
              <a:latin typeface="Poppins"/>
              <a:ea typeface="Poppins"/>
              <a:cs typeface="Poppins"/>
              <a:sym typeface="Poppins"/>
            </a:endParaRPr>
          </a:p>
        </p:txBody>
      </p:sp>
      <p:pic>
        <p:nvPicPr>
          <p:cNvPr id="421" name="Google Shape;421;g34551dc208c_0_344"/>
          <p:cNvPicPr preferRelativeResize="0"/>
          <p:nvPr/>
        </p:nvPicPr>
        <p:blipFill rotWithShape="1">
          <a:blip r:embed="rId3">
            <a:alphaModFix/>
          </a:blip>
          <a:srcRect b="0" l="0" r="0" t="0"/>
          <a:stretch/>
        </p:blipFill>
        <p:spPr>
          <a:xfrm>
            <a:off x="1163914" y="3648425"/>
            <a:ext cx="5130518" cy="2565259"/>
          </a:xfrm>
          <a:prstGeom prst="rect">
            <a:avLst/>
          </a:prstGeom>
          <a:noFill/>
          <a:ln>
            <a:noFill/>
          </a:ln>
          <a:effectLst>
            <a:outerShdw blurRad="190517" rotWithShape="0" algn="tl">
              <a:srgbClr val="000000">
                <a:alpha val="69410"/>
              </a:srgbClr>
            </a:outerShdw>
          </a:effectLst>
        </p:spPr>
      </p:pic>
      <p:pic>
        <p:nvPicPr>
          <p:cNvPr id="422" name="Google Shape;422;g34551dc208c_0_344"/>
          <p:cNvPicPr preferRelativeResize="0"/>
          <p:nvPr/>
        </p:nvPicPr>
        <p:blipFill rotWithShape="1">
          <a:blip r:embed="rId4">
            <a:alphaModFix/>
          </a:blip>
          <a:srcRect b="0" l="0" r="0" t="0"/>
          <a:stretch/>
        </p:blipFill>
        <p:spPr>
          <a:xfrm>
            <a:off x="591781" y="3187984"/>
            <a:ext cx="1923600" cy="1202100"/>
          </a:xfrm>
          <a:prstGeom prst="roundRect">
            <a:avLst>
              <a:gd fmla="val 16667" name="adj"/>
            </a:avLst>
          </a:prstGeom>
          <a:noFill/>
          <a:ln>
            <a:noFill/>
          </a:ln>
          <a:effectLst>
            <a:outerShdw blurRad="76207" rotWithShape="0" algn="tl" dir="7800000" dist="38103">
              <a:srgbClr val="000000">
                <a:alpha val="40000"/>
              </a:srgbClr>
            </a:outerShdw>
          </a:effectLst>
        </p:spPr>
      </p:pic>
      <p:sp>
        <p:nvSpPr>
          <p:cNvPr id="423" name="Google Shape;423;g34551dc208c_0_344"/>
          <p:cNvSpPr/>
          <p:nvPr/>
        </p:nvSpPr>
        <p:spPr>
          <a:xfrm>
            <a:off x="6423978" y="4685041"/>
            <a:ext cx="559200" cy="492000"/>
          </a:xfrm>
          <a:prstGeom prst="rightArrow">
            <a:avLst>
              <a:gd fmla="val 50000" name="adj1"/>
              <a:gd fmla="val 50000"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pic>
        <p:nvPicPr>
          <p:cNvPr id="424" name="Google Shape;424;g34551dc208c_0_344"/>
          <p:cNvPicPr preferRelativeResize="0"/>
          <p:nvPr/>
        </p:nvPicPr>
        <p:blipFill rotWithShape="1">
          <a:blip r:embed="rId5">
            <a:alphaModFix/>
          </a:blip>
          <a:srcRect b="0" l="0" r="0" t="0"/>
          <a:stretch/>
        </p:blipFill>
        <p:spPr>
          <a:xfrm>
            <a:off x="7112216" y="3511840"/>
            <a:ext cx="4227584" cy="2838425"/>
          </a:xfrm>
          <a:prstGeom prst="rect">
            <a:avLst/>
          </a:prstGeom>
          <a:noFill/>
          <a:ln>
            <a:noFill/>
          </a:ln>
          <a:effectLst>
            <a:outerShdw blurRad="190517" rotWithShape="0" algn="tl">
              <a:srgbClr val="000000">
                <a:alpha val="69410"/>
              </a:srgbClr>
            </a:outerShdw>
          </a:effectLst>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g34551dc208c_0_356"/>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Custom Widget</a:t>
            </a:r>
            <a:endParaRPr/>
          </a:p>
        </p:txBody>
      </p:sp>
      <p:sp>
        <p:nvSpPr>
          <p:cNvPr id="430" name="Google Shape;430;g34551dc208c_0_356"/>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431" name="Google Shape;431;g34551dc208c_0_356"/>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GB" sz="1900"/>
              <a:t>II. Ariketa: Widget konplexuagoa</a:t>
            </a:r>
            <a:endParaRPr sz="1900"/>
          </a:p>
        </p:txBody>
      </p:sp>
      <p:pic>
        <p:nvPicPr>
          <p:cNvPr id="432" name="Google Shape;432;g34551dc208c_0_356"/>
          <p:cNvPicPr preferRelativeResize="0"/>
          <p:nvPr/>
        </p:nvPicPr>
        <p:blipFill rotWithShape="1">
          <a:blip r:embed="rId3">
            <a:alphaModFix/>
          </a:blip>
          <a:srcRect b="0" l="0" r="0" t="0"/>
          <a:stretch/>
        </p:blipFill>
        <p:spPr>
          <a:xfrm>
            <a:off x="285568" y="1956967"/>
            <a:ext cx="7201605" cy="4060479"/>
          </a:xfrm>
          <a:prstGeom prst="rect">
            <a:avLst/>
          </a:prstGeom>
          <a:noFill/>
          <a:ln>
            <a:noFill/>
          </a:ln>
        </p:spPr>
      </p:pic>
      <p:grpSp>
        <p:nvGrpSpPr>
          <p:cNvPr id="433" name="Google Shape;433;g34551dc208c_0_356"/>
          <p:cNvGrpSpPr/>
          <p:nvPr/>
        </p:nvGrpSpPr>
        <p:grpSpPr>
          <a:xfrm>
            <a:off x="6095949" y="3915135"/>
            <a:ext cx="5710016" cy="1946822"/>
            <a:chOff x="465460" y="1866670"/>
            <a:chExt cx="5526000" cy="2139600"/>
          </a:xfrm>
        </p:grpSpPr>
        <p:sp>
          <p:nvSpPr>
            <p:cNvPr id="434" name="Google Shape;434;g34551dc208c_0_356"/>
            <p:cNvSpPr txBox="1"/>
            <p:nvPr/>
          </p:nvSpPr>
          <p:spPr>
            <a:xfrm>
              <a:off x="465460" y="2012170"/>
              <a:ext cx="5455800" cy="18777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00"/>
                <a:buFont typeface="Arial"/>
                <a:buNone/>
              </a:pPr>
              <a:r>
                <a:rPr b="0" i="0" lang="en-GB" sz="1500" u="none" cap="none" strike="noStrike">
                  <a:solidFill>
                    <a:schemeClr val="dk1"/>
                  </a:solidFill>
                  <a:highlight>
                    <a:srgbClr val="FFFFFF"/>
                  </a:highlight>
                  <a:latin typeface="Poppins"/>
                  <a:ea typeface="Poppins"/>
                  <a:cs typeface="Poppins"/>
                  <a:sym typeface="Poppins"/>
                </a:rPr>
                <a:t>Human2IA: Necesito crear un widget para Thingsboard. Este debe simular el llenado de una batería de forma animada, con un título de cabecera y con el porcentaje de llenado en su interior. Además, necesito que crear una configuración de Settings schema para indicar el color de fondo, el color de llenado, el color del texto del porcentaje y el título.</a:t>
              </a:r>
              <a:endParaRPr b="0" i="0" sz="1500" u="none" cap="none" strike="noStrike">
                <a:solidFill>
                  <a:srgbClr val="000000"/>
                </a:solidFill>
                <a:latin typeface="Arial"/>
                <a:ea typeface="Arial"/>
                <a:cs typeface="Arial"/>
                <a:sym typeface="Arial"/>
              </a:endParaRPr>
            </a:p>
          </p:txBody>
        </p:sp>
        <p:sp>
          <p:nvSpPr>
            <p:cNvPr id="435" name="Google Shape;435;g34551dc208c_0_356"/>
            <p:cNvSpPr/>
            <p:nvPr/>
          </p:nvSpPr>
          <p:spPr>
            <a:xfrm>
              <a:off x="465460" y="1866670"/>
              <a:ext cx="5526000" cy="2139600"/>
            </a:xfrm>
            <a:prstGeom prst="roundRect">
              <a:avLst>
                <a:gd fmla="val 16667" name="adj"/>
              </a:avLst>
            </a:prstGeom>
            <a:noFill/>
            <a:ln cap="flat" cmpd="sng" w="25400">
              <a:solidFill>
                <a:srgbClr val="1F485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pic>
        <p:nvPicPr>
          <p:cNvPr descr="Interfaz de usuario gráfica&#10;&#10;Descripción generada automáticamente con confianza media" id="440" name="Google Shape;440;g34551dc208c_0_366"/>
          <p:cNvPicPr preferRelativeResize="0"/>
          <p:nvPr/>
        </p:nvPicPr>
        <p:blipFill rotWithShape="1">
          <a:blip r:embed="rId3">
            <a:alphaModFix/>
          </a:blip>
          <a:srcRect b="4449" l="3416" r="14054" t="35334"/>
          <a:stretch/>
        </p:blipFill>
        <p:spPr>
          <a:xfrm>
            <a:off x="7515236" y="2171603"/>
            <a:ext cx="2357253" cy="1906005"/>
          </a:xfrm>
          <a:prstGeom prst="rect">
            <a:avLst/>
          </a:prstGeom>
          <a:noFill/>
          <a:ln>
            <a:noFill/>
          </a:ln>
          <a:effectLst>
            <a:outerShdw blurRad="190517" rotWithShape="0" algn="tl">
              <a:srgbClr val="000000">
                <a:alpha val="69410"/>
              </a:srgbClr>
            </a:outerShdw>
          </a:effectLst>
        </p:spPr>
      </p:pic>
      <p:sp>
        <p:nvSpPr>
          <p:cNvPr id="441" name="Google Shape;441;g34551dc208c_0_366"/>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Custom Widget</a:t>
            </a:r>
            <a:endParaRPr/>
          </a:p>
        </p:txBody>
      </p:sp>
      <p:sp>
        <p:nvSpPr>
          <p:cNvPr id="442" name="Google Shape;442;g34551dc208c_0_366"/>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443" name="Google Shape;443;g34551dc208c_0_366"/>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None/>
            </a:pPr>
            <a:r>
              <a:rPr lang="en-GB" sz="1900"/>
              <a:t>II. Ariketa: Widget konplexuagoa</a:t>
            </a:r>
            <a:endParaRPr sz="1900"/>
          </a:p>
        </p:txBody>
      </p:sp>
      <p:grpSp>
        <p:nvGrpSpPr>
          <p:cNvPr id="444" name="Google Shape;444;g34551dc208c_0_366"/>
          <p:cNvGrpSpPr/>
          <p:nvPr/>
        </p:nvGrpSpPr>
        <p:grpSpPr>
          <a:xfrm>
            <a:off x="2490997" y="2283621"/>
            <a:ext cx="4727324" cy="1571263"/>
            <a:chOff x="465460" y="1724837"/>
            <a:chExt cx="3732000" cy="4265100"/>
          </a:xfrm>
        </p:grpSpPr>
        <p:sp>
          <p:nvSpPr>
            <p:cNvPr id="445" name="Google Shape;445;g34551dc208c_0_366"/>
            <p:cNvSpPr txBox="1"/>
            <p:nvPr/>
          </p:nvSpPr>
          <p:spPr>
            <a:xfrm>
              <a:off x="465460" y="2012170"/>
              <a:ext cx="3732000" cy="3384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00"/>
                <a:buFont typeface="Arial"/>
                <a:buNone/>
              </a:pPr>
              <a:r>
                <a:rPr b="0" i="0" lang="en-GB" sz="1500" u="none" cap="none" strike="noStrike">
                  <a:solidFill>
                    <a:schemeClr val="dk1"/>
                  </a:solidFill>
                  <a:latin typeface="Poppins"/>
                  <a:ea typeface="Poppins"/>
                  <a:cs typeface="Poppins"/>
                  <a:sym typeface="Poppins"/>
                </a:rPr>
                <a:t>Gure bigarren widget "homemade" probatzeko unea da. </a:t>
              </a:r>
              <a:br>
                <a:rPr b="0" i="0" lang="en-GB" sz="1500" u="none" cap="none" strike="noStrike">
                  <a:solidFill>
                    <a:schemeClr val="dk1"/>
                  </a:solidFill>
                  <a:latin typeface="Poppins"/>
                  <a:ea typeface="Poppins"/>
                  <a:cs typeface="Poppins"/>
                  <a:sym typeface="Poppins"/>
                </a:rPr>
              </a:br>
              <a:r>
                <a:rPr b="0" i="0" lang="en-GB" sz="1500" u="none" cap="none" strike="noStrike">
                  <a:solidFill>
                    <a:schemeClr val="dk1"/>
                  </a:solidFill>
                  <a:latin typeface="Poppins"/>
                  <a:ea typeface="Poppins"/>
                  <a:cs typeface="Poppins"/>
                  <a:sym typeface="Poppins"/>
                </a:rPr>
                <a:t>Horretarako, Dashboard bat sortu eta zure widget-a eranstea besterik ez zaizu geratzen!</a:t>
              </a:r>
              <a:endParaRPr b="0" i="0" sz="1500" u="none" cap="none" strike="noStrike">
                <a:solidFill>
                  <a:schemeClr val="dk1"/>
                </a:solidFill>
                <a:highlight>
                  <a:srgbClr val="FFFFFF"/>
                </a:highlight>
                <a:latin typeface="Poppins"/>
                <a:ea typeface="Poppins"/>
                <a:cs typeface="Poppins"/>
                <a:sym typeface="Poppins"/>
              </a:endParaRPr>
            </a:p>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dk1"/>
                </a:solidFill>
                <a:highlight>
                  <a:srgbClr val="FFFFFF"/>
                </a:highlight>
                <a:latin typeface="Poppins"/>
                <a:ea typeface="Poppins"/>
                <a:cs typeface="Poppins"/>
                <a:sym typeface="Poppins"/>
              </a:endParaRPr>
            </a:p>
          </p:txBody>
        </p:sp>
        <p:sp>
          <p:nvSpPr>
            <p:cNvPr id="446" name="Google Shape;446;g34551dc208c_0_366"/>
            <p:cNvSpPr/>
            <p:nvPr/>
          </p:nvSpPr>
          <p:spPr>
            <a:xfrm>
              <a:off x="465460" y="1724837"/>
              <a:ext cx="3732000" cy="4265100"/>
            </a:xfrm>
            <a:prstGeom prst="roundRect">
              <a:avLst>
                <a:gd fmla="val 16667" name="adj"/>
              </a:avLst>
            </a:prstGeom>
            <a:noFill/>
            <a:ln cap="flat" cmpd="sng" w="25400">
              <a:solidFill>
                <a:srgbClr val="1F485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grpSp>
      <p:grpSp>
        <p:nvGrpSpPr>
          <p:cNvPr id="447" name="Google Shape;447;g34551dc208c_0_366"/>
          <p:cNvGrpSpPr/>
          <p:nvPr/>
        </p:nvGrpSpPr>
        <p:grpSpPr>
          <a:xfrm>
            <a:off x="1193267" y="4574397"/>
            <a:ext cx="9641622" cy="1662962"/>
            <a:chOff x="465460" y="1724837"/>
            <a:chExt cx="3732000" cy="4265100"/>
          </a:xfrm>
        </p:grpSpPr>
        <p:sp>
          <p:nvSpPr>
            <p:cNvPr id="448" name="Google Shape;448;g34551dc208c_0_366"/>
            <p:cNvSpPr txBox="1"/>
            <p:nvPr/>
          </p:nvSpPr>
          <p:spPr>
            <a:xfrm>
              <a:off x="465460" y="2012171"/>
              <a:ext cx="3732000" cy="828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500"/>
                <a:buFont typeface="Arial"/>
                <a:buNone/>
              </a:pPr>
              <a:r>
                <a:rPr b="0" i="0" lang="en-GB" sz="1500" u="none" cap="none" strike="noStrike">
                  <a:solidFill>
                    <a:schemeClr val="dk1"/>
                  </a:solidFill>
                  <a:latin typeface="Poppins"/>
                  <a:ea typeface="Poppins"/>
                  <a:cs typeface="Poppins"/>
                  <a:sym typeface="Poppins"/>
                </a:rPr>
                <a:t>Ariketa ebazteko kodea</a:t>
              </a:r>
              <a:endParaRPr b="0" i="0" sz="1500" u="none" cap="none" strike="noStrike">
                <a:solidFill>
                  <a:schemeClr val="dk1"/>
                </a:solidFill>
                <a:highlight>
                  <a:srgbClr val="FFFFFF"/>
                </a:highlight>
                <a:latin typeface="Poppins"/>
                <a:ea typeface="Poppins"/>
                <a:cs typeface="Poppins"/>
                <a:sym typeface="Poppins"/>
              </a:endParaRPr>
            </a:p>
          </p:txBody>
        </p:sp>
        <p:sp>
          <p:nvSpPr>
            <p:cNvPr id="449" name="Google Shape;449;g34551dc208c_0_366"/>
            <p:cNvSpPr/>
            <p:nvPr/>
          </p:nvSpPr>
          <p:spPr>
            <a:xfrm>
              <a:off x="465460" y="1724837"/>
              <a:ext cx="3732000" cy="4265100"/>
            </a:xfrm>
            <a:prstGeom prst="roundRect">
              <a:avLst>
                <a:gd fmla="val 16667" name="adj"/>
              </a:avLst>
            </a:prstGeom>
            <a:noFill/>
            <a:ln cap="flat" cmpd="sng" w="25400">
              <a:solidFill>
                <a:srgbClr val="1F4853"/>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grpSp>
      <p:pic>
        <p:nvPicPr>
          <p:cNvPr id="450" name="Google Shape;450;g34551dc208c_0_366"/>
          <p:cNvPicPr preferRelativeResize="0"/>
          <p:nvPr/>
        </p:nvPicPr>
        <p:blipFill rotWithShape="1">
          <a:blip r:embed="rId4">
            <a:alphaModFix/>
          </a:blip>
          <a:srcRect b="0" l="0" r="0" t="0"/>
          <a:stretch/>
        </p:blipFill>
        <p:spPr>
          <a:xfrm>
            <a:off x="1146881" y="5059243"/>
            <a:ext cx="2109461" cy="965347"/>
          </a:xfrm>
          <a:prstGeom prst="rect">
            <a:avLst/>
          </a:prstGeom>
          <a:noFill/>
          <a:ln>
            <a:noFill/>
          </a:ln>
        </p:spPr>
      </p:pic>
      <p:pic>
        <p:nvPicPr>
          <p:cNvPr id="451" name="Google Shape;451;g34551dc208c_0_366"/>
          <p:cNvPicPr preferRelativeResize="0"/>
          <p:nvPr/>
        </p:nvPicPr>
        <p:blipFill rotWithShape="1">
          <a:blip r:embed="rId5">
            <a:alphaModFix/>
          </a:blip>
          <a:srcRect b="0" l="0" r="0" t="0"/>
          <a:stretch/>
        </p:blipFill>
        <p:spPr>
          <a:xfrm>
            <a:off x="3075828" y="5037824"/>
            <a:ext cx="2377612" cy="965346"/>
          </a:xfrm>
          <a:prstGeom prst="rect">
            <a:avLst/>
          </a:prstGeom>
          <a:noFill/>
          <a:ln>
            <a:noFill/>
          </a:ln>
        </p:spPr>
      </p:pic>
      <p:pic>
        <p:nvPicPr>
          <p:cNvPr id="452" name="Google Shape;452;g34551dc208c_0_366"/>
          <p:cNvPicPr preferRelativeResize="0"/>
          <p:nvPr/>
        </p:nvPicPr>
        <p:blipFill rotWithShape="1">
          <a:blip r:embed="rId6">
            <a:alphaModFix/>
          </a:blip>
          <a:srcRect b="0" l="0" r="0" t="0"/>
          <a:stretch/>
        </p:blipFill>
        <p:spPr>
          <a:xfrm>
            <a:off x="5124898" y="5044727"/>
            <a:ext cx="2824532" cy="965346"/>
          </a:xfrm>
          <a:prstGeom prst="rect">
            <a:avLst/>
          </a:prstGeom>
          <a:noFill/>
          <a:ln>
            <a:noFill/>
          </a:ln>
        </p:spPr>
      </p:pic>
      <p:pic>
        <p:nvPicPr>
          <p:cNvPr id="453" name="Google Shape;453;g34551dc208c_0_366"/>
          <p:cNvPicPr preferRelativeResize="0"/>
          <p:nvPr/>
        </p:nvPicPr>
        <p:blipFill rotWithShape="1">
          <a:blip r:embed="rId7">
            <a:alphaModFix/>
          </a:blip>
          <a:srcRect b="0" l="0" r="0" t="0"/>
          <a:stretch/>
        </p:blipFill>
        <p:spPr>
          <a:xfrm>
            <a:off x="7513437" y="5034559"/>
            <a:ext cx="3539603" cy="96534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7" name="Shape 457"/>
        <p:cNvGrpSpPr/>
        <p:nvPr/>
      </p:nvGrpSpPr>
      <p:grpSpPr>
        <a:xfrm>
          <a:off x="0" y="0"/>
          <a:ext cx="0" cy="0"/>
          <a:chOff x="0" y="0"/>
          <a:chExt cx="0" cy="0"/>
        </a:xfrm>
      </p:grpSpPr>
      <p:pic>
        <p:nvPicPr>
          <p:cNvPr descr="Icon&#10;&#10;Description automatically generated" id="458" name="Google Shape;458;p3"/>
          <p:cNvPicPr preferRelativeResize="0"/>
          <p:nvPr/>
        </p:nvPicPr>
        <p:blipFill rotWithShape="1">
          <a:blip r:embed="rId3">
            <a:alphaModFix/>
          </a:blip>
          <a:srcRect b="15742" l="12589" r="15262" t="15276"/>
          <a:stretch/>
        </p:blipFill>
        <p:spPr>
          <a:xfrm>
            <a:off x="803107" y="4798637"/>
            <a:ext cx="467472" cy="446937"/>
          </a:xfrm>
          <a:prstGeom prst="rect">
            <a:avLst/>
          </a:prstGeom>
          <a:noFill/>
          <a:ln>
            <a:noFill/>
          </a:ln>
        </p:spPr>
      </p:pic>
      <p:pic>
        <p:nvPicPr>
          <p:cNvPr descr="Icon&#10;&#10;Description automatically generated" id="459" name="Google Shape;459;p3"/>
          <p:cNvPicPr preferRelativeResize="0"/>
          <p:nvPr/>
        </p:nvPicPr>
        <p:blipFill rotWithShape="1">
          <a:blip r:embed="rId4">
            <a:alphaModFix/>
          </a:blip>
          <a:srcRect b="14522" l="14710" r="11904" t="12668"/>
          <a:stretch/>
        </p:blipFill>
        <p:spPr>
          <a:xfrm>
            <a:off x="5130665" y="4702639"/>
            <a:ext cx="516714" cy="512670"/>
          </a:xfrm>
          <a:prstGeom prst="rect">
            <a:avLst/>
          </a:prstGeom>
          <a:noFill/>
          <a:ln>
            <a:noFill/>
          </a:ln>
        </p:spPr>
      </p:pic>
      <p:sp>
        <p:nvSpPr>
          <p:cNvPr id="460" name="Google Shape;460;p3"/>
          <p:cNvSpPr/>
          <p:nvPr/>
        </p:nvSpPr>
        <p:spPr>
          <a:xfrm>
            <a:off x="784272" y="3028890"/>
            <a:ext cx="2073687" cy="40011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2000">
                <a:solidFill>
                  <a:srgbClr val="13284B"/>
                </a:solidFill>
                <a:latin typeface="Roboto"/>
                <a:ea typeface="Roboto"/>
                <a:cs typeface="Roboto"/>
                <a:sym typeface="Roboto"/>
              </a:rPr>
              <a:t>#LCAMP_EU</a:t>
            </a:r>
            <a:endParaRPr b="1" sz="2000">
              <a:solidFill>
                <a:schemeClr val="dk1"/>
              </a:solidFill>
              <a:latin typeface="Roboto"/>
              <a:ea typeface="Roboto"/>
              <a:cs typeface="Roboto"/>
              <a:sym typeface="Roboto"/>
            </a:endParaRPr>
          </a:p>
        </p:txBody>
      </p:sp>
      <p:sp>
        <p:nvSpPr>
          <p:cNvPr id="461" name="Google Shape;461;p3"/>
          <p:cNvSpPr/>
          <p:nvPr/>
        </p:nvSpPr>
        <p:spPr>
          <a:xfrm>
            <a:off x="0" y="5311214"/>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www.lcamp.eu</a:t>
            </a:r>
            <a:endParaRPr/>
          </a:p>
        </p:txBody>
      </p:sp>
      <p:sp>
        <p:nvSpPr>
          <p:cNvPr id="462" name="Google Shape;462;p3"/>
          <p:cNvSpPr/>
          <p:nvPr/>
        </p:nvSpPr>
        <p:spPr>
          <a:xfrm>
            <a:off x="1894483" y="5311214"/>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@LCAMP_EU</a:t>
            </a:r>
            <a:endParaRPr/>
          </a:p>
        </p:txBody>
      </p:sp>
      <p:sp>
        <p:nvSpPr>
          <p:cNvPr id="463" name="Google Shape;463;p3"/>
          <p:cNvSpPr/>
          <p:nvPr/>
        </p:nvSpPr>
        <p:spPr>
          <a:xfrm>
            <a:off x="3968170" y="5308072"/>
            <a:ext cx="2841704" cy="64633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200">
                <a:solidFill>
                  <a:srgbClr val="57B9DF"/>
                </a:solidFill>
                <a:latin typeface="Roboto"/>
                <a:ea typeface="Roboto"/>
                <a:cs typeface="Roboto"/>
                <a:sym typeface="Roboto"/>
              </a:rPr>
              <a:t>LCAMP</a:t>
            </a:r>
            <a:br>
              <a:rPr lang="en-GB" sz="1200">
                <a:solidFill>
                  <a:srgbClr val="57B9DF"/>
                </a:solidFill>
                <a:latin typeface="Roboto"/>
                <a:ea typeface="Roboto"/>
                <a:cs typeface="Roboto"/>
                <a:sym typeface="Roboto"/>
              </a:rPr>
            </a:br>
            <a:r>
              <a:rPr i="0" lang="en-GB" sz="1200">
                <a:solidFill>
                  <a:srgbClr val="57B9DF"/>
                </a:solidFill>
                <a:latin typeface="Roboto"/>
                <a:ea typeface="Roboto"/>
                <a:cs typeface="Roboto"/>
                <a:sym typeface="Roboto"/>
              </a:rPr>
              <a:t>Learner Centric Advanced Manufacturing Platform for CoVEs</a:t>
            </a:r>
            <a:endParaRPr i="0" sz="1200">
              <a:solidFill>
                <a:srgbClr val="57B9DF"/>
              </a:solidFill>
              <a:latin typeface="Roboto"/>
              <a:ea typeface="Roboto"/>
              <a:cs typeface="Roboto"/>
              <a:sym typeface="Roboto"/>
            </a:endParaRPr>
          </a:p>
        </p:txBody>
      </p:sp>
      <p:pic>
        <p:nvPicPr>
          <p:cNvPr descr="A white x in a black background&#10;&#10;Description automatically generated" id="464" name="Google Shape;464;p3"/>
          <p:cNvPicPr preferRelativeResize="0"/>
          <p:nvPr/>
        </p:nvPicPr>
        <p:blipFill rotWithShape="1">
          <a:blip r:embed="rId5">
            <a:alphaModFix/>
          </a:blip>
          <a:srcRect b="10856" l="23471" r="23100" t="13713"/>
          <a:stretch/>
        </p:blipFill>
        <p:spPr>
          <a:xfrm>
            <a:off x="2697618" y="4785341"/>
            <a:ext cx="454127" cy="468318"/>
          </a:xfrm>
          <a:prstGeom prst="rect">
            <a:avLst/>
          </a:prstGeom>
          <a:noFill/>
          <a:ln>
            <a:noFill/>
          </a:ln>
        </p:spPr>
      </p:pic>
      <p:pic>
        <p:nvPicPr>
          <p:cNvPr descr="Email outline" id="465" name="Google Shape;465;p3"/>
          <p:cNvPicPr preferRelativeResize="0"/>
          <p:nvPr/>
        </p:nvPicPr>
        <p:blipFill rotWithShape="1">
          <a:blip r:embed="rId6">
            <a:alphaModFix/>
          </a:blip>
          <a:srcRect b="0" l="0" r="0" t="0"/>
          <a:stretch/>
        </p:blipFill>
        <p:spPr>
          <a:xfrm>
            <a:off x="1043637" y="3421983"/>
            <a:ext cx="622663" cy="622663"/>
          </a:xfrm>
          <a:prstGeom prst="rect">
            <a:avLst/>
          </a:prstGeom>
          <a:noFill/>
          <a:ln>
            <a:noFill/>
          </a:ln>
        </p:spPr>
      </p:pic>
      <p:sp>
        <p:nvSpPr>
          <p:cNvPr id="466" name="Google Shape;466;p3"/>
          <p:cNvSpPr/>
          <p:nvPr/>
        </p:nvSpPr>
        <p:spPr>
          <a:xfrm>
            <a:off x="1354968" y="3569635"/>
            <a:ext cx="2073687"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lang="en-GB" sz="1600">
                <a:solidFill>
                  <a:srgbClr val="57B9DF"/>
                </a:solidFill>
                <a:latin typeface="Roboto"/>
                <a:ea typeface="Roboto"/>
                <a:cs typeface="Roboto"/>
                <a:sym typeface="Roboto"/>
              </a:rPr>
              <a:t>info@lcamp.eu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g34551dc208c_0_14"/>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Custom Widget</a:t>
            </a:r>
            <a:endParaRPr/>
          </a:p>
        </p:txBody>
      </p:sp>
      <p:sp>
        <p:nvSpPr>
          <p:cNvPr id="60" name="Google Shape;60;g34551dc208c_0_14"/>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61" name="Google Shape;61;g34551dc208c_0_14"/>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1. Sarrera</a:t>
            </a:r>
            <a:endParaRPr sz="1900"/>
          </a:p>
        </p:txBody>
      </p:sp>
      <p:sp>
        <p:nvSpPr>
          <p:cNvPr id="62" name="Google Shape;62;g34551dc208c_0_14"/>
          <p:cNvSpPr txBox="1"/>
          <p:nvPr>
            <p:ph idx="2" type="body"/>
          </p:nvPr>
        </p:nvSpPr>
        <p:spPr>
          <a:xfrm>
            <a:off x="337691" y="2291426"/>
            <a:ext cx="11516700" cy="2092800"/>
          </a:xfrm>
          <a:prstGeom prst="rect">
            <a:avLst/>
          </a:prstGeom>
          <a:noFill/>
          <a:ln>
            <a:noFill/>
          </a:ln>
        </p:spPr>
        <p:txBody>
          <a:bodyPr anchorCtr="0" anchor="t" bIns="45700" lIns="91425" spcFirstLastPara="1" rIns="91425" wrap="square" tIns="45700">
            <a:noAutofit/>
          </a:bodyPr>
          <a:lstStyle/>
          <a:p>
            <a:pPr indent="190500" lvl="0" marL="0" rtl="0" algn="l">
              <a:lnSpc>
                <a:spcPct val="115000"/>
              </a:lnSpc>
              <a:spcBef>
                <a:spcPts val="0"/>
              </a:spcBef>
              <a:spcAft>
                <a:spcPts val="0"/>
              </a:spcAft>
              <a:buSzPts val="1600"/>
              <a:buNone/>
            </a:pPr>
            <a:r>
              <a:rPr lang="en-GB" sz="2000"/>
              <a:t>Thingsboard-eko widget-ak erabiltzaile-interfazeko modulu osagarriak dira.</a:t>
            </a:r>
            <a:endParaRPr sz="1900"/>
          </a:p>
          <a:p>
            <a:pPr indent="190500" lvl="0" marL="0" rtl="0" algn="l">
              <a:lnSpc>
                <a:spcPct val="115000"/>
              </a:lnSpc>
              <a:spcBef>
                <a:spcPts val="0"/>
              </a:spcBef>
              <a:spcAft>
                <a:spcPts val="0"/>
              </a:spcAft>
              <a:buSzPts val="1600"/>
              <a:buNone/>
            </a:pPr>
            <a:r>
              <a:t/>
            </a:r>
            <a:endParaRPr sz="2000"/>
          </a:p>
          <a:p>
            <a:pPr indent="190500" lvl="0" marL="0" rtl="0" algn="l">
              <a:lnSpc>
                <a:spcPct val="115000"/>
              </a:lnSpc>
              <a:spcBef>
                <a:spcPts val="0"/>
              </a:spcBef>
              <a:spcAft>
                <a:spcPts val="0"/>
              </a:spcAft>
              <a:buSzPts val="1600"/>
              <a:buNone/>
            </a:pPr>
            <a:r>
              <a:rPr lang="en-GB" sz="2000"/>
              <a:t>Erabiltzailearentzat diseinatutako funtzioak eskaintzen dituzte, hala nola datuen bistaratzea, urruneko gailuen kontrola, alarmen kudeaketa eta eduki pertsonalizatuaren bistaraketa.</a:t>
            </a:r>
            <a:endParaRPr sz="1900"/>
          </a:p>
          <a:p>
            <a:pPr indent="190500" lvl="0" marL="0" rtl="0" algn="l">
              <a:lnSpc>
                <a:spcPct val="115000"/>
              </a:lnSpc>
              <a:spcBef>
                <a:spcPts val="0"/>
              </a:spcBef>
              <a:spcAft>
                <a:spcPts val="0"/>
              </a:spcAft>
              <a:buSzPts val="1600"/>
              <a:buNone/>
            </a:pPr>
            <a:r>
              <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g34551dc208c_0_21"/>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Custom Widget</a:t>
            </a:r>
            <a:endParaRPr/>
          </a:p>
        </p:txBody>
      </p:sp>
      <p:sp>
        <p:nvSpPr>
          <p:cNvPr id="68" name="Google Shape;68;g34551dc208c_0_21"/>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69" name="Google Shape;69;g34551dc208c_0_21"/>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Widget definizio berria sortzen</a:t>
            </a:r>
            <a:endParaRPr sz="1900"/>
          </a:p>
        </p:txBody>
      </p:sp>
      <p:sp>
        <p:nvSpPr>
          <p:cNvPr id="70" name="Google Shape;70;g34551dc208c_0_21"/>
          <p:cNvSpPr txBox="1"/>
          <p:nvPr>
            <p:ph idx="2" type="body"/>
          </p:nvPr>
        </p:nvSpPr>
        <p:spPr>
          <a:xfrm>
            <a:off x="313758" y="1926326"/>
            <a:ext cx="11717100" cy="1917600"/>
          </a:xfrm>
          <a:prstGeom prst="rect">
            <a:avLst/>
          </a:prstGeom>
          <a:noFill/>
          <a:ln>
            <a:noFill/>
          </a:ln>
        </p:spPr>
        <p:txBody>
          <a:bodyPr anchorCtr="0" anchor="t" bIns="45700" lIns="91425" spcFirstLastPara="1" rIns="91425" wrap="square" tIns="45700">
            <a:noAutofit/>
          </a:bodyPr>
          <a:lstStyle/>
          <a:p>
            <a:pPr indent="190500" lvl="0" marL="0" rtl="0" algn="l">
              <a:lnSpc>
                <a:spcPct val="115000"/>
              </a:lnSpc>
              <a:spcBef>
                <a:spcPts val="0"/>
              </a:spcBef>
              <a:spcAft>
                <a:spcPts val="0"/>
              </a:spcAft>
              <a:buSzPts val="1600"/>
              <a:buNone/>
            </a:pPr>
            <a:r>
              <a:rPr lang="en-GB" sz="2000"/>
              <a:t>Widget definizio berri bat sortzeko, nabigatu "Widget Library"-ra eta ireki "Widgets“ taldea. </a:t>
            </a:r>
            <a:endParaRPr sz="1900"/>
          </a:p>
          <a:p>
            <a:pPr indent="190500" lvl="0" marL="0" rtl="0" algn="l">
              <a:lnSpc>
                <a:spcPct val="115000"/>
              </a:lnSpc>
              <a:spcBef>
                <a:spcPts val="0"/>
              </a:spcBef>
              <a:spcAft>
                <a:spcPts val="0"/>
              </a:spcAft>
              <a:buSzPts val="1600"/>
              <a:buNone/>
            </a:pPr>
            <a:r>
              <a:rPr lang="en-GB" sz="2000"/>
              <a:t>"Widgets" ikuspegian, egin klik "+" botoian pantailaren eskuineko goiko aldean eta gero egin klik "Widget berri bat sortu" botoian.</a:t>
            </a:r>
            <a:endParaRPr sz="1900"/>
          </a:p>
        </p:txBody>
      </p:sp>
      <p:grpSp>
        <p:nvGrpSpPr>
          <p:cNvPr id="71" name="Google Shape;71;g34551dc208c_0_21"/>
          <p:cNvGrpSpPr/>
          <p:nvPr/>
        </p:nvGrpSpPr>
        <p:grpSpPr>
          <a:xfrm>
            <a:off x="2754058" y="3733985"/>
            <a:ext cx="6683590" cy="1964801"/>
            <a:chOff x="431982" y="3887063"/>
            <a:chExt cx="6682921" cy="1964801"/>
          </a:xfrm>
        </p:grpSpPr>
        <p:pic>
          <p:nvPicPr>
            <p:cNvPr id="72" name="Google Shape;72;g34551dc208c_0_21"/>
            <p:cNvPicPr preferRelativeResize="0"/>
            <p:nvPr/>
          </p:nvPicPr>
          <p:blipFill rotWithShape="1">
            <a:blip r:embed="rId3">
              <a:alphaModFix/>
            </a:blip>
            <a:srcRect b="0" l="0" r="1058" t="0"/>
            <a:stretch/>
          </p:blipFill>
          <p:spPr>
            <a:xfrm>
              <a:off x="431982" y="3887063"/>
              <a:ext cx="6682921" cy="1964801"/>
            </a:xfrm>
            <a:prstGeom prst="rect">
              <a:avLst/>
            </a:prstGeom>
            <a:noFill/>
            <a:ln>
              <a:noFill/>
            </a:ln>
            <a:effectLst>
              <a:outerShdw blurRad="190517" rotWithShape="0" algn="tl">
                <a:srgbClr val="000000">
                  <a:alpha val="69410"/>
                </a:srgbClr>
              </a:outerShdw>
            </a:effectLst>
          </p:spPr>
        </p:pic>
        <p:sp>
          <p:nvSpPr>
            <p:cNvPr id="73" name="Google Shape;73;g34551dc208c_0_21"/>
            <p:cNvSpPr/>
            <p:nvPr/>
          </p:nvSpPr>
          <p:spPr>
            <a:xfrm>
              <a:off x="1787401" y="3918798"/>
              <a:ext cx="3106800" cy="304800"/>
            </a:xfrm>
            <a:prstGeom prst="roundRect">
              <a:avLst>
                <a:gd fmla="val 16667" name="adj"/>
              </a:avLst>
            </a:prstGeom>
            <a:noFill/>
            <a:ln cap="flat" cmpd="sng" w="57175">
              <a:solidFill>
                <a:srgbClr val="E36C0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74" name="Google Shape;74;g34551dc208c_0_21"/>
            <p:cNvSpPr/>
            <p:nvPr/>
          </p:nvSpPr>
          <p:spPr>
            <a:xfrm>
              <a:off x="5048762" y="4946710"/>
              <a:ext cx="1404300" cy="304800"/>
            </a:xfrm>
            <a:prstGeom prst="roundRect">
              <a:avLst>
                <a:gd fmla="val 16667" name="adj"/>
              </a:avLst>
            </a:prstGeom>
            <a:noFill/>
            <a:ln cap="flat" cmpd="sng" w="57175">
              <a:solidFill>
                <a:srgbClr val="E36C0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8" name="Shape 78"/>
        <p:cNvGrpSpPr/>
        <p:nvPr/>
      </p:nvGrpSpPr>
      <p:grpSpPr>
        <a:xfrm>
          <a:off x="0" y="0"/>
          <a:ext cx="0" cy="0"/>
          <a:chOff x="0" y="0"/>
          <a:chExt cx="0" cy="0"/>
        </a:xfrm>
      </p:grpSpPr>
      <p:sp>
        <p:nvSpPr>
          <p:cNvPr id="79" name="Google Shape;79;g34551dc208c_0_32"/>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Custom Widget</a:t>
            </a:r>
            <a:endParaRPr/>
          </a:p>
        </p:txBody>
      </p:sp>
      <p:sp>
        <p:nvSpPr>
          <p:cNvPr id="80" name="Google Shape;80;g34551dc208c_0_32"/>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81" name="Google Shape;81;g34551dc208c_0_32"/>
          <p:cNvSpPr txBox="1"/>
          <p:nvPr>
            <p:ph idx="1" type="body"/>
          </p:nvPr>
        </p:nvSpPr>
        <p:spPr>
          <a:xfrm>
            <a:off x="313758" y="1926326"/>
            <a:ext cx="11717100" cy="843600"/>
          </a:xfrm>
          <a:prstGeom prst="rect">
            <a:avLst/>
          </a:prstGeom>
          <a:noFill/>
          <a:ln>
            <a:noFill/>
          </a:ln>
        </p:spPr>
        <p:txBody>
          <a:bodyPr anchorCtr="0" anchor="t" bIns="45700" lIns="91425" spcFirstLastPara="1" rIns="91425" wrap="square" tIns="45700">
            <a:noAutofit/>
          </a:bodyPr>
          <a:lstStyle/>
          <a:p>
            <a:pPr indent="190500" lvl="0" marL="0" rtl="0" algn="l">
              <a:lnSpc>
                <a:spcPct val="115000"/>
              </a:lnSpc>
              <a:spcBef>
                <a:spcPts val="0"/>
              </a:spcBef>
              <a:spcAft>
                <a:spcPts val="0"/>
              </a:spcAft>
              <a:buSzPts val="1600"/>
              <a:buNone/>
            </a:pPr>
            <a:r>
              <a:rPr lang="en-GB" sz="2000"/>
              <a:t>“Select widget type" leihoa agertu beharko litzateke garatu nahi duzun widget motari dagozkion hautaketa-aukerekin.</a:t>
            </a:r>
            <a:endParaRPr sz="1900"/>
          </a:p>
        </p:txBody>
      </p:sp>
      <p:grpSp>
        <p:nvGrpSpPr>
          <p:cNvPr id="82" name="Google Shape;82;g34551dc208c_0_32"/>
          <p:cNvGrpSpPr/>
          <p:nvPr/>
        </p:nvGrpSpPr>
        <p:grpSpPr>
          <a:xfrm>
            <a:off x="2944741" y="3341048"/>
            <a:ext cx="6303892" cy="2326312"/>
            <a:chOff x="7232175" y="3918798"/>
            <a:chExt cx="4742621" cy="1794025"/>
          </a:xfrm>
        </p:grpSpPr>
        <p:pic>
          <p:nvPicPr>
            <p:cNvPr id="83" name="Google Shape;83;g34551dc208c_0_32"/>
            <p:cNvPicPr preferRelativeResize="0"/>
            <p:nvPr/>
          </p:nvPicPr>
          <p:blipFill rotWithShape="1">
            <a:blip r:embed="rId3">
              <a:alphaModFix/>
            </a:blip>
            <a:srcRect b="0" l="0" r="0" t="0"/>
            <a:stretch/>
          </p:blipFill>
          <p:spPr>
            <a:xfrm>
              <a:off x="7232175" y="3918798"/>
              <a:ext cx="4742621" cy="1794025"/>
            </a:xfrm>
            <a:prstGeom prst="rect">
              <a:avLst/>
            </a:prstGeom>
            <a:noFill/>
            <a:ln>
              <a:noFill/>
            </a:ln>
            <a:effectLst>
              <a:outerShdw blurRad="190517" rotWithShape="0" algn="tl">
                <a:srgbClr val="000000">
                  <a:alpha val="69410"/>
                </a:srgbClr>
              </a:outerShdw>
            </a:effectLst>
          </p:spPr>
        </p:pic>
        <p:sp>
          <p:nvSpPr>
            <p:cNvPr id="84" name="Google Shape;84;g34551dc208c_0_32"/>
            <p:cNvSpPr/>
            <p:nvPr/>
          </p:nvSpPr>
          <p:spPr>
            <a:xfrm>
              <a:off x="8194762" y="4363739"/>
              <a:ext cx="975300" cy="983400"/>
            </a:xfrm>
            <a:prstGeom prst="roundRect">
              <a:avLst>
                <a:gd fmla="val 16667" name="adj"/>
              </a:avLst>
            </a:prstGeom>
            <a:noFill/>
            <a:ln cap="flat" cmpd="sng" w="57175">
              <a:solidFill>
                <a:srgbClr val="E36C0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grpSp>
      <p:sp>
        <p:nvSpPr>
          <p:cNvPr id="85" name="Google Shape;85;g34551dc208c_0_32"/>
          <p:cNvSpPr txBox="1"/>
          <p:nvPr>
            <p:ph idx="2"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Widget definizio berria sortzen</a:t>
            </a:r>
            <a:endParaRPr sz="19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g34551dc208c_0_42"/>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Custom Widget</a:t>
            </a:r>
            <a:endParaRPr/>
          </a:p>
        </p:txBody>
      </p:sp>
      <p:sp>
        <p:nvSpPr>
          <p:cNvPr id="91" name="Google Shape;91;g34551dc208c_0_42"/>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92" name="Google Shape;92;g34551dc208c_0_42"/>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Integrated Widget Editor</a:t>
            </a:r>
            <a:endParaRPr sz="1900"/>
          </a:p>
        </p:txBody>
      </p:sp>
      <p:sp>
        <p:nvSpPr>
          <p:cNvPr id="93" name="Google Shape;93;g34551dc208c_0_42"/>
          <p:cNvSpPr txBox="1"/>
          <p:nvPr>
            <p:ph idx="2" type="body"/>
          </p:nvPr>
        </p:nvSpPr>
        <p:spPr>
          <a:xfrm>
            <a:off x="313758" y="1926326"/>
            <a:ext cx="11717100" cy="843600"/>
          </a:xfrm>
          <a:prstGeom prst="rect">
            <a:avLst/>
          </a:prstGeom>
          <a:noFill/>
          <a:ln>
            <a:noFill/>
          </a:ln>
        </p:spPr>
        <p:txBody>
          <a:bodyPr anchorCtr="0" anchor="t" bIns="45700" lIns="91425" spcFirstLastPara="1" rIns="91425" wrap="square" tIns="45700">
            <a:noAutofit/>
          </a:bodyPr>
          <a:lstStyle/>
          <a:p>
            <a:pPr indent="190500" lvl="0" marL="0" rtl="0" algn="l">
              <a:lnSpc>
                <a:spcPct val="115000"/>
              </a:lnSpc>
              <a:spcBef>
                <a:spcPts val="0"/>
              </a:spcBef>
              <a:spcAft>
                <a:spcPts val="0"/>
              </a:spcAft>
              <a:buSzPts val="1600"/>
              <a:buNone/>
            </a:pPr>
            <a:r>
              <a:rPr lang="en-GB" sz="2000"/>
              <a:t>Horren ondoren, "Widget editorea" orria irekiko da, aurrez hautatutako widget motaren arabera hasierako widget txantiloi batekin beteta.</a:t>
            </a:r>
            <a:endParaRPr sz="1900"/>
          </a:p>
        </p:txBody>
      </p:sp>
      <p:pic>
        <p:nvPicPr>
          <p:cNvPr descr="imagen" id="94" name="Google Shape;94;g34551dc208c_0_42"/>
          <p:cNvPicPr preferRelativeResize="0"/>
          <p:nvPr/>
        </p:nvPicPr>
        <p:blipFill rotWithShape="1">
          <a:blip r:embed="rId3">
            <a:alphaModFix/>
          </a:blip>
          <a:srcRect b="0" l="13629" r="0" t="6985"/>
          <a:stretch/>
        </p:blipFill>
        <p:spPr>
          <a:xfrm>
            <a:off x="3107757" y="2769833"/>
            <a:ext cx="6562438" cy="3560438"/>
          </a:xfrm>
          <a:prstGeom prst="rect">
            <a:avLst/>
          </a:prstGeom>
          <a:noFill/>
          <a:ln>
            <a:noFill/>
          </a:ln>
          <a:effectLst>
            <a:outerShdw blurRad="190517" rotWithShape="0" algn="tl">
              <a:srgbClr val="000000">
                <a:alpha val="69410"/>
              </a:srgbClr>
            </a:outerShdw>
          </a:effectLst>
        </p:spPr>
      </p:pic>
      <p:sp>
        <p:nvSpPr>
          <p:cNvPr id="95" name="Google Shape;95;g34551dc208c_0_42"/>
          <p:cNvSpPr txBox="1"/>
          <p:nvPr/>
        </p:nvSpPr>
        <p:spPr>
          <a:xfrm>
            <a:off x="466314" y="3355455"/>
            <a:ext cx="3182700" cy="16443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00"/>
              <a:buFont typeface="Arial"/>
              <a:buNone/>
            </a:pPr>
            <a:r>
              <a:rPr b="0" i="0" lang="en-GB" sz="1900" u="none" cap="none" strike="noStrike">
                <a:solidFill>
                  <a:schemeClr val="dk1"/>
                </a:solidFill>
                <a:latin typeface="Arial"/>
                <a:ea typeface="Arial"/>
                <a:cs typeface="Arial"/>
                <a:sym typeface="Arial"/>
              </a:rPr>
              <a:t>Lau atal nagusi:</a:t>
            </a:r>
            <a:endParaRPr b="0" i="0" sz="1500" u="none" cap="none" strike="noStrike">
              <a:solidFill>
                <a:srgbClr val="000000"/>
              </a:solidFill>
              <a:latin typeface="Arial"/>
              <a:ea typeface="Arial"/>
              <a:cs typeface="Arial"/>
              <a:sym typeface="Arial"/>
            </a:endParaRPr>
          </a:p>
          <a:p>
            <a:pPr indent="-349250" lvl="0" marL="342900" marR="0" rtl="0" algn="l">
              <a:lnSpc>
                <a:spcPct val="100000"/>
              </a:lnSpc>
              <a:spcBef>
                <a:spcPts val="700"/>
              </a:spcBef>
              <a:spcAft>
                <a:spcPts val="0"/>
              </a:spcAft>
              <a:buClr>
                <a:srgbClr val="000000"/>
              </a:buClr>
              <a:buSzPts val="1900"/>
              <a:buFont typeface="Arial"/>
              <a:buAutoNum type="arabicPeriod"/>
            </a:pPr>
            <a:r>
              <a:rPr b="0" i="0" lang="en-GB" sz="1900" u="none" cap="none" strike="noStrike">
                <a:solidFill>
                  <a:schemeClr val="dk1"/>
                </a:solidFill>
                <a:latin typeface="Arial"/>
                <a:ea typeface="Arial"/>
                <a:cs typeface="Arial"/>
                <a:sym typeface="Arial"/>
              </a:rPr>
              <a:t>Resources/HTML/CSS</a:t>
            </a:r>
            <a:endParaRPr b="0" i="0" sz="1500" u="none" cap="none" strike="noStrike">
              <a:solidFill>
                <a:srgbClr val="000000"/>
              </a:solidFill>
              <a:latin typeface="Arial"/>
              <a:ea typeface="Arial"/>
              <a:cs typeface="Arial"/>
              <a:sym typeface="Arial"/>
            </a:endParaRPr>
          </a:p>
          <a:p>
            <a:pPr indent="-349250" lvl="0" marL="342900" marR="0" rtl="0" algn="l">
              <a:lnSpc>
                <a:spcPct val="100000"/>
              </a:lnSpc>
              <a:spcBef>
                <a:spcPts val="0"/>
              </a:spcBef>
              <a:spcAft>
                <a:spcPts val="0"/>
              </a:spcAft>
              <a:buClr>
                <a:srgbClr val="000000"/>
              </a:buClr>
              <a:buSzPts val="1900"/>
              <a:buFont typeface="Arial"/>
              <a:buAutoNum type="arabicPeriod"/>
            </a:pPr>
            <a:r>
              <a:rPr b="0" i="0" lang="en-GB" sz="1900" u="none" cap="none" strike="noStrike">
                <a:solidFill>
                  <a:schemeClr val="dk1"/>
                </a:solidFill>
                <a:latin typeface="Arial"/>
                <a:ea typeface="Arial"/>
                <a:cs typeface="Arial"/>
                <a:sym typeface="Arial"/>
              </a:rPr>
              <a:t>JavaScript</a:t>
            </a:r>
            <a:endParaRPr b="0" i="0" sz="1500" u="none" cap="none" strike="noStrike">
              <a:solidFill>
                <a:srgbClr val="000000"/>
              </a:solidFill>
              <a:latin typeface="Arial"/>
              <a:ea typeface="Arial"/>
              <a:cs typeface="Arial"/>
              <a:sym typeface="Arial"/>
            </a:endParaRPr>
          </a:p>
          <a:p>
            <a:pPr indent="-349250" lvl="0" marL="342900" marR="0" rtl="0" algn="l">
              <a:lnSpc>
                <a:spcPct val="100000"/>
              </a:lnSpc>
              <a:spcBef>
                <a:spcPts val="0"/>
              </a:spcBef>
              <a:spcAft>
                <a:spcPts val="0"/>
              </a:spcAft>
              <a:buClr>
                <a:srgbClr val="000000"/>
              </a:buClr>
              <a:buSzPts val="1900"/>
              <a:buFont typeface="Arial"/>
              <a:buAutoNum type="arabicPeriod"/>
            </a:pPr>
            <a:r>
              <a:rPr b="0" i="0" lang="en-GB" sz="1900" u="none" cap="none" strike="noStrike">
                <a:solidFill>
                  <a:schemeClr val="dk1"/>
                </a:solidFill>
                <a:latin typeface="Arial"/>
                <a:ea typeface="Arial"/>
                <a:cs typeface="Arial"/>
                <a:sym typeface="Arial"/>
              </a:rPr>
              <a:t>Settings schema</a:t>
            </a:r>
            <a:endParaRPr b="0" i="0" sz="1500" u="none" cap="none" strike="noStrike">
              <a:solidFill>
                <a:srgbClr val="000000"/>
              </a:solidFill>
              <a:latin typeface="Arial"/>
              <a:ea typeface="Arial"/>
              <a:cs typeface="Arial"/>
              <a:sym typeface="Arial"/>
            </a:endParaRPr>
          </a:p>
          <a:p>
            <a:pPr indent="-349250" lvl="0" marL="342900" marR="0" rtl="0" algn="l">
              <a:lnSpc>
                <a:spcPct val="100000"/>
              </a:lnSpc>
              <a:spcBef>
                <a:spcPts val="0"/>
              </a:spcBef>
              <a:spcAft>
                <a:spcPts val="0"/>
              </a:spcAft>
              <a:buClr>
                <a:srgbClr val="000000"/>
              </a:buClr>
              <a:buSzPts val="1900"/>
              <a:buFont typeface="Arial"/>
              <a:buAutoNum type="arabicPeriod"/>
            </a:pPr>
            <a:r>
              <a:rPr b="0" i="0" lang="en-GB" sz="1900" u="none" cap="none" strike="noStrike">
                <a:solidFill>
                  <a:schemeClr val="dk1"/>
                </a:solidFill>
                <a:latin typeface="Arial"/>
                <a:ea typeface="Arial"/>
                <a:cs typeface="Arial"/>
                <a:sym typeface="Arial"/>
              </a:rPr>
              <a:t>Widget preview</a:t>
            </a:r>
            <a:endParaRPr b="0" i="0" sz="1500" u="none" cap="none" strike="noStrike">
              <a:solidFill>
                <a:srgbClr val="000000"/>
              </a:solidFill>
              <a:latin typeface="Arial"/>
              <a:ea typeface="Arial"/>
              <a:cs typeface="Arial"/>
              <a:sym typeface="Arial"/>
            </a:endParaRPr>
          </a:p>
        </p:txBody>
      </p:sp>
      <p:pic>
        <p:nvPicPr>
          <p:cNvPr descr="Insignia 1 con relleno sólido" id="96" name="Google Shape;96;g34551dc208c_0_42"/>
          <p:cNvPicPr preferRelativeResize="0"/>
          <p:nvPr/>
        </p:nvPicPr>
        <p:blipFill rotWithShape="1">
          <a:blip r:embed="rId4">
            <a:alphaModFix/>
          </a:blip>
          <a:srcRect b="0" l="0" r="0" t="0"/>
          <a:stretch/>
        </p:blipFill>
        <p:spPr>
          <a:xfrm>
            <a:off x="4252965" y="3261300"/>
            <a:ext cx="584574" cy="584574"/>
          </a:xfrm>
          <a:prstGeom prst="rect">
            <a:avLst/>
          </a:prstGeom>
          <a:noFill/>
          <a:ln>
            <a:noFill/>
          </a:ln>
        </p:spPr>
      </p:pic>
      <p:pic>
        <p:nvPicPr>
          <p:cNvPr descr="Insignia 4 con relleno sólido" id="97" name="Google Shape;97;g34551dc208c_0_42"/>
          <p:cNvPicPr preferRelativeResize="0"/>
          <p:nvPr/>
        </p:nvPicPr>
        <p:blipFill rotWithShape="1">
          <a:blip r:embed="rId5">
            <a:alphaModFix/>
          </a:blip>
          <a:srcRect b="0" l="0" r="0" t="0"/>
          <a:stretch/>
        </p:blipFill>
        <p:spPr>
          <a:xfrm>
            <a:off x="7669289" y="4743121"/>
            <a:ext cx="584574" cy="584574"/>
          </a:xfrm>
          <a:prstGeom prst="rect">
            <a:avLst/>
          </a:prstGeom>
          <a:noFill/>
          <a:ln>
            <a:noFill/>
          </a:ln>
        </p:spPr>
      </p:pic>
      <p:pic>
        <p:nvPicPr>
          <p:cNvPr descr="Insignia 3 con relleno sólido" id="98" name="Google Shape;98;g34551dc208c_0_42"/>
          <p:cNvPicPr preferRelativeResize="0"/>
          <p:nvPr/>
        </p:nvPicPr>
        <p:blipFill rotWithShape="1">
          <a:blip r:embed="rId6">
            <a:alphaModFix/>
          </a:blip>
          <a:srcRect b="0" l="0" r="0" t="0"/>
          <a:stretch/>
        </p:blipFill>
        <p:spPr>
          <a:xfrm>
            <a:off x="4252965" y="4743121"/>
            <a:ext cx="584574" cy="584574"/>
          </a:xfrm>
          <a:prstGeom prst="rect">
            <a:avLst/>
          </a:prstGeom>
          <a:noFill/>
          <a:ln>
            <a:noFill/>
          </a:ln>
        </p:spPr>
      </p:pic>
      <p:pic>
        <p:nvPicPr>
          <p:cNvPr descr="Insignia con relleno sólido" id="99" name="Google Shape;99;g34551dc208c_0_42"/>
          <p:cNvPicPr preferRelativeResize="0"/>
          <p:nvPr/>
        </p:nvPicPr>
        <p:blipFill rotWithShape="1">
          <a:blip r:embed="rId7">
            <a:alphaModFix/>
          </a:blip>
          <a:srcRect b="0" l="0" r="0" t="0"/>
          <a:stretch/>
        </p:blipFill>
        <p:spPr>
          <a:xfrm>
            <a:off x="7669290" y="3266711"/>
            <a:ext cx="584574" cy="58457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g34551dc208c_0_55"/>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Custom Widget</a:t>
            </a:r>
            <a:endParaRPr/>
          </a:p>
        </p:txBody>
      </p:sp>
      <p:sp>
        <p:nvSpPr>
          <p:cNvPr id="105" name="Google Shape;105;g34551dc208c_0_55"/>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06" name="Google Shape;106;g34551dc208c_0_55"/>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Integrated Widget Editor</a:t>
            </a:r>
            <a:endParaRPr sz="1900"/>
          </a:p>
        </p:txBody>
      </p:sp>
      <p:sp>
        <p:nvSpPr>
          <p:cNvPr id="107" name="Google Shape;107;g34551dc208c_0_55"/>
          <p:cNvSpPr txBox="1"/>
          <p:nvPr>
            <p:ph idx="2" type="body"/>
          </p:nvPr>
        </p:nvSpPr>
        <p:spPr>
          <a:xfrm>
            <a:off x="3171256" y="2200142"/>
            <a:ext cx="6027300" cy="443100"/>
          </a:xfrm>
          <a:prstGeom prst="rect">
            <a:avLst/>
          </a:prstGeom>
          <a:noFill/>
          <a:ln cap="flat" cmpd="sng" w="28575">
            <a:solidFill>
              <a:srgbClr val="C0DF07"/>
            </a:solidFill>
            <a:prstDash val="solid"/>
            <a:round/>
            <a:headEnd len="sm" w="sm" type="none"/>
            <a:tailEnd len="sm" w="sm" type="none"/>
          </a:ln>
        </p:spPr>
        <p:txBody>
          <a:bodyPr anchorCtr="0" anchor="t" bIns="45700" lIns="91425" spcFirstLastPara="1" rIns="91425" wrap="square" tIns="45700">
            <a:noAutofit/>
          </a:bodyPr>
          <a:lstStyle/>
          <a:p>
            <a:pPr indent="-215900" lvl="0" marL="457200" rtl="0" algn="ctr">
              <a:lnSpc>
                <a:spcPct val="100000"/>
              </a:lnSpc>
              <a:spcBef>
                <a:spcPts val="0"/>
              </a:spcBef>
              <a:spcAft>
                <a:spcPts val="0"/>
              </a:spcAft>
              <a:buSzPts val="1600"/>
              <a:buNone/>
            </a:pPr>
            <a:r>
              <a:rPr b="0" i="0" lang="en-GB" sz="2400">
                <a:solidFill>
                  <a:srgbClr val="212529"/>
                </a:solidFill>
                <a:highlight>
                  <a:srgbClr val="FFFFFF"/>
                </a:highlight>
                <a:latin typeface="Poppins"/>
                <a:ea typeface="Poppins"/>
                <a:cs typeface="Poppins"/>
                <a:sym typeface="Poppins"/>
              </a:rPr>
              <a:t>1. Resources/HTML/CSS section</a:t>
            </a:r>
            <a:endParaRPr b="0" i="0" sz="2400">
              <a:solidFill>
                <a:srgbClr val="212529"/>
              </a:solidFill>
              <a:highlight>
                <a:srgbClr val="FFFFFF"/>
              </a:highlight>
              <a:latin typeface="Poppins"/>
              <a:ea typeface="Poppins"/>
              <a:cs typeface="Poppins"/>
              <a:sym typeface="Poppins"/>
            </a:endParaRPr>
          </a:p>
        </p:txBody>
      </p:sp>
      <p:pic>
        <p:nvPicPr>
          <p:cNvPr descr="imagen" id="108" name="Google Shape;108;g34551dc208c_0_55"/>
          <p:cNvPicPr preferRelativeResize="0"/>
          <p:nvPr/>
        </p:nvPicPr>
        <p:blipFill rotWithShape="1">
          <a:blip r:embed="rId3">
            <a:alphaModFix/>
          </a:blip>
          <a:srcRect b="58972" l="0" r="0" t="0"/>
          <a:stretch/>
        </p:blipFill>
        <p:spPr>
          <a:xfrm>
            <a:off x="4309084" y="4069910"/>
            <a:ext cx="7468580" cy="1105871"/>
          </a:xfrm>
          <a:prstGeom prst="rect">
            <a:avLst/>
          </a:prstGeom>
          <a:noFill/>
          <a:ln cap="flat" cmpd="sng" w="9525">
            <a:solidFill>
              <a:schemeClr val="dk1"/>
            </a:solidFill>
            <a:prstDash val="solid"/>
            <a:round/>
            <a:headEnd len="sm" w="sm" type="none"/>
            <a:tailEnd len="sm" w="sm" type="none"/>
          </a:ln>
        </p:spPr>
      </p:pic>
      <p:pic>
        <p:nvPicPr>
          <p:cNvPr descr="imagen" id="109" name="Google Shape;109;g34551dc208c_0_55"/>
          <p:cNvPicPr preferRelativeResize="0"/>
          <p:nvPr/>
        </p:nvPicPr>
        <p:blipFill rotWithShape="1">
          <a:blip r:embed="rId4">
            <a:alphaModFix/>
          </a:blip>
          <a:srcRect b="58974" l="0" r="0" t="0"/>
          <a:stretch/>
        </p:blipFill>
        <p:spPr>
          <a:xfrm>
            <a:off x="4309084" y="5313991"/>
            <a:ext cx="7440001" cy="1105871"/>
          </a:xfrm>
          <a:prstGeom prst="rect">
            <a:avLst/>
          </a:prstGeom>
          <a:noFill/>
          <a:ln cap="flat" cmpd="sng" w="9525">
            <a:solidFill>
              <a:schemeClr val="dk1"/>
            </a:solidFill>
            <a:prstDash val="solid"/>
            <a:round/>
            <a:headEnd len="sm" w="sm" type="none"/>
            <a:tailEnd len="sm" w="sm" type="none"/>
          </a:ln>
        </p:spPr>
      </p:pic>
      <p:pic>
        <p:nvPicPr>
          <p:cNvPr descr="image" id="110" name="Google Shape;110;g34551dc208c_0_55"/>
          <p:cNvPicPr preferRelativeResize="0"/>
          <p:nvPr/>
        </p:nvPicPr>
        <p:blipFill rotWithShape="1">
          <a:blip r:embed="rId5">
            <a:alphaModFix/>
          </a:blip>
          <a:srcRect b="40155" l="0" r="0" t="0"/>
          <a:stretch/>
        </p:blipFill>
        <p:spPr>
          <a:xfrm>
            <a:off x="4290032" y="2825829"/>
            <a:ext cx="7506685" cy="1105871"/>
          </a:xfrm>
          <a:prstGeom prst="rect">
            <a:avLst/>
          </a:prstGeom>
          <a:noFill/>
          <a:ln cap="sq" cmpd="sng" w="9525">
            <a:solidFill>
              <a:srgbClr val="000000"/>
            </a:solidFill>
            <a:prstDash val="solid"/>
            <a:miter lim="800000"/>
            <a:headEnd len="sm" w="sm" type="none"/>
            <a:tailEnd len="sm" w="sm" type="none"/>
          </a:ln>
          <a:effectLst>
            <a:outerShdw blurRad="57155" rotWithShape="0" algn="tl" dir="2700000" dist="50804">
              <a:srgbClr val="000000">
                <a:alpha val="40000"/>
              </a:srgbClr>
            </a:outerShdw>
          </a:effectLst>
        </p:spPr>
      </p:pic>
      <p:sp>
        <p:nvSpPr>
          <p:cNvPr id="111" name="Google Shape;111;g34551dc208c_0_55"/>
          <p:cNvSpPr txBox="1"/>
          <p:nvPr/>
        </p:nvSpPr>
        <p:spPr>
          <a:xfrm>
            <a:off x="852368" y="2951946"/>
            <a:ext cx="29211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212529"/>
                </a:solidFill>
                <a:latin typeface="Poppins"/>
                <a:ea typeface="Poppins"/>
                <a:cs typeface="Poppins"/>
                <a:sym typeface="Poppins"/>
              </a:rPr>
              <a:t>Baliabideak</a:t>
            </a:r>
            <a:r>
              <a:rPr b="0" i="0" lang="en-GB" sz="1500" u="none" cap="none" strike="noStrike">
                <a:solidFill>
                  <a:srgbClr val="212529"/>
                </a:solidFill>
                <a:latin typeface="Poppins"/>
                <a:ea typeface="Poppins"/>
                <a:cs typeface="Poppins"/>
                <a:sym typeface="Poppins"/>
              </a:rPr>
              <a:t> widget-ak erabiltzen dituen kanpoko JavaScript/CSS baliabideak zehazteko erabiltzen da.</a:t>
            </a:r>
            <a:endParaRPr b="0" i="0" sz="1500" u="none" cap="none" strike="noStrike">
              <a:solidFill>
                <a:srgbClr val="000000"/>
              </a:solidFill>
              <a:latin typeface="Arial"/>
              <a:ea typeface="Arial"/>
              <a:cs typeface="Arial"/>
              <a:sym typeface="Arial"/>
            </a:endParaRPr>
          </a:p>
        </p:txBody>
      </p:sp>
      <p:sp>
        <p:nvSpPr>
          <p:cNvPr id="112" name="Google Shape;112;g34551dc208c_0_55"/>
          <p:cNvSpPr txBox="1"/>
          <p:nvPr/>
        </p:nvSpPr>
        <p:spPr>
          <a:xfrm>
            <a:off x="852368" y="4361235"/>
            <a:ext cx="29211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212529"/>
                </a:solidFill>
                <a:latin typeface="Poppins"/>
                <a:ea typeface="Poppins"/>
                <a:cs typeface="Poppins"/>
                <a:sym typeface="Poppins"/>
              </a:rPr>
              <a:t>HTMLk</a:t>
            </a:r>
            <a:r>
              <a:rPr b="0" i="0" lang="en-GB" sz="1500" u="none" cap="none" strike="noStrike">
                <a:solidFill>
                  <a:srgbClr val="212529"/>
                </a:solidFill>
                <a:latin typeface="Poppins"/>
                <a:ea typeface="Poppins"/>
                <a:cs typeface="Poppins"/>
                <a:sym typeface="Poppins"/>
              </a:rPr>
              <a:t> widget-aren HTML kodea du</a:t>
            </a:r>
            <a:endParaRPr b="0" i="0" sz="1500" u="none" cap="none" strike="noStrike">
              <a:solidFill>
                <a:srgbClr val="000000"/>
              </a:solidFill>
              <a:latin typeface="Arial"/>
              <a:ea typeface="Arial"/>
              <a:cs typeface="Arial"/>
              <a:sym typeface="Arial"/>
            </a:endParaRPr>
          </a:p>
        </p:txBody>
      </p:sp>
      <p:sp>
        <p:nvSpPr>
          <p:cNvPr id="113" name="Google Shape;113;g34551dc208c_0_55"/>
          <p:cNvSpPr txBox="1"/>
          <p:nvPr/>
        </p:nvSpPr>
        <p:spPr>
          <a:xfrm>
            <a:off x="852368" y="5517232"/>
            <a:ext cx="2921100" cy="554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212529"/>
                </a:solidFill>
                <a:latin typeface="Poppins"/>
                <a:ea typeface="Poppins"/>
                <a:cs typeface="Poppins"/>
                <a:sym typeface="Poppins"/>
              </a:rPr>
              <a:t>CSSk</a:t>
            </a:r>
            <a:r>
              <a:rPr b="0" i="0" lang="en-GB" sz="1500" u="none" cap="none" strike="noStrike">
                <a:solidFill>
                  <a:srgbClr val="212529"/>
                </a:solidFill>
                <a:latin typeface="Poppins"/>
                <a:ea typeface="Poppins"/>
                <a:cs typeface="Poppins"/>
                <a:sym typeface="Poppins"/>
              </a:rPr>
              <a:t> widget-aren CSS estiloko definizio bereziak ditu</a:t>
            </a:r>
            <a:endParaRPr b="0" i="0" sz="1500" u="none" cap="none" strike="noStrike">
              <a:solidFill>
                <a:srgbClr val="000000"/>
              </a:solidFill>
              <a:latin typeface="Arial"/>
              <a:ea typeface="Arial"/>
              <a:cs typeface="Arial"/>
              <a:sym typeface="Arial"/>
            </a:endParaRPr>
          </a:p>
        </p:txBody>
      </p:sp>
      <p:sp>
        <p:nvSpPr>
          <p:cNvPr id="114" name="Google Shape;114;g34551dc208c_0_55"/>
          <p:cNvSpPr/>
          <p:nvPr/>
        </p:nvSpPr>
        <p:spPr>
          <a:xfrm>
            <a:off x="3642047" y="3182986"/>
            <a:ext cx="559200" cy="492000"/>
          </a:xfrm>
          <a:prstGeom prst="rightArrow">
            <a:avLst>
              <a:gd fmla="val 50000" name="adj1"/>
              <a:gd fmla="val 50000"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15" name="Google Shape;115;g34551dc208c_0_55"/>
          <p:cNvSpPr/>
          <p:nvPr/>
        </p:nvSpPr>
        <p:spPr>
          <a:xfrm>
            <a:off x="3642047" y="4361235"/>
            <a:ext cx="559200" cy="492000"/>
          </a:xfrm>
          <a:prstGeom prst="rightArrow">
            <a:avLst>
              <a:gd fmla="val 50000" name="adj1"/>
              <a:gd fmla="val 50000"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
        <p:nvSpPr>
          <p:cNvPr id="116" name="Google Shape;116;g34551dc208c_0_55"/>
          <p:cNvSpPr/>
          <p:nvPr/>
        </p:nvSpPr>
        <p:spPr>
          <a:xfrm>
            <a:off x="3642047" y="5640551"/>
            <a:ext cx="559200" cy="492000"/>
          </a:xfrm>
          <a:prstGeom prst="rightArrow">
            <a:avLst>
              <a:gd fmla="val 50000" name="adj1"/>
              <a:gd fmla="val 50000"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g34551dc208c_0_71"/>
          <p:cNvSpPr txBox="1"/>
          <p:nvPr>
            <p:ph idx="4294967295" type="title"/>
          </p:nvPr>
        </p:nvSpPr>
        <p:spPr>
          <a:xfrm>
            <a:off x="457261" y="573528"/>
            <a:ext cx="8230800" cy="432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dk1"/>
              </a:buClr>
              <a:buSzPts val="3600"/>
              <a:buFont typeface="Arial"/>
              <a:buNone/>
            </a:pPr>
            <a:r>
              <a:rPr lang="en-GB" sz="3600"/>
              <a:t>Thingsboard Custom Widget</a:t>
            </a:r>
            <a:endParaRPr/>
          </a:p>
        </p:txBody>
      </p:sp>
      <p:sp>
        <p:nvSpPr>
          <p:cNvPr id="122" name="Google Shape;122;g34551dc208c_0_71"/>
          <p:cNvSpPr txBox="1"/>
          <p:nvPr>
            <p:ph idx="12" type="sldNum"/>
          </p:nvPr>
        </p:nvSpPr>
        <p:spPr>
          <a:xfrm>
            <a:off x="11296610" y="6217622"/>
            <a:ext cx="731700" cy="5247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fld id="{00000000-1234-1234-1234-123412341234}" type="slidenum">
              <a:rPr lang="en-GB" sz="1300">
                <a:solidFill>
                  <a:schemeClr val="dk2"/>
                </a:solidFill>
              </a:rPr>
              <a:t>‹#›</a:t>
            </a:fld>
            <a:endParaRPr sz="1300">
              <a:solidFill>
                <a:schemeClr val="dk2"/>
              </a:solidFill>
            </a:endParaRPr>
          </a:p>
        </p:txBody>
      </p:sp>
      <p:sp>
        <p:nvSpPr>
          <p:cNvPr id="123" name="Google Shape;123;g34551dc208c_0_71"/>
          <p:cNvSpPr txBox="1"/>
          <p:nvPr>
            <p:ph idx="1" type="body"/>
          </p:nvPr>
        </p:nvSpPr>
        <p:spPr>
          <a:xfrm>
            <a:off x="467071" y="1005576"/>
            <a:ext cx="8211300" cy="324900"/>
          </a:xfrm>
          <a:prstGeom prst="rect">
            <a:avLst/>
          </a:prstGeom>
          <a:noFill/>
          <a:ln>
            <a:noFill/>
          </a:ln>
        </p:spPr>
        <p:txBody>
          <a:bodyPr anchorCtr="0" anchor="t" bIns="45700" lIns="91425" spcFirstLastPara="1" rIns="91425" wrap="square" tIns="45700">
            <a:noAutofit/>
          </a:bodyPr>
          <a:lstStyle/>
          <a:p>
            <a:pPr indent="0" lvl="0" marL="0" rtl="0" algn="ctr">
              <a:lnSpc>
                <a:spcPct val="100000"/>
              </a:lnSpc>
              <a:spcBef>
                <a:spcPts val="0"/>
              </a:spcBef>
              <a:spcAft>
                <a:spcPts val="0"/>
              </a:spcAft>
              <a:buClr>
                <a:schemeClr val="dk1"/>
              </a:buClr>
              <a:buSzPts val="1100"/>
              <a:buFont typeface="Arial"/>
              <a:buNone/>
            </a:pPr>
            <a:r>
              <a:rPr lang="en-GB" sz="1900"/>
              <a:t>2. Integrated Widget Editor</a:t>
            </a:r>
            <a:endParaRPr sz="1900"/>
          </a:p>
        </p:txBody>
      </p:sp>
      <p:sp>
        <p:nvSpPr>
          <p:cNvPr id="124" name="Google Shape;124;g34551dc208c_0_71"/>
          <p:cNvSpPr txBox="1"/>
          <p:nvPr>
            <p:ph idx="2" type="body"/>
          </p:nvPr>
        </p:nvSpPr>
        <p:spPr>
          <a:xfrm>
            <a:off x="3642047" y="2208314"/>
            <a:ext cx="4907700" cy="443100"/>
          </a:xfrm>
          <a:prstGeom prst="rect">
            <a:avLst/>
          </a:prstGeom>
          <a:noFill/>
          <a:ln cap="flat" cmpd="sng" w="28575">
            <a:solidFill>
              <a:srgbClr val="C0DF07"/>
            </a:solidFill>
            <a:prstDash val="solid"/>
            <a:round/>
            <a:headEnd len="sm" w="sm" type="none"/>
            <a:tailEnd len="sm" w="sm" type="none"/>
          </a:ln>
        </p:spPr>
        <p:txBody>
          <a:bodyPr anchorCtr="0" anchor="t" bIns="45700" lIns="91425" spcFirstLastPara="1" rIns="91425" wrap="square" tIns="45700">
            <a:noAutofit/>
          </a:bodyPr>
          <a:lstStyle/>
          <a:p>
            <a:pPr indent="-215900" lvl="0" marL="457200" rtl="0" algn="ctr">
              <a:lnSpc>
                <a:spcPct val="100000"/>
              </a:lnSpc>
              <a:spcBef>
                <a:spcPts val="0"/>
              </a:spcBef>
              <a:spcAft>
                <a:spcPts val="0"/>
              </a:spcAft>
              <a:buSzPts val="1600"/>
              <a:buNone/>
            </a:pPr>
            <a:r>
              <a:rPr b="0" i="0" lang="en-GB" sz="2400">
                <a:solidFill>
                  <a:srgbClr val="212529"/>
                </a:solidFill>
                <a:highlight>
                  <a:srgbClr val="FFFFFF"/>
                </a:highlight>
                <a:latin typeface="Poppins"/>
                <a:ea typeface="Poppins"/>
                <a:cs typeface="Poppins"/>
                <a:sym typeface="Poppins"/>
              </a:rPr>
              <a:t>2. JavaScript</a:t>
            </a:r>
            <a:endParaRPr sz="1900"/>
          </a:p>
        </p:txBody>
      </p:sp>
      <p:pic>
        <p:nvPicPr>
          <p:cNvPr descr="image" id="125" name="Google Shape;125;g34551dc208c_0_71"/>
          <p:cNvPicPr preferRelativeResize="0"/>
          <p:nvPr/>
        </p:nvPicPr>
        <p:blipFill rotWithShape="1">
          <a:blip r:embed="rId3">
            <a:alphaModFix/>
          </a:blip>
          <a:srcRect b="40155" l="0" r="0" t="0"/>
          <a:stretch/>
        </p:blipFill>
        <p:spPr>
          <a:xfrm>
            <a:off x="4290032" y="2825829"/>
            <a:ext cx="7506685" cy="1105871"/>
          </a:xfrm>
          <a:prstGeom prst="rect">
            <a:avLst/>
          </a:prstGeom>
          <a:noFill/>
          <a:ln cap="sq" cmpd="sng" w="9525">
            <a:solidFill>
              <a:srgbClr val="000000"/>
            </a:solidFill>
            <a:prstDash val="solid"/>
            <a:miter lim="800000"/>
            <a:headEnd len="sm" w="sm" type="none"/>
            <a:tailEnd len="sm" w="sm" type="none"/>
          </a:ln>
          <a:effectLst>
            <a:outerShdw blurRad="57155" rotWithShape="0" algn="tl" dir="2700000" dist="50804">
              <a:srgbClr val="000000">
                <a:alpha val="40000"/>
              </a:srgbClr>
            </a:outerShdw>
          </a:effectLst>
        </p:spPr>
      </p:pic>
      <p:sp>
        <p:nvSpPr>
          <p:cNvPr id="126" name="Google Shape;126;g34551dc208c_0_71"/>
          <p:cNvSpPr txBox="1"/>
          <p:nvPr/>
        </p:nvSpPr>
        <p:spPr>
          <a:xfrm>
            <a:off x="852368" y="2951946"/>
            <a:ext cx="2921100" cy="1015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500"/>
              <a:buFont typeface="Arial"/>
              <a:buNone/>
            </a:pPr>
            <a:r>
              <a:rPr b="1" i="0" lang="en-GB" sz="1500" u="none" cap="none" strike="noStrike">
                <a:solidFill>
                  <a:srgbClr val="212529"/>
                </a:solidFill>
                <a:latin typeface="Poppins"/>
                <a:ea typeface="Poppins"/>
                <a:cs typeface="Poppins"/>
                <a:sym typeface="Poppins"/>
              </a:rPr>
              <a:t>Baliabideak</a:t>
            </a:r>
            <a:r>
              <a:rPr b="0" i="0" lang="en-GB" sz="1500" u="none" cap="none" strike="noStrike">
                <a:solidFill>
                  <a:srgbClr val="212529"/>
                </a:solidFill>
                <a:latin typeface="Poppins"/>
                <a:ea typeface="Poppins"/>
                <a:cs typeface="Poppins"/>
                <a:sym typeface="Poppins"/>
              </a:rPr>
              <a:t> widget-ak erabiltzen dituen kanpoko JavaScript/ CSS baliabideak zehazteko erabiltzen da.</a:t>
            </a:r>
            <a:endParaRPr b="0" i="0" sz="1500" u="none" cap="none" strike="noStrike">
              <a:solidFill>
                <a:srgbClr val="000000"/>
              </a:solidFill>
              <a:latin typeface="Arial"/>
              <a:ea typeface="Arial"/>
              <a:cs typeface="Arial"/>
              <a:sym typeface="Arial"/>
            </a:endParaRPr>
          </a:p>
        </p:txBody>
      </p:sp>
      <p:sp>
        <p:nvSpPr>
          <p:cNvPr id="127" name="Google Shape;127;g34551dc208c_0_71"/>
          <p:cNvSpPr/>
          <p:nvPr/>
        </p:nvSpPr>
        <p:spPr>
          <a:xfrm>
            <a:off x="3642047" y="3182986"/>
            <a:ext cx="559200" cy="492000"/>
          </a:xfrm>
          <a:prstGeom prst="rightArrow">
            <a:avLst>
              <a:gd fmla="val 50000" name="adj1"/>
              <a:gd fmla="val 50000" name="adj2"/>
            </a:avLst>
          </a:prstGeom>
          <a:solidFill>
            <a:schemeClr val="accent1"/>
          </a:solidFill>
          <a:ln cap="flat" cmpd="sng" w="25400">
            <a:solidFill>
              <a:srgbClr val="21364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500"/>
              <a:buFont typeface="Arial"/>
              <a:buNone/>
            </a:pPr>
            <a:r>
              <a:t/>
            </a:r>
            <a:endParaRPr b="0" i="0" sz="1500" u="none" cap="none" strike="noStrik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CONTEN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OVER">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B026C5034DEF31469D687DC74110F0C4" ma:contentTypeVersion="18" ma:contentTypeDescription="Crear nuevo documento." ma:contentTypeScope="" ma:versionID="76f5c0324a1dd667b65e6f767c58d39e">
  <xsd:schema xmlns:xsd="http://www.w3.org/2001/XMLSchema" xmlns:xs="http://www.w3.org/2001/XMLSchema" xmlns:p="http://schemas.microsoft.com/office/2006/metadata/properties" xmlns:ns2="fab0e02d-7b70-4413-b572-d44f1292ffc6" xmlns:ns3="328b14d6-6e2c-4870-bd3d-20a4f0e49c9e" targetNamespace="http://schemas.microsoft.com/office/2006/metadata/properties" ma:root="true" ma:fieldsID="3fc5b34351196944d8ebb526917e9c88" ns2:_="" ns3:_="">
    <xsd:import namespace="fab0e02d-7b70-4413-b572-d44f1292ffc6"/>
    <xsd:import namespace="328b14d6-6e2c-4870-bd3d-20a4f0e49c9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2:MediaServiceLocation"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ab0e02d-7b70-4413-b572-d44f1292ff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Etiquetas de imagen" ma:readOnly="false" ma:fieldId="{5cf76f15-5ced-4ddc-b409-7134ff3c332f}" ma:taxonomyMulti="true" ma:sspId="18748ed3-a044-4069-afca-14a5a74919a6" ma:termSetId="09814cd3-568e-fe90-9814-8d621ff8fb84" ma:anchorId="fba54fb3-c3e1-fe81-a776-ca4b69148c4d" ma:open="true" ma:isKeyword="false">
      <xsd:complexType>
        <xsd:sequence>
          <xsd:element ref="pc:Terms" minOccurs="0" maxOccurs="1"/>
        </xsd:sequence>
      </xsd:complex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28b14d6-6e2c-4870-bd3d-20a4f0e49c9e"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d484c96b-0302-40db-b824-a3a76ee72efe}" ma:internalName="TaxCatchAll" ma:showField="CatchAllData" ma:web="328b14d6-6e2c-4870-bd3d-20a4f0e49c9e">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ab0e02d-7b70-4413-b572-d44f1292ffc6">
      <Terms xmlns="http://schemas.microsoft.com/office/infopath/2007/PartnerControls"/>
    </lcf76f155ced4ddcb4097134ff3c332f>
    <TaxCatchAll xmlns="328b14d6-6e2c-4870-bd3d-20a4f0e49c9e" xsi:nil="true"/>
  </documentManagement>
</p:properties>
</file>

<file path=customXml/itemProps1.xml><?xml version="1.0" encoding="utf-8"?>
<ds:datastoreItem xmlns:ds="http://schemas.openxmlformats.org/officeDocument/2006/customXml" ds:itemID="{61E938C3-7604-4B3C-8249-46A0551259A8}"/>
</file>

<file path=customXml/itemProps2.xml><?xml version="1.0" encoding="utf-8"?>
<ds:datastoreItem xmlns:ds="http://schemas.openxmlformats.org/officeDocument/2006/customXml" ds:itemID="{AAE0B293-7629-490D-96DE-0EF752A9CFBE}"/>
</file>

<file path=customXml/itemProps3.xml><?xml version="1.0" encoding="utf-8"?>
<ds:datastoreItem xmlns:ds="http://schemas.openxmlformats.org/officeDocument/2006/customXml" ds:itemID="{9ACBB171-D78D-4939-9266-F334C42A22D1}"/>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Elena Gonzalez Larrañaga</dc:creator>
  <dcterms:created xsi:type="dcterms:W3CDTF">2022-08-31T20:39:04Z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0x010100B026C5034DEF31469D687DC74110F0C4</vt:lpwstr>
  </property>
  <property fmtid="{D5CDD505-2E9C-101B-9397-08002B2CF9AE}" pid="3" name="MediaServiceImageTags">
    <vt:lpwstr/>
  </property>
</Properties>
</file>