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30"/>
  </p:notesMasterIdLst>
  <p:sldIdLst>
    <p:sldId id="11939" r:id="rId8"/>
    <p:sldId id="313" r:id="rId9"/>
    <p:sldId id="11940" r:id="rId10"/>
    <p:sldId id="11941" r:id="rId11"/>
    <p:sldId id="11942" r:id="rId12"/>
    <p:sldId id="11943" r:id="rId13"/>
    <p:sldId id="11944" r:id="rId14"/>
    <p:sldId id="11945" r:id="rId15"/>
    <p:sldId id="11946" r:id="rId16"/>
    <p:sldId id="11947" r:id="rId17"/>
    <p:sldId id="11948" r:id="rId18"/>
    <p:sldId id="11949" r:id="rId19"/>
    <p:sldId id="11950" r:id="rId20"/>
    <p:sldId id="11951" r:id="rId21"/>
    <p:sldId id="11952" r:id="rId22"/>
    <p:sldId id="11953" r:id="rId23"/>
    <p:sldId id="11954" r:id="rId24"/>
    <p:sldId id="11955" r:id="rId25"/>
    <p:sldId id="11956" r:id="rId26"/>
    <p:sldId id="11957" r:id="rId27"/>
    <p:sldId id="11958" r:id="rId28"/>
    <p:sldId id="277"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6D15D-8B68-4CF4-B9A4-4BC8BF441D27}" v="1" dt="2025-01-08T11:31:41.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538" autoAdjust="0"/>
  </p:normalViewPr>
  <p:slideViewPr>
    <p:cSldViewPr snapToGrid="0">
      <p:cViewPr varScale="1">
        <p:scale>
          <a:sx n="86" d="100"/>
          <a:sy n="86" d="100"/>
        </p:scale>
        <p:origin x="1512" y="90"/>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10/07/2025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‹Nº›</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2</a:t>
            </a:fld>
            <a:endParaRPr lang="en-GB"/>
          </a:p>
        </p:txBody>
      </p:sp>
    </p:spTree>
    <p:extLst>
      <p:ext uri="{BB962C8B-B14F-4D97-AF65-F5344CB8AC3E}">
        <p14:creationId xmlns:p14="http://schemas.microsoft.com/office/powerpoint/2010/main" val="1620512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11</a:t>
            </a:fld>
            <a:endParaRPr lang="en-GB"/>
          </a:p>
        </p:txBody>
      </p:sp>
    </p:spTree>
    <p:extLst>
      <p:ext uri="{BB962C8B-B14F-4D97-AF65-F5344CB8AC3E}">
        <p14:creationId xmlns:p14="http://schemas.microsoft.com/office/powerpoint/2010/main" val="1498183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12</a:t>
            </a:fld>
            <a:endParaRPr lang="en-GB"/>
          </a:p>
        </p:txBody>
      </p:sp>
    </p:spTree>
    <p:extLst>
      <p:ext uri="{BB962C8B-B14F-4D97-AF65-F5344CB8AC3E}">
        <p14:creationId xmlns:p14="http://schemas.microsoft.com/office/powerpoint/2010/main" val="408963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13</a:t>
            </a:fld>
            <a:endParaRPr lang="en-GB"/>
          </a:p>
        </p:txBody>
      </p:sp>
    </p:spTree>
    <p:extLst>
      <p:ext uri="{BB962C8B-B14F-4D97-AF65-F5344CB8AC3E}">
        <p14:creationId xmlns:p14="http://schemas.microsoft.com/office/powerpoint/2010/main" val="296520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14</a:t>
            </a:fld>
            <a:endParaRPr lang="en-GB"/>
          </a:p>
        </p:txBody>
      </p:sp>
    </p:spTree>
    <p:extLst>
      <p:ext uri="{BB962C8B-B14F-4D97-AF65-F5344CB8AC3E}">
        <p14:creationId xmlns:p14="http://schemas.microsoft.com/office/powerpoint/2010/main" val="215094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15</a:t>
            </a:fld>
            <a:endParaRPr lang="en-GB"/>
          </a:p>
        </p:txBody>
      </p:sp>
    </p:spTree>
    <p:extLst>
      <p:ext uri="{BB962C8B-B14F-4D97-AF65-F5344CB8AC3E}">
        <p14:creationId xmlns:p14="http://schemas.microsoft.com/office/powerpoint/2010/main" val="53934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16</a:t>
            </a:fld>
            <a:endParaRPr lang="en-GB"/>
          </a:p>
        </p:txBody>
      </p:sp>
    </p:spTree>
    <p:extLst>
      <p:ext uri="{BB962C8B-B14F-4D97-AF65-F5344CB8AC3E}">
        <p14:creationId xmlns:p14="http://schemas.microsoft.com/office/powerpoint/2010/main" val="4032997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17</a:t>
            </a:fld>
            <a:endParaRPr lang="en-GB"/>
          </a:p>
        </p:txBody>
      </p:sp>
    </p:spTree>
    <p:extLst>
      <p:ext uri="{BB962C8B-B14F-4D97-AF65-F5344CB8AC3E}">
        <p14:creationId xmlns:p14="http://schemas.microsoft.com/office/powerpoint/2010/main" val="117550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18</a:t>
            </a:fld>
            <a:endParaRPr lang="en-GB"/>
          </a:p>
        </p:txBody>
      </p:sp>
    </p:spTree>
    <p:extLst>
      <p:ext uri="{BB962C8B-B14F-4D97-AF65-F5344CB8AC3E}">
        <p14:creationId xmlns:p14="http://schemas.microsoft.com/office/powerpoint/2010/main" val="414337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19</a:t>
            </a:fld>
            <a:endParaRPr lang="en-GB"/>
          </a:p>
        </p:txBody>
      </p:sp>
    </p:spTree>
    <p:extLst>
      <p:ext uri="{BB962C8B-B14F-4D97-AF65-F5344CB8AC3E}">
        <p14:creationId xmlns:p14="http://schemas.microsoft.com/office/powerpoint/2010/main" val="131216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20</a:t>
            </a:fld>
            <a:endParaRPr lang="en-GB"/>
          </a:p>
        </p:txBody>
      </p:sp>
    </p:spTree>
    <p:extLst>
      <p:ext uri="{BB962C8B-B14F-4D97-AF65-F5344CB8AC3E}">
        <p14:creationId xmlns:p14="http://schemas.microsoft.com/office/powerpoint/2010/main" val="344697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3</a:t>
            </a:fld>
            <a:endParaRPr lang="en-GB"/>
          </a:p>
        </p:txBody>
      </p:sp>
    </p:spTree>
    <p:extLst>
      <p:ext uri="{BB962C8B-B14F-4D97-AF65-F5344CB8AC3E}">
        <p14:creationId xmlns:p14="http://schemas.microsoft.com/office/powerpoint/2010/main" val="91074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21</a:t>
            </a:fld>
            <a:endParaRPr lang="en-GB"/>
          </a:p>
        </p:txBody>
      </p:sp>
    </p:spTree>
    <p:extLst>
      <p:ext uri="{BB962C8B-B14F-4D97-AF65-F5344CB8AC3E}">
        <p14:creationId xmlns:p14="http://schemas.microsoft.com/office/powerpoint/2010/main" val="40127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4</a:t>
            </a:fld>
            <a:endParaRPr lang="en-GB"/>
          </a:p>
        </p:txBody>
      </p:sp>
    </p:spTree>
    <p:extLst>
      <p:ext uri="{BB962C8B-B14F-4D97-AF65-F5344CB8AC3E}">
        <p14:creationId xmlns:p14="http://schemas.microsoft.com/office/powerpoint/2010/main" val="330523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5</a:t>
            </a:fld>
            <a:endParaRPr lang="en-GB"/>
          </a:p>
        </p:txBody>
      </p:sp>
    </p:spTree>
    <p:extLst>
      <p:ext uri="{BB962C8B-B14F-4D97-AF65-F5344CB8AC3E}">
        <p14:creationId xmlns:p14="http://schemas.microsoft.com/office/powerpoint/2010/main" val="108633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6</a:t>
            </a:fld>
            <a:endParaRPr lang="en-GB"/>
          </a:p>
        </p:txBody>
      </p:sp>
    </p:spTree>
    <p:extLst>
      <p:ext uri="{BB962C8B-B14F-4D97-AF65-F5344CB8AC3E}">
        <p14:creationId xmlns:p14="http://schemas.microsoft.com/office/powerpoint/2010/main" val="110089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7</a:t>
            </a:fld>
            <a:endParaRPr lang="en-GB"/>
          </a:p>
        </p:txBody>
      </p:sp>
    </p:spTree>
    <p:extLst>
      <p:ext uri="{BB962C8B-B14F-4D97-AF65-F5344CB8AC3E}">
        <p14:creationId xmlns:p14="http://schemas.microsoft.com/office/powerpoint/2010/main" val="201702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8</a:t>
            </a:fld>
            <a:endParaRPr lang="en-GB"/>
          </a:p>
        </p:txBody>
      </p:sp>
    </p:spTree>
    <p:extLst>
      <p:ext uri="{BB962C8B-B14F-4D97-AF65-F5344CB8AC3E}">
        <p14:creationId xmlns:p14="http://schemas.microsoft.com/office/powerpoint/2010/main" val="1334461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9</a:t>
            </a:fld>
            <a:endParaRPr lang="en-GB"/>
          </a:p>
        </p:txBody>
      </p:sp>
    </p:spTree>
    <p:extLst>
      <p:ext uri="{BB962C8B-B14F-4D97-AF65-F5344CB8AC3E}">
        <p14:creationId xmlns:p14="http://schemas.microsoft.com/office/powerpoint/2010/main" val="234156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10</a:t>
            </a:fld>
            <a:endParaRPr lang="en-GB"/>
          </a:p>
        </p:txBody>
      </p:sp>
    </p:spTree>
    <p:extLst>
      <p:ext uri="{BB962C8B-B14F-4D97-AF65-F5344CB8AC3E}">
        <p14:creationId xmlns:p14="http://schemas.microsoft.com/office/powerpoint/2010/main" val="297505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10/07/2025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ulua eta edukia">
    <p:spTree>
      <p:nvGrpSpPr>
        <p:cNvPr id="1" name=""/>
        <p:cNvGrpSpPr/>
        <p:nvPr/>
      </p:nvGrpSpPr>
      <p:grpSpPr>
        <a:xfrm>
          <a:off x="0" y="0"/>
          <a:ext cx="0" cy="0"/>
          <a:chOff x="0" y="0"/>
          <a:chExt cx="0" cy="0"/>
        </a:xfrm>
      </p:grpSpPr>
      <p:sp>
        <p:nvSpPr>
          <p:cNvPr id="2" name="Titulua 1"/>
          <p:cNvSpPr>
            <a:spLocks noGrp="1"/>
          </p:cNvSpPr>
          <p:nvPr>
            <p:ph type="title" hasCustomPrompt="1"/>
          </p:nvPr>
        </p:nvSpPr>
        <p:spPr>
          <a:xfrm>
            <a:off x="3534335" y="248584"/>
            <a:ext cx="5814712" cy="752113"/>
          </a:xfrm>
          <a:prstGeom prst="rect">
            <a:avLst/>
          </a:prstGeom>
        </p:spPr>
        <p:txBody>
          <a:bodyPr anchor="ctr">
            <a:normAutofit/>
          </a:bodyPr>
          <a:lstStyle>
            <a:lvl1pPr>
              <a:defRPr sz="2400" b="1">
                <a:solidFill>
                  <a:srgbClr val="002060"/>
                </a:solidFill>
              </a:defRPr>
            </a:lvl1pPr>
          </a:lstStyle>
          <a:p>
            <a:r>
              <a:rPr lang="en-GB" noProof="0"/>
              <a:t>Egin klik titulu maisuaren estiloa aldatzeko</a:t>
            </a:r>
          </a:p>
        </p:txBody>
      </p:sp>
      <p:sp>
        <p:nvSpPr>
          <p:cNvPr id="3" name="Edukiaren leku-marka 2"/>
          <p:cNvSpPr>
            <a:spLocks noGrp="1"/>
          </p:cNvSpPr>
          <p:nvPr>
            <p:ph idx="1" hasCustomPrompt="1"/>
          </p:nvPr>
        </p:nvSpPr>
        <p:spPr>
          <a:xfrm>
            <a:off x="838200" y="1825625"/>
            <a:ext cx="10515600" cy="4351338"/>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GB" noProof="0"/>
              <a:t>Egin klik diapositiba nagusiaren testu-estiloak aldatzeko</a:t>
            </a:r>
          </a:p>
          <a:p>
            <a:pPr lvl="1"/>
            <a:r>
              <a:rPr lang="en-GB" noProof="0"/>
              <a:t>Bigarren maila</a:t>
            </a:r>
          </a:p>
          <a:p>
            <a:pPr lvl="2"/>
            <a:r>
              <a:rPr lang="en-GB" noProof="0"/>
              <a:t>Hirugarren maila</a:t>
            </a:r>
          </a:p>
          <a:p>
            <a:pPr lvl="3"/>
            <a:r>
              <a:rPr lang="en-GB" noProof="0"/>
              <a:t>Laugarren maila</a:t>
            </a:r>
          </a:p>
          <a:p>
            <a:pPr lvl="4"/>
            <a:r>
              <a:rPr lang="en-GB" noProof="0"/>
              <a:t>Bosgarren maila</a:t>
            </a:r>
          </a:p>
        </p:txBody>
      </p:sp>
    </p:spTree>
    <p:extLst>
      <p:ext uri="{BB962C8B-B14F-4D97-AF65-F5344CB8AC3E}">
        <p14:creationId xmlns:p14="http://schemas.microsoft.com/office/powerpoint/2010/main" val="323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10/07/2025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8" r:id="rId3"/>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a:rPr>
              <a:t>ONA AV 35 EDM</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3046988"/>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CENTERING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err="1">
                <a:solidFill>
                  <a:srgbClr val="57B9DF"/>
                </a:solidFill>
                <a:cs typeface="Arial" panose="020B0604020202020204" pitchFamily="34" charset="0"/>
              </a:rPr>
              <a:t>Centering</a:t>
            </a:r>
            <a:r>
              <a:rPr lang="en-GB" sz="1600" dirty="0">
                <a:solidFill>
                  <a:srgbClr val="57B9DF"/>
                </a:solidFill>
                <a:cs typeface="Arial" panose="020B0604020202020204" pitchFamily="34" charset="0"/>
              </a:rPr>
              <a:t> of a part is the operation of adjusting the coordinate system </a:t>
            </a:r>
            <a:r>
              <a:rPr lang="en-GB" sz="1600" dirty="0" smtClean="0">
                <a:solidFill>
                  <a:srgbClr val="57B9DF"/>
                </a:solidFill>
                <a:cs typeface="Arial" panose="020B0604020202020204" pitchFamily="34" charset="0"/>
              </a:rPr>
              <a:t>of the </a:t>
            </a:r>
            <a:r>
              <a:rPr lang="en-GB" sz="1600" dirty="0">
                <a:solidFill>
                  <a:srgbClr val="57B9DF"/>
                </a:solidFill>
                <a:cs typeface="Arial" panose="020B0604020202020204" pitchFamily="34" charset="0"/>
              </a:rPr>
              <a:t>machine to the coordinate system of the part to be machined.</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In </a:t>
            </a:r>
            <a:r>
              <a:rPr lang="en-GB" sz="1600" dirty="0">
                <a:solidFill>
                  <a:srgbClr val="57B9DF"/>
                </a:solidFill>
                <a:cs typeface="Arial" panose="020B0604020202020204" pitchFamily="34" charset="0"/>
              </a:rPr>
              <a:t>other words, setting a zero coordinate for our machining, which </a:t>
            </a:r>
            <a:r>
              <a:rPr lang="en-GB" sz="1600" dirty="0" smtClean="0">
                <a:solidFill>
                  <a:srgbClr val="57B9DF"/>
                </a:solidFill>
                <a:cs typeface="Arial" panose="020B0604020202020204" pitchFamily="34" charset="0"/>
              </a:rPr>
              <a:t>is within </a:t>
            </a:r>
            <a:r>
              <a:rPr lang="en-GB" sz="1600" dirty="0">
                <a:solidFill>
                  <a:srgbClr val="57B9DF"/>
                </a:solidFill>
                <a:cs typeface="Arial" panose="020B0604020202020204" pitchFamily="34" charset="0"/>
              </a:rPr>
              <a:t>the machine coordinate system.</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This </a:t>
            </a:r>
            <a:r>
              <a:rPr lang="en-GB" sz="1600" dirty="0" err="1">
                <a:solidFill>
                  <a:srgbClr val="57B9DF"/>
                </a:solidFill>
                <a:cs typeface="Arial" panose="020B0604020202020204" pitchFamily="34" charset="0"/>
              </a:rPr>
              <a:t>centering</a:t>
            </a:r>
            <a:r>
              <a:rPr lang="en-GB" sz="1600" dirty="0">
                <a:solidFill>
                  <a:srgbClr val="57B9DF"/>
                </a:solidFill>
                <a:cs typeface="Arial" panose="020B0604020202020204" pitchFamily="34" charset="0"/>
              </a:rPr>
              <a:t> will have three types of coordinates:</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Machine </a:t>
            </a:r>
            <a:r>
              <a:rPr lang="en-GB" sz="1600" dirty="0">
                <a:solidFill>
                  <a:srgbClr val="57B9DF"/>
                </a:solidFill>
                <a:cs typeface="Arial" panose="020B0604020202020204" pitchFamily="34" charset="0"/>
              </a:rPr>
              <a:t>coordinates referred to machine zero.</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Initial </a:t>
            </a:r>
            <a:r>
              <a:rPr lang="en-GB" sz="1600" dirty="0">
                <a:solidFill>
                  <a:srgbClr val="57B9DF"/>
                </a:solidFill>
                <a:cs typeface="Arial" panose="020B0604020202020204" pitchFamily="34" charset="0"/>
              </a:rPr>
              <a:t>coordinates referred to previous part zero.</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Part </a:t>
            </a:r>
            <a:r>
              <a:rPr lang="en-GB" sz="1600" dirty="0">
                <a:solidFill>
                  <a:srgbClr val="57B9DF"/>
                </a:solidFill>
                <a:cs typeface="Arial" panose="020B0604020202020204" pitchFamily="34" charset="0"/>
              </a:rPr>
              <a:t>zero coordinates referred to our work plane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8371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2062103"/>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EDGING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This function allows us </a:t>
            </a:r>
            <a:r>
              <a:rPr lang="en-GB" sz="1600" dirty="0" smtClean="0">
                <a:solidFill>
                  <a:srgbClr val="57B9DF"/>
                </a:solidFill>
                <a:cs typeface="Arial" panose="020B0604020202020204" pitchFamily="34" charset="0"/>
              </a:rPr>
              <a:t>to locate </a:t>
            </a:r>
            <a:r>
              <a:rPr lang="en-GB" sz="1600" dirty="0">
                <a:solidFill>
                  <a:srgbClr val="57B9DF"/>
                </a:solidFill>
                <a:cs typeface="Arial" panose="020B0604020202020204" pitchFamily="34" charset="0"/>
              </a:rPr>
              <a:t>a point on the</a:t>
            </a:r>
          </a:p>
          <a:p>
            <a:r>
              <a:rPr lang="en-GB" sz="1600" dirty="0" err="1">
                <a:solidFill>
                  <a:srgbClr val="57B9DF"/>
                </a:solidFill>
                <a:cs typeface="Arial" panose="020B0604020202020204" pitchFamily="34" charset="0"/>
              </a:rPr>
              <a:t>workpiece</a:t>
            </a:r>
            <a:r>
              <a:rPr lang="en-GB" sz="1600" dirty="0">
                <a:solidFill>
                  <a:srgbClr val="57B9DF"/>
                </a:solidFill>
                <a:cs typeface="Arial" panose="020B0604020202020204" pitchFamily="34" charset="0"/>
              </a:rPr>
              <a:t>.</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It </a:t>
            </a:r>
            <a:r>
              <a:rPr lang="en-GB" sz="1600" dirty="0">
                <a:solidFill>
                  <a:srgbClr val="57B9DF"/>
                </a:solidFill>
                <a:cs typeface="Arial" panose="020B0604020202020204" pitchFamily="34" charset="0"/>
              </a:rPr>
              <a:t>is useful when </a:t>
            </a:r>
            <a:r>
              <a:rPr lang="en-GB" sz="1600" dirty="0" smtClean="0">
                <a:solidFill>
                  <a:srgbClr val="57B9DF"/>
                </a:solidFill>
                <a:cs typeface="Arial" panose="020B0604020202020204" pitchFamily="34" charset="0"/>
              </a:rPr>
              <a:t>combined with </a:t>
            </a:r>
            <a:r>
              <a:rPr lang="en-GB" sz="1600" dirty="0">
                <a:solidFill>
                  <a:srgbClr val="57B9DF"/>
                </a:solidFill>
                <a:cs typeface="Arial" panose="020B0604020202020204" pitchFamily="34" charset="0"/>
              </a:rPr>
              <a:t>other functions such</a:t>
            </a:r>
          </a:p>
          <a:p>
            <a:r>
              <a:rPr lang="en-GB" sz="1600" dirty="0">
                <a:solidFill>
                  <a:srgbClr val="57B9DF"/>
                </a:solidFill>
                <a:cs typeface="Arial" panose="020B0604020202020204" pitchFamily="34" charset="0"/>
              </a:rPr>
              <a:t>as middle to locate the </a:t>
            </a:r>
            <a:r>
              <a:rPr lang="en-GB" sz="1600" dirty="0" smtClean="0">
                <a:solidFill>
                  <a:srgbClr val="57B9DF"/>
                </a:solidFill>
                <a:cs typeface="Arial" panose="020B0604020202020204" pitchFamily="34" charset="0"/>
              </a:rPr>
              <a:t>0 point </a:t>
            </a:r>
            <a:r>
              <a:rPr lang="en-GB" sz="1600" dirty="0">
                <a:solidFill>
                  <a:srgbClr val="57B9DF"/>
                </a:solidFill>
                <a:cs typeface="Arial" panose="020B0604020202020204" pitchFamily="34" charset="0"/>
              </a:rPr>
              <a:t>of the </a:t>
            </a:r>
            <a:r>
              <a:rPr lang="en-GB" sz="1600" dirty="0" smtClean="0">
                <a:solidFill>
                  <a:srgbClr val="57B9DF"/>
                </a:solidFill>
                <a:cs typeface="Arial" panose="020B0604020202020204" pitchFamily="34" charset="0"/>
              </a:rPr>
              <a:t>coordinate system</a:t>
            </a:r>
            <a:r>
              <a:rPr lang="en-GB" sz="1600" dirty="0">
                <a:solidFill>
                  <a:srgbClr val="57B9DF"/>
                </a:solidFill>
                <a:cs typeface="Arial" panose="020B0604020202020204" pitchFamily="34" charset="0"/>
              </a:rPr>
              <a:t>, as we will see </a:t>
            </a:r>
            <a:r>
              <a:rPr lang="en-GB" sz="1600" dirty="0" smtClean="0">
                <a:solidFill>
                  <a:srgbClr val="57B9DF"/>
                </a:solidFill>
                <a:cs typeface="Arial" panose="020B0604020202020204" pitchFamily="34" charset="0"/>
              </a:rPr>
              <a:t>in the </a:t>
            </a:r>
            <a:r>
              <a:rPr lang="en-GB" sz="1600" dirty="0">
                <a:solidFill>
                  <a:srgbClr val="57B9DF"/>
                </a:solidFill>
                <a:cs typeface="Arial" panose="020B0604020202020204" pitchFamily="34" charset="0"/>
              </a:rPr>
              <a:t>next slide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7052742" y="1384528"/>
            <a:ext cx="4109629" cy="4093701"/>
          </a:xfrm>
          <a:prstGeom prst="rect">
            <a:avLst/>
          </a:prstGeom>
        </p:spPr>
      </p:pic>
    </p:spTree>
    <p:extLst>
      <p:ext uri="{BB962C8B-B14F-4D97-AF65-F5344CB8AC3E}">
        <p14:creationId xmlns:p14="http://schemas.microsoft.com/office/powerpoint/2010/main" val="6432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323439"/>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EDGING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As we can see, in the </a:t>
            </a:r>
            <a:r>
              <a:rPr lang="en-GB" sz="1600" dirty="0" smtClean="0">
                <a:solidFill>
                  <a:srgbClr val="57B9DF"/>
                </a:solidFill>
                <a:cs typeface="Arial" panose="020B0604020202020204" pitchFamily="34" charset="0"/>
              </a:rPr>
              <a:t>menu of </a:t>
            </a:r>
            <a:r>
              <a:rPr lang="en-GB" sz="1600" dirty="0">
                <a:solidFill>
                  <a:srgbClr val="57B9DF"/>
                </a:solidFill>
                <a:cs typeface="Arial" panose="020B0604020202020204" pitchFamily="34" charset="0"/>
              </a:rPr>
              <a:t>this function we can</a:t>
            </a:r>
          </a:p>
          <a:p>
            <a:r>
              <a:rPr lang="en-GB" sz="1600" dirty="0">
                <a:solidFill>
                  <a:srgbClr val="57B9DF"/>
                </a:solidFill>
                <a:cs typeface="Arial" panose="020B0604020202020204" pitchFamily="34" charset="0"/>
              </a:rPr>
              <a:t>choose the direction or </a:t>
            </a:r>
            <a:r>
              <a:rPr lang="en-GB" sz="1600" dirty="0" smtClean="0">
                <a:solidFill>
                  <a:srgbClr val="57B9DF"/>
                </a:solidFill>
                <a:cs typeface="Arial" panose="020B0604020202020204" pitchFamily="34" charset="0"/>
              </a:rPr>
              <a:t>the angle </a:t>
            </a:r>
            <a:r>
              <a:rPr lang="en-GB" sz="1600" dirty="0">
                <a:solidFill>
                  <a:srgbClr val="57B9DF"/>
                </a:solidFill>
                <a:cs typeface="Arial" panose="020B0604020202020204" pitchFamily="34" charset="0"/>
              </a:rPr>
              <a:t>in which we want to</a:t>
            </a:r>
          </a:p>
          <a:p>
            <a:r>
              <a:rPr lang="en-GB" sz="1600" dirty="0">
                <a:solidFill>
                  <a:srgbClr val="57B9DF"/>
                </a:solidFill>
                <a:cs typeface="Arial" panose="020B0604020202020204" pitchFamily="34" charset="0"/>
              </a:rPr>
              <a:t>make the contact </a:t>
            </a:r>
            <a:r>
              <a:rPr lang="en-GB" sz="1600" dirty="0" smtClean="0">
                <a:solidFill>
                  <a:srgbClr val="57B9DF"/>
                </a:solidFill>
                <a:cs typeface="Arial" panose="020B0604020202020204" pitchFamily="34" charset="0"/>
              </a:rPr>
              <a:t>and automatically </a:t>
            </a:r>
            <a:r>
              <a:rPr lang="en-GB" sz="1600" dirty="0">
                <a:solidFill>
                  <a:srgbClr val="57B9DF"/>
                </a:solidFill>
                <a:cs typeface="Arial" panose="020B0604020202020204" pitchFamily="34" charset="0"/>
              </a:rPr>
              <a:t>execute.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8004323" y="1381849"/>
            <a:ext cx="3146897" cy="4622006"/>
          </a:xfrm>
          <a:prstGeom prst="rect">
            <a:avLst/>
          </a:prstGeom>
        </p:spPr>
      </p:pic>
    </p:spTree>
    <p:extLst>
      <p:ext uri="{BB962C8B-B14F-4D97-AF65-F5344CB8AC3E}">
        <p14:creationId xmlns:p14="http://schemas.microsoft.com/office/powerpoint/2010/main" val="30277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2308324"/>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MIDDLE</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When we want to </a:t>
            </a:r>
            <a:r>
              <a:rPr lang="en-GB" sz="1600" dirty="0" smtClean="0">
                <a:solidFill>
                  <a:srgbClr val="57B9DF"/>
                </a:solidFill>
                <a:cs typeface="Arial" panose="020B0604020202020204" pitchFamily="34" charset="0"/>
              </a:rPr>
              <a:t>centre the </a:t>
            </a:r>
            <a:r>
              <a:rPr lang="en-GB" sz="1600" dirty="0">
                <a:solidFill>
                  <a:srgbClr val="57B9DF"/>
                </a:solidFill>
                <a:cs typeface="Arial" panose="020B0604020202020204" pitchFamily="34" charset="0"/>
              </a:rPr>
              <a:t>part between two</a:t>
            </a:r>
          </a:p>
          <a:p>
            <a:r>
              <a:rPr lang="en-GB" sz="1600" dirty="0">
                <a:solidFill>
                  <a:srgbClr val="57B9DF"/>
                </a:solidFill>
                <a:cs typeface="Arial" panose="020B0604020202020204" pitchFamily="34" charset="0"/>
              </a:rPr>
              <a:t>contacts we have </a:t>
            </a:r>
            <a:r>
              <a:rPr lang="en-GB" sz="1600" dirty="0" smtClean="0">
                <a:solidFill>
                  <a:srgbClr val="57B9DF"/>
                </a:solidFill>
                <a:cs typeface="Arial" panose="020B0604020202020204" pitchFamily="34" charset="0"/>
              </a:rPr>
              <a:t>to combine </a:t>
            </a:r>
            <a:r>
              <a:rPr lang="en-GB" sz="1600" dirty="0">
                <a:solidFill>
                  <a:srgbClr val="57B9DF"/>
                </a:solidFill>
                <a:cs typeface="Arial" panose="020B0604020202020204" pitchFamily="34" charset="0"/>
              </a:rPr>
              <a:t>EDGING with</a:t>
            </a:r>
          </a:p>
          <a:p>
            <a:r>
              <a:rPr lang="en-GB" sz="1600" dirty="0">
                <a:solidFill>
                  <a:srgbClr val="57B9DF"/>
                </a:solidFill>
                <a:cs typeface="Arial" panose="020B0604020202020204" pitchFamily="34" charset="0"/>
              </a:rPr>
              <a:t>MIDDLE. </a:t>
            </a:r>
            <a:endParaRPr lang="en-GB" sz="1600" dirty="0" smtClean="0">
              <a:solidFill>
                <a:srgbClr val="57B9DF"/>
              </a:solidFill>
              <a:cs typeface="Arial" panose="020B0604020202020204" pitchFamily="34" charset="0"/>
            </a:endParaRP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To </a:t>
            </a:r>
            <a:r>
              <a:rPr lang="en-GB" sz="1600" dirty="0">
                <a:solidFill>
                  <a:srgbClr val="57B9DF"/>
                </a:solidFill>
                <a:cs typeface="Arial" panose="020B0604020202020204" pitchFamily="34" charset="0"/>
              </a:rPr>
              <a:t>do this, </a:t>
            </a:r>
            <a:r>
              <a:rPr lang="en-GB" sz="1600" dirty="0" smtClean="0">
                <a:solidFill>
                  <a:srgbClr val="57B9DF"/>
                </a:solidFill>
                <a:cs typeface="Arial" panose="020B0604020202020204" pitchFamily="34" charset="0"/>
              </a:rPr>
              <a:t>first, locate </a:t>
            </a:r>
            <a:r>
              <a:rPr lang="en-GB" sz="1600" dirty="0">
                <a:solidFill>
                  <a:srgbClr val="57B9DF"/>
                </a:solidFill>
                <a:cs typeface="Arial" panose="020B0604020202020204" pitchFamily="34" charset="0"/>
              </a:rPr>
              <a:t>the two points </a:t>
            </a:r>
            <a:r>
              <a:rPr lang="en-GB" sz="1600" dirty="0" smtClean="0">
                <a:solidFill>
                  <a:srgbClr val="57B9DF"/>
                </a:solidFill>
                <a:cs typeface="Arial" panose="020B0604020202020204" pitchFamily="34" charset="0"/>
              </a:rPr>
              <a:t>on the </a:t>
            </a:r>
            <a:r>
              <a:rPr lang="en-GB" sz="1600" dirty="0">
                <a:solidFill>
                  <a:srgbClr val="57B9DF"/>
                </a:solidFill>
                <a:cs typeface="Arial" panose="020B0604020202020204" pitchFamily="34" charset="0"/>
              </a:rPr>
              <a:t>piece and then </a:t>
            </a:r>
            <a:r>
              <a:rPr lang="en-GB" sz="1600" dirty="0" smtClean="0">
                <a:solidFill>
                  <a:srgbClr val="57B9DF"/>
                </a:solidFill>
                <a:cs typeface="Arial" panose="020B0604020202020204" pitchFamily="34" charset="0"/>
              </a:rPr>
              <a:t>with MIDDLE </a:t>
            </a:r>
            <a:r>
              <a:rPr lang="en-GB" sz="1600" dirty="0">
                <a:solidFill>
                  <a:srgbClr val="57B9DF"/>
                </a:solidFill>
                <a:cs typeface="Arial" panose="020B0604020202020204" pitchFamily="34" charset="0"/>
              </a:rPr>
              <a:t>locate </a:t>
            </a:r>
            <a:r>
              <a:rPr lang="en-GB" sz="1600" dirty="0" smtClean="0">
                <a:solidFill>
                  <a:srgbClr val="57B9DF"/>
                </a:solidFill>
                <a:cs typeface="Arial" panose="020B0604020202020204" pitchFamily="34" charset="0"/>
              </a:rPr>
              <a:t>the midpoint </a:t>
            </a:r>
            <a:r>
              <a:rPr lang="en-GB" sz="1600" dirty="0">
                <a:solidFill>
                  <a:srgbClr val="57B9DF"/>
                </a:solidFill>
                <a:cs typeface="Arial" panose="020B0604020202020204" pitchFamily="34" charset="0"/>
              </a:rPr>
              <a:t>between them </a:t>
            </a:r>
            <a:r>
              <a:rPr lang="en-GB" sz="1600" dirty="0" smtClean="0">
                <a:solidFill>
                  <a:srgbClr val="57B9DF"/>
                </a:solidFill>
                <a:cs typeface="Arial" panose="020B0604020202020204" pitchFamily="34" charset="0"/>
              </a:rPr>
              <a:t>on the </a:t>
            </a:r>
            <a:r>
              <a:rPr lang="en-GB" sz="1600" dirty="0">
                <a:solidFill>
                  <a:srgbClr val="57B9DF"/>
                </a:solidFill>
                <a:cs typeface="Arial" panose="020B0604020202020204" pitchFamily="34" charset="0"/>
              </a:rPr>
              <a:t>axis we want.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7638585" y="1384528"/>
            <a:ext cx="3415915" cy="4319678"/>
          </a:xfrm>
          <a:prstGeom prst="rect">
            <a:avLst/>
          </a:prstGeom>
        </p:spPr>
      </p:pic>
    </p:spTree>
    <p:extLst>
      <p:ext uri="{BB962C8B-B14F-4D97-AF65-F5344CB8AC3E}">
        <p14:creationId xmlns:p14="http://schemas.microsoft.com/office/powerpoint/2010/main" val="12200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815882"/>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CENTERING WITH </a:t>
            </a:r>
            <a:r>
              <a:rPr lang="en-GB" sz="1600" b="1" dirty="0" smtClean="0">
                <a:solidFill>
                  <a:srgbClr val="222D59"/>
                </a:solidFill>
                <a:latin typeface="Arial Black" panose="020B0A04020102020204" pitchFamily="34" charset="0"/>
              </a:rPr>
              <a:t>CORNER</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This is the menu of </a:t>
            </a:r>
            <a:r>
              <a:rPr lang="en-GB" sz="1600" dirty="0" smtClean="0">
                <a:solidFill>
                  <a:srgbClr val="57B9DF"/>
                </a:solidFill>
                <a:cs typeface="Arial" panose="020B0604020202020204" pitchFamily="34" charset="0"/>
              </a:rPr>
              <a:t>the function </a:t>
            </a:r>
            <a:r>
              <a:rPr lang="en-GB" sz="1600" dirty="0">
                <a:solidFill>
                  <a:srgbClr val="57B9DF"/>
                </a:solidFill>
                <a:cs typeface="Arial" panose="020B0604020202020204" pitchFamily="34" charset="0"/>
              </a:rPr>
              <a:t>that we can</a:t>
            </a:r>
          </a:p>
          <a:p>
            <a:r>
              <a:rPr lang="en-GB" sz="1600" dirty="0">
                <a:solidFill>
                  <a:srgbClr val="57B9DF"/>
                </a:solidFill>
                <a:cs typeface="Arial" panose="020B0604020202020204" pitchFamily="34" charset="0"/>
              </a:rPr>
              <a:t>execute, after we </a:t>
            </a:r>
            <a:r>
              <a:rPr lang="en-GB" sz="1600" dirty="0" smtClean="0">
                <a:solidFill>
                  <a:srgbClr val="57B9DF"/>
                </a:solidFill>
                <a:cs typeface="Arial" panose="020B0604020202020204" pitchFamily="34" charset="0"/>
              </a:rPr>
              <a:t>have </a:t>
            </a:r>
            <a:r>
              <a:rPr lang="en-GB" sz="1600" dirty="0" err="1" smtClean="0">
                <a:solidFill>
                  <a:srgbClr val="57B9DF"/>
                </a:solidFill>
                <a:cs typeface="Arial" panose="020B0604020202020204" pitchFamily="34" charset="0"/>
              </a:rPr>
              <a:t>have</a:t>
            </a:r>
            <a:r>
              <a:rPr lang="en-GB" sz="1600" dirty="0" smtClean="0">
                <a:solidFill>
                  <a:srgbClr val="57B9DF"/>
                </a:solidFill>
                <a:cs typeface="Arial" panose="020B0604020202020204" pitchFamily="34" charset="0"/>
              </a:rPr>
              <a:t> </a:t>
            </a:r>
            <a:r>
              <a:rPr lang="en-GB" sz="1600" dirty="0">
                <a:solidFill>
                  <a:srgbClr val="57B9DF"/>
                </a:solidFill>
                <a:cs typeface="Arial" panose="020B0604020202020204" pitchFamily="34" charset="0"/>
              </a:rPr>
              <a:t>chosen two </a:t>
            </a:r>
            <a:r>
              <a:rPr lang="en-GB" sz="1600" dirty="0" smtClean="0">
                <a:solidFill>
                  <a:srgbClr val="57B9DF"/>
                </a:solidFill>
                <a:cs typeface="Arial" panose="020B0604020202020204" pitchFamily="34" charset="0"/>
              </a:rPr>
              <a:t>points with </a:t>
            </a:r>
            <a:r>
              <a:rPr lang="en-GB" sz="1600" dirty="0">
                <a:solidFill>
                  <a:srgbClr val="57B9DF"/>
                </a:solidFill>
                <a:cs typeface="Arial" panose="020B0604020202020204" pitchFamily="34" charset="0"/>
              </a:rPr>
              <a:t>the EDGING function.</a:t>
            </a:r>
          </a:p>
          <a:p>
            <a:endParaRPr lang="en-GB" sz="1600" dirty="0">
              <a:solidFill>
                <a:srgbClr val="57B9DF"/>
              </a:solidFill>
              <a:cs typeface="Arial" panose="020B0604020202020204" pitchFamily="34" charset="0"/>
            </a:endParaRPr>
          </a:p>
          <a:p>
            <a:r>
              <a:rPr lang="en-GB" sz="1600" dirty="0">
                <a:solidFill>
                  <a:srgbClr val="57B9DF"/>
                </a:solidFill>
                <a:cs typeface="Arial" panose="020B0604020202020204" pitchFamily="34" charset="0"/>
              </a:rPr>
              <a:t>You can see how to use it here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890875" y="1384528"/>
            <a:ext cx="4236475" cy="4012662"/>
          </a:xfrm>
          <a:prstGeom prst="rect">
            <a:avLst/>
          </a:prstGeom>
        </p:spPr>
      </p:pic>
    </p:spTree>
    <p:extLst>
      <p:ext uri="{BB962C8B-B14F-4D97-AF65-F5344CB8AC3E}">
        <p14:creationId xmlns:p14="http://schemas.microsoft.com/office/powerpoint/2010/main" val="3466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2062103"/>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CENTERING WITH </a:t>
            </a:r>
            <a:r>
              <a:rPr lang="en-GB" sz="1600" b="1" dirty="0" smtClean="0">
                <a:solidFill>
                  <a:srgbClr val="222D59"/>
                </a:solidFill>
                <a:latin typeface="Arial Black" panose="020B0A04020102020204" pitchFamily="34" charset="0"/>
              </a:rPr>
              <a:t>CORNER</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As we can see in the picture </a:t>
            </a:r>
            <a:r>
              <a:rPr lang="en-GB" sz="1600" dirty="0" smtClean="0">
                <a:solidFill>
                  <a:srgbClr val="57B9DF"/>
                </a:solidFill>
                <a:cs typeface="Arial" panose="020B0604020202020204" pitchFamily="34" charset="0"/>
              </a:rPr>
              <a:t>we can </a:t>
            </a:r>
            <a:r>
              <a:rPr lang="en-GB" sz="1600" dirty="0">
                <a:solidFill>
                  <a:srgbClr val="57B9DF"/>
                </a:solidFill>
                <a:cs typeface="Arial" panose="020B0604020202020204" pitchFamily="34" charset="0"/>
              </a:rPr>
              <a:t>choose the corner what </a:t>
            </a:r>
            <a:r>
              <a:rPr lang="en-GB" sz="1600" dirty="0" smtClean="0">
                <a:solidFill>
                  <a:srgbClr val="57B9DF"/>
                </a:solidFill>
                <a:cs typeface="Arial" panose="020B0604020202020204" pitchFamily="34" charset="0"/>
              </a:rPr>
              <a:t>we want </a:t>
            </a:r>
            <a:r>
              <a:rPr lang="en-GB" sz="1600" dirty="0">
                <a:solidFill>
                  <a:srgbClr val="57B9DF"/>
                </a:solidFill>
                <a:cs typeface="Arial" panose="020B0604020202020204" pitchFamily="34" charset="0"/>
              </a:rPr>
              <a:t>and the CNC system </a:t>
            </a:r>
            <a:r>
              <a:rPr lang="en-GB" sz="1600" dirty="0" smtClean="0">
                <a:solidFill>
                  <a:srgbClr val="57B9DF"/>
                </a:solidFill>
                <a:cs typeface="Arial" panose="020B0604020202020204" pitchFamily="34" charset="0"/>
              </a:rPr>
              <a:t>will automatically </a:t>
            </a:r>
            <a:r>
              <a:rPr lang="en-GB" sz="1600" dirty="0">
                <a:solidFill>
                  <a:srgbClr val="57B9DF"/>
                </a:solidFill>
                <a:cs typeface="Arial" panose="020B0604020202020204" pitchFamily="34" charset="0"/>
              </a:rPr>
              <a:t>make the </a:t>
            </a:r>
            <a:r>
              <a:rPr lang="en-GB" sz="1600" dirty="0" smtClean="0">
                <a:solidFill>
                  <a:srgbClr val="57B9DF"/>
                </a:solidFill>
                <a:cs typeface="Arial" panose="020B0604020202020204" pitchFamily="34" charset="0"/>
              </a:rPr>
              <a:t>cycle within </a:t>
            </a:r>
            <a:r>
              <a:rPr lang="en-GB" sz="1600" dirty="0">
                <a:solidFill>
                  <a:srgbClr val="57B9DF"/>
                </a:solidFill>
                <a:cs typeface="Arial" panose="020B0604020202020204" pitchFamily="34" charset="0"/>
              </a:rPr>
              <a:t>some conditions (</a:t>
            </a:r>
            <a:r>
              <a:rPr lang="en-GB" sz="1600" dirty="0" smtClean="0">
                <a:solidFill>
                  <a:srgbClr val="57B9DF"/>
                </a:solidFill>
                <a:cs typeface="Arial" panose="020B0604020202020204" pitchFamily="34" charset="0"/>
              </a:rPr>
              <a:t>Distance X</a:t>
            </a:r>
            <a:r>
              <a:rPr lang="en-GB" sz="1600" dirty="0">
                <a:solidFill>
                  <a:srgbClr val="57B9DF"/>
                </a:solidFill>
                <a:cs typeface="Arial" panose="020B0604020202020204" pitchFamily="34" charset="0"/>
              </a:rPr>
              <a:t>, Distance Y, contact tolerance)</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You </a:t>
            </a:r>
            <a:r>
              <a:rPr lang="en-GB" sz="1600" dirty="0">
                <a:solidFill>
                  <a:srgbClr val="57B9DF"/>
                </a:solidFill>
                <a:cs typeface="Arial" panose="020B0604020202020204" pitchFamily="34" charset="0"/>
              </a:rPr>
              <a:t>can see how to use it here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7939668" y="1384528"/>
            <a:ext cx="3122114" cy="4657296"/>
          </a:xfrm>
          <a:prstGeom prst="rect">
            <a:avLst/>
          </a:prstGeom>
        </p:spPr>
      </p:pic>
    </p:spTree>
    <p:extLst>
      <p:ext uri="{BB962C8B-B14F-4D97-AF65-F5344CB8AC3E}">
        <p14:creationId xmlns:p14="http://schemas.microsoft.com/office/powerpoint/2010/main" val="36321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077218"/>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INNER CENTERING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We will use this </a:t>
            </a:r>
            <a:r>
              <a:rPr lang="en-GB" sz="1600" dirty="0" smtClean="0">
                <a:solidFill>
                  <a:srgbClr val="57B9DF"/>
                </a:solidFill>
                <a:cs typeface="Arial" panose="020B0604020202020204" pitchFamily="34" charset="0"/>
              </a:rPr>
              <a:t>function when </a:t>
            </a:r>
            <a:r>
              <a:rPr lang="en-GB" sz="1600" dirty="0">
                <a:solidFill>
                  <a:srgbClr val="57B9DF"/>
                </a:solidFill>
                <a:cs typeface="Arial" panose="020B0604020202020204" pitchFamily="34" charset="0"/>
              </a:rPr>
              <a:t>the point of</a:t>
            </a:r>
          </a:p>
          <a:p>
            <a:r>
              <a:rPr lang="en-GB" sz="1600" dirty="0">
                <a:solidFill>
                  <a:srgbClr val="57B9DF"/>
                </a:solidFill>
                <a:cs typeface="Arial" panose="020B0604020202020204" pitchFamily="34" charset="0"/>
              </a:rPr>
              <a:t>reference is the </a:t>
            </a:r>
            <a:r>
              <a:rPr lang="en-GB" sz="1600" dirty="0" smtClean="0">
                <a:solidFill>
                  <a:srgbClr val="57B9DF"/>
                </a:solidFill>
                <a:cs typeface="Arial" panose="020B0604020202020204" pitchFamily="34" charset="0"/>
              </a:rPr>
              <a:t>centre </a:t>
            </a:r>
            <a:r>
              <a:rPr lang="en-GB" sz="1600" dirty="0">
                <a:solidFill>
                  <a:srgbClr val="57B9DF"/>
                </a:solidFill>
                <a:cs typeface="Arial" panose="020B0604020202020204" pitchFamily="34" charset="0"/>
              </a:rPr>
              <a:t>of </a:t>
            </a:r>
            <a:r>
              <a:rPr lang="en-GB" sz="1600" dirty="0" smtClean="0">
                <a:solidFill>
                  <a:srgbClr val="57B9DF"/>
                </a:solidFill>
                <a:cs typeface="Arial" panose="020B0604020202020204" pitchFamily="34" charset="0"/>
              </a:rPr>
              <a:t>a hole</a:t>
            </a:r>
            <a:r>
              <a:rPr lang="en-GB" sz="1600" dirty="0">
                <a:solidFill>
                  <a:srgbClr val="57B9DF"/>
                </a:solidFill>
                <a:cs typeface="Arial" panose="020B0604020202020204" pitchFamily="34" charset="0"/>
              </a:rPr>
              <a: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7716644" y="1384528"/>
            <a:ext cx="3706293" cy="4765234"/>
          </a:xfrm>
          <a:prstGeom prst="rect">
            <a:avLst/>
          </a:prstGeom>
        </p:spPr>
      </p:pic>
    </p:spTree>
    <p:extLst>
      <p:ext uri="{BB962C8B-B14F-4D97-AF65-F5344CB8AC3E}">
        <p14:creationId xmlns:p14="http://schemas.microsoft.com/office/powerpoint/2010/main" val="7591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815882"/>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INNER CENTERING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Before we use this </a:t>
            </a:r>
            <a:r>
              <a:rPr lang="en-GB" sz="1600" dirty="0" smtClean="0">
                <a:solidFill>
                  <a:srgbClr val="57B9DF"/>
                </a:solidFill>
                <a:cs typeface="Arial" panose="020B0604020202020204" pitchFamily="34" charset="0"/>
              </a:rPr>
              <a:t>function we </a:t>
            </a:r>
            <a:r>
              <a:rPr lang="en-GB" sz="1600" dirty="0">
                <a:solidFill>
                  <a:srgbClr val="57B9DF"/>
                </a:solidFill>
                <a:cs typeface="Arial" panose="020B0604020202020204" pitchFamily="34" charset="0"/>
              </a:rPr>
              <a:t>have to thread the </a:t>
            </a:r>
            <a:r>
              <a:rPr lang="en-GB" sz="1600" dirty="0" smtClean="0">
                <a:solidFill>
                  <a:srgbClr val="57B9DF"/>
                </a:solidFill>
                <a:cs typeface="Arial" panose="020B0604020202020204" pitchFamily="34" charset="0"/>
              </a:rPr>
              <a:t>wire into </a:t>
            </a:r>
            <a:r>
              <a:rPr lang="en-GB" sz="1600" dirty="0">
                <a:solidFill>
                  <a:srgbClr val="57B9DF"/>
                </a:solidFill>
                <a:cs typeface="Arial" panose="020B0604020202020204" pitchFamily="34" charset="0"/>
              </a:rPr>
              <a:t>the hole</a:t>
            </a:r>
            <a:r>
              <a:rPr lang="en-GB" sz="1600" dirty="0" smtClean="0">
                <a:solidFill>
                  <a:srgbClr val="57B9DF"/>
                </a:solidFill>
                <a:cs typeface="Arial" panose="020B0604020202020204" pitchFamily="34" charset="0"/>
              </a:rPr>
              <a:t>.</a:t>
            </a:r>
          </a:p>
          <a:p>
            <a:endParaRPr lang="en-GB" sz="1600" dirty="0">
              <a:solidFill>
                <a:srgbClr val="57B9DF"/>
              </a:solidFill>
              <a:cs typeface="Arial" panose="020B0604020202020204" pitchFamily="34" charset="0"/>
            </a:endParaRPr>
          </a:p>
          <a:p>
            <a:r>
              <a:rPr lang="en-GB" sz="1600" dirty="0">
                <a:solidFill>
                  <a:srgbClr val="57B9DF"/>
                </a:solidFill>
                <a:cs typeface="Arial" panose="020B0604020202020204" pitchFamily="34" charset="0"/>
              </a:rPr>
              <a:t>Then, as we can see in </a:t>
            </a:r>
            <a:r>
              <a:rPr lang="en-GB" sz="1600" dirty="0" smtClean="0">
                <a:solidFill>
                  <a:srgbClr val="57B9DF"/>
                </a:solidFill>
                <a:cs typeface="Arial" panose="020B0604020202020204" pitchFamily="34" charset="0"/>
              </a:rPr>
              <a:t>the picture</a:t>
            </a:r>
            <a:r>
              <a:rPr lang="en-GB" sz="1600" dirty="0">
                <a:solidFill>
                  <a:srgbClr val="57B9DF"/>
                </a:solidFill>
                <a:cs typeface="Arial" panose="020B0604020202020204" pitchFamily="34" charset="0"/>
              </a:rPr>
              <a:t>, we only have </a:t>
            </a:r>
            <a:r>
              <a:rPr lang="en-GB" sz="1600" dirty="0" smtClean="0">
                <a:solidFill>
                  <a:srgbClr val="57B9DF"/>
                </a:solidFill>
                <a:cs typeface="Arial" panose="020B0604020202020204" pitchFamily="34" charset="0"/>
              </a:rPr>
              <a:t>to select </a:t>
            </a:r>
            <a:r>
              <a:rPr lang="en-GB" sz="1600" dirty="0">
                <a:solidFill>
                  <a:srgbClr val="57B9DF"/>
                </a:solidFill>
                <a:cs typeface="Arial" panose="020B0604020202020204" pitchFamily="34" charset="0"/>
              </a:rPr>
              <a:t>the axis with </a:t>
            </a:r>
            <a:r>
              <a:rPr lang="en-GB" sz="1600" dirty="0" smtClean="0">
                <a:solidFill>
                  <a:srgbClr val="57B9DF"/>
                </a:solidFill>
                <a:cs typeface="Arial" panose="020B0604020202020204" pitchFamily="34" charset="0"/>
              </a:rPr>
              <a:t>which we </a:t>
            </a:r>
            <a:r>
              <a:rPr lang="en-GB" sz="1600" dirty="0">
                <a:solidFill>
                  <a:srgbClr val="57B9DF"/>
                </a:solidFill>
                <a:cs typeface="Arial" panose="020B0604020202020204" pitchFamily="34" charset="0"/>
              </a:rPr>
              <a:t>want to start </a:t>
            </a:r>
            <a:r>
              <a:rPr lang="en-GB" sz="1600" dirty="0" err="1">
                <a:solidFill>
                  <a:srgbClr val="57B9DF"/>
                </a:solidFill>
                <a:cs typeface="Arial" panose="020B0604020202020204" pitchFamily="34" charset="0"/>
              </a:rPr>
              <a:t>centering</a:t>
            </a:r>
            <a:r>
              <a:rPr lang="en-GB" sz="1600" dirty="0">
                <a:solidFill>
                  <a:srgbClr val="57B9DF"/>
                </a:solidFill>
                <a:cs typeface="Arial" panose="020B0604020202020204" pitchFamily="34" charset="0"/>
              </a:rPr>
              <a: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8040030" y="1384528"/>
            <a:ext cx="3286132" cy="4707161"/>
          </a:xfrm>
          <a:prstGeom prst="rect">
            <a:avLst/>
          </a:prstGeom>
        </p:spPr>
      </p:pic>
    </p:spTree>
    <p:extLst>
      <p:ext uri="{BB962C8B-B14F-4D97-AF65-F5344CB8AC3E}">
        <p14:creationId xmlns:p14="http://schemas.microsoft.com/office/powerpoint/2010/main" val="106437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077218"/>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3 POINT </a:t>
            </a:r>
            <a:r>
              <a:rPr lang="en-GB" sz="1600" b="1" dirty="0" smtClean="0">
                <a:solidFill>
                  <a:srgbClr val="222D59"/>
                </a:solidFill>
                <a:latin typeface="Arial Black" panose="020B0A04020102020204" pitchFamily="34" charset="0"/>
              </a:rPr>
              <a:t>CENTERING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We can use this </a:t>
            </a:r>
            <a:r>
              <a:rPr lang="en-GB" sz="1600" dirty="0" smtClean="0">
                <a:solidFill>
                  <a:srgbClr val="57B9DF"/>
                </a:solidFill>
                <a:cs typeface="Arial" panose="020B0604020202020204" pitchFamily="34" charset="0"/>
              </a:rPr>
              <a:t>function when </a:t>
            </a:r>
            <a:r>
              <a:rPr lang="en-GB" sz="1600" dirty="0">
                <a:solidFill>
                  <a:srgbClr val="57B9DF"/>
                </a:solidFill>
                <a:cs typeface="Arial" panose="020B0604020202020204" pitchFamily="34" charset="0"/>
              </a:rPr>
              <a:t>we have an arc </a:t>
            </a:r>
            <a:r>
              <a:rPr lang="en-GB" sz="1600" dirty="0" smtClean="0">
                <a:solidFill>
                  <a:srgbClr val="57B9DF"/>
                </a:solidFill>
                <a:cs typeface="Arial" panose="020B0604020202020204" pitchFamily="34" charset="0"/>
              </a:rPr>
              <a:t>or part </a:t>
            </a:r>
            <a:r>
              <a:rPr lang="en-GB" sz="1600" dirty="0">
                <a:solidFill>
                  <a:srgbClr val="57B9DF"/>
                </a:solidFill>
                <a:cs typeface="Arial" panose="020B0604020202020204" pitchFamily="34" charset="0"/>
              </a:rPr>
              <a:t>of a round hole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7627434" y="1384528"/>
            <a:ext cx="3604308" cy="4811410"/>
          </a:xfrm>
          <a:prstGeom prst="rect">
            <a:avLst/>
          </a:prstGeom>
        </p:spPr>
      </p:pic>
    </p:spTree>
    <p:extLst>
      <p:ext uri="{BB962C8B-B14F-4D97-AF65-F5344CB8AC3E}">
        <p14:creationId xmlns:p14="http://schemas.microsoft.com/office/powerpoint/2010/main" val="36209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077218"/>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3 POINT </a:t>
            </a:r>
            <a:r>
              <a:rPr lang="en-GB" sz="1600" b="1" dirty="0" smtClean="0">
                <a:solidFill>
                  <a:srgbClr val="222D59"/>
                </a:solidFill>
                <a:latin typeface="Arial Black" panose="020B0A04020102020204" pitchFamily="34" charset="0"/>
              </a:rPr>
              <a:t>CENTERING</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As we can see in </a:t>
            </a:r>
            <a:r>
              <a:rPr lang="en-GB" sz="1600" dirty="0" smtClean="0">
                <a:solidFill>
                  <a:srgbClr val="57B9DF"/>
                </a:solidFill>
                <a:cs typeface="Arial" panose="020B0604020202020204" pitchFamily="34" charset="0"/>
              </a:rPr>
              <a:t>the picture </a:t>
            </a:r>
            <a:r>
              <a:rPr lang="en-GB" sz="1600" dirty="0">
                <a:solidFill>
                  <a:srgbClr val="57B9DF"/>
                </a:solidFill>
                <a:cs typeface="Arial" panose="020B0604020202020204" pitchFamily="34" charset="0"/>
              </a:rPr>
              <a:t>we can choose </a:t>
            </a:r>
            <a:r>
              <a:rPr lang="en-GB" sz="1600" dirty="0" smtClean="0">
                <a:solidFill>
                  <a:srgbClr val="57B9DF"/>
                </a:solidFill>
                <a:cs typeface="Arial" panose="020B0604020202020204" pitchFamily="34" charset="0"/>
              </a:rPr>
              <a:t>the three </a:t>
            </a:r>
            <a:r>
              <a:rPr lang="en-GB" sz="1600" dirty="0">
                <a:solidFill>
                  <a:srgbClr val="57B9DF"/>
                </a:solidFill>
                <a:cs typeface="Arial" panose="020B0604020202020204" pitchFamily="34" charset="0"/>
              </a:rPr>
              <a:t>contact angle </a:t>
            </a:r>
            <a:r>
              <a:rPr lang="en-GB" sz="1600" dirty="0" smtClean="0">
                <a:solidFill>
                  <a:srgbClr val="57B9DF"/>
                </a:solidFill>
                <a:cs typeface="Arial" panose="020B0604020202020204" pitchFamily="34" charset="0"/>
              </a:rPr>
              <a:t>before carrying </a:t>
            </a:r>
            <a:r>
              <a:rPr lang="en-GB" sz="1600" dirty="0">
                <a:solidFill>
                  <a:srgbClr val="57B9DF"/>
                </a:solidFill>
                <a:cs typeface="Arial" panose="020B0604020202020204" pitchFamily="34" charset="0"/>
              </a:rPr>
              <a:t>out the execution.</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8184995" y="1384528"/>
            <a:ext cx="3169857" cy="4823694"/>
          </a:xfrm>
          <a:prstGeom prst="rect">
            <a:avLst/>
          </a:prstGeom>
        </p:spPr>
      </p:pic>
    </p:spTree>
    <p:extLst>
      <p:ext uri="{BB962C8B-B14F-4D97-AF65-F5344CB8AC3E}">
        <p14:creationId xmlns:p14="http://schemas.microsoft.com/office/powerpoint/2010/main" val="25138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3539430"/>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MANUAL INDEX</a:t>
            </a:r>
            <a:endParaRPr lang="en-GB" sz="1600" b="1" dirty="0">
              <a:solidFill>
                <a:schemeClr val="accent1">
                  <a:lumMod val="50000"/>
                </a:schemeClr>
              </a:solidFill>
              <a:latin typeface="Arial" panose="020B0604020202020204" pitchFamily="34" charset="0"/>
              <a:cs typeface="Arial" panose="020B0604020202020204" pitchFamily="34" charset="0"/>
            </a:endParaRPr>
          </a:p>
          <a:p>
            <a:endParaRPr lang="en-GB" sz="1600" dirty="0" smtClean="0">
              <a:solidFill>
                <a:srgbClr val="57B9DF"/>
              </a:solidFill>
              <a:cs typeface="Arial" panose="020B0604020202020204" pitchFamily="34" charset="0"/>
            </a:endParaRPr>
          </a:p>
          <a:p>
            <a:pPr marL="342900" indent="-342900">
              <a:buFont typeface="+mj-lt"/>
              <a:buAutoNum type="arabicPeriod"/>
            </a:pPr>
            <a:r>
              <a:rPr lang="en-GB" sz="1600" dirty="0">
                <a:solidFill>
                  <a:srgbClr val="57B9DF"/>
                </a:solidFill>
                <a:cs typeface="Arial" panose="020B0604020202020204" pitchFamily="34" charset="0"/>
              </a:rPr>
              <a:t>MAIN MENU</a:t>
            </a:r>
          </a:p>
          <a:p>
            <a:r>
              <a:rPr lang="en-GB" sz="1600" dirty="0">
                <a:solidFill>
                  <a:srgbClr val="57B9DF"/>
                </a:solidFill>
                <a:cs typeface="Arial" panose="020B0604020202020204" pitchFamily="34" charset="0"/>
              </a:rPr>
              <a:t>2. ALIGNING THE WORKPIECE.</a:t>
            </a:r>
          </a:p>
          <a:p>
            <a:pPr marL="800100" lvl="1" indent="-342900">
              <a:buFont typeface="Arial" panose="020B0604020202020204" pitchFamily="34" charset="0"/>
              <a:buChar char="•"/>
            </a:pPr>
            <a:r>
              <a:rPr lang="en-GB" sz="1600" dirty="0" smtClean="0">
                <a:solidFill>
                  <a:srgbClr val="57B9DF"/>
                </a:solidFill>
                <a:cs typeface="Arial" panose="020B0604020202020204" pitchFamily="34" charset="0"/>
              </a:rPr>
              <a:t>TILT</a:t>
            </a:r>
            <a:r>
              <a:rPr lang="en-GB" sz="1600" dirty="0">
                <a:solidFill>
                  <a:srgbClr val="57B9DF"/>
                </a:solidFill>
                <a:cs typeface="Arial" panose="020B0604020202020204" pitchFamily="34" charset="0"/>
              </a:rPr>
              <a:t>.</a:t>
            </a:r>
          </a:p>
          <a:p>
            <a:pPr marL="800100" lvl="1" indent="-342900">
              <a:buFont typeface="Arial" panose="020B0604020202020204" pitchFamily="34" charset="0"/>
              <a:buChar char="•"/>
            </a:pPr>
            <a:r>
              <a:rPr lang="en-GB" sz="1600" dirty="0" smtClean="0">
                <a:solidFill>
                  <a:srgbClr val="57B9DF"/>
                </a:solidFill>
                <a:cs typeface="Arial" panose="020B0604020202020204" pitchFamily="34" charset="0"/>
              </a:rPr>
              <a:t>MANUAL </a:t>
            </a:r>
            <a:r>
              <a:rPr lang="en-GB" sz="1600" dirty="0">
                <a:solidFill>
                  <a:srgbClr val="57B9DF"/>
                </a:solidFill>
                <a:cs typeface="Arial" panose="020B0604020202020204" pitchFamily="34" charset="0"/>
              </a:rPr>
              <a:t>TILT.</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TILT </a:t>
            </a:r>
            <a:r>
              <a:rPr lang="en-GB" sz="1600" dirty="0">
                <a:solidFill>
                  <a:srgbClr val="57B9DF"/>
                </a:solidFill>
                <a:cs typeface="Arial" panose="020B0604020202020204" pitchFamily="34" charset="0"/>
              </a:rPr>
              <a:t>WITH CENTERS</a:t>
            </a:r>
          </a:p>
          <a:p>
            <a:r>
              <a:rPr lang="en-GB" sz="1600" dirty="0">
                <a:solidFill>
                  <a:srgbClr val="57B9DF"/>
                </a:solidFill>
                <a:cs typeface="Arial" panose="020B0604020202020204" pitchFamily="34" charset="0"/>
              </a:rPr>
              <a:t>3. WORKPIECE CENTERING</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EDGING</a:t>
            </a:r>
            <a:r>
              <a:rPr lang="en-GB" sz="1600" dirty="0">
                <a:solidFill>
                  <a:srgbClr val="57B9DF"/>
                </a:solidFill>
                <a:cs typeface="Arial" panose="020B0604020202020204" pitchFamily="34" charset="0"/>
              </a:rPr>
              <a:t>.</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MIDDLE</a:t>
            </a:r>
            <a:r>
              <a:rPr lang="en-GB" sz="1600" dirty="0">
                <a:solidFill>
                  <a:srgbClr val="57B9DF"/>
                </a:solidFill>
                <a:cs typeface="Arial" panose="020B0604020202020204" pitchFamily="34" charset="0"/>
              </a:rPr>
              <a:t>.</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CORNER</a:t>
            </a:r>
            <a:r>
              <a:rPr lang="en-GB" sz="1600" dirty="0">
                <a:solidFill>
                  <a:srgbClr val="57B9DF"/>
                </a:solidFill>
                <a:cs typeface="Arial" panose="020B0604020202020204" pitchFamily="34" charset="0"/>
              </a:rPr>
              <a:t>.</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INNER </a:t>
            </a:r>
            <a:r>
              <a:rPr lang="en-GB" sz="1600" dirty="0">
                <a:solidFill>
                  <a:srgbClr val="57B9DF"/>
                </a:solidFill>
                <a:cs typeface="Arial" panose="020B0604020202020204" pitchFamily="34" charset="0"/>
              </a:rPr>
              <a:t>CENTERING.</a:t>
            </a:r>
          </a:p>
          <a:p>
            <a:pPr marL="742950" lvl="1" indent="-285750">
              <a:buFont typeface="Arial" panose="020B0604020202020204" pitchFamily="34" charset="0"/>
              <a:buChar char="•"/>
            </a:pPr>
            <a:r>
              <a:rPr lang="en-GB" sz="1600" dirty="0" smtClean="0">
                <a:solidFill>
                  <a:srgbClr val="57B9DF"/>
                </a:solidFill>
                <a:cs typeface="Arial" panose="020B0604020202020204" pitchFamily="34" charset="0"/>
              </a:rPr>
              <a:t>3 POINT </a:t>
            </a:r>
            <a:r>
              <a:rPr lang="en-GB" sz="1600" dirty="0">
                <a:solidFill>
                  <a:srgbClr val="57B9DF"/>
                </a:solidFill>
                <a:cs typeface="Arial" panose="020B0604020202020204" pitchFamily="34" charset="0"/>
              </a:rPr>
              <a:t>CENTERING.</a:t>
            </a:r>
          </a:p>
          <a:p>
            <a:r>
              <a:rPr lang="en-GB" sz="1600" dirty="0">
                <a:solidFill>
                  <a:srgbClr val="57B9DF"/>
                </a:solidFill>
                <a:cs typeface="Arial" panose="020B0604020202020204" pitchFamily="34" charset="0"/>
              </a:rPr>
              <a:t>4. SET OFFSET.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16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077218"/>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SET OFFSET</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This function is used to </a:t>
            </a:r>
            <a:r>
              <a:rPr lang="en-GB" sz="1600" dirty="0" smtClean="0">
                <a:solidFill>
                  <a:srgbClr val="57B9DF"/>
                </a:solidFill>
                <a:cs typeface="Arial" panose="020B0604020202020204" pitchFamily="34" charset="0"/>
              </a:rPr>
              <a:t>set offset </a:t>
            </a:r>
            <a:r>
              <a:rPr lang="en-GB" sz="1600" dirty="0">
                <a:solidFill>
                  <a:srgbClr val="57B9DF"/>
                </a:solidFill>
                <a:cs typeface="Arial" panose="020B0604020202020204" pitchFamily="34" charset="0"/>
              </a:rPr>
              <a:t>points (new </a:t>
            </a:r>
            <a:r>
              <a:rPr lang="en-GB" sz="1600" dirty="0" smtClean="0">
                <a:solidFill>
                  <a:srgbClr val="57B9DF"/>
                </a:solidFill>
                <a:cs typeface="Arial" panose="020B0604020202020204" pitchFamily="34" charset="0"/>
              </a:rPr>
              <a:t>part coordinate </a:t>
            </a:r>
            <a:r>
              <a:rPr lang="en-GB" sz="1600" dirty="0">
                <a:solidFill>
                  <a:srgbClr val="57B9DF"/>
                </a:solidFill>
                <a:cs typeface="Arial" panose="020B0604020202020204" pitchFamily="34" charset="0"/>
              </a:rPr>
              <a:t>system) </a:t>
            </a:r>
            <a:r>
              <a:rPr lang="en-GB" sz="1600" dirty="0" smtClean="0">
                <a:solidFill>
                  <a:srgbClr val="57B9DF"/>
                </a:solidFill>
                <a:cs typeface="Arial" panose="020B0604020202020204" pitchFamily="34" charset="0"/>
              </a:rPr>
              <a:t>and crossing </a:t>
            </a:r>
            <a:r>
              <a:rPr lang="en-GB" sz="1600" dirty="0">
                <a:solidFill>
                  <a:srgbClr val="57B9DF"/>
                </a:solidFill>
                <a:cs typeface="Arial" panose="020B0604020202020204" pitchFamily="34" charset="0"/>
              </a:rPr>
              <a:t>points.</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7727795" y="1384528"/>
            <a:ext cx="3793990" cy="4793381"/>
          </a:xfrm>
          <a:prstGeom prst="rect">
            <a:avLst/>
          </a:prstGeom>
        </p:spPr>
      </p:pic>
    </p:spTree>
    <p:extLst>
      <p:ext uri="{BB962C8B-B14F-4D97-AF65-F5344CB8AC3E}">
        <p14:creationId xmlns:p14="http://schemas.microsoft.com/office/powerpoint/2010/main" val="15400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2062103"/>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SET OFFSET</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In the upper table of the image </a:t>
            </a:r>
            <a:r>
              <a:rPr lang="en-GB" sz="1600" dirty="0" smtClean="0">
                <a:solidFill>
                  <a:srgbClr val="57B9DF"/>
                </a:solidFill>
                <a:cs typeface="Arial" panose="020B0604020202020204" pitchFamily="34" charset="0"/>
              </a:rPr>
              <a:t>we can </a:t>
            </a:r>
            <a:r>
              <a:rPr lang="en-GB" sz="1600" dirty="0">
                <a:solidFill>
                  <a:srgbClr val="57B9DF"/>
                </a:solidFill>
                <a:cs typeface="Arial" panose="020B0604020202020204" pitchFamily="34" charset="0"/>
              </a:rPr>
              <a:t>establish floating zeros in </a:t>
            </a:r>
            <a:r>
              <a:rPr lang="en-GB" sz="1600" dirty="0" smtClean="0">
                <a:solidFill>
                  <a:srgbClr val="57B9DF"/>
                </a:solidFill>
                <a:cs typeface="Arial" panose="020B0604020202020204" pitchFamily="34" charset="0"/>
              </a:rPr>
              <a:t>the specified </a:t>
            </a:r>
            <a:r>
              <a:rPr lang="en-GB" sz="1600" dirty="0">
                <a:solidFill>
                  <a:srgbClr val="57B9DF"/>
                </a:solidFill>
                <a:cs typeface="Arial" panose="020B0604020202020204" pitchFamily="34" charset="0"/>
              </a:rPr>
              <a:t>machine coordinates</a:t>
            </a:r>
            <a:r>
              <a:rPr lang="en-GB" sz="1600" dirty="0" smtClean="0">
                <a:solidFill>
                  <a:srgbClr val="57B9DF"/>
                </a:solidFill>
                <a:cs typeface="Arial" panose="020B0604020202020204" pitchFamily="34" charset="0"/>
              </a:rPr>
              <a:t>.</a:t>
            </a:r>
          </a:p>
          <a:p>
            <a:endParaRPr lang="en-GB" sz="1600" dirty="0">
              <a:solidFill>
                <a:srgbClr val="57B9DF"/>
              </a:solidFill>
              <a:cs typeface="Arial" panose="020B0604020202020204" pitchFamily="34" charset="0"/>
            </a:endParaRPr>
          </a:p>
          <a:p>
            <a:r>
              <a:rPr lang="en-GB" sz="1600" dirty="0">
                <a:solidFill>
                  <a:srgbClr val="57B9DF"/>
                </a:solidFill>
                <a:cs typeface="Arial" panose="020B0604020202020204" pitchFamily="34" charset="0"/>
              </a:rPr>
              <a:t>The lower table of the </a:t>
            </a:r>
            <a:r>
              <a:rPr lang="en-GB" sz="1600" dirty="0" smtClean="0">
                <a:solidFill>
                  <a:srgbClr val="57B9DF"/>
                </a:solidFill>
                <a:cs typeface="Arial" panose="020B0604020202020204" pitchFamily="34" charset="0"/>
              </a:rPr>
              <a:t>image contains </a:t>
            </a:r>
            <a:r>
              <a:rPr lang="en-GB" sz="1600" dirty="0">
                <a:solidFill>
                  <a:srgbClr val="57B9DF"/>
                </a:solidFill>
                <a:cs typeface="Arial" panose="020B0604020202020204" pitchFamily="34" charset="0"/>
              </a:rPr>
              <a:t>axis coordinate points </a:t>
            </a:r>
            <a:r>
              <a:rPr lang="en-GB" sz="1600" dirty="0" smtClean="0">
                <a:solidFill>
                  <a:srgbClr val="57B9DF"/>
                </a:solidFill>
                <a:cs typeface="Arial" panose="020B0604020202020204" pitchFamily="34" charset="0"/>
              </a:rPr>
              <a:t>to traverse </a:t>
            </a:r>
            <a:r>
              <a:rPr lang="en-GB" sz="1600" dirty="0">
                <a:solidFill>
                  <a:srgbClr val="57B9DF"/>
                </a:solidFill>
                <a:cs typeface="Arial" panose="020B0604020202020204" pitchFamily="34" charset="0"/>
              </a:rPr>
              <a:t>said points, either </a:t>
            </a:r>
            <a:r>
              <a:rPr lang="en-GB" sz="1600" dirty="0" smtClean="0">
                <a:solidFill>
                  <a:srgbClr val="57B9DF"/>
                </a:solidFill>
                <a:cs typeface="Arial" panose="020B0604020202020204" pitchFamily="34" charset="0"/>
              </a:rPr>
              <a:t>referred to </a:t>
            </a:r>
            <a:r>
              <a:rPr lang="en-GB" sz="1600" dirty="0">
                <a:solidFill>
                  <a:srgbClr val="57B9DF"/>
                </a:solidFill>
                <a:cs typeface="Arial" panose="020B0604020202020204" pitchFamily="34" charset="0"/>
              </a:rPr>
              <a:t>machine or program coordinates.</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5" name="Imagen 4"/>
          <p:cNvPicPr>
            <a:picLocks noChangeAspect="1"/>
          </p:cNvPicPr>
          <p:nvPr/>
        </p:nvPicPr>
        <p:blipFill>
          <a:blip r:embed="rId3"/>
          <a:stretch>
            <a:fillRect/>
          </a:stretch>
        </p:blipFill>
        <p:spPr>
          <a:xfrm>
            <a:off x="8207298" y="1384527"/>
            <a:ext cx="3182744" cy="5092389"/>
          </a:xfrm>
          <a:prstGeom prst="rect">
            <a:avLst/>
          </a:prstGeom>
        </p:spPr>
      </p:pic>
    </p:spTree>
    <p:extLst>
      <p:ext uri="{BB962C8B-B14F-4D97-AF65-F5344CB8AC3E}">
        <p14:creationId xmlns:p14="http://schemas.microsoft.com/office/powerpoint/2010/main" val="8723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1815882"/>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MAIN MENU</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smtClean="0">
                <a:solidFill>
                  <a:srgbClr val="57B9DF"/>
                </a:solidFill>
                <a:cs typeface="Arial" panose="020B0604020202020204" pitchFamily="34" charset="0"/>
              </a:rPr>
              <a:t>In this screen we can see the main menu of the machine</a:t>
            </a:r>
          </a:p>
          <a:p>
            <a:endParaRPr lang="en-GB" sz="1600" dirty="0">
              <a:solidFill>
                <a:srgbClr val="57B9DF"/>
              </a:solidFill>
              <a:cs typeface="Arial" panose="020B0604020202020204" pitchFamily="34" charset="0"/>
            </a:endParaRPr>
          </a:p>
          <a:p>
            <a:r>
              <a:rPr lang="en-GB" sz="1600" b="1" dirty="0" smtClean="0">
                <a:solidFill>
                  <a:srgbClr val="222D59"/>
                </a:solidFill>
                <a:latin typeface="Arial Black" panose="020B0A04020102020204" pitchFamily="34" charset="0"/>
              </a:rPr>
              <a:t>HOME SCREEN</a:t>
            </a:r>
          </a:p>
          <a:p>
            <a:endParaRPr lang="en-GB" sz="1600" b="1" dirty="0">
              <a:solidFill>
                <a:srgbClr val="222D59"/>
              </a:solidFill>
              <a:latin typeface="Arial Black" panose="020B0A04020102020204" pitchFamily="34" charset="0"/>
            </a:endParaRPr>
          </a:p>
          <a:p>
            <a:endParaRPr lang="en-GB" sz="1600" dirty="0">
              <a:solidFill>
                <a:srgbClr val="57B9DF"/>
              </a:solidFill>
              <a:cs typeface="Arial" panose="020B06040202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640732" y="2748266"/>
            <a:ext cx="7481004" cy="1437028"/>
          </a:xfrm>
          <a:prstGeom prst="rect">
            <a:avLst/>
          </a:prstGeom>
        </p:spPr>
      </p:pic>
    </p:spTree>
    <p:extLst>
      <p:ext uri="{BB962C8B-B14F-4D97-AF65-F5344CB8AC3E}">
        <p14:creationId xmlns:p14="http://schemas.microsoft.com/office/powerpoint/2010/main" val="40883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1569660"/>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SETUP SCREEN</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As you can see in the </a:t>
            </a:r>
            <a:r>
              <a:rPr lang="en-GB" sz="1600" dirty="0" smtClean="0">
                <a:solidFill>
                  <a:srgbClr val="57B9DF"/>
                </a:solidFill>
                <a:cs typeface="Arial" panose="020B0604020202020204" pitchFamily="34" charset="0"/>
              </a:rPr>
              <a:t>picture, once </a:t>
            </a:r>
            <a:r>
              <a:rPr lang="en-GB" sz="1600" dirty="0">
                <a:solidFill>
                  <a:srgbClr val="57B9DF"/>
                </a:solidFill>
                <a:cs typeface="Arial" panose="020B0604020202020204" pitchFamily="34" charset="0"/>
              </a:rPr>
              <a:t>we click on SETUP </a:t>
            </a:r>
            <a:r>
              <a:rPr lang="en-GB" sz="1600" dirty="0" smtClean="0">
                <a:solidFill>
                  <a:srgbClr val="57B9DF"/>
                </a:solidFill>
                <a:cs typeface="Arial" panose="020B0604020202020204" pitchFamily="34" charset="0"/>
              </a:rPr>
              <a:t>from the </a:t>
            </a:r>
            <a:r>
              <a:rPr lang="en-GB" sz="1600" dirty="0">
                <a:solidFill>
                  <a:srgbClr val="57B9DF"/>
                </a:solidFill>
                <a:cs typeface="Arial" panose="020B0604020202020204" pitchFamily="34" charset="0"/>
              </a:rPr>
              <a:t>main menu we access </a:t>
            </a:r>
            <a:r>
              <a:rPr lang="en-GB" sz="1600" dirty="0" smtClean="0">
                <a:solidFill>
                  <a:srgbClr val="57B9DF"/>
                </a:solidFill>
                <a:cs typeface="Arial" panose="020B0604020202020204" pitchFamily="34" charset="0"/>
              </a:rPr>
              <a:t>this screen</a:t>
            </a:r>
            <a:r>
              <a:rPr lang="en-GB" sz="1600" dirty="0">
                <a:solidFill>
                  <a:srgbClr val="57B9DF"/>
                </a:solidFill>
                <a:cs typeface="Arial" panose="020B0604020202020204" pitchFamily="34" charset="0"/>
              </a:rPr>
              <a:t>, where we have all </a:t>
            </a:r>
            <a:r>
              <a:rPr lang="en-GB" sz="1600" dirty="0" smtClean="0">
                <a:solidFill>
                  <a:srgbClr val="57B9DF"/>
                </a:solidFill>
                <a:cs typeface="Arial" panose="020B0604020202020204" pitchFamily="34" charset="0"/>
              </a:rPr>
              <a:t>the options </a:t>
            </a:r>
            <a:r>
              <a:rPr lang="en-GB" sz="1600" dirty="0">
                <a:solidFill>
                  <a:srgbClr val="57B9DF"/>
                </a:solidFill>
                <a:cs typeface="Arial" panose="020B0604020202020204" pitchFamily="34" charset="0"/>
              </a:rPr>
              <a:t>related to </a:t>
            </a:r>
            <a:r>
              <a:rPr lang="en-GB" sz="1600" dirty="0" smtClean="0">
                <a:solidFill>
                  <a:srgbClr val="57B9DF"/>
                </a:solidFill>
                <a:cs typeface="Arial" panose="020B0604020202020204" pitchFamily="34" charset="0"/>
              </a:rPr>
              <a:t>the preparation </a:t>
            </a:r>
            <a:r>
              <a:rPr lang="en-GB" sz="1600" dirty="0">
                <a:solidFill>
                  <a:srgbClr val="57B9DF"/>
                </a:solidFill>
                <a:cs typeface="Arial" panose="020B0604020202020204" pitchFamily="34" charset="0"/>
              </a:rPr>
              <a:t>of the </a:t>
            </a:r>
            <a:r>
              <a:rPr lang="en-GB" sz="1600" dirty="0" smtClean="0">
                <a:solidFill>
                  <a:srgbClr val="57B9DF"/>
                </a:solidFill>
                <a:cs typeface="Arial" panose="020B0604020202020204" pitchFamily="34" charset="0"/>
              </a:rPr>
              <a:t>machine</a:t>
            </a:r>
            <a:endParaRPr lang="en-GB" sz="1600" b="1" dirty="0" smtClean="0">
              <a:solidFill>
                <a:srgbClr val="222D59"/>
              </a:solidFill>
              <a:latin typeface="Arial Black" panose="020B0A04020102020204" pitchFamily="34" charset="0"/>
            </a:endParaRPr>
          </a:p>
          <a:p>
            <a:endParaRPr lang="en-GB" sz="1600" b="1" dirty="0">
              <a:solidFill>
                <a:srgbClr val="222D59"/>
              </a:solidFill>
              <a:latin typeface="Arial Black" panose="020B0A04020102020204" pitchFamily="34" charset="0"/>
            </a:endParaRPr>
          </a:p>
          <a:p>
            <a:endParaRPr lang="en-GB" sz="1600" dirty="0">
              <a:solidFill>
                <a:srgbClr val="57B9DF"/>
              </a:solidFill>
              <a:cs typeface="Arial" panose="020B06040202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40732" y="2607490"/>
            <a:ext cx="5704312" cy="3852912"/>
          </a:xfrm>
          <a:prstGeom prst="rect">
            <a:avLst/>
          </a:prstGeom>
        </p:spPr>
      </p:pic>
    </p:spTree>
    <p:extLst>
      <p:ext uri="{BB962C8B-B14F-4D97-AF65-F5344CB8AC3E}">
        <p14:creationId xmlns:p14="http://schemas.microsoft.com/office/powerpoint/2010/main" val="23202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1815882"/>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ALIGNING THE </a:t>
            </a:r>
            <a:r>
              <a:rPr lang="en-GB" sz="1600" b="1" dirty="0" smtClean="0">
                <a:solidFill>
                  <a:srgbClr val="222D59"/>
                </a:solidFill>
                <a:latin typeface="Arial Black" panose="020B0A04020102020204" pitchFamily="34" charset="0"/>
              </a:rPr>
              <a:t>WORKPIECE</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As in any machine, one of the first operations is </a:t>
            </a:r>
            <a:r>
              <a:rPr lang="en-GB" sz="1600" dirty="0" smtClean="0">
                <a:solidFill>
                  <a:srgbClr val="57B9DF"/>
                </a:solidFill>
                <a:cs typeface="Arial" panose="020B0604020202020204" pitchFamily="34" charset="0"/>
              </a:rPr>
              <a:t>to align </a:t>
            </a:r>
            <a:r>
              <a:rPr lang="en-GB" sz="1600" dirty="0">
                <a:solidFill>
                  <a:srgbClr val="57B9DF"/>
                </a:solidFill>
                <a:cs typeface="Arial" panose="020B0604020202020204" pitchFamily="34" charset="0"/>
              </a:rPr>
              <a:t>the </a:t>
            </a:r>
            <a:r>
              <a:rPr lang="en-GB" sz="1600" dirty="0" err="1">
                <a:solidFill>
                  <a:srgbClr val="57B9DF"/>
                </a:solidFill>
                <a:cs typeface="Arial" panose="020B0604020202020204" pitchFamily="34" charset="0"/>
              </a:rPr>
              <a:t>workpiece</a:t>
            </a:r>
            <a:r>
              <a:rPr lang="en-GB" sz="1600" dirty="0">
                <a:solidFill>
                  <a:srgbClr val="57B9DF"/>
                </a:solidFill>
                <a:cs typeface="Arial" panose="020B0604020202020204" pitchFamily="34" charset="0"/>
              </a:rPr>
              <a:t> with the axes of the machine.</a:t>
            </a:r>
          </a:p>
          <a:p>
            <a:endParaRPr lang="en-GB" sz="1600" dirty="0">
              <a:solidFill>
                <a:srgbClr val="57B9DF"/>
              </a:solidFill>
              <a:cs typeface="Arial" panose="020B0604020202020204" pitchFamily="34" charset="0"/>
            </a:endParaRPr>
          </a:p>
          <a:p>
            <a:r>
              <a:rPr lang="en-GB" sz="1600" dirty="0">
                <a:solidFill>
                  <a:srgbClr val="57B9DF"/>
                </a:solidFill>
                <a:cs typeface="Arial" panose="020B0604020202020204" pitchFamily="34" charset="0"/>
              </a:rPr>
              <a:t>This operation can be done through the </a:t>
            </a:r>
            <a:r>
              <a:rPr lang="en-GB" sz="1600" dirty="0" smtClean="0">
                <a:solidFill>
                  <a:srgbClr val="57B9DF"/>
                </a:solidFill>
                <a:cs typeface="Arial" panose="020B0604020202020204" pitchFamily="34" charset="0"/>
              </a:rPr>
              <a:t>traditional system</a:t>
            </a:r>
            <a:r>
              <a:rPr lang="en-GB" sz="1600" dirty="0">
                <a:solidFill>
                  <a:srgbClr val="57B9DF"/>
                </a:solidFill>
                <a:cs typeface="Arial" panose="020B0604020202020204" pitchFamily="34" charset="0"/>
              </a:rPr>
              <a:t>, that is, using a dial gauge. But this machine </a:t>
            </a:r>
            <a:r>
              <a:rPr lang="en-GB" sz="1600" dirty="0" smtClean="0">
                <a:solidFill>
                  <a:srgbClr val="57B9DF"/>
                </a:solidFill>
                <a:cs typeface="Arial" panose="020B0604020202020204" pitchFamily="34" charset="0"/>
              </a:rPr>
              <a:t>gives us </a:t>
            </a:r>
            <a:r>
              <a:rPr lang="en-GB" sz="1600" dirty="0">
                <a:solidFill>
                  <a:srgbClr val="57B9DF"/>
                </a:solidFill>
                <a:cs typeface="Arial" panose="020B0604020202020204" pitchFamily="34" charset="0"/>
              </a:rPr>
              <a:t>the possibility to do it automatically with the </a:t>
            </a:r>
            <a:r>
              <a:rPr lang="en-GB" sz="1600" dirty="0" smtClean="0">
                <a:solidFill>
                  <a:srgbClr val="57B9DF"/>
                </a:solidFill>
                <a:cs typeface="Arial" panose="020B0604020202020204" pitchFamily="34" charset="0"/>
              </a:rPr>
              <a:t>function “TILT</a:t>
            </a:r>
            <a:r>
              <a:rPr lang="en-GB" sz="1600" dirty="0">
                <a:solidFill>
                  <a:srgbClr val="57B9DF"/>
                </a:solidFill>
                <a:cs typeface="Arial" panose="020B0604020202020204" pitchFamily="34" charset="0"/>
              </a:rPr>
              <a: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400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3293209"/>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TILT</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Once you press the TILT icon, you will </a:t>
            </a:r>
            <a:r>
              <a:rPr lang="en-GB" sz="1600" dirty="0" smtClean="0">
                <a:solidFill>
                  <a:srgbClr val="57B9DF"/>
                </a:solidFill>
                <a:cs typeface="Arial" panose="020B0604020202020204" pitchFamily="34" charset="0"/>
              </a:rPr>
              <a:t>see the </a:t>
            </a:r>
            <a:r>
              <a:rPr lang="en-GB" sz="1600" dirty="0">
                <a:solidFill>
                  <a:srgbClr val="57B9DF"/>
                </a:solidFill>
                <a:cs typeface="Arial" panose="020B0604020202020204" pitchFamily="34" charset="0"/>
              </a:rPr>
              <a:t>menu in the image. Here you can </a:t>
            </a:r>
            <a:r>
              <a:rPr lang="en-GB" sz="1600" dirty="0" smtClean="0">
                <a:solidFill>
                  <a:srgbClr val="57B9DF"/>
                </a:solidFill>
                <a:cs typeface="Arial" panose="020B0604020202020204" pitchFamily="34" charset="0"/>
              </a:rPr>
              <a:t>choose the </a:t>
            </a:r>
            <a:r>
              <a:rPr lang="en-GB" sz="1600" dirty="0">
                <a:solidFill>
                  <a:srgbClr val="57B9DF"/>
                </a:solidFill>
                <a:cs typeface="Arial" panose="020B0604020202020204" pitchFamily="34" charset="0"/>
              </a:rPr>
              <a:t>axis in which you want to make </a:t>
            </a:r>
            <a:r>
              <a:rPr lang="en-GB" sz="1600" dirty="0" smtClean="0">
                <a:solidFill>
                  <a:srgbClr val="57B9DF"/>
                </a:solidFill>
                <a:cs typeface="Arial" panose="020B0604020202020204" pitchFamily="34" charset="0"/>
              </a:rPr>
              <a:t>the contacts</a:t>
            </a:r>
            <a:r>
              <a:rPr lang="en-GB" sz="1600" dirty="0">
                <a:solidFill>
                  <a:srgbClr val="57B9DF"/>
                </a:solidFill>
                <a:cs typeface="Arial" panose="020B0604020202020204" pitchFamily="34" charset="0"/>
              </a:rPr>
              <a:t>, the distance between </a:t>
            </a:r>
            <a:r>
              <a:rPr lang="en-GB" sz="1600" dirty="0" smtClean="0">
                <a:solidFill>
                  <a:srgbClr val="57B9DF"/>
                </a:solidFill>
                <a:cs typeface="Arial" panose="020B0604020202020204" pitchFamily="34" charset="0"/>
              </a:rPr>
              <a:t>them and their </a:t>
            </a:r>
            <a:r>
              <a:rPr lang="en-GB" sz="1600" dirty="0">
                <a:solidFill>
                  <a:srgbClr val="57B9DF"/>
                </a:solidFill>
                <a:cs typeface="Arial" panose="020B0604020202020204" pitchFamily="34" charset="0"/>
              </a:rPr>
              <a:t>direction.</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Once </a:t>
            </a:r>
            <a:r>
              <a:rPr lang="en-GB" sz="1600" dirty="0">
                <a:solidFill>
                  <a:srgbClr val="57B9DF"/>
                </a:solidFill>
                <a:cs typeface="Arial" panose="020B0604020202020204" pitchFamily="34" charset="0"/>
              </a:rPr>
              <a:t>the operation is executed, we will </a:t>
            </a:r>
            <a:r>
              <a:rPr lang="en-GB" sz="1600" dirty="0" smtClean="0">
                <a:solidFill>
                  <a:srgbClr val="57B9DF"/>
                </a:solidFill>
                <a:cs typeface="Arial" panose="020B0604020202020204" pitchFamily="34" charset="0"/>
              </a:rPr>
              <a:t>be able </a:t>
            </a:r>
            <a:r>
              <a:rPr lang="en-GB" sz="1600" dirty="0">
                <a:solidFill>
                  <a:srgbClr val="57B9DF"/>
                </a:solidFill>
                <a:cs typeface="Arial" panose="020B0604020202020204" pitchFamily="34" charset="0"/>
              </a:rPr>
              <a:t>to align the machine coordinate </a:t>
            </a:r>
            <a:r>
              <a:rPr lang="en-GB" sz="1600" dirty="0" smtClean="0">
                <a:solidFill>
                  <a:srgbClr val="57B9DF"/>
                </a:solidFill>
                <a:cs typeface="Arial" panose="020B0604020202020204" pitchFamily="34" charset="0"/>
              </a:rPr>
              <a:t>system with </a:t>
            </a:r>
            <a:r>
              <a:rPr lang="en-GB" sz="1600" dirty="0">
                <a:solidFill>
                  <a:srgbClr val="57B9DF"/>
                </a:solidFill>
                <a:cs typeface="Arial" panose="020B0604020202020204" pitchFamily="34" charset="0"/>
              </a:rPr>
              <a:t>the alignment angle of the part </a:t>
            </a:r>
            <a:r>
              <a:rPr lang="en-GB" sz="1600" dirty="0" smtClean="0">
                <a:solidFill>
                  <a:srgbClr val="57B9DF"/>
                </a:solidFill>
                <a:cs typeface="Arial" panose="020B0604020202020204" pitchFamily="34" charset="0"/>
              </a:rPr>
              <a:t>with respect </a:t>
            </a:r>
            <a:r>
              <a:rPr lang="en-GB" sz="1600" dirty="0">
                <a:solidFill>
                  <a:srgbClr val="57B9DF"/>
                </a:solidFill>
                <a:cs typeface="Arial" panose="020B0604020202020204" pitchFamily="34" charset="0"/>
              </a:rPr>
              <a:t>to the machine axes.</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You </a:t>
            </a:r>
            <a:r>
              <a:rPr lang="en-GB" sz="1600" dirty="0">
                <a:solidFill>
                  <a:srgbClr val="57B9DF"/>
                </a:solidFill>
                <a:cs typeface="Arial" panose="020B0604020202020204" pitchFamily="34" charset="0"/>
              </a:rPr>
              <a:t>can see how to use it here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7013502" y="1384528"/>
            <a:ext cx="3833253" cy="4851750"/>
          </a:xfrm>
          <a:prstGeom prst="rect">
            <a:avLst/>
          </a:prstGeom>
        </p:spPr>
      </p:pic>
      <p:pic>
        <p:nvPicPr>
          <p:cNvPr id="7" name="Imagen 6"/>
          <p:cNvPicPr>
            <a:picLocks noChangeAspect="1"/>
          </p:cNvPicPr>
          <p:nvPr/>
        </p:nvPicPr>
        <p:blipFill>
          <a:blip r:embed="rId3"/>
          <a:stretch>
            <a:fillRect/>
          </a:stretch>
        </p:blipFill>
        <p:spPr>
          <a:xfrm>
            <a:off x="7165902" y="1536928"/>
            <a:ext cx="3833253" cy="4851750"/>
          </a:xfrm>
          <a:prstGeom prst="rect">
            <a:avLst/>
          </a:prstGeom>
        </p:spPr>
      </p:pic>
    </p:spTree>
    <p:extLst>
      <p:ext uri="{BB962C8B-B14F-4D97-AF65-F5344CB8AC3E}">
        <p14:creationId xmlns:p14="http://schemas.microsoft.com/office/powerpoint/2010/main" val="251851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1815882"/>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MANUAL TILT</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If you want to align the </a:t>
            </a:r>
            <a:r>
              <a:rPr lang="en-GB" sz="1600" dirty="0" err="1" smtClean="0">
                <a:solidFill>
                  <a:srgbClr val="57B9DF"/>
                </a:solidFill>
                <a:cs typeface="Arial" panose="020B0604020202020204" pitchFamily="34" charset="0"/>
              </a:rPr>
              <a:t>workpiece</a:t>
            </a:r>
            <a:r>
              <a:rPr lang="en-GB" sz="1600" dirty="0" smtClean="0">
                <a:solidFill>
                  <a:srgbClr val="57B9DF"/>
                </a:solidFill>
                <a:cs typeface="Arial" panose="020B0604020202020204" pitchFamily="34" charset="0"/>
              </a:rPr>
              <a:t> semi </a:t>
            </a:r>
            <a:r>
              <a:rPr lang="en-GB" sz="1600" dirty="0">
                <a:solidFill>
                  <a:srgbClr val="57B9DF"/>
                </a:solidFill>
                <a:cs typeface="Arial" panose="020B0604020202020204" pitchFamily="34" charset="0"/>
              </a:rPr>
              <a:t>automatically, because the </a:t>
            </a:r>
            <a:r>
              <a:rPr lang="en-GB" sz="1600" dirty="0" smtClean="0">
                <a:solidFill>
                  <a:srgbClr val="57B9DF"/>
                </a:solidFill>
                <a:cs typeface="Arial" panose="020B0604020202020204" pitchFamily="34" charset="0"/>
              </a:rPr>
              <a:t>part Is </a:t>
            </a:r>
            <a:r>
              <a:rPr lang="en-GB" sz="1600" dirty="0">
                <a:solidFill>
                  <a:srgbClr val="57B9DF"/>
                </a:solidFill>
                <a:cs typeface="Arial" panose="020B0604020202020204" pitchFamily="34" charset="0"/>
              </a:rPr>
              <a:t>not an interrupted line, </a:t>
            </a:r>
            <a:r>
              <a:rPr lang="en-GB" sz="1600" dirty="0" smtClean="0">
                <a:solidFill>
                  <a:srgbClr val="57B9DF"/>
                </a:solidFill>
                <a:cs typeface="Arial" panose="020B0604020202020204" pitchFamily="34" charset="0"/>
              </a:rPr>
              <a:t>another option </a:t>
            </a:r>
            <a:r>
              <a:rPr lang="en-GB" sz="1600" dirty="0">
                <a:solidFill>
                  <a:srgbClr val="57B9DF"/>
                </a:solidFill>
                <a:cs typeface="Arial" panose="020B0604020202020204" pitchFamily="34" charset="0"/>
              </a:rPr>
              <a:t>is using the MANUAL </a:t>
            </a:r>
            <a:r>
              <a:rPr lang="en-GB" sz="1600" dirty="0" smtClean="0">
                <a:solidFill>
                  <a:srgbClr val="57B9DF"/>
                </a:solidFill>
                <a:cs typeface="Arial" panose="020B0604020202020204" pitchFamily="34" charset="0"/>
              </a:rPr>
              <a:t>TILT operation </a:t>
            </a:r>
            <a:r>
              <a:rPr lang="en-GB" sz="1600" dirty="0">
                <a:solidFill>
                  <a:srgbClr val="57B9DF"/>
                </a:solidFill>
                <a:cs typeface="Arial" panose="020B0604020202020204" pitchFamily="34" charset="0"/>
              </a:rPr>
              <a:t>function that we </a:t>
            </a:r>
            <a:r>
              <a:rPr lang="en-GB" sz="1600" dirty="0" smtClean="0">
                <a:solidFill>
                  <a:srgbClr val="57B9DF"/>
                </a:solidFill>
                <a:cs typeface="Arial" panose="020B0604020202020204" pitchFamily="34" charset="0"/>
              </a:rPr>
              <a:t>will access </a:t>
            </a:r>
            <a:r>
              <a:rPr lang="en-GB" sz="1600" dirty="0">
                <a:solidFill>
                  <a:srgbClr val="57B9DF"/>
                </a:solidFill>
                <a:cs typeface="Arial" panose="020B0604020202020204" pitchFamily="34" charset="0"/>
              </a:rPr>
              <a:t>from the icon of the </a:t>
            </a:r>
            <a:r>
              <a:rPr lang="en-GB" sz="1600" dirty="0" smtClean="0">
                <a:solidFill>
                  <a:srgbClr val="57B9DF"/>
                </a:solidFill>
                <a:cs typeface="Arial" panose="020B0604020202020204" pitchFamily="34" charset="0"/>
              </a:rPr>
              <a:t>main menu </a:t>
            </a:r>
            <a:r>
              <a:rPr lang="en-GB" sz="1600" dirty="0">
                <a:solidFill>
                  <a:srgbClr val="57B9DF"/>
                </a:solidFill>
                <a:cs typeface="Arial" panose="020B0604020202020204" pitchFamily="34" charset="0"/>
              </a:rPr>
              <a:t>marked in the image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7046465" y="1384527"/>
            <a:ext cx="4640013" cy="4798195"/>
          </a:xfrm>
          <a:prstGeom prst="rect">
            <a:avLst/>
          </a:prstGeom>
        </p:spPr>
      </p:pic>
    </p:spTree>
    <p:extLst>
      <p:ext uri="{BB962C8B-B14F-4D97-AF65-F5344CB8AC3E}">
        <p14:creationId xmlns:p14="http://schemas.microsoft.com/office/powerpoint/2010/main" val="3520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4524315"/>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MANUAL TILT</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Once you have accessed the MANUAL </a:t>
            </a:r>
            <a:r>
              <a:rPr lang="en-GB" sz="1600" dirty="0" smtClean="0">
                <a:solidFill>
                  <a:srgbClr val="57B9DF"/>
                </a:solidFill>
                <a:cs typeface="Arial" panose="020B0604020202020204" pitchFamily="34" charset="0"/>
              </a:rPr>
              <a:t>TILT operation </a:t>
            </a:r>
            <a:r>
              <a:rPr lang="en-GB" sz="1600" dirty="0">
                <a:solidFill>
                  <a:srgbClr val="57B9DF"/>
                </a:solidFill>
                <a:cs typeface="Arial" panose="020B0604020202020204" pitchFamily="34" charset="0"/>
              </a:rPr>
              <a:t>menu, you will see the menu in </a:t>
            </a:r>
            <a:r>
              <a:rPr lang="en-GB" sz="1600" dirty="0" smtClean="0">
                <a:solidFill>
                  <a:srgbClr val="57B9DF"/>
                </a:solidFill>
                <a:cs typeface="Arial" panose="020B0604020202020204" pitchFamily="34" charset="0"/>
              </a:rPr>
              <a:t>the image</a:t>
            </a:r>
            <a:r>
              <a:rPr lang="en-GB" sz="1600" dirty="0">
                <a:solidFill>
                  <a:srgbClr val="57B9DF"/>
                </a:solidFill>
                <a:cs typeface="Arial" panose="020B0604020202020204" pitchFamily="34" charset="0"/>
              </a:rPr>
              <a:t>. </a:t>
            </a:r>
            <a:endParaRPr lang="en-GB" sz="1600" dirty="0" smtClean="0">
              <a:solidFill>
                <a:srgbClr val="57B9DF"/>
              </a:solidFill>
              <a:cs typeface="Arial" panose="020B0604020202020204" pitchFamily="34" charset="0"/>
            </a:endParaRP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Before </a:t>
            </a:r>
            <a:r>
              <a:rPr lang="en-GB" sz="1600" dirty="0">
                <a:solidFill>
                  <a:srgbClr val="57B9DF"/>
                </a:solidFill>
                <a:cs typeface="Arial" panose="020B0604020202020204" pitchFamily="34" charset="0"/>
              </a:rPr>
              <a:t>entering in this option you </a:t>
            </a:r>
            <a:r>
              <a:rPr lang="en-GB" sz="1600" dirty="0" smtClean="0">
                <a:solidFill>
                  <a:srgbClr val="57B9DF"/>
                </a:solidFill>
                <a:cs typeface="Arial" panose="020B0604020202020204" pitchFamily="34" charset="0"/>
              </a:rPr>
              <a:t>must ma </a:t>
            </a:r>
            <a:r>
              <a:rPr lang="en-GB" sz="1600" dirty="0">
                <a:solidFill>
                  <a:srgbClr val="57B9DF"/>
                </a:solidFill>
                <a:cs typeface="Arial" panose="020B0604020202020204" pitchFamily="34" charset="0"/>
              </a:rPr>
              <a:t>you </a:t>
            </a:r>
            <a:r>
              <a:rPr lang="en-GB" sz="1600" dirty="0" smtClean="0">
                <a:solidFill>
                  <a:srgbClr val="57B9DF"/>
                </a:solidFill>
                <a:cs typeface="Arial" panose="020B0604020202020204" pitchFamily="34" charset="0"/>
              </a:rPr>
              <a:t>can choose </a:t>
            </a:r>
            <a:r>
              <a:rPr lang="en-GB" sz="1600" dirty="0">
                <a:solidFill>
                  <a:srgbClr val="57B9DF"/>
                </a:solidFill>
                <a:cs typeface="Arial" panose="020B0604020202020204" pitchFamily="34" charset="0"/>
              </a:rPr>
              <a:t>the first point, after </a:t>
            </a:r>
            <a:r>
              <a:rPr lang="en-GB" sz="1600" dirty="0" smtClean="0">
                <a:solidFill>
                  <a:srgbClr val="57B9DF"/>
                </a:solidFill>
                <a:cs typeface="Arial" panose="020B0604020202020204" pitchFamily="34" charset="0"/>
              </a:rPr>
              <a:t>we have </a:t>
            </a:r>
            <a:r>
              <a:rPr lang="en-GB" sz="1600" dirty="0">
                <a:solidFill>
                  <a:srgbClr val="57B9DF"/>
                </a:solidFill>
                <a:cs typeface="Arial" panose="020B0604020202020204" pitchFamily="34" charset="0"/>
              </a:rPr>
              <a:t>done the contact with </a:t>
            </a:r>
            <a:r>
              <a:rPr lang="en-GB" sz="1600" dirty="0" smtClean="0">
                <a:solidFill>
                  <a:srgbClr val="57B9DF"/>
                </a:solidFill>
                <a:cs typeface="Arial" panose="020B0604020202020204" pitchFamily="34" charset="0"/>
              </a:rPr>
              <a:t>CONTACT command</a:t>
            </a:r>
            <a:r>
              <a:rPr lang="en-GB" sz="1600" dirty="0">
                <a:solidFill>
                  <a:srgbClr val="57B9DF"/>
                </a:solidFill>
                <a:cs typeface="Arial" panose="020B0604020202020204" pitchFamily="34" charset="0"/>
              </a:rPr>
              <a:t>. Then, after moving the </a:t>
            </a:r>
            <a:r>
              <a:rPr lang="en-GB" sz="1600" dirty="0" smtClean="0">
                <a:solidFill>
                  <a:srgbClr val="57B9DF"/>
                </a:solidFill>
                <a:cs typeface="Arial" panose="020B0604020202020204" pitchFamily="34" charset="0"/>
              </a:rPr>
              <a:t>machine manually </a:t>
            </a:r>
            <a:r>
              <a:rPr lang="en-GB" sz="1600" dirty="0">
                <a:solidFill>
                  <a:srgbClr val="57B9DF"/>
                </a:solidFill>
                <a:cs typeface="Arial" panose="020B0604020202020204" pitchFamily="34" charset="0"/>
              </a:rPr>
              <a:t>to the second position and </a:t>
            </a:r>
            <a:r>
              <a:rPr lang="en-GB" sz="1600" dirty="0" smtClean="0">
                <a:solidFill>
                  <a:srgbClr val="57B9DF"/>
                </a:solidFill>
                <a:cs typeface="Arial" panose="020B0604020202020204" pitchFamily="34" charset="0"/>
              </a:rPr>
              <a:t>doing contact </a:t>
            </a:r>
            <a:r>
              <a:rPr lang="en-GB" sz="1600" dirty="0">
                <a:solidFill>
                  <a:srgbClr val="57B9DF"/>
                </a:solidFill>
                <a:cs typeface="Arial" panose="020B0604020202020204" pitchFamily="34" charset="0"/>
              </a:rPr>
              <a:t>with the same CONTACT </a:t>
            </a:r>
            <a:r>
              <a:rPr lang="en-GB" sz="1600" dirty="0" smtClean="0">
                <a:solidFill>
                  <a:srgbClr val="57B9DF"/>
                </a:solidFill>
                <a:cs typeface="Arial" panose="020B0604020202020204" pitchFamily="34" charset="0"/>
              </a:rPr>
              <a:t>command, we’ll </a:t>
            </a:r>
            <a:r>
              <a:rPr lang="en-GB" sz="1600" dirty="0">
                <a:solidFill>
                  <a:srgbClr val="57B9DF"/>
                </a:solidFill>
                <a:cs typeface="Arial" panose="020B0604020202020204" pitchFamily="34" charset="0"/>
              </a:rPr>
              <a:t>choose the second point.</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Between </a:t>
            </a:r>
            <a:r>
              <a:rPr lang="en-GB" sz="1600" dirty="0">
                <a:solidFill>
                  <a:srgbClr val="57B9DF"/>
                </a:solidFill>
                <a:cs typeface="Arial" panose="020B0604020202020204" pitchFamily="34" charset="0"/>
              </a:rPr>
              <a:t>these two points the CNC </a:t>
            </a:r>
            <a:r>
              <a:rPr lang="en-GB" sz="1600" dirty="0" smtClean="0">
                <a:solidFill>
                  <a:srgbClr val="57B9DF"/>
                </a:solidFill>
                <a:cs typeface="Arial" panose="020B0604020202020204" pitchFamily="34" charset="0"/>
              </a:rPr>
              <a:t>will generate </a:t>
            </a:r>
            <a:r>
              <a:rPr lang="en-GB" sz="1600" dirty="0">
                <a:solidFill>
                  <a:srgbClr val="57B9DF"/>
                </a:solidFill>
                <a:cs typeface="Arial" panose="020B0604020202020204" pitchFamily="34" charset="0"/>
              </a:rPr>
              <a:t>a line that will be used to align </a:t>
            </a:r>
            <a:r>
              <a:rPr lang="en-GB" sz="1600" dirty="0" smtClean="0">
                <a:solidFill>
                  <a:srgbClr val="57B9DF"/>
                </a:solidFill>
                <a:cs typeface="Arial" panose="020B0604020202020204" pitchFamily="34" charset="0"/>
              </a:rPr>
              <a:t>the machine </a:t>
            </a:r>
            <a:r>
              <a:rPr lang="en-GB" sz="1600" dirty="0">
                <a:solidFill>
                  <a:srgbClr val="57B9DF"/>
                </a:solidFill>
                <a:cs typeface="Arial" panose="020B0604020202020204" pitchFamily="34" charset="0"/>
              </a:rPr>
              <a:t>coordinate system with the </a:t>
            </a:r>
            <a:r>
              <a:rPr lang="en-GB" sz="1600" dirty="0" smtClean="0">
                <a:solidFill>
                  <a:srgbClr val="57B9DF"/>
                </a:solidFill>
                <a:cs typeface="Arial" panose="020B0604020202020204" pitchFamily="34" charset="0"/>
              </a:rPr>
              <a:t>alignment angle </a:t>
            </a:r>
            <a:r>
              <a:rPr lang="en-GB" sz="1600" dirty="0">
                <a:solidFill>
                  <a:srgbClr val="57B9DF"/>
                </a:solidFill>
                <a:cs typeface="Arial" panose="020B0604020202020204" pitchFamily="34" charset="0"/>
              </a:rPr>
              <a:t>of the part </a:t>
            </a:r>
            <a:r>
              <a:rPr lang="en-GB" sz="1600" dirty="0" smtClean="0">
                <a:solidFill>
                  <a:srgbClr val="57B9DF"/>
                </a:solidFill>
                <a:cs typeface="Arial" panose="020B0604020202020204" pitchFamily="34" charset="0"/>
              </a:rPr>
              <a:t>with respect </a:t>
            </a:r>
            <a:r>
              <a:rPr lang="en-GB" sz="1600" dirty="0">
                <a:solidFill>
                  <a:srgbClr val="57B9DF"/>
                </a:solidFill>
                <a:cs typeface="Arial" panose="020B0604020202020204" pitchFamily="34" charset="0"/>
              </a:rPr>
              <a:t>to the </a:t>
            </a:r>
            <a:r>
              <a:rPr lang="en-GB" sz="1600" dirty="0" smtClean="0">
                <a:solidFill>
                  <a:srgbClr val="57B9DF"/>
                </a:solidFill>
                <a:cs typeface="Arial" panose="020B0604020202020204" pitchFamily="34" charset="0"/>
              </a:rPr>
              <a:t>machine axes.</a:t>
            </a:r>
          </a:p>
          <a:p>
            <a:endParaRPr lang="en-GB" sz="1600" dirty="0">
              <a:solidFill>
                <a:srgbClr val="57B9DF"/>
              </a:solidFill>
              <a:cs typeface="Arial" panose="020B0604020202020204" pitchFamily="34" charset="0"/>
            </a:endParaRPr>
          </a:p>
          <a:p>
            <a:r>
              <a:rPr lang="en-GB" sz="1600" dirty="0">
                <a:solidFill>
                  <a:srgbClr val="57B9DF"/>
                </a:solidFill>
                <a:cs typeface="Arial" panose="020B0604020202020204" pitchFamily="34" charset="0"/>
              </a:rPr>
              <a:t>You can see how to use it here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7330742" y="1384528"/>
            <a:ext cx="3809326" cy="4902913"/>
          </a:xfrm>
          <a:prstGeom prst="rect">
            <a:avLst/>
          </a:prstGeom>
        </p:spPr>
      </p:pic>
    </p:spTree>
    <p:extLst>
      <p:ext uri="{BB962C8B-B14F-4D97-AF65-F5344CB8AC3E}">
        <p14:creationId xmlns:p14="http://schemas.microsoft.com/office/powerpoint/2010/main" val="27960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ONA AV 35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4990634" cy="4278094"/>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TILT WITH </a:t>
            </a:r>
            <a:r>
              <a:rPr lang="en-GB" sz="1600" b="1" dirty="0" smtClean="0">
                <a:solidFill>
                  <a:srgbClr val="222D59"/>
                </a:solidFill>
                <a:latin typeface="Arial Black" panose="020B0A04020102020204" pitchFamily="34" charset="0"/>
              </a:rPr>
              <a:t>CENTERS</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Once you have accessed the TILT </a:t>
            </a:r>
            <a:r>
              <a:rPr lang="en-GB" sz="1600" dirty="0" smtClean="0">
                <a:solidFill>
                  <a:srgbClr val="57B9DF"/>
                </a:solidFill>
                <a:cs typeface="Arial" panose="020B0604020202020204" pitchFamily="34" charset="0"/>
              </a:rPr>
              <a:t>WITH CENTERS </a:t>
            </a:r>
            <a:r>
              <a:rPr lang="en-GB" sz="1600" dirty="0">
                <a:solidFill>
                  <a:srgbClr val="57B9DF"/>
                </a:solidFill>
                <a:cs typeface="Arial" panose="020B0604020202020204" pitchFamily="34" charset="0"/>
              </a:rPr>
              <a:t>operation menu that you can see </a:t>
            </a:r>
            <a:r>
              <a:rPr lang="en-GB" sz="1600" dirty="0" smtClean="0">
                <a:solidFill>
                  <a:srgbClr val="57B9DF"/>
                </a:solidFill>
                <a:cs typeface="Arial" panose="020B0604020202020204" pitchFamily="34" charset="0"/>
              </a:rPr>
              <a:t>in the </a:t>
            </a:r>
            <a:r>
              <a:rPr lang="en-GB" sz="1600" dirty="0">
                <a:solidFill>
                  <a:srgbClr val="57B9DF"/>
                </a:solidFill>
                <a:cs typeface="Arial" panose="020B0604020202020204" pitchFamily="34" charset="0"/>
              </a:rPr>
              <a:t>image, you can choose the first hole. </a:t>
            </a:r>
            <a:r>
              <a:rPr lang="en-GB" sz="1600" dirty="0" smtClean="0">
                <a:solidFill>
                  <a:srgbClr val="57B9DF"/>
                </a:solidFill>
                <a:cs typeface="Arial" panose="020B0604020202020204" pitchFamily="34" charset="0"/>
              </a:rPr>
              <a:t>Then, you </a:t>
            </a:r>
            <a:r>
              <a:rPr lang="en-GB" sz="1600" dirty="0">
                <a:solidFill>
                  <a:srgbClr val="57B9DF"/>
                </a:solidFill>
                <a:cs typeface="Arial" panose="020B0604020202020204" pitchFamily="34" charset="0"/>
              </a:rPr>
              <a:t>move the machine manually to the </a:t>
            </a:r>
            <a:r>
              <a:rPr lang="en-GB" sz="1600" dirty="0" smtClean="0">
                <a:solidFill>
                  <a:srgbClr val="57B9DF"/>
                </a:solidFill>
                <a:cs typeface="Arial" panose="020B0604020202020204" pitchFamily="34" charset="0"/>
              </a:rPr>
              <a:t>second hole</a:t>
            </a:r>
            <a:r>
              <a:rPr lang="en-GB" sz="1600" dirty="0">
                <a:solidFill>
                  <a:srgbClr val="57B9DF"/>
                </a:solidFill>
                <a:cs typeface="Arial" panose="020B0604020202020204" pitchFamily="34" charset="0"/>
              </a:rPr>
              <a:t>, with the help of the wire jet.</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CNC of the machine will execute one </a:t>
            </a:r>
            <a:r>
              <a:rPr lang="en-GB" sz="1600" dirty="0" smtClean="0">
                <a:solidFill>
                  <a:srgbClr val="57B9DF"/>
                </a:solidFill>
                <a:cs typeface="Arial" panose="020B0604020202020204" pitchFamily="34" charset="0"/>
              </a:rPr>
              <a:t>cycle to </a:t>
            </a:r>
            <a:r>
              <a:rPr lang="en-GB" sz="1600" dirty="0">
                <a:solidFill>
                  <a:srgbClr val="57B9DF"/>
                </a:solidFill>
                <a:cs typeface="Arial" panose="020B0604020202020204" pitchFamily="34" charset="0"/>
              </a:rPr>
              <a:t>create a line between the </a:t>
            </a:r>
            <a:r>
              <a:rPr lang="en-GB" sz="1600" dirty="0" err="1">
                <a:solidFill>
                  <a:srgbClr val="57B9DF"/>
                </a:solidFill>
                <a:cs typeface="Arial" panose="020B0604020202020204" pitchFamily="34" charset="0"/>
              </a:rPr>
              <a:t>centers</a:t>
            </a:r>
            <a:r>
              <a:rPr lang="en-GB" sz="1600" dirty="0">
                <a:solidFill>
                  <a:srgbClr val="57B9DF"/>
                </a:solidFill>
                <a:cs typeface="Arial" panose="020B0604020202020204" pitchFamily="34" charset="0"/>
              </a:rPr>
              <a:t> of </a:t>
            </a:r>
            <a:r>
              <a:rPr lang="en-GB" sz="1600" dirty="0" smtClean="0">
                <a:solidFill>
                  <a:srgbClr val="57B9DF"/>
                </a:solidFill>
                <a:cs typeface="Arial" panose="020B0604020202020204" pitchFamily="34" charset="0"/>
              </a:rPr>
              <a:t>chosen holes </a:t>
            </a:r>
            <a:r>
              <a:rPr lang="en-GB" sz="1600" dirty="0">
                <a:solidFill>
                  <a:srgbClr val="57B9DF"/>
                </a:solidFill>
                <a:cs typeface="Arial" panose="020B0604020202020204" pitchFamily="34" charset="0"/>
              </a:rPr>
              <a:t>after </a:t>
            </a:r>
            <a:r>
              <a:rPr lang="en-GB" sz="1600" dirty="0" err="1">
                <a:solidFill>
                  <a:srgbClr val="57B9DF"/>
                </a:solidFill>
                <a:cs typeface="Arial" panose="020B0604020202020204" pitchFamily="34" charset="0"/>
              </a:rPr>
              <a:t>centering</a:t>
            </a:r>
            <a:r>
              <a:rPr lang="en-GB" sz="1600" dirty="0">
                <a:solidFill>
                  <a:srgbClr val="57B9DF"/>
                </a:solidFill>
                <a:cs typeface="Arial" panose="020B0604020202020204" pitchFamily="34" charset="0"/>
              </a:rPr>
              <a:t> the wire in each of them.</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This </a:t>
            </a:r>
            <a:r>
              <a:rPr lang="en-GB" sz="1600" dirty="0">
                <a:solidFill>
                  <a:srgbClr val="57B9DF"/>
                </a:solidFill>
                <a:cs typeface="Arial" panose="020B0604020202020204" pitchFamily="34" charset="0"/>
              </a:rPr>
              <a:t>line will be used to align the </a:t>
            </a:r>
            <a:r>
              <a:rPr lang="en-GB" sz="1600" dirty="0" smtClean="0">
                <a:solidFill>
                  <a:srgbClr val="57B9DF"/>
                </a:solidFill>
                <a:cs typeface="Arial" panose="020B0604020202020204" pitchFamily="34" charset="0"/>
              </a:rPr>
              <a:t>machine coordinate </a:t>
            </a:r>
            <a:r>
              <a:rPr lang="en-GB" sz="1600" dirty="0">
                <a:solidFill>
                  <a:srgbClr val="57B9DF"/>
                </a:solidFill>
                <a:cs typeface="Arial" panose="020B0604020202020204" pitchFamily="34" charset="0"/>
              </a:rPr>
              <a:t>system with the alignment angle </a:t>
            </a:r>
            <a:r>
              <a:rPr lang="en-GB" sz="1600" dirty="0" smtClean="0">
                <a:solidFill>
                  <a:srgbClr val="57B9DF"/>
                </a:solidFill>
                <a:cs typeface="Arial" panose="020B0604020202020204" pitchFamily="34" charset="0"/>
              </a:rPr>
              <a:t>of the </a:t>
            </a:r>
            <a:r>
              <a:rPr lang="en-GB" sz="1600" dirty="0">
                <a:solidFill>
                  <a:srgbClr val="57B9DF"/>
                </a:solidFill>
                <a:cs typeface="Arial" panose="020B0604020202020204" pitchFamily="34" charset="0"/>
              </a:rPr>
              <a:t>part with respect to the machine axes.</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You </a:t>
            </a:r>
            <a:r>
              <a:rPr lang="en-GB" sz="1600" dirty="0">
                <a:solidFill>
                  <a:srgbClr val="57B9DF"/>
                </a:solidFill>
                <a:cs typeface="Arial" panose="020B0604020202020204" pitchFamily="34" charset="0"/>
              </a:rPr>
              <a:t>can see how to use it here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942966" y="1384528"/>
            <a:ext cx="4319765" cy="4400660"/>
          </a:xfrm>
          <a:prstGeom prst="rect">
            <a:avLst/>
          </a:prstGeom>
        </p:spPr>
      </p:pic>
    </p:spTree>
    <p:extLst>
      <p:ext uri="{BB962C8B-B14F-4D97-AF65-F5344CB8AC3E}">
        <p14:creationId xmlns:p14="http://schemas.microsoft.com/office/powerpoint/2010/main" val="19931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209F0F56-BEBF-47BD-8AA4-A0B4FC9558B5}"/>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06824EFF-1B07-4611-954F-1712FD54AC03}">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328b14d6-6e2c-4870-bd3d-20a4f0e49c9e"/>
    <ds:schemaRef ds:uri="fab0e02d-7b70-4413-b572-d44f1292ff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130</TotalTime>
  <Words>2287</Words>
  <Application>Microsoft Office PowerPoint</Application>
  <PresentationFormat>Panorámica</PresentationFormat>
  <Paragraphs>204</Paragraphs>
  <Slides>22</Slides>
  <Notes>20</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22</vt:i4>
      </vt:variant>
    </vt:vector>
  </HeadingPairs>
  <TitlesOfParts>
    <vt:vector size="32" baseType="lpstr">
      <vt:lpstr>Arial</vt:lpstr>
      <vt:lpstr>Arial Black</vt:lpstr>
      <vt:lpstr>Calibri</vt:lpstr>
      <vt:lpstr>Calibri Light</vt:lpstr>
      <vt:lpstr>muli</vt:lpstr>
      <vt:lpstr>Roboto</vt:lpstr>
      <vt:lpstr>COVER</vt:lpstr>
      <vt:lpstr>CONTENT</vt:lpstr>
      <vt:lpstr>NEW SECTION PAGE</vt:lpstr>
      <vt:lpstr>PAGE WHITE</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ONA AV 35 EDM</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Eneko Ansotegui Gorostola</cp:lastModifiedBy>
  <cp:revision>45</cp:revision>
  <dcterms:created xsi:type="dcterms:W3CDTF">2022-08-31T20:39:04Z</dcterms:created>
  <dcterms:modified xsi:type="dcterms:W3CDTF">2025-07-10T07:21:05Z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