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22"/>
  </p:notesMasterIdLst>
  <p:sldIdLst>
    <p:sldId id="11939" r:id="rId8"/>
    <p:sldId id="11946" r:id="rId9"/>
    <p:sldId id="11947" r:id="rId10"/>
    <p:sldId id="11948" r:id="rId11"/>
    <p:sldId id="11949" r:id="rId12"/>
    <p:sldId id="11950" r:id="rId13"/>
    <p:sldId id="11951" r:id="rId14"/>
    <p:sldId id="11952" r:id="rId15"/>
    <p:sldId id="11953" r:id="rId16"/>
    <p:sldId id="11954" r:id="rId17"/>
    <p:sldId id="11955" r:id="rId18"/>
    <p:sldId id="11956" r:id="rId19"/>
    <p:sldId id="11957" r:id="rId20"/>
    <p:sldId id="27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9831" autoAdjust="0"/>
  </p:normalViewPr>
  <p:slideViewPr>
    <p:cSldViewPr snapToGrid="0">
      <p:cViewPr varScale="1">
        <p:scale>
          <a:sx n="91" d="100"/>
          <a:sy n="91" d="100"/>
        </p:scale>
        <p:origin x="1314" y="306"/>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005AB-5292-4763-B472-5143F85C22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492FEE5D-E5E9-47BB-94A2-4C45864399D4}">
      <dgm:prSet phldrT="[Text]"/>
      <dgm:spPr/>
      <dgm:t>
        <a:bodyPr/>
        <a:lstStyle/>
        <a:p>
          <a:r>
            <a:rPr lang="en" err="1"/>
            <a:t>Controllers</a:t>
          </a:r>
          <a:endParaRPr lang="sv-SE"/>
        </a:p>
      </dgm:t>
    </dgm:pt>
    <dgm:pt modelId="{104C747F-A2CE-49FF-AA2D-54E152419F6F}" type="parTrans" cxnId="{CE48ED6D-D1ED-424C-8CC8-4F8EDB733CBA}">
      <dgm:prSet/>
      <dgm:spPr/>
      <dgm:t>
        <a:bodyPr/>
        <a:lstStyle/>
        <a:p>
          <a:endParaRPr lang="sv-SE"/>
        </a:p>
      </dgm:t>
    </dgm:pt>
    <dgm:pt modelId="{21870FC1-0F2A-402E-A2D4-92961C5E34E8}" type="sibTrans" cxnId="{CE48ED6D-D1ED-424C-8CC8-4F8EDB733CBA}">
      <dgm:prSet/>
      <dgm:spPr/>
      <dgm:t>
        <a:bodyPr/>
        <a:lstStyle/>
        <a:p>
          <a:endParaRPr lang="sv-SE"/>
        </a:p>
      </dgm:t>
    </dgm:pt>
    <dgm:pt modelId="{E44C8E96-1EF9-4484-9383-10D059B7883C}">
      <dgm:prSet phldrT="[Text]"/>
      <dgm:spPr/>
      <dgm:t>
        <a:bodyPr/>
        <a:lstStyle/>
        <a:p>
          <a:r>
            <a:rPr lang="en"/>
            <a:t>Tires</a:t>
          </a:r>
        </a:p>
      </dgm:t>
    </dgm:pt>
    <dgm:pt modelId="{3F81FB4A-F6DB-4FE6-B449-57F3200B32B9}" type="parTrans" cxnId="{53997FC0-FED4-4478-AE32-65E44099DBC5}">
      <dgm:prSet/>
      <dgm:spPr/>
      <dgm:t>
        <a:bodyPr/>
        <a:lstStyle/>
        <a:p>
          <a:endParaRPr lang="sv-SE"/>
        </a:p>
      </dgm:t>
    </dgm:pt>
    <dgm:pt modelId="{BA26CEDA-5FB6-43A6-B77F-810A4C8605DE}" type="sibTrans" cxnId="{53997FC0-FED4-4478-AE32-65E44099DBC5}">
      <dgm:prSet/>
      <dgm:spPr/>
      <dgm:t>
        <a:bodyPr/>
        <a:lstStyle/>
        <a:p>
          <a:endParaRPr lang="sv-SE"/>
        </a:p>
      </dgm:t>
    </dgm:pt>
    <dgm:pt modelId="{946E2592-E7DB-4511-8A5B-B84CDD51707F}">
      <dgm:prSet phldrT="[Text]"/>
      <dgm:spPr/>
      <dgm:t>
        <a:bodyPr/>
        <a:lstStyle/>
        <a:p>
          <a:r>
            <a:rPr lang="en"/>
            <a:t>Electronics</a:t>
          </a:r>
        </a:p>
      </dgm:t>
    </dgm:pt>
    <dgm:pt modelId="{62DF41AC-72D2-4143-86C7-FF3F7DD611E5}" type="parTrans" cxnId="{EEF3EA4E-D114-4AF7-B1EB-919A27C8500E}">
      <dgm:prSet/>
      <dgm:spPr/>
      <dgm:t>
        <a:bodyPr/>
        <a:lstStyle/>
        <a:p>
          <a:endParaRPr lang="sv-SE"/>
        </a:p>
      </dgm:t>
    </dgm:pt>
    <dgm:pt modelId="{9CF4DC50-1D54-4424-9AD1-7C41C63829BC}" type="sibTrans" cxnId="{EEF3EA4E-D114-4AF7-B1EB-919A27C8500E}">
      <dgm:prSet/>
      <dgm:spPr/>
      <dgm:t>
        <a:bodyPr/>
        <a:lstStyle/>
        <a:p>
          <a:endParaRPr lang="sv-SE"/>
        </a:p>
      </dgm:t>
    </dgm:pt>
    <dgm:pt modelId="{F4C3DC7A-1C86-40C7-8771-8F007AF3D017}">
      <dgm:prSet phldrT="[Text]"/>
      <dgm:spPr/>
      <dgm:t>
        <a:bodyPr/>
        <a:lstStyle/>
        <a:p>
          <a:r>
            <a:rPr lang="en"/>
            <a:t>Mechanics</a:t>
          </a:r>
        </a:p>
      </dgm:t>
    </dgm:pt>
    <dgm:pt modelId="{A5AF7B72-6830-46F4-81F5-78D7E9419E65}" type="parTrans" cxnId="{CB8A495F-34F4-43CD-A768-84706E81A792}">
      <dgm:prSet/>
      <dgm:spPr/>
      <dgm:t>
        <a:bodyPr/>
        <a:lstStyle/>
        <a:p>
          <a:endParaRPr lang="sv-SE"/>
        </a:p>
      </dgm:t>
    </dgm:pt>
    <dgm:pt modelId="{D44146DB-0274-4F34-9D42-9050B97AC3F9}" type="sibTrans" cxnId="{CB8A495F-34F4-43CD-A768-84706E81A792}">
      <dgm:prSet/>
      <dgm:spPr/>
      <dgm:t>
        <a:bodyPr/>
        <a:lstStyle/>
        <a:p>
          <a:endParaRPr lang="sv-SE"/>
        </a:p>
      </dgm:t>
    </dgm:pt>
    <dgm:pt modelId="{32A765FC-DB5F-42B2-A357-788D88CDDCEF}">
      <dgm:prSet phldrT="[Text]"/>
      <dgm:spPr/>
      <dgm:t>
        <a:bodyPr/>
        <a:lstStyle/>
        <a:p>
          <a:r>
            <a:rPr lang="en"/>
            <a:t>Hydraulics</a:t>
          </a:r>
        </a:p>
      </dgm:t>
    </dgm:pt>
    <dgm:pt modelId="{423F4EC7-53FB-4D4B-A45B-0E391E600C09}" type="parTrans" cxnId="{80247AAC-80B5-48D2-AE33-35995DF9C085}">
      <dgm:prSet/>
      <dgm:spPr/>
      <dgm:t>
        <a:bodyPr/>
        <a:lstStyle/>
        <a:p>
          <a:endParaRPr lang="sv-SE"/>
        </a:p>
      </dgm:t>
    </dgm:pt>
    <dgm:pt modelId="{02547032-6418-49BA-8FE4-4F2653610A60}" type="sibTrans" cxnId="{80247AAC-80B5-48D2-AE33-35995DF9C085}">
      <dgm:prSet/>
      <dgm:spPr/>
      <dgm:t>
        <a:bodyPr/>
        <a:lstStyle/>
        <a:p>
          <a:endParaRPr lang="sv-SE"/>
        </a:p>
      </dgm:t>
    </dgm:pt>
    <dgm:pt modelId="{CC05D344-0860-4B79-8488-CA2BE0E950EE}" type="pres">
      <dgm:prSet presAssocID="{DDD005AB-5292-4763-B472-5143F85C22DD}" presName="Name0" presStyleCnt="0">
        <dgm:presLayoutVars>
          <dgm:chMax val="1"/>
          <dgm:dir/>
          <dgm:animLvl val="ctr"/>
          <dgm:resizeHandles val="exact"/>
        </dgm:presLayoutVars>
      </dgm:prSet>
      <dgm:spPr/>
    </dgm:pt>
    <dgm:pt modelId="{2749A487-1568-4431-81A6-0A6365099D63}" type="pres">
      <dgm:prSet presAssocID="{492FEE5D-E5E9-47BB-94A2-4C45864399D4}" presName="centerShape" presStyleLbl="node0" presStyleIdx="0" presStyleCnt="1"/>
      <dgm:spPr/>
    </dgm:pt>
    <dgm:pt modelId="{3C793952-6906-4758-849B-03075B0A2D11}" type="pres">
      <dgm:prSet presAssocID="{E44C8E96-1EF9-4484-9383-10D059B7883C}" presName="node" presStyleLbl="node1" presStyleIdx="0" presStyleCnt="4">
        <dgm:presLayoutVars>
          <dgm:bulletEnabled val="1"/>
        </dgm:presLayoutVars>
      </dgm:prSet>
      <dgm:spPr/>
    </dgm:pt>
    <dgm:pt modelId="{3197D4F8-238E-42EF-AB75-AB18FFD9F1B9}" type="pres">
      <dgm:prSet presAssocID="{E44C8E96-1EF9-4484-9383-10D059B7883C}" presName="dummy" presStyleCnt="0"/>
      <dgm:spPr/>
    </dgm:pt>
    <dgm:pt modelId="{1355BFE7-B377-455F-9787-F0278E458758}" type="pres">
      <dgm:prSet presAssocID="{BA26CEDA-5FB6-43A6-B77F-810A4C8605DE}" presName="sibTrans" presStyleLbl="sibTrans2D1" presStyleIdx="0" presStyleCnt="4"/>
      <dgm:spPr/>
    </dgm:pt>
    <dgm:pt modelId="{2C0CCDE2-9BE5-4391-B199-022366EBB056}" type="pres">
      <dgm:prSet presAssocID="{946E2592-E7DB-4511-8A5B-B84CDD51707F}" presName="node" presStyleLbl="node1" presStyleIdx="1" presStyleCnt="4">
        <dgm:presLayoutVars>
          <dgm:bulletEnabled val="1"/>
        </dgm:presLayoutVars>
      </dgm:prSet>
      <dgm:spPr/>
    </dgm:pt>
    <dgm:pt modelId="{329A695A-C7DC-4CD1-A6A8-577E8D4C1151}" type="pres">
      <dgm:prSet presAssocID="{946E2592-E7DB-4511-8A5B-B84CDD51707F}" presName="dummy" presStyleCnt="0"/>
      <dgm:spPr/>
    </dgm:pt>
    <dgm:pt modelId="{3B526421-0B9F-46F2-A284-98D46EFCA800}" type="pres">
      <dgm:prSet presAssocID="{9CF4DC50-1D54-4424-9AD1-7C41C63829BC}" presName="sibTrans" presStyleLbl="sibTrans2D1" presStyleIdx="1" presStyleCnt="4"/>
      <dgm:spPr/>
    </dgm:pt>
    <dgm:pt modelId="{0F0B6E26-12AA-4178-A3EB-F5E1A94D86C0}" type="pres">
      <dgm:prSet presAssocID="{F4C3DC7A-1C86-40C7-8771-8F007AF3D017}" presName="node" presStyleLbl="node1" presStyleIdx="2" presStyleCnt="4">
        <dgm:presLayoutVars>
          <dgm:bulletEnabled val="1"/>
        </dgm:presLayoutVars>
      </dgm:prSet>
      <dgm:spPr/>
    </dgm:pt>
    <dgm:pt modelId="{923CC1C0-5DA7-4E23-ADC8-F4E16C7DF689}" type="pres">
      <dgm:prSet presAssocID="{F4C3DC7A-1C86-40C7-8771-8F007AF3D017}" presName="dummy" presStyleCnt="0"/>
      <dgm:spPr/>
    </dgm:pt>
    <dgm:pt modelId="{E83AFAE5-5E62-4CAB-85F5-5E675655BDCB}" type="pres">
      <dgm:prSet presAssocID="{D44146DB-0274-4F34-9D42-9050B97AC3F9}" presName="sibTrans" presStyleLbl="sibTrans2D1" presStyleIdx="2" presStyleCnt="4"/>
      <dgm:spPr/>
    </dgm:pt>
    <dgm:pt modelId="{07B70FDD-BDFE-4094-B1F6-A663D888EA2B}" type="pres">
      <dgm:prSet presAssocID="{32A765FC-DB5F-42B2-A357-788D88CDDCEF}" presName="node" presStyleLbl="node1" presStyleIdx="3" presStyleCnt="4">
        <dgm:presLayoutVars>
          <dgm:bulletEnabled val="1"/>
        </dgm:presLayoutVars>
      </dgm:prSet>
      <dgm:spPr/>
    </dgm:pt>
    <dgm:pt modelId="{02F8014C-D821-4274-BCA6-729B391CE046}" type="pres">
      <dgm:prSet presAssocID="{32A765FC-DB5F-42B2-A357-788D88CDDCEF}" presName="dummy" presStyleCnt="0"/>
      <dgm:spPr/>
    </dgm:pt>
    <dgm:pt modelId="{6DD29846-48FC-444F-9B29-1A6955C59142}" type="pres">
      <dgm:prSet presAssocID="{02547032-6418-49BA-8FE4-4F2653610A60}" presName="sibTrans" presStyleLbl="sibTrans2D1" presStyleIdx="3" presStyleCnt="4"/>
      <dgm:spPr/>
    </dgm:pt>
  </dgm:ptLst>
  <dgm:cxnLst>
    <dgm:cxn modelId="{746E9100-E1BC-44CD-A0D9-A290A58B3733}" type="presOf" srcId="{02547032-6418-49BA-8FE4-4F2653610A60}" destId="{6DD29846-48FC-444F-9B29-1A6955C59142}" srcOrd="0" destOrd="0" presId="urn:microsoft.com/office/officeart/2005/8/layout/radial6"/>
    <dgm:cxn modelId="{F2353926-7175-4327-818D-2C7702FE924E}" type="presOf" srcId="{E44C8E96-1EF9-4484-9383-10D059B7883C}" destId="{3C793952-6906-4758-849B-03075B0A2D11}" srcOrd="0" destOrd="0" presId="urn:microsoft.com/office/officeart/2005/8/layout/radial6"/>
    <dgm:cxn modelId="{CB8A495F-34F4-43CD-A768-84706E81A792}" srcId="{492FEE5D-E5E9-47BB-94A2-4C45864399D4}" destId="{F4C3DC7A-1C86-40C7-8771-8F007AF3D017}" srcOrd="2" destOrd="0" parTransId="{A5AF7B72-6830-46F4-81F5-78D7E9419E65}" sibTransId="{D44146DB-0274-4F34-9D42-9050B97AC3F9}"/>
    <dgm:cxn modelId="{1131C446-D490-4488-978B-829E28C92A05}" type="presOf" srcId="{946E2592-E7DB-4511-8A5B-B84CDD51707F}" destId="{2C0CCDE2-9BE5-4391-B199-022366EBB056}" srcOrd="0" destOrd="0" presId="urn:microsoft.com/office/officeart/2005/8/layout/radial6"/>
    <dgm:cxn modelId="{CE48ED6D-D1ED-424C-8CC8-4F8EDB733CBA}" srcId="{DDD005AB-5292-4763-B472-5143F85C22DD}" destId="{492FEE5D-E5E9-47BB-94A2-4C45864399D4}" srcOrd="0" destOrd="0" parTransId="{104C747F-A2CE-49FF-AA2D-54E152419F6F}" sibTransId="{21870FC1-0F2A-402E-A2D4-92961C5E34E8}"/>
    <dgm:cxn modelId="{EEF3EA4E-D114-4AF7-B1EB-919A27C8500E}" srcId="{492FEE5D-E5E9-47BB-94A2-4C45864399D4}" destId="{946E2592-E7DB-4511-8A5B-B84CDD51707F}" srcOrd="1" destOrd="0" parTransId="{62DF41AC-72D2-4143-86C7-FF3F7DD611E5}" sibTransId="{9CF4DC50-1D54-4424-9AD1-7C41C63829BC}"/>
    <dgm:cxn modelId="{AB99B873-DAAD-45AA-BFB9-E5D552346702}" type="presOf" srcId="{32A765FC-DB5F-42B2-A357-788D88CDDCEF}" destId="{07B70FDD-BDFE-4094-B1F6-A663D888EA2B}" srcOrd="0" destOrd="0" presId="urn:microsoft.com/office/officeart/2005/8/layout/radial6"/>
    <dgm:cxn modelId="{01644779-7453-4DCB-BD40-ABB13E345199}" type="presOf" srcId="{DDD005AB-5292-4763-B472-5143F85C22DD}" destId="{CC05D344-0860-4B79-8488-CA2BE0E950EE}" srcOrd="0" destOrd="0" presId="urn:microsoft.com/office/officeart/2005/8/layout/radial6"/>
    <dgm:cxn modelId="{188B8181-259D-49CE-8211-3B9738ABDC35}" type="presOf" srcId="{F4C3DC7A-1C86-40C7-8771-8F007AF3D017}" destId="{0F0B6E26-12AA-4178-A3EB-F5E1A94D86C0}" srcOrd="0" destOrd="0" presId="urn:microsoft.com/office/officeart/2005/8/layout/radial6"/>
    <dgm:cxn modelId="{4F5ED781-0CD5-4EDF-B7AA-AC958957CE23}" type="presOf" srcId="{D44146DB-0274-4F34-9D42-9050B97AC3F9}" destId="{E83AFAE5-5E62-4CAB-85F5-5E675655BDCB}" srcOrd="0" destOrd="0" presId="urn:microsoft.com/office/officeart/2005/8/layout/radial6"/>
    <dgm:cxn modelId="{80247AAC-80B5-48D2-AE33-35995DF9C085}" srcId="{492FEE5D-E5E9-47BB-94A2-4C45864399D4}" destId="{32A765FC-DB5F-42B2-A357-788D88CDDCEF}" srcOrd="3" destOrd="0" parTransId="{423F4EC7-53FB-4D4B-A45B-0E391E600C09}" sibTransId="{02547032-6418-49BA-8FE4-4F2653610A60}"/>
    <dgm:cxn modelId="{53997FC0-FED4-4478-AE32-65E44099DBC5}" srcId="{492FEE5D-E5E9-47BB-94A2-4C45864399D4}" destId="{E44C8E96-1EF9-4484-9383-10D059B7883C}" srcOrd="0" destOrd="0" parTransId="{3F81FB4A-F6DB-4FE6-B449-57F3200B32B9}" sibTransId="{BA26CEDA-5FB6-43A6-B77F-810A4C8605DE}"/>
    <dgm:cxn modelId="{FC97BDCA-584F-419F-ADF1-D40A90F4541E}" type="presOf" srcId="{492FEE5D-E5E9-47BB-94A2-4C45864399D4}" destId="{2749A487-1568-4431-81A6-0A6365099D63}" srcOrd="0" destOrd="0" presId="urn:microsoft.com/office/officeart/2005/8/layout/radial6"/>
    <dgm:cxn modelId="{BB1EC3CA-0322-4E69-B477-DA697D93A34C}" type="presOf" srcId="{9CF4DC50-1D54-4424-9AD1-7C41C63829BC}" destId="{3B526421-0B9F-46F2-A284-98D46EFCA800}" srcOrd="0" destOrd="0" presId="urn:microsoft.com/office/officeart/2005/8/layout/radial6"/>
    <dgm:cxn modelId="{7C3230E3-EF7E-4DEB-B581-D0AC20F3D568}" type="presOf" srcId="{BA26CEDA-5FB6-43A6-B77F-810A4C8605DE}" destId="{1355BFE7-B377-455F-9787-F0278E458758}" srcOrd="0" destOrd="0" presId="urn:microsoft.com/office/officeart/2005/8/layout/radial6"/>
    <dgm:cxn modelId="{B7B653B9-0D97-4EDE-9022-A4C6A6E23C11}" type="presParOf" srcId="{CC05D344-0860-4B79-8488-CA2BE0E950EE}" destId="{2749A487-1568-4431-81A6-0A6365099D63}" srcOrd="0" destOrd="0" presId="urn:microsoft.com/office/officeart/2005/8/layout/radial6"/>
    <dgm:cxn modelId="{95D950BA-2829-40DE-BFE9-D07E1D7D3054}" type="presParOf" srcId="{CC05D344-0860-4B79-8488-CA2BE0E950EE}" destId="{3C793952-6906-4758-849B-03075B0A2D11}" srcOrd="1" destOrd="0" presId="urn:microsoft.com/office/officeart/2005/8/layout/radial6"/>
    <dgm:cxn modelId="{B2A2160A-C9EC-4050-A258-60C1C3965044}" type="presParOf" srcId="{CC05D344-0860-4B79-8488-CA2BE0E950EE}" destId="{3197D4F8-238E-42EF-AB75-AB18FFD9F1B9}" srcOrd="2" destOrd="0" presId="urn:microsoft.com/office/officeart/2005/8/layout/radial6"/>
    <dgm:cxn modelId="{0F68F588-75E5-433C-984B-F31DE5F134E3}" type="presParOf" srcId="{CC05D344-0860-4B79-8488-CA2BE0E950EE}" destId="{1355BFE7-B377-455F-9787-F0278E458758}" srcOrd="3" destOrd="0" presId="urn:microsoft.com/office/officeart/2005/8/layout/radial6"/>
    <dgm:cxn modelId="{63003AAF-5069-4FFF-9896-D5778F05C8BA}" type="presParOf" srcId="{CC05D344-0860-4B79-8488-CA2BE0E950EE}" destId="{2C0CCDE2-9BE5-4391-B199-022366EBB056}" srcOrd="4" destOrd="0" presId="urn:microsoft.com/office/officeart/2005/8/layout/radial6"/>
    <dgm:cxn modelId="{3BBC01D1-2FFE-4E26-B1DC-2B8FF12E20A8}" type="presParOf" srcId="{CC05D344-0860-4B79-8488-CA2BE0E950EE}" destId="{329A695A-C7DC-4CD1-A6A8-577E8D4C1151}" srcOrd="5" destOrd="0" presId="urn:microsoft.com/office/officeart/2005/8/layout/radial6"/>
    <dgm:cxn modelId="{49F15CA5-FD21-4188-8231-AF305516B81D}" type="presParOf" srcId="{CC05D344-0860-4B79-8488-CA2BE0E950EE}" destId="{3B526421-0B9F-46F2-A284-98D46EFCA800}" srcOrd="6" destOrd="0" presId="urn:microsoft.com/office/officeart/2005/8/layout/radial6"/>
    <dgm:cxn modelId="{826C8AD7-A242-4A7E-9C18-B953D51D4B6A}" type="presParOf" srcId="{CC05D344-0860-4B79-8488-CA2BE0E950EE}" destId="{0F0B6E26-12AA-4178-A3EB-F5E1A94D86C0}" srcOrd="7" destOrd="0" presId="urn:microsoft.com/office/officeart/2005/8/layout/radial6"/>
    <dgm:cxn modelId="{BD9739CE-DEF4-4623-BB4F-B3D37A8C7B9A}" type="presParOf" srcId="{CC05D344-0860-4B79-8488-CA2BE0E950EE}" destId="{923CC1C0-5DA7-4E23-ADC8-F4E16C7DF689}" srcOrd="8" destOrd="0" presId="urn:microsoft.com/office/officeart/2005/8/layout/radial6"/>
    <dgm:cxn modelId="{BF680205-C808-4060-9CBA-505AE9B92A37}" type="presParOf" srcId="{CC05D344-0860-4B79-8488-CA2BE0E950EE}" destId="{E83AFAE5-5E62-4CAB-85F5-5E675655BDCB}" srcOrd="9" destOrd="0" presId="urn:microsoft.com/office/officeart/2005/8/layout/radial6"/>
    <dgm:cxn modelId="{12EAB81D-8157-4279-8397-8EDD9DD56EA2}" type="presParOf" srcId="{CC05D344-0860-4B79-8488-CA2BE0E950EE}" destId="{07B70FDD-BDFE-4094-B1F6-A663D888EA2B}" srcOrd="10" destOrd="0" presId="urn:microsoft.com/office/officeart/2005/8/layout/radial6"/>
    <dgm:cxn modelId="{850AFD29-64D0-4B49-988C-6243474DD88C}" type="presParOf" srcId="{CC05D344-0860-4B79-8488-CA2BE0E950EE}" destId="{02F8014C-D821-4274-BCA6-729B391CE046}" srcOrd="11" destOrd="0" presId="urn:microsoft.com/office/officeart/2005/8/layout/radial6"/>
    <dgm:cxn modelId="{914FA2DA-264F-4D34-AD63-D9170DD96CAF}" type="presParOf" srcId="{CC05D344-0860-4B79-8488-CA2BE0E950EE}" destId="{6DD29846-48FC-444F-9B29-1A6955C59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29846-48FC-444F-9B29-1A6955C59142}">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3AFAE5-5E62-4CAB-85F5-5E675655BDCB}">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26421-0B9F-46F2-A284-98D46EFCA800}">
      <dsp:nvSpPr>
        <dsp:cNvPr id="0" name=""/>
        <dsp:cNvSpPr/>
      </dsp:nvSpPr>
      <dsp:spPr>
        <a:xfrm>
          <a:off x="1980380"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55BFE7-B377-455F-9787-F0278E458758}">
      <dsp:nvSpPr>
        <dsp:cNvPr id="0" name=""/>
        <dsp:cNvSpPr/>
      </dsp:nvSpPr>
      <dsp:spPr>
        <a:xfrm>
          <a:off x="1980380"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49A487-1568-4431-81A6-0A6365099D63}">
      <dsp:nvSpPr>
        <dsp:cNvPr id="0" name=""/>
        <dsp:cNvSpPr/>
      </dsp:nvSpPr>
      <dsp:spPr>
        <a:xfrm>
          <a:off x="3104554" y="1749888"/>
          <a:ext cx="1918890" cy="19188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 sz="2100" kern="1200" err="1"/>
            <a:t>Controllers</a:t>
          </a:r>
          <a:endParaRPr lang="sv-SE" sz="2100" kern="1200"/>
        </a:p>
      </dsp:txBody>
      <dsp:txXfrm>
        <a:off x="3385569" y="2030903"/>
        <a:ext cx="1356860" cy="1356860"/>
      </dsp:txXfrm>
    </dsp:sp>
    <dsp:sp modelId="{3C793952-6906-4758-849B-03075B0A2D11}">
      <dsp:nvSpPr>
        <dsp:cNvPr id="0" name=""/>
        <dsp:cNvSpPr/>
      </dsp:nvSpPr>
      <dsp:spPr>
        <a:xfrm>
          <a:off x="3392388" y="2458"/>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 sz="1400" kern="1200"/>
            <a:t>Tires</a:t>
          </a:r>
        </a:p>
      </dsp:txBody>
      <dsp:txXfrm>
        <a:off x="3589098" y="199168"/>
        <a:ext cx="949803" cy="949803"/>
      </dsp:txXfrm>
    </dsp:sp>
    <dsp:sp modelId="{2C0CCDE2-9BE5-4391-B199-022366EBB056}">
      <dsp:nvSpPr>
        <dsp:cNvPr id="0" name=""/>
        <dsp:cNvSpPr/>
      </dsp:nvSpPr>
      <dsp:spPr>
        <a:xfrm>
          <a:off x="5427651" y="2037721"/>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 sz="1400" kern="1200"/>
            <a:t>Electronics</a:t>
          </a:r>
        </a:p>
      </dsp:txBody>
      <dsp:txXfrm>
        <a:off x="5624361" y="2234431"/>
        <a:ext cx="949803" cy="949803"/>
      </dsp:txXfrm>
    </dsp:sp>
    <dsp:sp modelId="{0F0B6E26-12AA-4178-A3EB-F5E1A94D86C0}">
      <dsp:nvSpPr>
        <dsp:cNvPr id="0" name=""/>
        <dsp:cNvSpPr/>
      </dsp:nvSpPr>
      <dsp:spPr>
        <a:xfrm>
          <a:off x="3392388" y="4072985"/>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 sz="1400" kern="1200"/>
            <a:t>Mechanics</a:t>
          </a:r>
        </a:p>
      </dsp:txBody>
      <dsp:txXfrm>
        <a:off x="3589098" y="4269695"/>
        <a:ext cx="949803" cy="949803"/>
      </dsp:txXfrm>
    </dsp:sp>
    <dsp:sp modelId="{07B70FDD-BDFE-4094-B1F6-A663D888EA2B}">
      <dsp:nvSpPr>
        <dsp:cNvPr id="0" name=""/>
        <dsp:cNvSpPr/>
      </dsp:nvSpPr>
      <dsp:spPr>
        <a:xfrm>
          <a:off x="1357124" y="2037721"/>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 sz="1400" kern="1200"/>
            <a:t>Hydraulics</a:t>
          </a:r>
        </a:p>
      </dsp:txBody>
      <dsp:txXfrm>
        <a:off x="1553834" y="2234431"/>
        <a:ext cx="949803"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8" r:id="rId2"/>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a:solidFill>
                  <a:srgbClr val="222D59"/>
                </a:solidFill>
                <a:latin typeface="Arial Black" panose="020B0A04020102020204" pitchFamily="34" charset="0"/>
              </a:rPr>
              <a:t>Controllers</a:t>
            </a: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FCA175-C9CC-8312-84D6-096F85322D7B}"/>
              </a:ext>
            </a:extLst>
          </p:cNvPr>
          <p:cNvSpPr txBox="1">
            <a:spLocks/>
          </p:cNvSpPr>
          <p:nvPr/>
        </p:nvSpPr>
        <p:spPr>
          <a:xfrm>
            <a:off x="6569957" y="1066799"/>
            <a:ext cx="4747088"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dirty="0"/>
              <a:t>Elektromagneter - Solenoid</a:t>
            </a:r>
          </a:p>
        </p:txBody>
      </p:sp>
      <p:pic>
        <p:nvPicPr>
          <p:cNvPr id="3" name="Picture 2" descr="Solenoid ventil 12V - Albin Tec Marin">
            <a:extLst>
              <a:ext uri="{FF2B5EF4-FFF2-40B4-BE49-F238E27FC236}">
                <a16:creationId xmlns:a16="http://schemas.microsoft.com/office/drawing/2014/main" id="{72A6AFD1-61B1-C84E-A9C4-4DB1EE2A1D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2893" y="1147145"/>
            <a:ext cx="4567773" cy="4567773"/>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innehåll 2">
            <a:extLst>
              <a:ext uri="{FF2B5EF4-FFF2-40B4-BE49-F238E27FC236}">
                <a16:creationId xmlns:a16="http://schemas.microsoft.com/office/drawing/2014/main" id="{3EE475C0-F0AF-078D-E487-86408E556B66}"/>
              </a:ext>
            </a:extLst>
          </p:cNvPr>
          <p:cNvSpPr txBox="1">
            <a:spLocks/>
          </p:cNvSpPr>
          <p:nvPr/>
        </p:nvSpPr>
        <p:spPr>
          <a:xfrm>
            <a:off x="6569957" y="2249487"/>
            <a:ext cx="4747087" cy="35417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 sz="1700" dirty="0"/>
              <a:t>A solenoid is a type of electromagnet (coil + iron core)</a:t>
            </a:r>
          </a:p>
          <a:p>
            <a:pPr>
              <a:lnSpc>
                <a:spcPct val="110000"/>
              </a:lnSpc>
            </a:pPr>
            <a:endParaRPr lang="sv-SE" sz="1700" dirty="0"/>
          </a:p>
          <a:p>
            <a:pPr>
              <a:lnSpc>
                <a:spcPct val="110000"/>
              </a:lnSpc>
            </a:pPr>
            <a:r>
              <a:rPr lang="en" sz="1700" dirty="0"/>
              <a:t>When current is passed through it, the iron core is repelled</a:t>
            </a:r>
          </a:p>
          <a:p>
            <a:pPr>
              <a:lnSpc>
                <a:spcPct val="110000"/>
              </a:lnSpc>
            </a:pPr>
            <a:endParaRPr lang="sv-SE" sz="1700" dirty="0"/>
          </a:p>
          <a:p>
            <a:pPr>
              <a:lnSpc>
                <a:spcPct val="110000"/>
              </a:lnSpc>
            </a:pPr>
            <a:r>
              <a:rPr lang="en" sz="1700" dirty="0"/>
              <a:t>Often used as a type of switch</a:t>
            </a:r>
          </a:p>
          <a:p>
            <a:pPr>
              <a:lnSpc>
                <a:spcPct val="110000"/>
              </a:lnSpc>
            </a:pPr>
            <a:endParaRPr lang="sv-SE" sz="1700" dirty="0"/>
          </a:p>
          <a:p>
            <a:pPr>
              <a:lnSpc>
                <a:spcPct val="110000"/>
              </a:lnSpc>
            </a:pPr>
            <a:r>
              <a:rPr lang="en" sz="1700" dirty="0"/>
              <a:t>What does the Solenoid do in a Passenger Car?</a:t>
            </a:r>
          </a:p>
          <a:p>
            <a:pPr>
              <a:lnSpc>
                <a:spcPct val="110000"/>
              </a:lnSpc>
            </a:pPr>
            <a:endParaRPr lang="sv-SE" sz="1700" dirty="0"/>
          </a:p>
        </p:txBody>
      </p:sp>
    </p:spTree>
    <p:extLst>
      <p:ext uri="{BB962C8B-B14F-4D97-AF65-F5344CB8AC3E}">
        <p14:creationId xmlns:p14="http://schemas.microsoft.com/office/powerpoint/2010/main" val="357065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a:extLst>
              <a:ext uri="{FF2B5EF4-FFF2-40B4-BE49-F238E27FC236}">
                <a16:creationId xmlns:a16="http://schemas.microsoft.com/office/drawing/2014/main" id="{4C85EB88-8EA1-6F81-FA48-FAB1034FCCED}"/>
              </a:ext>
            </a:extLst>
          </p:cNvPr>
          <p:cNvSpPr txBox="1">
            <a:spLocks/>
          </p:cNvSpPr>
          <p:nvPr/>
        </p:nvSpPr>
        <p:spPr>
          <a:xfrm>
            <a:off x="1141411" y="619126"/>
            <a:ext cx="9906000" cy="1477961"/>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Electronic systems</a:t>
            </a:r>
          </a:p>
        </p:txBody>
      </p:sp>
      <p:sp>
        <p:nvSpPr>
          <p:cNvPr id="3" name="Platshållare för text 4">
            <a:extLst>
              <a:ext uri="{FF2B5EF4-FFF2-40B4-BE49-F238E27FC236}">
                <a16:creationId xmlns:a16="http://schemas.microsoft.com/office/drawing/2014/main" id="{E154DD5E-AA51-F8BF-5D3C-FF239CBABC04}"/>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Benefits</a:t>
            </a:r>
          </a:p>
        </p:txBody>
      </p:sp>
      <p:sp>
        <p:nvSpPr>
          <p:cNvPr id="4" name="Platshållare för innehåll 5">
            <a:extLst>
              <a:ext uri="{FF2B5EF4-FFF2-40B4-BE49-F238E27FC236}">
                <a16:creationId xmlns:a16="http://schemas.microsoft.com/office/drawing/2014/main" id="{F6A0E5B3-19A9-2A73-4274-4E25275F4677}"/>
              </a:ext>
            </a:extLst>
          </p:cNvPr>
          <p:cNvSpPr txBox="1">
            <a:spLocks/>
          </p:cNvSpPr>
          <p:nvPr/>
        </p:nvSpPr>
        <p:spPr>
          <a:xfrm>
            <a:off x="1141410" y="3073397"/>
            <a:ext cx="4878391"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Integrable</a:t>
            </a:r>
          </a:p>
          <a:p>
            <a:r>
              <a:rPr lang="en"/>
              <a:t>Programmable (highly accurate)</a:t>
            </a:r>
          </a:p>
          <a:p>
            <a:endParaRPr lang="sv-SE" dirty="0"/>
          </a:p>
        </p:txBody>
      </p:sp>
      <p:sp>
        <p:nvSpPr>
          <p:cNvPr id="5" name="Platshållare för text 6">
            <a:extLst>
              <a:ext uri="{FF2B5EF4-FFF2-40B4-BE49-F238E27FC236}">
                <a16:creationId xmlns:a16="http://schemas.microsoft.com/office/drawing/2014/main" id="{8F157766-2A58-47BE-0DBE-70753991EBC4}"/>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Cons</a:t>
            </a:r>
          </a:p>
        </p:txBody>
      </p:sp>
      <p:sp>
        <p:nvSpPr>
          <p:cNvPr id="6" name="Platshållare för innehåll 7">
            <a:extLst>
              <a:ext uri="{FF2B5EF4-FFF2-40B4-BE49-F238E27FC236}">
                <a16:creationId xmlns:a16="http://schemas.microsoft.com/office/drawing/2014/main" id="{7D281D53-D092-4293-2B69-A78A51F96F27}"/>
              </a:ext>
            </a:extLst>
          </p:cNvPr>
          <p:cNvSpPr txBox="1">
            <a:spLocks/>
          </p:cNvSpPr>
          <p:nvPr/>
        </p:nvSpPr>
        <p:spPr>
          <a:xfrm>
            <a:off x="6172200" y="3073397"/>
            <a:ext cx="4875210"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Costly</a:t>
            </a:r>
          </a:p>
          <a:p>
            <a:r>
              <a:rPr lang="en"/>
              <a:t>Requires power</a:t>
            </a:r>
          </a:p>
        </p:txBody>
      </p:sp>
    </p:spTree>
    <p:extLst>
      <p:ext uri="{BB962C8B-B14F-4D97-AF65-F5344CB8AC3E}">
        <p14:creationId xmlns:p14="http://schemas.microsoft.com/office/powerpoint/2010/main" val="217051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69D7F-9C90-651F-9AA2-2214773D0FF5}"/>
              </a:ext>
            </a:extLst>
          </p:cNvPr>
          <p:cNvSpPr txBox="1">
            <a:spLocks/>
          </p:cNvSpPr>
          <p:nvPr/>
        </p:nvSpPr>
        <p:spPr>
          <a:xfrm>
            <a:off x="8036041" y="618518"/>
            <a:ext cx="3281003" cy="1478570"/>
          </a:xfrm>
          <a:prstGeom prst="rect">
            <a:avLst/>
          </a:prstGeom>
        </p:spPr>
        <p:txBody>
          <a:bodyPr anchor="b">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sz="2800"/>
              <a:t>Mechanical control units</a:t>
            </a:r>
          </a:p>
        </p:txBody>
      </p:sp>
      <p:pic>
        <p:nvPicPr>
          <p:cNvPr id="3" name="Picture 2" descr="Machine-Screw Actuator is rated for 3 ton capacity.">
            <a:extLst>
              <a:ext uri="{FF2B5EF4-FFF2-40B4-BE49-F238E27FC236}">
                <a16:creationId xmlns:a16="http://schemas.microsoft.com/office/drawing/2014/main" id="{4C341B39-93F6-1C7C-127D-4744476BE7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1828" y="1137621"/>
            <a:ext cx="2288648" cy="4577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mazon.com: AC-DK 1600lbs Capacity Heavy Duty Hand Winch with 8m Steel  Cable and Safety Pawl,2 Gear Manual Hand Winch for Boat Trailer, 2Ways Hand  Winch Crank Gear for Pickup ATV Loading Boats,Truck,Lawn">
            <a:extLst>
              <a:ext uri="{FF2B5EF4-FFF2-40B4-BE49-F238E27FC236}">
                <a16:creationId xmlns:a16="http://schemas.microsoft.com/office/drawing/2014/main" id="{6EF16A89-AD12-10A3-8F8A-DF6C93DEB4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7042" y="2530253"/>
            <a:ext cx="2974328" cy="1792032"/>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innehåll 2">
            <a:extLst>
              <a:ext uri="{FF2B5EF4-FFF2-40B4-BE49-F238E27FC236}">
                <a16:creationId xmlns:a16="http://schemas.microsoft.com/office/drawing/2014/main" id="{57D7C069-82E1-37A5-8E37-096CE36E25EA}"/>
              </a:ext>
            </a:extLst>
          </p:cNvPr>
          <p:cNvSpPr txBox="1">
            <a:spLocks/>
          </p:cNvSpPr>
          <p:nvPr/>
        </p:nvSpPr>
        <p:spPr>
          <a:xfrm>
            <a:off x="8036041" y="2249487"/>
            <a:ext cx="3281004"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1800"/>
              <a:t>The simple machines</a:t>
            </a:r>
          </a:p>
          <a:p>
            <a:r>
              <a:rPr lang="en" sz="1800"/>
              <a:t>Conversion between linear and rotary motion</a:t>
            </a:r>
          </a:p>
          <a:p>
            <a:r>
              <a:rPr lang="en" sz="1800"/>
              <a:t>Specific parts for specific purposes</a:t>
            </a:r>
          </a:p>
        </p:txBody>
      </p:sp>
    </p:spTree>
    <p:extLst>
      <p:ext uri="{BB962C8B-B14F-4D97-AF65-F5344CB8AC3E}">
        <p14:creationId xmlns:p14="http://schemas.microsoft.com/office/powerpoint/2010/main" val="145628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a:extLst>
              <a:ext uri="{FF2B5EF4-FFF2-40B4-BE49-F238E27FC236}">
                <a16:creationId xmlns:a16="http://schemas.microsoft.com/office/drawing/2014/main" id="{64C87EAD-CE9F-D3B7-D04E-27C1D2778EA3}"/>
              </a:ext>
            </a:extLst>
          </p:cNvPr>
          <p:cNvSpPr txBox="1">
            <a:spLocks/>
          </p:cNvSpPr>
          <p:nvPr/>
        </p:nvSpPr>
        <p:spPr>
          <a:xfrm>
            <a:off x="1141411" y="619126"/>
            <a:ext cx="9906000" cy="1477961"/>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Mekaniska System</a:t>
            </a:r>
          </a:p>
        </p:txBody>
      </p:sp>
      <p:sp>
        <p:nvSpPr>
          <p:cNvPr id="3" name="Platshållare för text 4">
            <a:extLst>
              <a:ext uri="{FF2B5EF4-FFF2-40B4-BE49-F238E27FC236}">
                <a16:creationId xmlns:a16="http://schemas.microsoft.com/office/drawing/2014/main" id="{D32EFA0C-6179-46EF-A00B-52943998496A}"/>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Benefits</a:t>
            </a:r>
          </a:p>
        </p:txBody>
      </p:sp>
      <p:sp>
        <p:nvSpPr>
          <p:cNvPr id="4" name="Platshållare för innehåll 5">
            <a:extLst>
              <a:ext uri="{FF2B5EF4-FFF2-40B4-BE49-F238E27FC236}">
                <a16:creationId xmlns:a16="http://schemas.microsoft.com/office/drawing/2014/main" id="{2E8375F0-4AFB-6223-1D1C-A09E1F2686A0}"/>
              </a:ext>
            </a:extLst>
          </p:cNvPr>
          <p:cNvSpPr txBox="1">
            <a:spLocks/>
          </p:cNvSpPr>
          <p:nvPr/>
        </p:nvSpPr>
        <p:spPr>
          <a:xfrm>
            <a:off x="1141410" y="3073397"/>
            <a:ext cx="4878391"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Proven technology</a:t>
            </a:r>
          </a:p>
          <a:p>
            <a:r>
              <a:rPr lang="en"/>
              <a:t>Durable</a:t>
            </a:r>
          </a:p>
          <a:p>
            <a:r>
              <a:rPr lang="en"/>
              <a:t>Easy to maintain</a:t>
            </a:r>
          </a:p>
        </p:txBody>
      </p:sp>
      <p:sp>
        <p:nvSpPr>
          <p:cNvPr id="5" name="Platshållare för text 6">
            <a:extLst>
              <a:ext uri="{FF2B5EF4-FFF2-40B4-BE49-F238E27FC236}">
                <a16:creationId xmlns:a16="http://schemas.microsoft.com/office/drawing/2014/main" id="{47EC135A-6BC1-0857-4592-3A48814780CB}"/>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Cons</a:t>
            </a:r>
          </a:p>
        </p:txBody>
      </p:sp>
      <p:sp>
        <p:nvSpPr>
          <p:cNvPr id="6" name="Platshållare för innehåll 7">
            <a:extLst>
              <a:ext uri="{FF2B5EF4-FFF2-40B4-BE49-F238E27FC236}">
                <a16:creationId xmlns:a16="http://schemas.microsoft.com/office/drawing/2014/main" id="{A9780238-B863-6D69-66AF-32EBE250E982}"/>
              </a:ext>
            </a:extLst>
          </p:cNvPr>
          <p:cNvSpPr txBox="1">
            <a:spLocks/>
          </p:cNvSpPr>
          <p:nvPr/>
        </p:nvSpPr>
        <p:spPr>
          <a:xfrm>
            <a:off x="6172200" y="3073397"/>
            <a:ext cx="4875210"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Costly</a:t>
            </a:r>
          </a:p>
          <a:p>
            <a:r>
              <a:rPr lang="en"/>
              <a:t>Difficult to adapt</a:t>
            </a:r>
          </a:p>
          <a:p>
            <a:r>
              <a:rPr lang="en"/>
              <a:t>Friction</a:t>
            </a:r>
          </a:p>
          <a:p>
            <a:r>
              <a:rPr lang="en"/>
              <a:t>Sparks</a:t>
            </a:r>
          </a:p>
          <a:p>
            <a:endParaRPr lang="sv-SE"/>
          </a:p>
        </p:txBody>
      </p:sp>
    </p:spTree>
    <p:extLst>
      <p:ext uri="{BB962C8B-B14F-4D97-AF65-F5344CB8AC3E}">
        <p14:creationId xmlns:p14="http://schemas.microsoft.com/office/powerpoint/2010/main" val="324171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lstStyle/>
          <a:p>
            <a:r>
              <a:rPr lang="en-US" dirty="0"/>
              <a:t>Different types of control devices</a:t>
            </a:r>
            <a:endParaRPr lang="en-BE" dirty="0"/>
          </a:p>
        </p:txBody>
      </p:sp>
      <p:graphicFrame>
        <p:nvGraphicFramePr>
          <p:cNvPr id="4" name="Diagram 3">
            <a:extLst>
              <a:ext uri="{FF2B5EF4-FFF2-40B4-BE49-F238E27FC236}">
                <a16:creationId xmlns:a16="http://schemas.microsoft.com/office/drawing/2014/main" id="{004D1BA0-966B-FE80-976A-B686A54C7B70}"/>
              </a:ext>
            </a:extLst>
          </p:cNvPr>
          <p:cNvGraphicFramePr/>
          <p:nvPr>
            <p:extLst>
              <p:ext uri="{D42A27DB-BD31-4B8C-83A1-F6EECF244321}">
                <p14:modId xmlns:p14="http://schemas.microsoft.com/office/powerpoint/2010/main" val="1478585135"/>
              </p:ext>
            </p:extLst>
          </p:nvPr>
        </p:nvGraphicFramePr>
        <p:xfrm>
          <a:off x="3847184" y="8847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7631FC-CD23-C596-F8DE-FA3BFD7E052B}"/>
              </a:ext>
            </a:extLst>
          </p:cNvPr>
          <p:cNvSpPr txBox="1">
            <a:spLocks/>
          </p:cNvSpPr>
          <p:nvPr/>
        </p:nvSpPr>
        <p:spPr>
          <a:xfrm>
            <a:off x="6096000" y="948718"/>
            <a:ext cx="4747088"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Hydraulic Controllers</a:t>
            </a:r>
            <a:endParaRPr lang="sv-SE"/>
          </a:p>
        </p:txBody>
      </p:sp>
      <p:pic>
        <p:nvPicPr>
          <p:cNvPr id="3" name="Picture 8" descr="hydraulic actuator - Szukaj w Google | Engineering, Projects, Cylinder">
            <a:extLst>
              <a:ext uri="{FF2B5EF4-FFF2-40B4-BE49-F238E27FC236}">
                <a16:creationId xmlns:a16="http://schemas.microsoft.com/office/drawing/2014/main" id="{09A377AA-E06E-BCD8-6DCE-E8CB586292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2747" y="1477346"/>
            <a:ext cx="3700151" cy="22015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Weber-hydraulik A5-212 pelardomkraft (5T)">
            <a:extLst>
              <a:ext uri="{FF2B5EF4-FFF2-40B4-BE49-F238E27FC236}">
                <a16:creationId xmlns:a16="http://schemas.microsoft.com/office/drawing/2014/main" id="{7B479E52-0C4F-0F76-CA1D-296036450C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8736" y="3843527"/>
            <a:ext cx="1309946" cy="2201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YDRAULIK CYLINDER 80X50X450 HS8050450J - IKH">
            <a:extLst>
              <a:ext uri="{FF2B5EF4-FFF2-40B4-BE49-F238E27FC236}">
                <a16:creationId xmlns:a16="http://schemas.microsoft.com/office/drawing/2014/main" id="{E36722CE-9622-C835-1DDD-88AAAAA5F3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61138" y="3843527"/>
            <a:ext cx="2201591" cy="2201591"/>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2">
            <a:extLst>
              <a:ext uri="{FF2B5EF4-FFF2-40B4-BE49-F238E27FC236}">
                <a16:creationId xmlns:a16="http://schemas.microsoft.com/office/drawing/2014/main" id="{87F69C75-5FD2-B62C-9E53-6BA305D5520D}"/>
              </a:ext>
            </a:extLst>
          </p:cNvPr>
          <p:cNvSpPr txBox="1">
            <a:spLocks/>
          </p:cNvSpPr>
          <p:nvPr/>
        </p:nvSpPr>
        <p:spPr>
          <a:xfrm>
            <a:off x="6096000" y="2579687"/>
            <a:ext cx="4747087" cy="354171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
              <a:t>Hydraulic jack / Hydraulic piston</a:t>
            </a:r>
          </a:p>
          <a:p>
            <a:pPr marL="0" indent="0">
              <a:lnSpc>
                <a:spcPct val="110000"/>
              </a:lnSpc>
              <a:buFont typeface="Arial" panose="020B0604020202020204" pitchFamily="34" charset="0"/>
              <a:buNone/>
            </a:pPr>
            <a:endParaRPr lang="sv-SE"/>
          </a:p>
          <a:p>
            <a:pPr marL="0" indent="0">
              <a:lnSpc>
                <a:spcPct val="110000"/>
              </a:lnSpc>
              <a:buFont typeface="Arial" panose="020B0604020202020204" pitchFamily="34" charset="0"/>
              <a:buNone/>
            </a:pPr>
            <a:r>
              <a:rPr lang="en"/>
              <a:t>Often combined with a pump</a:t>
            </a:r>
          </a:p>
          <a:p>
            <a:pPr marL="0" indent="0">
              <a:lnSpc>
                <a:spcPct val="110000"/>
              </a:lnSpc>
              <a:buFont typeface="Arial" panose="020B0604020202020204" pitchFamily="34" charset="0"/>
              <a:buNone/>
            </a:pPr>
            <a:endParaRPr lang="sv-SE"/>
          </a:p>
          <a:p>
            <a:pPr marL="0" indent="0">
              <a:lnSpc>
                <a:spcPct val="110000"/>
              </a:lnSpc>
              <a:buFont typeface="Arial" panose="020B0604020202020204" pitchFamily="34" charset="0"/>
              <a:buNone/>
            </a:pPr>
            <a:r>
              <a:rPr lang="en"/>
              <a:t>A fluid (usually hydraulic oil) transmits power</a:t>
            </a:r>
          </a:p>
          <a:p>
            <a:pPr marL="0" indent="0">
              <a:lnSpc>
                <a:spcPct val="110000"/>
              </a:lnSpc>
              <a:buFont typeface="Arial" panose="020B0604020202020204" pitchFamily="34" charset="0"/>
              <a:buNone/>
            </a:pPr>
            <a:endParaRPr lang="sv-SE"/>
          </a:p>
        </p:txBody>
      </p:sp>
    </p:spTree>
    <p:extLst>
      <p:ext uri="{BB962C8B-B14F-4D97-AF65-F5344CB8AC3E}">
        <p14:creationId xmlns:p14="http://schemas.microsoft.com/office/powerpoint/2010/main" val="245402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673E25C-3A13-ADEC-DF53-E2AFB0C232FE}"/>
              </a:ext>
            </a:extLst>
          </p:cNvPr>
          <p:cNvSpPr/>
          <p:nvPr/>
        </p:nvSpPr>
        <p:spPr>
          <a:xfrm rot="2342974">
            <a:off x="7859813" y="2717598"/>
            <a:ext cx="1499874" cy="156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9005C60D-78ED-A58F-B07D-26936340A861}"/>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Hydraulic jack</a:t>
            </a:r>
          </a:p>
        </p:txBody>
      </p:sp>
      <mc:AlternateContent xmlns:mc="http://schemas.openxmlformats.org/markup-compatibility/2006">
        <mc:Choice xmlns:a14="http://schemas.microsoft.com/office/drawing/2010/main" Requires="a14">
          <p:sp>
            <p:nvSpPr>
              <p:cNvPr id="4" name="Platshållare för innehåll 2">
                <a:extLst>
                  <a:ext uri="{FF2B5EF4-FFF2-40B4-BE49-F238E27FC236}">
                    <a16:creationId xmlns:a16="http://schemas.microsoft.com/office/drawing/2014/main" id="{D61B1482-E498-6B2A-EBB3-47690EB4CDD6}"/>
                  </a:ext>
                </a:extLst>
              </p:cNvPr>
              <p:cNvSpPr txBox="1">
                <a:spLocks/>
              </p:cNvSpPr>
              <p:nvPr/>
            </p:nvSpPr>
            <p:spPr>
              <a:xfrm>
                <a:off x="1141412" y="2249487"/>
                <a:ext cx="9905999"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Pressure is distributed evenly in liquids</a:t>
                </a:r>
              </a:p>
              <a:p>
                <a:r>
                  <a:rPr lang="en"/>
                  <a:t>The pressure at Piston A is the same as at B</a:t>
                </a:r>
              </a:p>
              <a:p>
                <a:pPr marL="0" indent="0">
                  <a:buFont typeface="Arial" panose="020B0604020202020204" pitchFamily="34" charset="0"/>
                  <a:buNone/>
                </a:pPr>
                <a:endParaRPr lang="sv-SE"/>
              </a:p>
              <a:p>
                <a:pPr marL="0" indent="0">
                  <a:buFont typeface="Arial" panose="020B0604020202020204" pitchFamily="34" charset="0"/>
                  <a:buNone/>
                </a:pPr>
                <a:r>
                  <a:rPr lang="en"/>
                  <a:t>Or:   </a:t>
                </a:r>
                <a14:m>
                  <m:oMath xmlns:m="http://schemas.openxmlformats.org/officeDocument/2006/math">
                    <m:f>
                      <m:fPr>
                        <m:ctrlPr>
                          <a:rPr lang="sv-SE" i="1" smtClean="0">
                            <a:latin typeface="Cambria Math" panose="02040503050406030204" pitchFamily="18" charset="0"/>
                          </a:rPr>
                        </m:ctrlPr>
                      </m:fPr>
                      <m:num>
                        <m:sSub>
                          <m:sSubPr>
                            <m:ctrlPr>
                              <a:rPr lang="sv-SE" i="1" smtClean="0">
                                <a:latin typeface="Cambria Math" panose="02040503050406030204" pitchFamily="18" charset="0"/>
                              </a:rPr>
                            </m:ctrlPr>
                          </m:sSubPr>
                          <m:e>
                            <m:r>
                              <a:rPr lang="sv-SE" i="1" smtClean="0">
                                <a:latin typeface="Cambria Math" panose="02040503050406030204" pitchFamily="18" charset="0"/>
                              </a:rPr>
                              <m:t>𝐹</m:t>
                            </m:r>
                          </m:e>
                          <m:sub>
                            <m:r>
                              <a:rPr lang="sv-SE" i="1" smtClean="0">
                                <a:latin typeface="Cambria Math" panose="02040503050406030204" pitchFamily="18" charset="0"/>
                              </a:rPr>
                              <m:t>𝐴</m:t>
                            </m:r>
                          </m:sub>
                        </m:sSub>
                      </m:num>
                      <m:den>
                        <m:sSub>
                          <m:sSubPr>
                            <m:ctrlPr>
                              <a:rPr lang="sv-SE" i="1" smtClean="0">
                                <a:latin typeface="Cambria Math" panose="02040503050406030204" pitchFamily="18" charset="0"/>
                              </a:rPr>
                            </m:ctrlPr>
                          </m:sSubPr>
                          <m:e>
                            <m:r>
                              <a:rPr lang="sv-SE" i="1" smtClean="0">
                                <a:latin typeface="Cambria Math" panose="02040503050406030204" pitchFamily="18" charset="0"/>
                              </a:rPr>
                              <m:t>𝐴</m:t>
                            </m:r>
                          </m:e>
                          <m:sub>
                            <m:r>
                              <a:rPr lang="sv-SE" i="1" smtClean="0">
                                <a:latin typeface="Cambria Math" panose="02040503050406030204" pitchFamily="18" charset="0"/>
                              </a:rPr>
                              <m:t>𝐴</m:t>
                            </m:r>
                          </m:sub>
                        </m:sSub>
                      </m:den>
                    </m:f>
                    <m:r>
                      <a:rPr lang="sv-SE" i="1" smtClean="0">
                        <a:latin typeface="Cambria Math" panose="02040503050406030204" pitchFamily="18" charset="0"/>
                      </a:rPr>
                      <m:t>=</m:t>
                    </m:r>
                    <m:f>
                      <m:fPr>
                        <m:ctrlPr>
                          <a:rPr lang="sv-SE" i="1" smtClean="0">
                            <a:latin typeface="Cambria Math" panose="02040503050406030204" pitchFamily="18" charset="0"/>
                          </a:rPr>
                        </m:ctrlPr>
                      </m:fPr>
                      <m:num>
                        <m:sSub>
                          <m:sSubPr>
                            <m:ctrlPr>
                              <a:rPr lang="sv-SE" i="1" smtClean="0">
                                <a:latin typeface="Cambria Math" panose="02040503050406030204" pitchFamily="18" charset="0"/>
                              </a:rPr>
                            </m:ctrlPr>
                          </m:sSubPr>
                          <m:e>
                            <m:r>
                              <a:rPr lang="sv-SE" i="1" smtClean="0">
                                <a:latin typeface="Cambria Math" panose="02040503050406030204" pitchFamily="18" charset="0"/>
                              </a:rPr>
                              <m:t>𝐹</m:t>
                            </m:r>
                          </m:e>
                          <m:sub>
                            <m:r>
                              <a:rPr lang="sv-SE" i="1" smtClean="0">
                                <a:latin typeface="Cambria Math" panose="02040503050406030204" pitchFamily="18" charset="0"/>
                              </a:rPr>
                              <m:t>𝐵</m:t>
                            </m:r>
                          </m:sub>
                        </m:sSub>
                      </m:num>
                      <m:den>
                        <m:sSub>
                          <m:sSubPr>
                            <m:ctrlPr>
                              <a:rPr lang="sv-SE" i="1" smtClean="0">
                                <a:latin typeface="Cambria Math" panose="02040503050406030204" pitchFamily="18" charset="0"/>
                              </a:rPr>
                            </m:ctrlPr>
                          </m:sSubPr>
                          <m:e>
                            <m:r>
                              <a:rPr lang="sv-SE" i="1" smtClean="0">
                                <a:latin typeface="Cambria Math" panose="02040503050406030204" pitchFamily="18" charset="0"/>
                              </a:rPr>
                              <m:t>𝐴</m:t>
                            </m:r>
                          </m:e>
                          <m:sub>
                            <m:r>
                              <a:rPr lang="sv-SE" i="1" smtClean="0">
                                <a:latin typeface="Cambria Math" panose="02040503050406030204" pitchFamily="18" charset="0"/>
                              </a:rPr>
                              <m:t>𝐵</m:t>
                            </m:r>
                          </m:sub>
                        </m:sSub>
                      </m:den>
                    </m:f>
                  </m:oMath>
                </a14:m>
                <a:endParaRPr lang="sv-SE"/>
              </a:p>
            </p:txBody>
          </p:sp>
        </mc:Choice>
        <mc:Fallback>
          <p:sp>
            <p:nvSpPr>
              <p:cNvPr id="4" name="Platshållare för innehåll 2">
                <a:extLst>
                  <a:ext uri="{FF2B5EF4-FFF2-40B4-BE49-F238E27FC236}">
                    <a16:creationId xmlns:a16="http://schemas.microsoft.com/office/drawing/2014/main" id="{D61B1482-E498-6B2A-EBB3-47690EB4CDD6}"/>
                  </a:ext>
                </a:extLst>
              </p:cNvPr>
              <p:cNvSpPr txBox="1">
                <a:spLocks noRot="1" noChangeAspect="1" noMove="1" noResize="1" noEditPoints="1" noAdjustHandles="1" noChangeArrowheads="1" noChangeShapeType="1" noTextEdit="1"/>
              </p:cNvSpPr>
              <p:nvPr/>
            </p:nvSpPr>
            <p:spPr>
              <a:xfrm>
                <a:off x="1141412" y="2249487"/>
                <a:ext cx="9905999" cy="3541714"/>
              </a:xfrm>
              <a:prstGeom prst="rect">
                <a:avLst/>
              </a:prstGeom>
              <a:blipFill>
                <a:blip r:embed="rId2"/>
                <a:stretch>
                  <a:fillRect l="-1231" t="-2926"/>
                </a:stretch>
              </a:blipFill>
            </p:spPr>
            <p:txBody>
              <a:bodyPr/>
              <a:lstStyle/>
              <a:p>
                <a:r>
                  <a:rPr lang="sv-SE">
                    <a:noFill/>
                  </a:rPr>
                  <a:t> </a:t>
                </a:r>
              </a:p>
            </p:txBody>
          </p:sp>
        </mc:Fallback>
      </mc:AlternateContent>
      <p:sp>
        <p:nvSpPr>
          <p:cNvPr id="5" name="Rektangel 4">
            <a:extLst>
              <a:ext uri="{FF2B5EF4-FFF2-40B4-BE49-F238E27FC236}">
                <a16:creationId xmlns:a16="http://schemas.microsoft.com/office/drawing/2014/main" id="{DB48705B-D00D-21EA-F23C-9D988CA53925}"/>
              </a:ext>
            </a:extLst>
          </p:cNvPr>
          <p:cNvSpPr/>
          <p:nvPr/>
        </p:nvSpPr>
        <p:spPr>
          <a:xfrm>
            <a:off x="10212110" y="2384424"/>
            <a:ext cx="1348033" cy="17439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2729A532-1F62-B397-23EE-4BF836BF5F8D}"/>
              </a:ext>
            </a:extLst>
          </p:cNvPr>
          <p:cNvSpPr/>
          <p:nvPr/>
        </p:nvSpPr>
        <p:spPr>
          <a:xfrm>
            <a:off x="8620551" y="3266214"/>
            <a:ext cx="592317" cy="8621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046B72E-9B24-44D8-A222-9CFC79DACACB}"/>
              </a:ext>
            </a:extLst>
          </p:cNvPr>
          <p:cNvSpPr/>
          <p:nvPr/>
        </p:nvSpPr>
        <p:spPr>
          <a:xfrm>
            <a:off x="8620551" y="4128382"/>
            <a:ext cx="2939592" cy="5666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AED9FFB-F490-F7C5-BD36-332AC8940B7D}"/>
              </a:ext>
            </a:extLst>
          </p:cNvPr>
          <p:cNvSpPr/>
          <p:nvPr/>
        </p:nvSpPr>
        <p:spPr>
          <a:xfrm>
            <a:off x="10424605" y="2384423"/>
            <a:ext cx="923041" cy="187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59358C5-AE7E-6B7D-E4F1-74949DAEBC5B}"/>
              </a:ext>
            </a:extLst>
          </p:cNvPr>
          <p:cNvSpPr/>
          <p:nvPr/>
        </p:nvSpPr>
        <p:spPr>
          <a:xfrm>
            <a:off x="8723853" y="3266214"/>
            <a:ext cx="385712" cy="997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A2A77D57-CEBD-F307-8B28-6E6A75BD406B}"/>
              </a:ext>
            </a:extLst>
          </p:cNvPr>
          <p:cNvSpPr/>
          <p:nvPr/>
        </p:nvSpPr>
        <p:spPr>
          <a:xfrm>
            <a:off x="8723854" y="4263319"/>
            <a:ext cx="2623792" cy="247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C9A9286-46ED-CB5A-0219-7F1E59D4040B}"/>
              </a:ext>
            </a:extLst>
          </p:cNvPr>
          <p:cNvSpPr/>
          <p:nvPr/>
        </p:nvSpPr>
        <p:spPr>
          <a:xfrm>
            <a:off x="8723853" y="3191334"/>
            <a:ext cx="456020" cy="138000"/>
          </a:xfrm>
          <a:prstGeom prst="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A03C13D8-5357-8392-4018-075129546C6B}"/>
              </a:ext>
            </a:extLst>
          </p:cNvPr>
          <p:cNvSpPr/>
          <p:nvPr/>
        </p:nvSpPr>
        <p:spPr>
          <a:xfrm>
            <a:off x="10429317" y="2249487"/>
            <a:ext cx="918329" cy="893085"/>
          </a:xfrm>
          <a:prstGeom prst="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7327D259-EC27-A42D-FAAC-BC190D5F026C}"/>
              </a:ext>
            </a:extLst>
          </p:cNvPr>
          <p:cNvSpPr/>
          <p:nvPr/>
        </p:nvSpPr>
        <p:spPr>
          <a:xfrm>
            <a:off x="9043576" y="3142573"/>
            <a:ext cx="272594" cy="2472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cxnSp>
        <p:nvCxnSpPr>
          <p:cNvPr id="14" name="Rak pilkoppling 13">
            <a:extLst>
              <a:ext uri="{FF2B5EF4-FFF2-40B4-BE49-F238E27FC236}">
                <a16:creationId xmlns:a16="http://schemas.microsoft.com/office/drawing/2014/main" id="{4BCAD620-A96C-2BD6-EB55-81A4C156C59E}"/>
              </a:ext>
            </a:extLst>
          </p:cNvPr>
          <p:cNvCxnSpPr>
            <a:cxnSpLocks/>
          </p:cNvCxnSpPr>
          <p:nvPr/>
        </p:nvCxnSpPr>
        <p:spPr>
          <a:xfrm>
            <a:off x="8922601" y="3329333"/>
            <a:ext cx="0" cy="662745"/>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15" name="Rak pilkoppling 14">
            <a:extLst>
              <a:ext uri="{FF2B5EF4-FFF2-40B4-BE49-F238E27FC236}">
                <a16:creationId xmlns:a16="http://schemas.microsoft.com/office/drawing/2014/main" id="{8C32305D-7DDF-254F-58D8-A6266EF590E9}"/>
              </a:ext>
            </a:extLst>
          </p:cNvPr>
          <p:cNvCxnSpPr>
            <a:cxnSpLocks/>
          </p:cNvCxnSpPr>
          <p:nvPr/>
        </p:nvCxnSpPr>
        <p:spPr>
          <a:xfrm flipV="1">
            <a:off x="10903801" y="3142572"/>
            <a:ext cx="0" cy="743146"/>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6" name="textruta 15">
            <a:extLst>
              <a:ext uri="{FF2B5EF4-FFF2-40B4-BE49-F238E27FC236}">
                <a16:creationId xmlns:a16="http://schemas.microsoft.com/office/drawing/2014/main" id="{F7486FD4-9BFB-75E8-1DF8-E50D156211B0}"/>
              </a:ext>
            </a:extLst>
          </p:cNvPr>
          <p:cNvSpPr txBox="1"/>
          <p:nvPr/>
        </p:nvSpPr>
        <p:spPr>
          <a:xfrm>
            <a:off x="8765485" y="2320224"/>
            <a:ext cx="302447" cy="369332"/>
          </a:xfrm>
          <a:prstGeom prst="rect">
            <a:avLst/>
          </a:prstGeom>
          <a:noFill/>
        </p:spPr>
        <p:txBody>
          <a:bodyPr wrap="square" rtlCol="0">
            <a:spAutoFit/>
          </a:bodyPr>
          <a:lstStyle/>
          <a:p>
            <a:r>
              <a:rPr lang="en"/>
              <a:t>A</a:t>
            </a:r>
          </a:p>
        </p:txBody>
      </p:sp>
      <p:sp>
        <p:nvSpPr>
          <p:cNvPr id="17" name="textruta 16">
            <a:extLst>
              <a:ext uri="{FF2B5EF4-FFF2-40B4-BE49-F238E27FC236}">
                <a16:creationId xmlns:a16="http://schemas.microsoft.com/office/drawing/2014/main" id="{A740244A-2485-E442-993F-54779EA737C5}"/>
              </a:ext>
            </a:extLst>
          </p:cNvPr>
          <p:cNvSpPr txBox="1"/>
          <p:nvPr/>
        </p:nvSpPr>
        <p:spPr>
          <a:xfrm>
            <a:off x="10734901" y="2465001"/>
            <a:ext cx="302447" cy="369332"/>
          </a:xfrm>
          <a:prstGeom prst="rect">
            <a:avLst/>
          </a:prstGeom>
          <a:noFill/>
        </p:spPr>
        <p:txBody>
          <a:bodyPr wrap="square" rtlCol="0">
            <a:spAutoFit/>
          </a:bodyPr>
          <a:lstStyle/>
          <a:p>
            <a:r>
              <a:rPr lang="en"/>
              <a:t>B</a:t>
            </a:r>
          </a:p>
        </p:txBody>
      </p:sp>
    </p:spTree>
    <p:extLst>
      <p:ext uri="{BB962C8B-B14F-4D97-AF65-F5344CB8AC3E}">
        <p14:creationId xmlns:p14="http://schemas.microsoft.com/office/powerpoint/2010/main" val="408743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42C3EE-88D8-7DF2-E93D-459073DC77F0}"/>
              </a:ext>
            </a:extLst>
          </p:cNvPr>
          <p:cNvSpPr txBox="1">
            <a:spLocks/>
          </p:cNvSpPr>
          <p:nvPr/>
        </p:nvSpPr>
        <p:spPr>
          <a:xfrm>
            <a:off x="1141411" y="619126"/>
            <a:ext cx="9906000" cy="1477961"/>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Hydraulics</a:t>
            </a:r>
          </a:p>
        </p:txBody>
      </p:sp>
      <p:sp>
        <p:nvSpPr>
          <p:cNvPr id="3" name="Platshållare för text 3">
            <a:extLst>
              <a:ext uri="{FF2B5EF4-FFF2-40B4-BE49-F238E27FC236}">
                <a16:creationId xmlns:a16="http://schemas.microsoft.com/office/drawing/2014/main" id="{7A93F4D8-463C-D843-D099-EE5CE10A25E6}"/>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Benefits</a:t>
            </a:r>
          </a:p>
        </p:txBody>
      </p:sp>
      <p:sp>
        <p:nvSpPr>
          <p:cNvPr id="4" name="Platshållare för innehåll 4">
            <a:extLst>
              <a:ext uri="{FF2B5EF4-FFF2-40B4-BE49-F238E27FC236}">
                <a16:creationId xmlns:a16="http://schemas.microsoft.com/office/drawing/2014/main" id="{4913C636-0D7A-2E7D-D2E2-18B9D235FEB3}"/>
              </a:ext>
            </a:extLst>
          </p:cNvPr>
          <p:cNvSpPr txBox="1">
            <a:spLocks/>
          </p:cNvSpPr>
          <p:nvPr/>
        </p:nvSpPr>
        <p:spPr>
          <a:xfrm>
            <a:off x="1141410" y="3073397"/>
            <a:ext cx="4878391"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Simple construction</a:t>
            </a:r>
          </a:p>
          <a:p>
            <a:r>
              <a:rPr lang="en"/>
              <a:t>Almost no moving parts</a:t>
            </a:r>
          </a:p>
          <a:p>
            <a:r>
              <a:rPr lang="en"/>
              <a:t>Spark proof</a:t>
            </a:r>
          </a:p>
          <a:p>
            <a:r>
              <a:rPr lang="en"/>
              <a:t>Uniform load</a:t>
            </a:r>
          </a:p>
        </p:txBody>
      </p:sp>
      <p:sp>
        <p:nvSpPr>
          <p:cNvPr id="5" name="Platshållare för text 5">
            <a:extLst>
              <a:ext uri="{FF2B5EF4-FFF2-40B4-BE49-F238E27FC236}">
                <a16:creationId xmlns:a16="http://schemas.microsoft.com/office/drawing/2014/main" id="{AA230FD7-C691-B411-8CF4-BCF601535C61}"/>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Cons</a:t>
            </a:r>
          </a:p>
        </p:txBody>
      </p:sp>
      <p:sp>
        <p:nvSpPr>
          <p:cNvPr id="6" name="Platshållare för innehåll 6">
            <a:extLst>
              <a:ext uri="{FF2B5EF4-FFF2-40B4-BE49-F238E27FC236}">
                <a16:creationId xmlns:a16="http://schemas.microsoft.com/office/drawing/2014/main" id="{6A27373A-2017-321F-CA34-2CF8B7665ED1}"/>
              </a:ext>
            </a:extLst>
          </p:cNvPr>
          <p:cNvSpPr txBox="1">
            <a:spLocks/>
          </p:cNvSpPr>
          <p:nvPr/>
        </p:nvSpPr>
        <p:spPr>
          <a:xfrm>
            <a:off x="6172200" y="3073397"/>
            <a:ext cx="4875210"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Leakage short-circuits the system</a:t>
            </a:r>
          </a:p>
          <a:p>
            <a:r>
              <a:rPr lang="en"/>
              <a:t>The oil can be toxic/dangerous</a:t>
            </a:r>
          </a:p>
          <a:p>
            <a:r>
              <a:rPr lang="en"/>
              <a:t>Gaskets and bearings </a:t>
            </a:r>
          </a:p>
        </p:txBody>
      </p:sp>
    </p:spTree>
    <p:extLst>
      <p:ext uri="{BB962C8B-B14F-4D97-AF65-F5344CB8AC3E}">
        <p14:creationId xmlns:p14="http://schemas.microsoft.com/office/powerpoint/2010/main" val="107164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4D439F-C843-2438-1120-043F63B87D71}"/>
              </a:ext>
            </a:extLst>
          </p:cNvPr>
          <p:cNvSpPr txBox="1">
            <a:spLocks/>
          </p:cNvSpPr>
          <p:nvPr/>
        </p:nvSpPr>
        <p:spPr>
          <a:xfrm>
            <a:off x="8036041" y="618518"/>
            <a:ext cx="3281003" cy="1478570"/>
          </a:xfrm>
          <a:prstGeom prst="rect">
            <a:avLst/>
          </a:prstGeom>
        </p:spPr>
        <p:txBody>
          <a:bodyPr anchor="b">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sz="2800"/>
              <a:t>Pneumatic Controllers</a:t>
            </a:r>
          </a:p>
        </p:txBody>
      </p:sp>
      <p:pic>
        <p:nvPicPr>
          <p:cNvPr id="3" name="Picture 2" descr="Angle Pneumatic Valve DN20 3/4 Inch SS304 Oblique Valve Valve PGK20-P HPControl">
            <a:extLst>
              <a:ext uri="{FF2B5EF4-FFF2-40B4-BE49-F238E27FC236}">
                <a16:creationId xmlns:a16="http://schemas.microsoft.com/office/drawing/2014/main" id="{EDC4FE1B-A21C-712D-FB77-A182DBFF79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2552" y="1137621"/>
            <a:ext cx="2207199" cy="22071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glass lifter，vacuum glass lifter，glass vacuum lifter，glass lifter robot，mobile  glass lifter，electric glass lifter，glass suction lifter">
            <a:extLst>
              <a:ext uri="{FF2B5EF4-FFF2-40B4-BE49-F238E27FC236}">
                <a16:creationId xmlns:a16="http://schemas.microsoft.com/office/drawing/2014/main" id="{81B8F043-80F6-1D29-6D9C-FFADFAFAB5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12065" y="1137621"/>
            <a:ext cx="2264281" cy="2207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ir Motors | Sikama AB">
            <a:extLst>
              <a:ext uri="{FF2B5EF4-FFF2-40B4-BE49-F238E27FC236}">
                <a16:creationId xmlns:a16="http://schemas.microsoft.com/office/drawing/2014/main" id="{6ABC3918-5869-095F-0733-CAEAC728203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34686" y="3505687"/>
            <a:ext cx="2942932" cy="22071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DJ2D10-30Z-A | SMC Air Cylinder, Double Action, Single Cylinder, 30mm, Drill Size 10mm M5 | Distrelec Sweden">
            <a:extLst>
              <a:ext uri="{FF2B5EF4-FFF2-40B4-BE49-F238E27FC236}">
                <a16:creationId xmlns:a16="http://schemas.microsoft.com/office/drawing/2014/main" id="{526BCD11-27CC-8077-E565-0191DA083B6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57042" y="3776474"/>
            <a:ext cx="2974328" cy="1665623"/>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innehåll 3">
            <a:extLst>
              <a:ext uri="{FF2B5EF4-FFF2-40B4-BE49-F238E27FC236}">
                <a16:creationId xmlns:a16="http://schemas.microsoft.com/office/drawing/2014/main" id="{F90184DE-80A9-1C50-744B-EA5680D2D7D3}"/>
              </a:ext>
            </a:extLst>
          </p:cNvPr>
          <p:cNvSpPr txBox="1">
            <a:spLocks/>
          </p:cNvSpPr>
          <p:nvPr/>
        </p:nvSpPr>
        <p:spPr>
          <a:xfrm>
            <a:off x="8036041" y="2249487"/>
            <a:ext cx="3281004"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1800"/>
              <a:t>Two-way and one-way (stroke)</a:t>
            </a:r>
          </a:p>
          <a:p>
            <a:r>
              <a:rPr lang="en" sz="1800"/>
              <a:t>Functionally identical to hydraulic systems</a:t>
            </a:r>
          </a:p>
          <a:p>
            <a:r>
              <a:rPr lang="en" sz="1800"/>
              <a:t>Compressed air instead of liquid</a:t>
            </a:r>
          </a:p>
        </p:txBody>
      </p:sp>
    </p:spTree>
    <p:extLst>
      <p:ext uri="{BB962C8B-B14F-4D97-AF65-F5344CB8AC3E}">
        <p14:creationId xmlns:p14="http://schemas.microsoft.com/office/powerpoint/2010/main" val="16352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DA2E16-6236-DDE7-CF89-2D87AC15B53B}"/>
              </a:ext>
            </a:extLst>
          </p:cNvPr>
          <p:cNvSpPr txBox="1">
            <a:spLocks/>
          </p:cNvSpPr>
          <p:nvPr/>
        </p:nvSpPr>
        <p:spPr>
          <a:xfrm>
            <a:off x="1141411" y="619126"/>
            <a:ext cx="9906000" cy="1477961"/>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Tires</a:t>
            </a:r>
          </a:p>
        </p:txBody>
      </p:sp>
      <p:sp>
        <p:nvSpPr>
          <p:cNvPr id="3" name="Platshållare för text 3">
            <a:extLst>
              <a:ext uri="{FF2B5EF4-FFF2-40B4-BE49-F238E27FC236}">
                <a16:creationId xmlns:a16="http://schemas.microsoft.com/office/drawing/2014/main" id="{E65C7B68-881F-ABDC-A665-8C23FB22508D}"/>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Benefits</a:t>
            </a:r>
          </a:p>
        </p:txBody>
      </p:sp>
      <p:sp>
        <p:nvSpPr>
          <p:cNvPr id="4" name="Platshållare för innehåll 4">
            <a:extLst>
              <a:ext uri="{FF2B5EF4-FFF2-40B4-BE49-F238E27FC236}">
                <a16:creationId xmlns:a16="http://schemas.microsoft.com/office/drawing/2014/main" id="{809FF53D-9130-3DC8-A710-A8900FABA6CA}"/>
              </a:ext>
            </a:extLst>
          </p:cNvPr>
          <p:cNvSpPr txBox="1">
            <a:spLocks/>
          </p:cNvSpPr>
          <p:nvPr/>
        </p:nvSpPr>
        <p:spPr>
          <a:xfrm>
            <a:off x="1141410" y="3073397"/>
            <a:ext cx="4878391"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Air is harmless and easily accessible</a:t>
            </a:r>
          </a:p>
          <a:p>
            <a:r>
              <a:rPr lang="en"/>
              <a:t>Air is not affected by piping</a:t>
            </a:r>
          </a:p>
          <a:p>
            <a:r>
              <a:rPr lang="en"/>
              <a:t>Easy to adjust/set up precisely</a:t>
            </a:r>
          </a:p>
        </p:txBody>
      </p:sp>
      <p:sp>
        <p:nvSpPr>
          <p:cNvPr id="5" name="Platshållare för text 5">
            <a:extLst>
              <a:ext uri="{FF2B5EF4-FFF2-40B4-BE49-F238E27FC236}">
                <a16:creationId xmlns:a16="http://schemas.microsoft.com/office/drawing/2014/main" id="{9F15D9AA-6D05-B73D-E830-33065D18D17F}"/>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Cons</a:t>
            </a:r>
          </a:p>
        </p:txBody>
      </p:sp>
      <p:sp>
        <p:nvSpPr>
          <p:cNvPr id="6" name="Platshållare för innehåll 6">
            <a:extLst>
              <a:ext uri="{FF2B5EF4-FFF2-40B4-BE49-F238E27FC236}">
                <a16:creationId xmlns:a16="http://schemas.microsoft.com/office/drawing/2014/main" id="{F66619BF-0491-A833-E8E9-1126CE5F6A6A}"/>
              </a:ext>
            </a:extLst>
          </p:cNvPr>
          <p:cNvSpPr txBox="1">
            <a:spLocks/>
          </p:cNvSpPr>
          <p:nvPr/>
        </p:nvSpPr>
        <p:spPr>
          <a:xfrm>
            <a:off x="6172200" y="3073397"/>
            <a:ext cx="4875210"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Leaks are difficult to detect</a:t>
            </a:r>
          </a:p>
          <a:p>
            <a:r>
              <a:rPr lang="en"/>
              <a:t>Compressors</a:t>
            </a:r>
          </a:p>
          <a:p>
            <a:r>
              <a:rPr lang="en"/>
              <a:t>Condensation</a:t>
            </a:r>
          </a:p>
          <a:p>
            <a:r>
              <a:rPr lang="en"/>
              <a:t>Loudly</a:t>
            </a:r>
          </a:p>
        </p:txBody>
      </p:sp>
    </p:spTree>
    <p:extLst>
      <p:ext uri="{BB962C8B-B14F-4D97-AF65-F5344CB8AC3E}">
        <p14:creationId xmlns:p14="http://schemas.microsoft.com/office/powerpoint/2010/main" val="203867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6">
            <a:extLst>
              <a:ext uri="{FF2B5EF4-FFF2-40B4-BE49-F238E27FC236}">
                <a16:creationId xmlns:a16="http://schemas.microsoft.com/office/drawing/2014/main" id="{F8896693-7C6C-EFBA-B39F-EAF65A613C56}"/>
              </a:ext>
            </a:extLst>
          </p:cNvPr>
          <p:cNvSpPr txBox="1">
            <a:spLocks/>
          </p:cNvSpPr>
          <p:nvPr/>
        </p:nvSpPr>
        <p:spPr>
          <a:xfrm>
            <a:off x="1019015" y="1093787"/>
            <a:ext cx="3059969" cy="4697413"/>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a:t>Air pressure</a:t>
            </a:r>
          </a:p>
        </p:txBody>
      </p:sp>
      <p:sp>
        <p:nvSpPr>
          <p:cNvPr id="3" name="Platshållare för innehåll 7">
            <a:extLst>
              <a:ext uri="{FF2B5EF4-FFF2-40B4-BE49-F238E27FC236}">
                <a16:creationId xmlns:a16="http://schemas.microsoft.com/office/drawing/2014/main" id="{07FD1E5E-D06C-766A-9578-DAD86792517F}"/>
              </a:ext>
            </a:extLst>
          </p:cNvPr>
          <p:cNvSpPr txBox="1">
            <a:spLocks/>
          </p:cNvSpPr>
          <p:nvPr/>
        </p:nvSpPr>
        <p:spPr>
          <a:xfrm>
            <a:off x="5215467" y="1093788"/>
            <a:ext cx="5831944" cy="4697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t>Measured in Pascals but most common is Bar (Air pressure = 1 Bar)</a:t>
            </a:r>
          </a:p>
          <a:p>
            <a:r>
              <a:rPr lang="en"/>
              <a:t>PSI – Pounds per Square Inch</a:t>
            </a:r>
            <a:endParaRPr lang="sv-SE"/>
          </a:p>
          <a:p>
            <a:endParaRPr lang="sv-SE"/>
          </a:p>
          <a:p>
            <a:r>
              <a:rPr lang="en"/>
              <a:t>If the air is compressed to, for example, 100 in a pressure vessel, it contains 100 times its volume in air.</a:t>
            </a:r>
          </a:p>
          <a:p>
            <a:endParaRPr lang="sv-SE"/>
          </a:p>
          <a:p>
            <a:endParaRPr lang="sv-SE"/>
          </a:p>
        </p:txBody>
      </p:sp>
    </p:spTree>
    <p:extLst>
      <p:ext uri="{BB962C8B-B14F-4D97-AF65-F5344CB8AC3E}">
        <p14:creationId xmlns:p14="http://schemas.microsoft.com/office/powerpoint/2010/main" val="288529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547BFF-692A-BC05-7B89-747BF579420A}"/>
              </a:ext>
            </a:extLst>
          </p:cNvPr>
          <p:cNvSpPr txBox="1">
            <a:spLocks/>
          </p:cNvSpPr>
          <p:nvPr/>
        </p:nvSpPr>
        <p:spPr>
          <a:xfrm>
            <a:off x="8036041" y="618518"/>
            <a:ext cx="3281003" cy="1478570"/>
          </a:xfrm>
          <a:prstGeom prst="rect">
            <a:avLst/>
          </a:prstGeom>
        </p:spPr>
        <p:txBody>
          <a:bodyPr anchor="b">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en" sz="2800"/>
              <a:t>Electronic Control Units</a:t>
            </a:r>
          </a:p>
        </p:txBody>
      </p:sp>
      <p:pic>
        <p:nvPicPr>
          <p:cNvPr id="3" name="Picture 6" descr="TDS-10A 8,0 12V: Solenoid monostable, 8 mm, 7.7 N, 4.2 W at reichelt  elektronik">
            <a:extLst>
              <a:ext uri="{FF2B5EF4-FFF2-40B4-BE49-F238E27FC236}">
                <a16:creationId xmlns:a16="http://schemas.microsoft.com/office/drawing/2014/main" id="{3A0EC10A-5EF8-FF46-D4B4-C25966DA48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9948" y="1137621"/>
            <a:ext cx="2172407" cy="22071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lectric Valve Low Pressure INV 1&quot; Thread 24 VAC - Aquatic Life">
            <a:extLst>
              <a:ext uri="{FF2B5EF4-FFF2-40B4-BE49-F238E27FC236}">
                <a16:creationId xmlns:a16="http://schemas.microsoft.com/office/drawing/2014/main" id="{1D535588-5DA8-4A20-44CE-646188E3B1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0606" y="1137621"/>
            <a:ext cx="2207199" cy="2207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G 90 Tower Pro Micro Servo Motor, Voltage: Dc 3v-12v, Rs 99 /piece | ID:  20797318397">
            <a:extLst>
              <a:ext uri="{FF2B5EF4-FFF2-40B4-BE49-F238E27FC236}">
                <a16:creationId xmlns:a16="http://schemas.microsoft.com/office/drawing/2014/main" id="{5F54AA0A-7A17-36E0-8F25-589A9294B6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44895" y="3505687"/>
            <a:ext cx="2522513" cy="22071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s the Difference Between Pneumatic, Hydraulic, and Electrical Actuators?  | Machine Design">
            <a:extLst>
              <a:ext uri="{FF2B5EF4-FFF2-40B4-BE49-F238E27FC236}">
                <a16:creationId xmlns:a16="http://schemas.microsoft.com/office/drawing/2014/main" id="{381B2B7E-169F-AEAA-41BC-DADC094A7A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73275" y="3505686"/>
            <a:ext cx="2741862" cy="2207199"/>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innehåll 2">
            <a:extLst>
              <a:ext uri="{FF2B5EF4-FFF2-40B4-BE49-F238E27FC236}">
                <a16:creationId xmlns:a16="http://schemas.microsoft.com/office/drawing/2014/main" id="{9C240D55-103A-D4EB-B294-51B8EB791EDC}"/>
              </a:ext>
            </a:extLst>
          </p:cNvPr>
          <p:cNvSpPr txBox="1">
            <a:spLocks/>
          </p:cNvSpPr>
          <p:nvPr/>
        </p:nvSpPr>
        <p:spPr>
          <a:xfrm>
            <a:off x="8036041" y="2249487"/>
            <a:ext cx="3281004"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1800"/>
              <a:t>Solenoids, electric motors, solenoid valves</a:t>
            </a:r>
            <a:endParaRPr lang="en" sz="1800" err="1"/>
          </a:p>
        </p:txBody>
      </p:sp>
    </p:spTree>
    <p:extLst>
      <p:ext uri="{BB962C8B-B14F-4D97-AF65-F5344CB8AC3E}">
        <p14:creationId xmlns:p14="http://schemas.microsoft.com/office/powerpoint/2010/main" val="37244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2.xml><?xml version="1.0" encoding="utf-8"?>
<ds:datastoreItem xmlns:ds="http://schemas.openxmlformats.org/officeDocument/2006/customXml" ds:itemID="{F87E8FF4-3728-41A0-BBAB-2C0A44DD5E2E}"/>
</file>

<file path=customXml/itemProps3.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docProps/app.xml><?xml version="1.0" encoding="utf-8"?>
<Properties xmlns="http://schemas.openxmlformats.org/officeDocument/2006/extended-properties" xmlns:vt="http://schemas.openxmlformats.org/officeDocument/2006/docPropsVTypes">
  <TotalTime>9</TotalTime>
  <Words>309</Words>
  <Application>Microsoft Office PowerPoint</Application>
  <PresentationFormat>Bredbild</PresentationFormat>
  <Paragraphs>85</Paragraphs>
  <Slides>14</Slides>
  <Notes>0</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14</vt:i4>
      </vt:variant>
    </vt:vector>
  </HeadingPairs>
  <TitlesOfParts>
    <vt:vector size="23" baseType="lpstr">
      <vt:lpstr>Arial</vt:lpstr>
      <vt:lpstr>Arial Black</vt:lpstr>
      <vt:lpstr>Calibri</vt:lpstr>
      <vt:lpstr>Cambria Math</vt:lpstr>
      <vt:lpstr>Roboto</vt:lpstr>
      <vt:lpstr>COVER</vt:lpstr>
      <vt:lpstr>CONTENT</vt:lpstr>
      <vt:lpstr>NEW SECTION PAGE</vt:lpstr>
      <vt:lpstr>PAGE WHITE</vt:lpstr>
      <vt:lpstr>Controllers</vt:lpstr>
      <vt:lpstr>Different types of control devices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