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Roboto"/>
      <p:regular r:id="rId41"/>
      <p:bold r:id="rId42"/>
      <p:italic r:id="rId43"/>
      <p:boldItalic r:id="rId44"/>
    </p:embeddedFon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jPXMpFfKcfclGNPjECeEHYQgbJ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slide" Target="slides/slide34.xml"/><Relationship Id="rId18" Type="http://schemas.openxmlformats.org/officeDocument/2006/relationships/slide" Target="slides/slide13.xml"/><Relationship Id="rId42" Type="http://schemas.openxmlformats.org/officeDocument/2006/relationships/font" Target="fonts/Roboto-bold.fntdata"/><Relationship Id="rId21" Type="http://schemas.openxmlformats.org/officeDocument/2006/relationships/slide" Target="slides/slide16.xml"/><Relationship Id="rId34" Type="http://schemas.openxmlformats.org/officeDocument/2006/relationships/slide" Target="slides/slide29.xml"/><Relationship Id="rId47"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24" Type="http://schemas.openxmlformats.org/officeDocument/2006/relationships/slide" Target="slides/slide19.xml"/><Relationship Id="rId45" Type="http://schemas.openxmlformats.org/officeDocument/2006/relationships/font" Target="fonts/ArialBlack-regular.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49" Type="http://schemas.openxmlformats.org/officeDocument/2006/relationships/customXml" Target="../customXml/item3.xml"/><Relationship Id="rId44" Type="http://schemas.openxmlformats.org/officeDocument/2006/relationships/font" Target="fonts/Roboto-bold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Roboto-italic.fntdata"/><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8"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1.xml"/><Relationship Id="rId46" Type="http://customschemas.google.com/relationships/presentationmetadata" Target="metadata"/><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font" Target="fonts/Roboto-regular.fntdata"/><Relationship Id="rId1" Type="http://schemas.openxmlformats.org/officeDocument/2006/relationships/theme" Target="theme/theme2.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569455302_0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7569455302_0_8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7569455302_0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37569455302_0_9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569455302_0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37569455302_0_10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569455302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37569455302_0_11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569455302_0_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7569455302_0_12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7569455302_0_1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37569455302_0_13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7569455302_0_1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37569455302_0_14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569455302_0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37569455302_0_15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569455302_0_1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7569455302_0_16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7569455302_0_1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37569455302_0_17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69455302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6945530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6945530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569455302_0_1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37569455302_0_18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7569455302_0_2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37569455302_0_20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7569455302_0_2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37569455302_0_20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569455302_0_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g37569455302_0_22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7569455302_0_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7569455302_0_23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569455302_0_2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37569455302_0_24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7569455302_0_2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37569455302_0_25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569455302_0_2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37569455302_0_26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569455302_0_2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7569455302_0_27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7569455302_0_2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37569455302_0_28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69455302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69455302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7569455302_0_2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37569455302_0_29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7569455302_0_3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37569455302_0_30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7569455302_0_3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37569455302_0_3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7569455302_0_3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7569455302_0_3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7569455302_0_3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37569455302_0_34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69455302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69455302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69455302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569455302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569455302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37569455302_0_4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569455302_0_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7569455302_0_5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569455302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7569455302_0_6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569455302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7569455302_0_7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69455302_0_42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8.png"/><Relationship Id="rId3" Type="http://schemas.openxmlformats.org/officeDocument/2006/relationships/image" Target="../media/image21.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3.gif"/><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3.gif"/><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30.png"/><Relationship Id="rId7"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5.png"/><Relationship Id="rId4" Type="http://schemas.openxmlformats.org/officeDocument/2006/relationships/image" Target="../media/image49.pn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2.png"/><Relationship Id="rId4" Type="http://schemas.openxmlformats.org/officeDocument/2006/relationships/image" Target="../media/image42.png"/><Relationship Id="rId5"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5.png"/><Relationship Id="rId4" Type="http://schemas.openxmlformats.org/officeDocument/2006/relationships/image" Target="../media/image49.png"/><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2.png"/><Relationship Id="rId4" Type="http://schemas.openxmlformats.org/officeDocument/2006/relationships/image" Target="../media/image42.png"/><Relationship Id="rId5"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69.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4.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thingsboard.io/docs/reference/mqtt-api/#rpc-ap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6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9.png"/><Relationship Id="rId4" Type="http://schemas.openxmlformats.org/officeDocument/2006/relationships/image" Target="../media/image65.png"/><Relationship Id="rId5" Type="http://schemas.openxmlformats.org/officeDocument/2006/relationships/image" Target="../media/image61.png"/><Relationship Id="rId6" Type="http://schemas.openxmlformats.org/officeDocument/2006/relationships/image" Target="../media/image66.png"/><Relationship Id="rId7" Type="http://schemas.openxmlformats.org/officeDocument/2006/relationships/image" Target="../media/image73.png"/><Relationship Id="rId8"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30.png"/><Relationship Id="rId7" Type="http://schemas.openxmlformats.org/officeDocument/2006/relationships/image" Target="../media/image33.png"/><Relationship Id="rId8"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4.png"/><Relationship Id="rId4" Type="http://schemas.openxmlformats.org/officeDocument/2006/relationships/image" Target="../media/image72.png"/><Relationship Id="rId5" Type="http://schemas.openxmlformats.org/officeDocument/2006/relationships/image" Target="../media/image70.png"/><Relationship Id="rId6"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thingsboard.io/docs/user-guide/rpc/"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7.png"/><Relationship Id="rId11" Type="http://schemas.openxmlformats.org/officeDocument/2006/relationships/image" Target="../media/image15.png"/><Relationship Id="rId10" Type="http://schemas.openxmlformats.org/officeDocument/2006/relationships/image" Target="../media/image13.png"/><Relationship Id="rId12"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8.png"/><Relationship Id="rId8" Type="http://schemas.openxmlformats.org/officeDocument/2006/relationships/image" Target="../media/image2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8.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3.gif"/><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THINGSBOARD RULE ENGINE RPC</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7569455302_0_8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34" name="Google Shape;134;g37569455302_0_8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5" name="Google Shape;135;g37569455302_0_8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a. One-way RPC</a:t>
            </a:r>
            <a:endParaRPr sz="1900"/>
          </a:p>
        </p:txBody>
      </p:sp>
      <p:sp>
        <p:nvSpPr>
          <p:cNvPr id="136" name="Google Shape;136;g37569455302_0_82"/>
          <p:cNvSpPr txBox="1"/>
          <p:nvPr>
            <p:ph idx="2" type="body"/>
          </p:nvPr>
        </p:nvSpPr>
        <p:spPr>
          <a:xfrm>
            <a:off x="800658"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Zerbitzariaren (Thingsboard) urruneko prosedura deiak bi motatakoak izan daitezke:</a:t>
            </a:r>
            <a:endParaRPr sz="2400"/>
          </a:p>
          <a:p>
            <a:pPr indent="457200" lvl="0" marL="457200" rtl="0" algn="l">
              <a:lnSpc>
                <a:spcPct val="115000"/>
              </a:lnSpc>
              <a:spcBef>
                <a:spcPts val="0"/>
              </a:spcBef>
              <a:spcAft>
                <a:spcPts val="0"/>
              </a:spcAft>
              <a:buSzPts val="1600"/>
              <a:buNone/>
            </a:pPr>
            <a:r>
              <a:rPr b="1" lang="en-GB" sz="2400"/>
              <a:t>One-way</a:t>
            </a:r>
            <a:r>
              <a:rPr lang="en-GB" sz="2400"/>
              <a:t> → Thingsboard-ek gateway-arengandik erantzunik eskatzen ez duenean. </a:t>
            </a:r>
            <a:endParaRPr sz="2400"/>
          </a:p>
          <a:p>
            <a:pPr indent="0" lvl="0" marL="0" rtl="0" algn="l">
              <a:lnSpc>
                <a:spcPct val="115000"/>
              </a:lnSpc>
              <a:spcBef>
                <a:spcPts val="0"/>
              </a:spcBef>
              <a:spcAft>
                <a:spcPts val="0"/>
              </a:spcAft>
              <a:buSzPts val="1600"/>
              <a:buNone/>
            </a:pPr>
            <a:r>
              <a:t/>
            </a:r>
            <a:endParaRPr sz="2400"/>
          </a:p>
        </p:txBody>
      </p:sp>
      <p:pic>
        <p:nvPicPr>
          <p:cNvPr id="137" name="Google Shape;137;g37569455302_0_82"/>
          <p:cNvPicPr preferRelativeResize="0"/>
          <p:nvPr/>
        </p:nvPicPr>
        <p:blipFill rotWithShape="1">
          <a:blip r:embed="rId3">
            <a:alphaModFix/>
          </a:blip>
          <a:srcRect b="12908" l="24748" r="14190" t="19683"/>
          <a:stretch/>
        </p:blipFill>
        <p:spPr>
          <a:xfrm>
            <a:off x="2748011" y="4386238"/>
            <a:ext cx="1325880" cy="822899"/>
          </a:xfrm>
          <a:prstGeom prst="rect">
            <a:avLst/>
          </a:prstGeom>
          <a:noFill/>
          <a:ln>
            <a:noFill/>
          </a:ln>
        </p:spPr>
      </p:pic>
      <p:pic>
        <p:nvPicPr>
          <p:cNvPr id="138" name="Google Shape;138;g37569455302_0_82"/>
          <p:cNvPicPr preferRelativeResize="0"/>
          <p:nvPr/>
        </p:nvPicPr>
        <p:blipFill rotWithShape="1">
          <a:blip r:embed="rId4">
            <a:alphaModFix/>
          </a:blip>
          <a:srcRect b="0" l="0" r="0" t="0"/>
          <a:stretch/>
        </p:blipFill>
        <p:spPr>
          <a:xfrm>
            <a:off x="303890" y="4028800"/>
            <a:ext cx="2607038" cy="1955224"/>
          </a:xfrm>
          <a:prstGeom prst="rect">
            <a:avLst/>
          </a:prstGeom>
          <a:noFill/>
          <a:ln>
            <a:noFill/>
          </a:ln>
        </p:spPr>
      </p:pic>
      <p:pic>
        <p:nvPicPr>
          <p:cNvPr id="139" name="Google Shape;139;g37569455302_0_82"/>
          <p:cNvPicPr preferRelativeResize="0"/>
          <p:nvPr/>
        </p:nvPicPr>
        <p:blipFill rotWithShape="1">
          <a:blip r:embed="rId5">
            <a:alphaModFix/>
          </a:blip>
          <a:srcRect b="49448" l="0" r="0" t="0"/>
          <a:stretch/>
        </p:blipFill>
        <p:spPr>
          <a:xfrm>
            <a:off x="5341076" y="4303487"/>
            <a:ext cx="1382081" cy="988400"/>
          </a:xfrm>
          <a:prstGeom prst="rect">
            <a:avLst/>
          </a:prstGeom>
          <a:noFill/>
          <a:ln>
            <a:noFill/>
          </a:ln>
        </p:spPr>
      </p:pic>
      <p:pic>
        <p:nvPicPr>
          <p:cNvPr id="140" name="Google Shape;140;g37569455302_0_82"/>
          <p:cNvPicPr preferRelativeResize="0"/>
          <p:nvPr/>
        </p:nvPicPr>
        <p:blipFill rotWithShape="1">
          <a:blip r:embed="rId6">
            <a:alphaModFix/>
          </a:blip>
          <a:srcRect b="0" l="0" r="0" t="0"/>
          <a:stretch/>
        </p:blipFill>
        <p:spPr>
          <a:xfrm>
            <a:off x="8737622" y="4143945"/>
            <a:ext cx="2844303" cy="1599627"/>
          </a:xfrm>
          <a:prstGeom prst="rect">
            <a:avLst/>
          </a:prstGeom>
          <a:noFill/>
          <a:ln>
            <a:noFill/>
          </a:ln>
        </p:spPr>
      </p:pic>
      <p:pic>
        <p:nvPicPr>
          <p:cNvPr id="141" name="Google Shape;141;g37569455302_0_82"/>
          <p:cNvPicPr preferRelativeResize="0"/>
          <p:nvPr/>
        </p:nvPicPr>
        <p:blipFill rotWithShape="1">
          <a:blip r:embed="rId7">
            <a:alphaModFix/>
          </a:blip>
          <a:srcRect b="0" l="0" r="0" t="0"/>
          <a:stretch/>
        </p:blipFill>
        <p:spPr>
          <a:xfrm rot="-4207599">
            <a:off x="6807428" y="4308584"/>
            <a:ext cx="567603" cy="850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7569455302_0_9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47" name="Google Shape;147;g37569455302_0_9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8" name="Google Shape;148;g37569455302_0_9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b. Two-way RPC</a:t>
            </a:r>
            <a:endParaRPr sz="1900"/>
          </a:p>
        </p:txBody>
      </p:sp>
      <p:sp>
        <p:nvSpPr>
          <p:cNvPr id="149" name="Google Shape;149;g37569455302_0_94"/>
          <p:cNvSpPr txBox="1"/>
          <p:nvPr>
            <p:ph idx="2" type="body"/>
          </p:nvPr>
        </p:nvSpPr>
        <p:spPr>
          <a:xfrm>
            <a:off x="800658"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Two-way</a:t>
            </a:r>
            <a:r>
              <a:rPr lang="en-GB" sz="2400"/>
              <a:t> → Thingsboard-ek gateway-ari zerbait egiteko agindua bidaltzen dio eta gateway-tik egindakoaren erantzuna jasotzen du.</a:t>
            </a:r>
            <a:endParaRPr sz="2400"/>
          </a:p>
          <a:p>
            <a:pPr indent="0" lvl="0" marL="0" rtl="0" algn="l">
              <a:lnSpc>
                <a:spcPct val="115000"/>
              </a:lnSpc>
              <a:spcBef>
                <a:spcPts val="0"/>
              </a:spcBef>
              <a:spcAft>
                <a:spcPts val="0"/>
              </a:spcAft>
              <a:buSzPts val="1600"/>
              <a:buNone/>
            </a:pPr>
            <a:r>
              <a:t/>
            </a:r>
            <a:endParaRPr sz="2400"/>
          </a:p>
        </p:txBody>
      </p:sp>
      <p:pic>
        <p:nvPicPr>
          <p:cNvPr id="150" name="Google Shape;150;g37569455302_0_94"/>
          <p:cNvPicPr preferRelativeResize="0"/>
          <p:nvPr/>
        </p:nvPicPr>
        <p:blipFill rotWithShape="1">
          <a:blip r:embed="rId3">
            <a:alphaModFix/>
          </a:blip>
          <a:srcRect b="12908" l="24748" r="14190" t="19683"/>
          <a:stretch/>
        </p:blipFill>
        <p:spPr>
          <a:xfrm>
            <a:off x="2748011" y="4386238"/>
            <a:ext cx="1325880" cy="822899"/>
          </a:xfrm>
          <a:prstGeom prst="rect">
            <a:avLst/>
          </a:prstGeom>
          <a:noFill/>
          <a:ln>
            <a:noFill/>
          </a:ln>
        </p:spPr>
      </p:pic>
      <p:pic>
        <p:nvPicPr>
          <p:cNvPr id="151" name="Google Shape;151;g37569455302_0_94"/>
          <p:cNvPicPr preferRelativeResize="0"/>
          <p:nvPr/>
        </p:nvPicPr>
        <p:blipFill rotWithShape="1">
          <a:blip r:embed="rId4">
            <a:alphaModFix/>
          </a:blip>
          <a:srcRect b="0" l="0" r="0" t="0"/>
          <a:stretch/>
        </p:blipFill>
        <p:spPr>
          <a:xfrm>
            <a:off x="303896" y="3966126"/>
            <a:ext cx="2607070" cy="1955275"/>
          </a:xfrm>
          <a:prstGeom prst="rect">
            <a:avLst/>
          </a:prstGeom>
          <a:noFill/>
          <a:ln>
            <a:noFill/>
          </a:ln>
        </p:spPr>
      </p:pic>
      <p:pic>
        <p:nvPicPr>
          <p:cNvPr id="152" name="Google Shape;152;g37569455302_0_94"/>
          <p:cNvPicPr preferRelativeResize="0"/>
          <p:nvPr/>
        </p:nvPicPr>
        <p:blipFill rotWithShape="1">
          <a:blip r:embed="rId5">
            <a:alphaModFix/>
          </a:blip>
          <a:srcRect b="0" l="0" r="0" t="0"/>
          <a:stretch/>
        </p:blipFill>
        <p:spPr>
          <a:xfrm>
            <a:off x="5133424" y="3906813"/>
            <a:ext cx="1381900" cy="1955275"/>
          </a:xfrm>
          <a:prstGeom prst="rect">
            <a:avLst/>
          </a:prstGeom>
          <a:noFill/>
          <a:ln>
            <a:noFill/>
          </a:ln>
        </p:spPr>
      </p:pic>
      <p:pic>
        <p:nvPicPr>
          <p:cNvPr id="153" name="Google Shape;153;g37569455302_0_94"/>
          <p:cNvPicPr preferRelativeResize="0"/>
          <p:nvPr/>
        </p:nvPicPr>
        <p:blipFill rotWithShape="1">
          <a:blip r:embed="rId6">
            <a:alphaModFix/>
          </a:blip>
          <a:srcRect b="0" l="0" r="0" t="0"/>
          <a:stretch/>
        </p:blipFill>
        <p:spPr>
          <a:xfrm>
            <a:off x="8737622" y="4143945"/>
            <a:ext cx="2844303" cy="1599627"/>
          </a:xfrm>
          <a:prstGeom prst="rect">
            <a:avLst/>
          </a:prstGeom>
          <a:noFill/>
          <a:ln>
            <a:noFill/>
          </a:ln>
        </p:spPr>
      </p:pic>
      <p:pic>
        <p:nvPicPr>
          <p:cNvPr id="154" name="Google Shape;154;g37569455302_0_94"/>
          <p:cNvPicPr preferRelativeResize="0"/>
          <p:nvPr/>
        </p:nvPicPr>
        <p:blipFill rotWithShape="1">
          <a:blip r:embed="rId7">
            <a:alphaModFix/>
          </a:blip>
          <a:srcRect b="0" l="0" r="0" t="0"/>
          <a:stretch/>
        </p:blipFill>
        <p:spPr>
          <a:xfrm rot="-4207599">
            <a:off x="6807428" y="4308584"/>
            <a:ext cx="567603" cy="85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7569455302_0_10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60" name="Google Shape;160;g37569455302_0_10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1" name="Google Shape;161;g37569455302_0_10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b. Two-way RPC</a:t>
            </a:r>
            <a:endParaRPr sz="1900"/>
          </a:p>
        </p:txBody>
      </p:sp>
      <p:sp>
        <p:nvSpPr>
          <p:cNvPr id="162" name="Google Shape;162;g37569455302_0_106"/>
          <p:cNvSpPr txBox="1"/>
          <p:nvPr>
            <p:ph idx="2" type="body"/>
          </p:nvPr>
        </p:nvSpPr>
        <p:spPr>
          <a:xfrm>
            <a:off x="762250" y="1937399"/>
            <a:ext cx="10972800" cy="466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Zerbitzariaren RPC eskaerak eremu anitzak ditu.</a:t>
            </a:r>
            <a:endParaRPr sz="2400"/>
          </a:p>
          <a:p>
            <a:pPr indent="0" lvl="0" marL="0" rtl="0" algn="l">
              <a:lnSpc>
                <a:spcPct val="115000"/>
              </a:lnSpc>
              <a:spcBef>
                <a:spcPts val="0"/>
              </a:spcBef>
              <a:spcAft>
                <a:spcPts val="0"/>
              </a:spcAft>
              <a:buClr>
                <a:schemeClr val="dk1"/>
              </a:buClr>
              <a:buSzPts val="1600"/>
              <a:buFont typeface="Arial"/>
              <a:buNone/>
            </a:pPr>
            <a:r>
              <a:t/>
            </a:r>
            <a:endParaRPr sz="2400"/>
          </a:p>
          <a:p>
            <a:pPr indent="457200" lvl="0" marL="457200" rtl="0" algn="l">
              <a:lnSpc>
                <a:spcPct val="115000"/>
              </a:lnSpc>
              <a:spcBef>
                <a:spcPts val="0"/>
              </a:spcBef>
              <a:spcAft>
                <a:spcPts val="0"/>
              </a:spcAft>
              <a:buClr>
                <a:schemeClr val="dk1"/>
              </a:buClr>
              <a:buSzPts val="1600"/>
              <a:buFont typeface="Arial"/>
              <a:buNone/>
            </a:pPr>
            <a:r>
              <a:rPr b="1" lang="en-GB" sz="2400"/>
              <a:t>metodoa</a:t>
            </a:r>
            <a:r>
              <a:rPr lang="en-GB" sz="2400"/>
              <a:t> - RPC deiak bereizteko metodoaren izena. String. </a:t>
            </a:r>
            <a:endParaRPr sz="2400"/>
          </a:p>
          <a:p>
            <a:pPr indent="457200" lvl="0" marL="914400" rtl="0" algn="l">
              <a:lnSpc>
                <a:spcPct val="115000"/>
              </a:lnSpc>
              <a:spcBef>
                <a:spcPts val="0"/>
              </a:spcBef>
              <a:spcAft>
                <a:spcPts val="0"/>
              </a:spcAft>
              <a:buClr>
                <a:schemeClr val="dk1"/>
              </a:buClr>
              <a:buSzPts val="1600"/>
              <a:buFont typeface="Arial"/>
              <a:buNone/>
            </a:pPr>
            <a:r>
              <a:rPr lang="en-GB" sz="2000"/>
              <a:t>Adibidez, "runMachine" edo "Alarm". </a:t>
            </a:r>
            <a:endParaRPr sz="2400"/>
          </a:p>
          <a:p>
            <a:pPr indent="457200" lvl="0" marL="457200" rtl="0" algn="l">
              <a:lnSpc>
                <a:spcPct val="115000"/>
              </a:lnSpc>
              <a:spcBef>
                <a:spcPts val="0"/>
              </a:spcBef>
              <a:spcAft>
                <a:spcPts val="0"/>
              </a:spcAft>
              <a:buClr>
                <a:schemeClr val="dk1"/>
              </a:buClr>
              <a:buSzPts val="1600"/>
              <a:buFont typeface="Arial"/>
              <a:buNone/>
            </a:pPr>
            <a:r>
              <a:rPr b="1" lang="en-GB" sz="2400"/>
              <a:t>params</a:t>
            </a:r>
            <a:r>
              <a:rPr lang="en-GB" sz="2400"/>
              <a:t> - eskaera parametro osagarriak. Balioa JSON bat da. </a:t>
            </a:r>
            <a:endParaRPr sz="2400"/>
          </a:p>
          <a:p>
            <a:pPr indent="457200" lvl="0" marL="914400" rtl="0" algn="l">
              <a:lnSpc>
                <a:spcPct val="115000"/>
              </a:lnSpc>
              <a:spcBef>
                <a:spcPts val="0"/>
              </a:spcBef>
              <a:spcAft>
                <a:spcPts val="0"/>
              </a:spcAft>
              <a:buClr>
                <a:schemeClr val="dk1"/>
              </a:buClr>
              <a:buSzPts val="1600"/>
              <a:buFont typeface="Arial"/>
              <a:buNone/>
            </a:pPr>
            <a:r>
              <a:rPr lang="en-GB" sz="2000"/>
              <a:t>Adibidez, </a:t>
            </a:r>
            <a:r>
              <a:rPr b="1" lang="en-GB" sz="2000">
                <a:solidFill>
                  <a:srgbClr val="FF9900"/>
                </a:solidFill>
              </a:rPr>
              <a:t>true</a:t>
            </a:r>
            <a:r>
              <a:rPr lang="en-GB" sz="2000"/>
              <a:t> edo </a:t>
            </a:r>
            <a:r>
              <a:rPr b="1" lang="en-GB" sz="2000">
                <a:solidFill>
                  <a:srgbClr val="FF9900"/>
                </a:solidFill>
              </a:rPr>
              <a:t>false</a:t>
            </a:r>
            <a:r>
              <a:rPr lang="en-GB" sz="2000"/>
              <a:t>. </a:t>
            </a:r>
            <a:endParaRPr sz="1900"/>
          </a:p>
          <a:p>
            <a:pPr indent="0" lvl="0" marL="914400" rtl="0" algn="l">
              <a:lnSpc>
                <a:spcPct val="115000"/>
              </a:lnSpc>
              <a:spcBef>
                <a:spcPts val="0"/>
              </a:spcBef>
              <a:spcAft>
                <a:spcPts val="0"/>
              </a:spcAft>
              <a:buSzPts val="1600"/>
              <a:buNone/>
            </a:pPr>
            <a:r>
              <a:rPr b="1" lang="en-GB" sz="2400"/>
              <a:t>timeout</a:t>
            </a:r>
            <a:r>
              <a:rPr lang="en-GB" sz="2400"/>
              <a:t> - </a:t>
            </a:r>
            <a:r>
              <a:rPr lang="en-GB" sz="2400">
                <a:solidFill>
                  <a:srgbClr val="FF0000"/>
                </a:solidFill>
              </a:rPr>
              <a:t>aukerakoa</a:t>
            </a:r>
            <a:r>
              <a:rPr lang="en-GB" sz="2400"/>
              <a:t>, prozesatzeko denbora-mugaren balioa milisegundotan. </a:t>
            </a:r>
            <a:r>
              <a:rPr b="1" lang="en-GB" sz="2400"/>
              <a:t>expirationTime</a:t>
            </a:r>
            <a:r>
              <a:rPr lang="en-GB" sz="2400"/>
              <a:t> - </a:t>
            </a:r>
            <a:r>
              <a:rPr lang="en-GB" sz="2400">
                <a:solidFill>
                  <a:srgbClr val="FF0000"/>
                </a:solidFill>
              </a:rPr>
              <a:t>aukerakoa</a:t>
            </a:r>
            <a:r>
              <a:rPr lang="en-GB" sz="2400"/>
              <a:t>, garaiko denboraren balioa milisegundotan. </a:t>
            </a:r>
            <a:r>
              <a:rPr b="1" lang="en-GB" sz="2400"/>
              <a:t>persistence</a:t>
            </a:r>
            <a:r>
              <a:rPr lang="en-GB" sz="2400"/>
              <a:t> - </a:t>
            </a:r>
            <a:r>
              <a:rPr lang="en-GB" sz="2400">
                <a:solidFill>
                  <a:srgbClr val="FF0000"/>
                </a:solidFill>
              </a:rPr>
              <a:t>aukerakoa</a:t>
            </a:r>
            <a:r>
              <a:rPr lang="en-GB" sz="2400"/>
              <a:t>, ikusi [persistent] vs [lightweight] RPC. </a:t>
            </a:r>
            <a:endParaRPr sz="2400"/>
          </a:p>
          <a:p>
            <a:pPr indent="0" lvl="0" marL="914400" rtl="0" algn="l">
              <a:lnSpc>
                <a:spcPct val="115000"/>
              </a:lnSpc>
              <a:spcBef>
                <a:spcPts val="0"/>
              </a:spcBef>
              <a:spcAft>
                <a:spcPts val="0"/>
              </a:spcAft>
              <a:buSzPts val="1600"/>
              <a:buNone/>
            </a:pPr>
            <a:r>
              <a:rPr b="1" lang="en-GB" sz="2400"/>
              <a:t>retries</a:t>
            </a:r>
            <a:r>
              <a:rPr lang="en-GB" sz="2400"/>
              <a:t> - </a:t>
            </a:r>
            <a:r>
              <a:rPr lang="en-GB" sz="2400">
                <a:solidFill>
                  <a:srgbClr val="FF0000"/>
                </a:solidFill>
              </a:rPr>
              <a:t>aukerakoa</a:t>
            </a:r>
            <a:r>
              <a:rPr lang="en-GB" sz="2400"/>
              <a:t>, zenbat aldiz birbidaliko den definituko du </a:t>
            </a:r>
            <a:endParaRPr sz="2400"/>
          </a:p>
          <a:p>
            <a:pPr indent="0" lvl="0" marL="914400" rtl="0" algn="l">
              <a:lnSpc>
                <a:spcPct val="115000"/>
              </a:lnSpc>
              <a:spcBef>
                <a:spcPts val="0"/>
              </a:spcBef>
              <a:spcAft>
                <a:spcPts val="0"/>
              </a:spcAft>
              <a:buSzPts val="1600"/>
              <a:buNone/>
            </a:pPr>
            <a:r>
              <a:rPr b="1" lang="en-GB" sz="2400"/>
              <a:t>AdditionalInfo</a:t>
            </a:r>
            <a:r>
              <a:rPr lang="en-GB" sz="2400"/>
              <a:t> - </a:t>
            </a:r>
            <a:r>
              <a:rPr lang="en-GB" sz="2400">
                <a:solidFill>
                  <a:srgbClr val="FF0000"/>
                </a:solidFill>
              </a:rPr>
              <a:t>aukerakoa</a:t>
            </a:r>
            <a:r>
              <a:rPr lang="en-GB" sz="2400"/>
              <a:t>,metadatuak.</a:t>
            </a:r>
            <a:endParaRPr sz="2400"/>
          </a:p>
          <a:p>
            <a:pPr indent="0" lvl="0" marL="0" rtl="0" algn="l">
              <a:lnSpc>
                <a:spcPct val="115000"/>
              </a:lnSpc>
              <a:spcBef>
                <a:spcPts val="0"/>
              </a:spcBef>
              <a:spcAft>
                <a:spcPts val="0"/>
              </a:spcAft>
              <a:buSzPts val="16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7569455302_0_11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68" name="Google Shape;168;g37569455302_0_11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9" name="Google Shape;169;g37569455302_0_11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b. Two-way RPC</a:t>
            </a:r>
            <a:endParaRPr sz="1900"/>
          </a:p>
        </p:txBody>
      </p:sp>
      <p:sp>
        <p:nvSpPr>
          <p:cNvPr id="170" name="Google Shape;170;g37569455302_0_113"/>
          <p:cNvSpPr txBox="1"/>
          <p:nvPr>
            <p:ph idx="2" type="body"/>
          </p:nvPr>
        </p:nvSpPr>
        <p:spPr>
          <a:xfrm>
            <a:off x="800658"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171" name="Google Shape;171;g37569455302_0_113"/>
          <p:cNvPicPr preferRelativeResize="0"/>
          <p:nvPr/>
        </p:nvPicPr>
        <p:blipFill rotWithShape="1">
          <a:blip r:embed="rId3">
            <a:alphaModFix/>
          </a:blip>
          <a:srcRect b="0" l="0" r="0" t="0"/>
          <a:stretch/>
        </p:blipFill>
        <p:spPr>
          <a:xfrm>
            <a:off x="2152632" y="1922202"/>
            <a:ext cx="7885649" cy="4446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7569455302_0_12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77" name="Google Shape;177;g37569455302_0_12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8" name="Google Shape;178;g37569455302_0_12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179" name="Google Shape;179;g37569455302_0_121"/>
          <p:cNvSpPr txBox="1"/>
          <p:nvPr>
            <p:ph idx="2" type="body"/>
          </p:nvPr>
        </p:nvSpPr>
        <p:spPr>
          <a:xfrm>
            <a:off x="775080" y="19734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RPC-a nola erabiltzen den ikasteko, adibide txiki bat egingo dugu.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Zein izango da gure helburua? </a:t>
            </a:r>
            <a:endParaRPr sz="2400"/>
          </a:p>
          <a:p>
            <a:pPr indent="457200" lvl="0" marL="0" rtl="0" algn="l">
              <a:lnSpc>
                <a:spcPct val="115000"/>
              </a:lnSpc>
              <a:spcBef>
                <a:spcPts val="0"/>
              </a:spcBef>
              <a:spcAft>
                <a:spcPts val="0"/>
              </a:spcAft>
              <a:buSzPts val="1600"/>
              <a:buNone/>
            </a:pPr>
            <a:r>
              <a:t/>
            </a:r>
            <a:endParaRPr sz="2400"/>
          </a:p>
          <a:p>
            <a:pPr indent="457200" lvl="0" marL="457200" rtl="0" algn="l">
              <a:lnSpc>
                <a:spcPct val="115000"/>
              </a:lnSpc>
              <a:spcBef>
                <a:spcPts val="0"/>
              </a:spcBef>
              <a:spcAft>
                <a:spcPts val="0"/>
              </a:spcAft>
              <a:buSzPts val="1600"/>
              <a:buNone/>
            </a:pPr>
            <a:r>
              <a:rPr lang="en-GB" sz="2400"/>
              <a:t>Abiadura (</a:t>
            </a:r>
            <a:r>
              <a:rPr b="1" lang="en-GB" sz="2400"/>
              <a:t>CyclicData</a:t>
            </a:r>
            <a:r>
              <a:rPr lang="en-GB" sz="2400"/>
              <a:t>)&gt;</a:t>
            </a:r>
            <a:r>
              <a:rPr b="1" lang="en-GB" sz="2400"/>
              <a:t>99</a:t>
            </a:r>
            <a:r>
              <a:rPr lang="en-GB" sz="2400"/>
              <a:t> denean sortzen den Alarma aktibatzean Gateway-ko </a:t>
            </a:r>
            <a:r>
              <a:rPr b="1" lang="en-GB" sz="2400">
                <a:solidFill>
                  <a:srgbClr val="000000"/>
                </a:solidFill>
              </a:rPr>
              <a:t>LED</a:t>
            </a:r>
            <a:r>
              <a:rPr lang="en-GB" sz="2400"/>
              <a:t>-a piztea </a:t>
            </a:r>
            <a:r>
              <a:rPr b="1" lang="en-GB" sz="2400"/>
              <a:t>RPC</a:t>
            </a:r>
            <a:r>
              <a:rPr lang="en-GB" sz="2400"/>
              <a:t> dei bitartez eta desaktibatzean itzaltzea. </a:t>
            </a:r>
            <a:endParaRPr sz="2400"/>
          </a:p>
        </p:txBody>
      </p:sp>
      <p:pic>
        <p:nvPicPr>
          <p:cNvPr id="180" name="Google Shape;180;g37569455302_0_121"/>
          <p:cNvPicPr preferRelativeResize="0"/>
          <p:nvPr/>
        </p:nvPicPr>
        <p:blipFill rotWithShape="1">
          <a:blip r:embed="rId3">
            <a:alphaModFix/>
          </a:blip>
          <a:srcRect b="12908" l="24748" r="14190" t="19683"/>
          <a:stretch/>
        </p:blipFill>
        <p:spPr>
          <a:xfrm>
            <a:off x="1961170" y="4879975"/>
            <a:ext cx="1325880" cy="822899"/>
          </a:xfrm>
          <a:prstGeom prst="rect">
            <a:avLst/>
          </a:prstGeom>
          <a:noFill/>
          <a:ln>
            <a:noFill/>
          </a:ln>
        </p:spPr>
      </p:pic>
      <p:pic>
        <p:nvPicPr>
          <p:cNvPr id="181" name="Google Shape;181;g37569455302_0_121"/>
          <p:cNvPicPr preferRelativeResize="0"/>
          <p:nvPr/>
        </p:nvPicPr>
        <p:blipFill rotWithShape="1">
          <a:blip r:embed="rId4">
            <a:alphaModFix/>
          </a:blip>
          <a:srcRect b="49448" l="0" r="0" t="0"/>
          <a:stretch/>
        </p:blipFill>
        <p:spPr>
          <a:xfrm>
            <a:off x="4886954" y="4797225"/>
            <a:ext cx="1382081" cy="988400"/>
          </a:xfrm>
          <a:prstGeom prst="rect">
            <a:avLst/>
          </a:prstGeom>
          <a:noFill/>
          <a:ln>
            <a:noFill/>
          </a:ln>
        </p:spPr>
      </p:pic>
      <p:pic>
        <p:nvPicPr>
          <p:cNvPr id="182" name="Google Shape;182;g37569455302_0_121"/>
          <p:cNvPicPr preferRelativeResize="0"/>
          <p:nvPr/>
        </p:nvPicPr>
        <p:blipFill rotWithShape="1">
          <a:blip r:embed="rId5">
            <a:alphaModFix/>
          </a:blip>
          <a:srcRect b="0" l="0" r="0" t="0"/>
          <a:stretch/>
        </p:blipFill>
        <p:spPr>
          <a:xfrm>
            <a:off x="7669269" y="4637670"/>
            <a:ext cx="2844303" cy="1599627"/>
          </a:xfrm>
          <a:prstGeom prst="rect">
            <a:avLst/>
          </a:prstGeom>
          <a:noFill/>
          <a:ln>
            <a:noFill/>
          </a:ln>
        </p:spPr>
      </p:pic>
      <p:pic>
        <p:nvPicPr>
          <p:cNvPr id="183" name="Google Shape;183;g37569455302_0_121"/>
          <p:cNvPicPr preferRelativeResize="0"/>
          <p:nvPr/>
        </p:nvPicPr>
        <p:blipFill rotWithShape="1">
          <a:blip r:embed="rId6">
            <a:alphaModFix/>
          </a:blip>
          <a:srcRect b="0" l="0" r="0" t="0"/>
          <a:stretch/>
        </p:blipFill>
        <p:spPr>
          <a:xfrm>
            <a:off x="7940733" y="4637666"/>
            <a:ext cx="576000" cy="576000"/>
          </a:xfrm>
          <a:prstGeom prst="rect">
            <a:avLst/>
          </a:prstGeom>
          <a:noFill/>
          <a:ln>
            <a:noFill/>
          </a:ln>
        </p:spPr>
      </p:pic>
      <p:pic>
        <p:nvPicPr>
          <p:cNvPr id="184" name="Google Shape;184;g37569455302_0_121"/>
          <p:cNvPicPr preferRelativeResize="0"/>
          <p:nvPr/>
        </p:nvPicPr>
        <p:blipFill rotWithShape="1">
          <a:blip r:embed="rId7">
            <a:alphaModFix/>
          </a:blip>
          <a:srcRect b="-3460" l="31121" r="31200" t="3460"/>
          <a:stretch/>
        </p:blipFill>
        <p:spPr>
          <a:xfrm>
            <a:off x="3287053" y="4718854"/>
            <a:ext cx="576076" cy="11451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7569455302_0_13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90" name="Google Shape;190;g37569455302_0_13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91" name="Google Shape;191;g37569455302_0_13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192" name="Google Shape;192;g37569455302_0_133"/>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Hasteko, ezkerreko menuko Rule chains atalera joango gara: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193" name="Google Shape;193;g37569455302_0_133"/>
          <p:cNvPicPr preferRelativeResize="0"/>
          <p:nvPr/>
        </p:nvPicPr>
        <p:blipFill rotWithShape="1">
          <a:blip r:embed="rId3">
            <a:alphaModFix/>
          </a:blip>
          <a:srcRect b="0" l="0" r="0" t="0"/>
          <a:stretch/>
        </p:blipFill>
        <p:spPr>
          <a:xfrm>
            <a:off x="546435" y="3336175"/>
            <a:ext cx="2371725" cy="2552700"/>
          </a:xfrm>
          <a:prstGeom prst="rect">
            <a:avLst/>
          </a:prstGeom>
          <a:noFill/>
          <a:ln>
            <a:noFill/>
          </a:ln>
        </p:spPr>
      </p:pic>
      <p:sp>
        <p:nvSpPr>
          <p:cNvPr id="194" name="Google Shape;194;g37569455302_0_133"/>
          <p:cNvSpPr/>
          <p:nvPr/>
        </p:nvSpPr>
        <p:spPr>
          <a:xfrm>
            <a:off x="3222711" y="4324525"/>
            <a:ext cx="1141500" cy="576000"/>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95" name="Google Shape;195;g37569455302_0_133"/>
          <p:cNvPicPr preferRelativeResize="0"/>
          <p:nvPr/>
        </p:nvPicPr>
        <p:blipFill rotWithShape="1">
          <a:blip r:embed="rId4">
            <a:alphaModFix/>
          </a:blip>
          <a:srcRect b="0" l="0" r="0" t="0"/>
          <a:stretch/>
        </p:blipFill>
        <p:spPr>
          <a:xfrm>
            <a:off x="4600454" y="3377950"/>
            <a:ext cx="6967953" cy="2469150"/>
          </a:xfrm>
          <a:prstGeom prst="rect">
            <a:avLst/>
          </a:prstGeom>
          <a:noFill/>
          <a:ln cap="flat" cmpd="sng" w="9525">
            <a:solidFill>
              <a:srgbClr val="B7B7B7"/>
            </a:solidFill>
            <a:prstDash val="solid"/>
            <a:round/>
            <a:headEnd len="sm" w="sm" type="none"/>
            <a:tailEnd len="sm" w="sm" type="none"/>
          </a:ln>
        </p:spPr>
      </p:pic>
      <p:sp>
        <p:nvSpPr>
          <p:cNvPr id="196" name="Google Shape;196;g37569455302_0_133"/>
          <p:cNvSpPr/>
          <p:nvPr/>
        </p:nvSpPr>
        <p:spPr>
          <a:xfrm>
            <a:off x="550997" y="4352375"/>
            <a:ext cx="23721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7569455302_0_14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02" name="Google Shape;202;g37569455302_0_14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03" name="Google Shape;203;g37569455302_0_14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04" name="Google Shape;204;g37569455302_0_144"/>
          <p:cNvSpPr txBox="1"/>
          <p:nvPr>
            <p:ph idx="2" type="body"/>
          </p:nvPr>
        </p:nvSpPr>
        <p:spPr>
          <a:xfrm>
            <a:off x="757402" y="1880842"/>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Bertan, alarmaren email-a kudeatuko duen rule chain berri bat sortuko dugu. Horretarako “+” botoiari eman eta “Create new rule chain” aukera sakatuko dugu.</a:t>
            </a:r>
            <a:endParaRPr sz="2400"/>
          </a:p>
          <a:p>
            <a:pPr indent="457200" lvl="0" marL="0" rtl="0" algn="l">
              <a:lnSpc>
                <a:spcPct val="115000"/>
              </a:lnSpc>
              <a:spcBef>
                <a:spcPts val="0"/>
              </a:spcBef>
              <a:spcAft>
                <a:spcPts val="0"/>
              </a:spcAft>
              <a:buSzPts val="1600"/>
              <a:buNone/>
            </a:pPr>
            <a:r>
              <a:rPr lang="en-GB" sz="2400"/>
              <a:t>Rule Chain honekin </a:t>
            </a:r>
            <a:r>
              <a:rPr b="1" lang="en-GB" sz="2400"/>
              <a:t>Alarma sortzean LED-a pizteko</a:t>
            </a:r>
            <a:r>
              <a:rPr lang="en-GB" sz="2400"/>
              <a:t> eskaria egingo dugu.</a:t>
            </a:r>
            <a:endParaRPr sz="2400"/>
          </a:p>
        </p:txBody>
      </p:sp>
      <p:pic>
        <p:nvPicPr>
          <p:cNvPr id="205" name="Google Shape;205;g37569455302_0_144"/>
          <p:cNvPicPr preferRelativeResize="0"/>
          <p:nvPr/>
        </p:nvPicPr>
        <p:blipFill rotWithShape="1">
          <a:blip r:embed="rId3">
            <a:alphaModFix/>
          </a:blip>
          <a:srcRect b="0" l="0" r="0" t="0"/>
          <a:stretch/>
        </p:blipFill>
        <p:spPr>
          <a:xfrm>
            <a:off x="4639427" y="3521822"/>
            <a:ext cx="2912715" cy="2468526"/>
          </a:xfrm>
          <a:prstGeom prst="rect">
            <a:avLst/>
          </a:prstGeom>
          <a:noFill/>
          <a:ln cap="flat" cmpd="sng" w="9525">
            <a:solidFill>
              <a:srgbClr val="B7B7B7"/>
            </a:solidFill>
            <a:prstDash val="solid"/>
            <a:round/>
            <a:headEnd len="sm" w="sm" type="none"/>
            <a:tailEnd len="sm" w="sm" type="none"/>
          </a:ln>
        </p:spPr>
      </p:pic>
      <p:sp>
        <p:nvSpPr>
          <p:cNvPr id="206" name="Google Shape;206;g37569455302_0_144"/>
          <p:cNvSpPr/>
          <p:nvPr/>
        </p:nvSpPr>
        <p:spPr>
          <a:xfrm>
            <a:off x="4779877" y="4148200"/>
            <a:ext cx="18585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07" name="Google Shape;207;g37569455302_0_144"/>
          <p:cNvSpPr/>
          <p:nvPr/>
        </p:nvSpPr>
        <p:spPr>
          <a:xfrm>
            <a:off x="4789153" y="4630775"/>
            <a:ext cx="891300" cy="231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08" name="Google Shape;208;g37569455302_0_144"/>
          <p:cNvSpPr/>
          <p:nvPr/>
        </p:nvSpPr>
        <p:spPr>
          <a:xfrm>
            <a:off x="7035248" y="5688700"/>
            <a:ext cx="464100" cy="2412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09" name="Google Shape;209;g37569455302_0_144"/>
          <p:cNvSpPr/>
          <p:nvPr/>
        </p:nvSpPr>
        <p:spPr>
          <a:xfrm>
            <a:off x="4817807" y="4314325"/>
            <a:ext cx="802800" cy="171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10" name="Google Shape;210;g37569455302_0_144"/>
          <p:cNvSpPr txBox="1"/>
          <p:nvPr/>
        </p:nvSpPr>
        <p:spPr>
          <a:xfrm>
            <a:off x="4817807" y="4230625"/>
            <a:ext cx="252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Create Alarm Handler RPC</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7569455302_0_15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16" name="Google Shape;216;g37569455302_0_15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7" name="Google Shape;217;g37569455302_0_15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18" name="Google Shape;218;g37569455302_0_157"/>
          <p:cNvSpPr txBox="1"/>
          <p:nvPr>
            <p:ph idx="2" type="body"/>
          </p:nvPr>
        </p:nvSpPr>
        <p:spPr>
          <a:xfrm>
            <a:off x="775077" y="1880851"/>
            <a:ext cx="10972800" cy="4254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600"/>
              <a:buNone/>
            </a:pPr>
            <a:r>
              <a:rPr lang="en-GB" sz="2400"/>
              <a:t>Hau egitean, hiru rule chain azalduko zaizkigu Rule chains atalean:</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0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rPr lang="en-GB" sz="2400"/>
              <a:t>Baina zein izango da gure “</a:t>
            </a:r>
            <a:r>
              <a:rPr b="1" lang="en-GB" sz="2400"/>
              <a:t>Create Alarm Handler RPC</a:t>
            </a:r>
            <a:r>
              <a:rPr lang="en-GB" sz="2400"/>
              <a:t>”-aren edukia?</a:t>
            </a:r>
            <a:endParaRPr sz="2400"/>
          </a:p>
        </p:txBody>
      </p:sp>
      <p:pic>
        <p:nvPicPr>
          <p:cNvPr id="219" name="Google Shape;219;g37569455302_0_157"/>
          <p:cNvPicPr preferRelativeResize="0"/>
          <p:nvPr/>
        </p:nvPicPr>
        <p:blipFill rotWithShape="1">
          <a:blip r:embed="rId3">
            <a:alphaModFix/>
          </a:blip>
          <a:srcRect b="51709" l="0" r="0" t="0"/>
          <a:stretch/>
        </p:blipFill>
        <p:spPr>
          <a:xfrm>
            <a:off x="305778" y="2510952"/>
            <a:ext cx="11580396" cy="1280048"/>
          </a:xfrm>
          <a:prstGeom prst="rect">
            <a:avLst/>
          </a:prstGeom>
          <a:noFill/>
          <a:ln>
            <a:noFill/>
          </a:ln>
        </p:spPr>
      </p:pic>
      <p:pic>
        <p:nvPicPr>
          <p:cNvPr id="220" name="Google Shape;220;g37569455302_0_157"/>
          <p:cNvPicPr preferRelativeResize="0"/>
          <p:nvPr/>
        </p:nvPicPr>
        <p:blipFill rotWithShape="1">
          <a:blip r:embed="rId3">
            <a:alphaModFix/>
          </a:blip>
          <a:srcRect b="0" l="0" r="0" t="63587"/>
          <a:stretch/>
        </p:blipFill>
        <p:spPr>
          <a:xfrm>
            <a:off x="305790" y="3790994"/>
            <a:ext cx="11580367" cy="965157"/>
          </a:xfrm>
          <a:prstGeom prst="rect">
            <a:avLst/>
          </a:prstGeom>
          <a:noFill/>
          <a:ln>
            <a:noFill/>
          </a:ln>
        </p:spPr>
      </p:pic>
      <p:sp>
        <p:nvSpPr>
          <p:cNvPr id="221" name="Google Shape;221;g37569455302_0_157"/>
          <p:cNvSpPr/>
          <p:nvPr/>
        </p:nvSpPr>
        <p:spPr>
          <a:xfrm>
            <a:off x="1971334" y="3828100"/>
            <a:ext cx="15153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569455302_0_16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27" name="Google Shape;227;g37569455302_0_16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28" name="Google Shape;228;g37569455302_0_16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29" name="Google Shape;229;g37569455302_0_167"/>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“Open rule chain” botoiari eman ezkero (     ), hutsik dagoela egiaztatuko dugu:</a:t>
            </a:r>
            <a:endParaRPr sz="2400"/>
          </a:p>
        </p:txBody>
      </p:sp>
      <p:pic>
        <p:nvPicPr>
          <p:cNvPr id="230" name="Google Shape;230;g37569455302_0_167"/>
          <p:cNvPicPr preferRelativeResize="0"/>
          <p:nvPr/>
        </p:nvPicPr>
        <p:blipFill rotWithShape="1">
          <a:blip r:embed="rId3">
            <a:alphaModFix/>
          </a:blip>
          <a:srcRect b="0" l="0" r="0" t="0"/>
          <a:stretch/>
        </p:blipFill>
        <p:spPr>
          <a:xfrm>
            <a:off x="6491567" y="2472425"/>
            <a:ext cx="314325" cy="266700"/>
          </a:xfrm>
          <a:prstGeom prst="rect">
            <a:avLst/>
          </a:prstGeom>
          <a:noFill/>
          <a:ln>
            <a:noFill/>
          </a:ln>
        </p:spPr>
      </p:pic>
      <p:pic>
        <p:nvPicPr>
          <p:cNvPr id="231" name="Google Shape;231;g37569455302_0_167"/>
          <p:cNvPicPr preferRelativeResize="0"/>
          <p:nvPr/>
        </p:nvPicPr>
        <p:blipFill rotWithShape="1">
          <a:blip r:embed="rId4">
            <a:alphaModFix/>
          </a:blip>
          <a:srcRect b="0" l="0" r="0" t="0"/>
          <a:stretch/>
        </p:blipFill>
        <p:spPr>
          <a:xfrm>
            <a:off x="2375962" y="3029345"/>
            <a:ext cx="7439025" cy="318135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7569455302_0_17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37" name="Google Shape;237;g37569455302_0_17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38" name="Google Shape;238;g37569455302_0_17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39" name="Google Shape;239;g37569455302_0_176"/>
          <p:cNvSpPr txBox="1"/>
          <p:nvPr>
            <p:ph idx="2" type="body"/>
          </p:nvPr>
        </p:nvSpPr>
        <p:spPr>
          <a:xfrm>
            <a:off x="758803"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Rule chain hau osatzen hasi baina lehen, Root Rule Chain-a editatuko dugu.</a:t>
            </a:r>
            <a:endParaRPr sz="2400"/>
          </a:p>
        </p:txBody>
      </p:sp>
      <p:pic>
        <p:nvPicPr>
          <p:cNvPr id="240" name="Google Shape;240;g37569455302_0_176"/>
          <p:cNvPicPr preferRelativeResize="0"/>
          <p:nvPr/>
        </p:nvPicPr>
        <p:blipFill rotWithShape="1">
          <a:blip r:embed="rId3">
            <a:alphaModFix/>
          </a:blip>
          <a:srcRect b="0" l="0" r="49199" t="44177"/>
          <a:stretch/>
        </p:blipFill>
        <p:spPr>
          <a:xfrm>
            <a:off x="4627282" y="2590075"/>
            <a:ext cx="5587046" cy="3647225"/>
          </a:xfrm>
          <a:prstGeom prst="rect">
            <a:avLst/>
          </a:prstGeom>
          <a:noFill/>
          <a:ln>
            <a:noFill/>
          </a:ln>
        </p:spPr>
      </p:pic>
      <p:sp>
        <p:nvSpPr>
          <p:cNvPr id="241" name="Google Shape;241;g37569455302_0_176"/>
          <p:cNvSpPr/>
          <p:nvPr/>
        </p:nvSpPr>
        <p:spPr>
          <a:xfrm>
            <a:off x="8205077" y="3768652"/>
            <a:ext cx="17331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242" name="Google Shape;242;g37569455302_0_176"/>
          <p:cNvPicPr preferRelativeResize="0"/>
          <p:nvPr/>
        </p:nvPicPr>
        <p:blipFill rotWithShape="1">
          <a:blip r:embed="rId4">
            <a:alphaModFix/>
          </a:blip>
          <a:srcRect b="0" l="0" r="0" t="0"/>
          <a:stretch/>
        </p:blipFill>
        <p:spPr>
          <a:xfrm>
            <a:off x="622682" y="2720400"/>
            <a:ext cx="3426078" cy="1917275"/>
          </a:xfrm>
          <a:prstGeom prst="rect">
            <a:avLst/>
          </a:prstGeom>
          <a:noFill/>
          <a:ln>
            <a:noFill/>
          </a:ln>
        </p:spPr>
      </p:pic>
      <p:sp>
        <p:nvSpPr>
          <p:cNvPr id="243" name="Google Shape;243;g37569455302_0_176"/>
          <p:cNvSpPr/>
          <p:nvPr/>
        </p:nvSpPr>
        <p:spPr>
          <a:xfrm>
            <a:off x="684265" y="3420850"/>
            <a:ext cx="1733100" cy="1287300"/>
          </a:xfrm>
          <a:prstGeom prst="rect">
            <a:avLst/>
          </a:prstGeom>
          <a:noFill/>
          <a:ln cap="flat" cmpd="sng" w="190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244" name="Google Shape;244;g37569455302_0_176"/>
          <p:cNvPicPr preferRelativeResize="0"/>
          <p:nvPr/>
        </p:nvPicPr>
        <p:blipFill rotWithShape="1">
          <a:blip r:embed="rId5">
            <a:alphaModFix amt="35000"/>
          </a:blip>
          <a:srcRect b="0" l="0" r="0" t="0"/>
          <a:stretch/>
        </p:blipFill>
        <p:spPr>
          <a:xfrm>
            <a:off x="276954" y="4202793"/>
            <a:ext cx="885300" cy="88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7569455302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2000" u="none" cap="none" strike="noStrike">
              <a:solidFill>
                <a:schemeClr val="dk1"/>
              </a:solidFill>
              <a:latin typeface="Arial"/>
              <a:ea typeface="Arial"/>
              <a:cs typeface="Arial"/>
              <a:sym typeface="Arial"/>
            </a:endParaRPr>
          </a:p>
        </p:txBody>
      </p:sp>
      <p:sp>
        <p:nvSpPr>
          <p:cNvPr id="45" name="Google Shape;45;g37569455302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6" name="Google Shape;46;g37569455302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Rule Engine RPC </a:t>
            </a:r>
            <a:endParaRPr b="1" i="0" sz="5100" u="none" cap="none" strike="noStrike">
              <a:solidFill>
                <a:srgbClr val="000000"/>
              </a:solidFill>
              <a:latin typeface="Arial"/>
              <a:ea typeface="Arial"/>
              <a:cs typeface="Arial"/>
              <a:sym typeface="Arial"/>
            </a:endParaRPr>
          </a:p>
        </p:txBody>
      </p:sp>
      <p:pic>
        <p:nvPicPr>
          <p:cNvPr id="47" name="Google Shape;47;g37569455302_0_0"/>
          <p:cNvPicPr preferRelativeResize="0"/>
          <p:nvPr/>
        </p:nvPicPr>
        <p:blipFill rotWithShape="1">
          <a:blip r:embed="rId3">
            <a:alphaModFix amt="15000"/>
          </a:blip>
          <a:srcRect b="0" l="0" r="0" t="0"/>
          <a:stretch/>
        </p:blipFill>
        <p:spPr>
          <a:xfrm>
            <a:off x="800" y="835600"/>
            <a:ext cx="12192000" cy="5761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7569455302_0_18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50" name="Google Shape;250;g37569455302_0_18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51" name="Google Shape;251;g37569455302_0_18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52" name="Google Shape;252;g37569455302_0_18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Device Profile Node</a:t>
            </a:r>
            <a:r>
              <a:rPr lang="en-GB" sz="2400"/>
              <a:t> izeneko nodoak </a:t>
            </a:r>
            <a:r>
              <a:rPr lang="en-GB" sz="2400" u="sng">
                <a:solidFill>
                  <a:schemeClr val="hlink"/>
                </a:solidFill>
              </a:rPr>
              <a:t>alarmak kudeatzen dituenez</a:t>
            </a:r>
            <a:r>
              <a:rPr lang="en-GB" sz="2400"/>
              <a:t>, bere irteera </a:t>
            </a:r>
            <a:endParaRPr sz="2400"/>
          </a:p>
          <a:p>
            <a:pPr indent="0" lvl="0" marL="0" rtl="0" algn="l">
              <a:lnSpc>
                <a:spcPct val="115000"/>
              </a:lnSpc>
              <a:spcBef>
                <a:spcPts val="0"/>
              </a:spcBef>
              <a:spcAft>
                <a:spcPts val="0"/>
              </a:spcAft>
              <a:buSzPts val="1600"/>
              <a:buNone/>
            </a:pPr>
            <a:r>
              <a:rPr b="1" lang="en-GB" sz="2400"/>
              <a:t>rule chain</a:t>
            </a:r>
            <a:r>
              <a:rPr lang="en-GB" sz="2400"/>
              <a:t> motako nodoarekin lotuko dugu, mezuak gure “RPC Create Alarm Handler” chain-era bidaltzeko. Lotura honetan, </a:t>
            </a:r>
            <a:r>
              <a:rPr i="1" lang="en-GB" sz="2400"/>
              <a:t>Created</a:t>
            </a:r>
            <a:r>
              <a:rPr lang="en-GB" sz="2400"/>
              <a:t> mezu motak bidaliko ditugu.</a:t>
            </a:r>
            <a:endParaRPr sz="2400"/>
          </a:p>
        </p:txBody>
      </p:sp>
      <p:pic>
        <p:nvPicPr>
          <p:cNvPr id="253" name="Google Shape;253;g37569455302_0_188"/>
          <p:cNvPicPr preferRelativeResize="0"/>
          <p:nvPr/>
        </p:nvPicPr>
        <p:blipFill rotWithShape="1">
          <a:blip r:embed="rId3">
            <a:alphaModFix/>
          </a:blip>
          <a:srcRect b="29701" l="7254" r="49198" t="48665"/>
          <a:stretch/>
        </p:blipFill>
        <p:spPr>
          <a:xfrm>
            <a:off x="3907438" y="4007750"/>
            <a:ext cx="6706406" cy="1979250"/>
          </a:xfrm>
          <a:prstGeom prst="rect">
            <a:avLst/>
          </a:prstGeom>
          <a:noFill/>
          <a:ln>
            <a:noFill/>
          </a:ln>
        </p:spPr>
      </p:pic>
      <p:sp>
        <p:nvSpPr>
          <p:cNvPr id="254" name="Google Shape;254;g37569455302_0_188"/>
          <p:cNvSpPr/>
          <p:nvPr/>
        </p:nvSpPr>
        <p:spPr>
          <a:xfrm>
            <a:off x="4231150" y="4182675"/>
            <a:ext cx="1865700" cy="482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5" name="Google Shape;255;g37569455302_0_188"/>
          <p:cNvSpPr/>
          <p:nvPr/>
        </p:nvSpPr>
        <p:spPr>
          <a:xfrm>
            <a:off x="7907463" y="5401625"/>
            <a:ext cx="2095500" cy="473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6" name="Google Shape;256;g37569455302_0_188"/>
          <p:cNvSpPr/>
          <p:nvPr/>
        </p:nvSpPr>
        <p:spPr>
          <a:xfrm>
            <a:off x="6353859" y="4844225"/>
            <a:ext cx="15537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7" name="Google Shape;257;g37569455302_0_188"/>
          <p:cNvSpPr/>
          <p:nvPr/>
        </p:nvSpPr>
        <p:spPr>
          <a:xfrm>
            <a:off x="6516780" y="5603675"/>
            <a:ext cx="1156800" cy="146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7569455302_0_20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63" name="Google Shape;263;g37569455302_0_20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64" name="Google Shape;264;g37569455302_0_20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65" name="Google Shape;265;g37569455302_0_20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Egindako aldaketak gorde ondoren, </a:t>
            </a:r>
            <a:r>
              <a:rPr b="1" lang="en-GB" sz="2400"/>
              <a:t>Create Alarm Handler RPC </a:t>
            </a:r>
            <a:r>
              <a:rPr lang="en-GB" sz="2400"/>
              <a:t>chain-era bueltatuko gara. Hemen, bi nodo berri sartuko ditugu:</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b="1" lang="en-GB" sz="2400"/>
              <a:t>script</a:t>
            </a:r>
            <a:r>
              <a:rPr lang="en-GB" sz="2400"/>
              <a:t> (Transformation): RPC deiko mezua konfiguratzen den nodoa</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b="1" lang="en-GB" sz="2400"/>
              <a:t>RPC call request</a:t>
            </a:r>
            <a:r>
              <a:rPr lang="en-GB" sz="2400"/>
              <a:t> (Action): RPC deia egiaten duen nodoa</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7569455302_0_20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71" name="Google Shape;271;g37569455302_0_20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72" name="Google Shape;272;g37569455302_0_20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73" name="Google Shape;273;g37569455302_0_207"/>
          <p:cNvSpPr txBox="1"/>
          <p:nvPr>
            <p:ph idx="2" type="body"/>
          </p:nvPr>
        </p:nvSpPr>
        <p:spPr>
          <a:xfrm>
            <a:off x="775080" y="220889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t/>
            </a:r>
            <a:endParaRPr b="1" i="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274" name="Google Shape;274;g37569455302_0_207"/>
          <p:cNvPicPr preferRelativeResize="0"/>
          <p:nvPr/>
        </p:nvPicPr>
        <p:blipFill rotWithShape="1">
          <a:blip r:embed="rId3">
            <a:alphaModFix/>
          </a:blip>
          <a:srcRect b="0" l="0" r="0" t="0"/>
          <a:stretch/>
        </p:blipFill>
        <p:spPr>
          <a:xfrm>
            <a:off x="694541" y="1896750"/>
            <a:ext cx="11132326" cy="978800"/>
          </a:xfrm>
          <a:prstGeom prst="rect">
            <a:avLst/>
          </a:prstGeom>
          <a:noFill/>
          <a:ln>
            <a:noFill/>
          </a:ln>
        </p:spPr>
      </p:pic>
      <p:pic>
        <p:nvPicPr>
          <p:cNvPr id="275" name="Google Shape;275;g37569455302_0_207"/>
          <p:cNvPicPr preferRelativeResize="0"/>
          <p:nvPr/>
        </p:nvPicPr>
        <p:blipFill rotWithShape="1">
          <a:blip r:embed="rId4">
            <a:alphaModFix/>
          </a:blip>
          <a:srcRect b="18507" l="0" r="0" t="0"/>
          <a:stretch/>
        </p:blipFill>
        <p:spPr>
          <a:xfrm>
            <a:off x="2300302" y="2816125"/>
            <a:ext cx="8601603" cy="3635350"/>
          </a:xfrm>
          <a:prstGeom prst="rect">
            <a:avLst/>
          </a:prstGeom>
          <a:noFill/>
          <a:ln>
            <a:noFill/>
          </a:ln>
        </p:spPr>
      </p:pic>
      <p:sp>
        <p:nvSpPr>
          <p:cNvPr id="276" name="Google Shape;276;g37569455302_0_207"/>
          <p:cNvSpPr/>
          <p:nvPr/>
        </p:nvSpPr>
        <p:spPr>
          <a:xfrm>
            <a:off x="2987517" y="4224375"/>
            <a:ext cx="7914300" cy="201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7" name="Google Shape;277;g37569455302_0_207"/>
          <p:cNvSpPr txBox="1"/>
          <p:nvPr/>
        </p:nvSpPr>
        <p:spPr>
          <a:xfrm>
            <a:off x="2987517" y="4147825"/>
            <a:ext cx="7742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500" u="none" cap="none" strike="noStrike">
                <a:solidFill>
                  <a:srgbClr val="0000FF"/>
                </a:solidFill>
                <a:latin typeface="Calibri"/>
                <a:ea typeface="Calibri"/>
                <a:cs typeface="Calibri"/>
                <a:sym typeface="Calibri"/>
              </a:rPr>
              <a:t>var</a:t>
            </a:r>
            <a:r>
              <a:rPr b="0" i="0" lang="en-GB" sz="1500" u="none" cap="none" strike="noStrike">
                <a:solidFill>
                  <a:srgbClr val="000000"/>
                </a:solidFill>
                <a:latin typeface="Calibri"/>
                <a:ea typeface="Calibri"/>
                <a:cs typeface="Calibri"/>
                <a:sym typeface="Calibri"/>
              </a:rPr>
              <a:t> msg = { method: </a:t>
            </a:r>
            <a:r>
              <a:rPr b="1" i="0" lang="en-GB" sz="1500" u="none" cap="none" strike="noStrike">
                <a:solidFill>
                  <a:srgbClr val="38761D"/>
                </a:solidFill>
                <a:latin typeface="Calibri"/>
                <a:ea typeface="Calibri"/>
                <a:cs typeface="Calibri"/>
                <a:sym typeface="Calibri"/>
              </a:rPr>
              <a:t>"alarma"</a:t>
            </a:r>
            <a:r>
              <a:rPr b="0" i="0" lang="en-GB" sz="1500" u="none" cap="none" strike="noStrike">
                <a:solidFill>
                  <a:srgbClr val="000000"/>
                </a:solidFill>
                <a:latin typeface="Calibri"/>
                <a:ea typeface="Calibri"/>
                <a:cs typeface="Calibri"/>
                <a:sym typeface="Calibri"/>
              </a:rPr>
              <a:t>, params: </a:t>
            </a:r>
            <a:r>
              <a:rPr b="1" i="0" lang="en-GB" sz="1500" u="none" cap="none" strike="noStrike">
                <a:solidFill>
                  <a:srgbClr val="0000FF"/>
                </a:solidFill>
                <a:latin typeface="Calibri"/>
                <a:ea typeface="Calibri"/>
                <a:cs typeface="Calibri"/>
                <a:sym typeface="Calibri"/>
              </a:rPr>
              <a:t>true</a:t>
            </a:r>
            <a:r>
              <a:rPr b="0" i="0" lang="en-GB" sz="1500" u="none" cap="none" strike="noStrike">
                <a:solidFill>
                  <a:srgbClr val="000000"/>
                </a:solidFill>
                <a:latin typeface="Calibri"/>
                <a:ea typeface="Calibri"/>
                <a:cs typeface="Calibri"/>
                <a:sym typeface="Calibri"/>
              </a:rPr>
              <a:t>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500" u="none" cap="none" strike="noStrike">
                <a:solidFill>
                  <a:srgbClr val="0000FF"/>
                </a:solidFill>
                <a:latin typeface="Calibri"/>
                <a:ea typeface="Calibri"/>
                <a:cs typeface="Calibri"/>
                <a:sym typeface="Calibri"/>
              </a:rPr>
              <a:t>var</a:t>
            </a:r>
            <a:r>
              <a:rPr b="0" i="0" lang="en-GB" sz="1500" u="none" cap="none" strike="noStrike">
                <a:solidFill>
                  <a:srgbClr val="000000"/>
                </a:solidFill>
                <a:latin typeface="Calibri"/>
                <a:ea typeface="Calibri"/>
                <a:cs typeface="Calibri"/>
                <a:sym typeface="Calibri"/>
              </a:rPr>
              <a:t> metadata =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	expirationTime: </a:t>
            </a:r>
            <a:r>
              <a:rPr b="1" i="0" lang="en-GB" sz="1500" u="none" cap="none" strike="noStrike">
                <a:solidFill>
                  <a:srgbClr val="073763"/>
                </a:solidFill>
                <a:latin typeface="Calibri"/>
                <a:ea typeface="Calibri"/>
                <a:cs typeface="Calibri"/>
                <a:sym typeface="Calibri"/>
              </a:rPr>
              <a:t>new</a:t>
            </a:r>
            <a:r>
              <a:rPr b="0" i="0" lang="en-GB" sz="1500" u="none" cap="none" strike="noStrike">
                <a:solidFill>
                  <a:srgbClr val="000000"/>
                </a:solidFill>
                <a:latin typeface="Calibri"/>
                <a:ea typeface="Calibri"/>
                <a:cs typeface="Calibri"/>
                <a:sym typeface="Calibri"/>
              </a:rPr>
              <a:t> Date().getTime() + </a:t>
            </a:r>
            <a:r>
              <a:rPr b="1" i="0" lang="en-GB" sz="1500" u="none" cap="none" strike="noStrike">
                <a:solidFill>
                  <a:srgbClr val="0000FF"/>
                </a:solidFill>
                <a:latin typeface="Calibri"/>
                <a:ea typeface="Calibri"/>
                <a:cs typeface="Calibri"/>
                <a:sym typeface="Calibri"/>
              </a:rPr>
              <a:t>60000</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	oneway: </a:t>
            </a:r>
            <a:r>
              <a:rPr b="1" i="0" lang="en-GB" sz="1500" u="none" cap="none" strike="noStrike">
                <a:solidFill>
                  <a:srgbClr val="134F5C"/>
                </a:solidFill>
                <a:latin typeface="Calibri"/>
                <a:ea typeface="Calibri"/>
                <a:cs typeface="Calibri"/>
                <a:sym typeface="Calibri"/>
              </a:rPr>
              <a:t>true</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	persistent: </a:t>
            </a:r>
            <a:r>
              <a:rPr b="1" i="0" lang="en-GB" sz="1500" u="none" cap="none" strike="noStrike">
                <a:solidFill>
                  <a:srgbClr val="134F5C"/>
                </a:solidFill>
                <a:latin typeface="Calibri"/>
                <a:ea typeface="Calibri"/>
                <a:cs typeface="Calibri"/>
                <a:sym typeface="Calibri"/>
              </a:rPr>
              <a:t>false</a:t>
            </a:r>
            <a:endParaRPr b="1" i="0" sz="1500" u="none" cap="none" strike="noStrike">
              <a:solidFill>
                <a:srgbClr val="134F5C"/>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1500" u="none" cap="none" strike="noStrike">
                <a:solidFill>
                  <a:srgbClr val="0000FF"/>
                </a:solidFill>
                <a:latin typeface="Calibri"/>
                <a:ea typeface="Calibri"/>
                <a:cs typeface="Calibri"/>
                <a:sym typeface="Calibri"/>
              </a:rPr>
              <a:t>var</a:t>
            </a:r>
            <a:r>
              <a:rPr b="0" i="0" lang="en-GB" sz="1500" u="none" cap="none" strike="noStrike">
                <a:solidFill>
                  <a:srgbClr val="000000"/>
                </a:solidFill>
                <a:latin typeface="Calibri"/>
                <a:ea typeface="Calibri"/>
                <a:cs typeface="Calibri"/>
                <a:sym typeface="Calibri"/>
              </a:rPr>
              <a:t> msgType =</a:t>
            </a:r>
            <a:r>
              <a:rPr b="1" i="0" lang="en-GB" sz="1500" u="none" cap="none" strike="noStrike">
                <a:solidFill>
                  <a:srgbClr val="38761D"/>
                </a:solidFill>
                <a:latin typeface="Calibri"/>
                <a:ea typeface="Calibri"/>
                <a:cs typeface="Calibri"/>
                <a:sym typeface="Calibri"/>
              </a:rPr>
              <a:t> "RPC_CALL_FROM_SERVER_TO_DEVICE"</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FF"/>
                </a:solidFill>
                <a:latin typeface="Calibri"/>
                <a:ea typeface="Calibri"/>
                <a:cs typeface="Calibri"/>
                <a:sym typeface="Calibri"/>
              </a:rPr>
              <a:t>return</a:t>
            </a:r>
            <a:r>
              <a:rPr b="0" i="0" lang="en-GB" sz="1500" u="none" cap="none" strike="noStrike">
                <a:solidFill>
                  <a:srgbClr val="000000"/>
                </a:solidFill>
                <a:latin typeface="Calibri"/>
                <a:ea typeface="Calibri"/>
                <a:cs typeface="Calibri"/>
                <a:sym typeface="Calibri"/>
              </a:rPr>
              <a:t> { msg: msg, metadata: metadata, msgType: msgType };</a:t>
            </a:r>
            <a:endParaRPr b="0" i="0" sz="1500" u="none" cap="none" strike="noStrike">
              <a:solidFill>
                <a:srgbClr val="000000"/>
              </a:solidFill>
              <a:latin typeface="Calibri"/>
              <a:ea typeface="Calibri"/>
              <a:cs typeface="Calibri"/>
              <a:sym typeface="Calibri"/>
            </a:endParaRPr>
          </a:p>
        </p:txBody>
      </p:sp>
      <p:cxnSp>
        <p:nvCxnSpPr>
          <p:cNvPr id="278" name="Google Shape;278;g37569455302_0_207"/>
          <p:cNvCxnSpPr/>
          <p:nvPr/>
        </p:nvCxnSpPr>
        <p:spPr>
          <a:xfrm rot="10800000">
            <a:off x="6010389" y="2633600"/>
            <a:ext cx="0" cy="654000"/>
          </a:xfrm>
          <a:prstGeom prst="straightConnector1">
            <a:avLst/>
          </a:prstGeom>
          <a:noFill/>
          <a:ln cap="flat" cmpd="sng" w="19075">
            <a:solidFill>
              <a:schemeClr val="dk1"/>
            </a:solidFill>
            <a:prstDash val="solid"/>
            <a:round/>
            <a:headEnd len="sm" w="sm" type="none"/>
            <a:tailEnd len="med" w="med" type="triangle"/>
          </a:ln>
        </p:spPr>
      </p:cxnSp>
      <p:pic>
        <p:nvPicPr>
          <p:cNvPr id="279" name="Google Shape;279;g37569455302_0_207"/>
          <p:cNvPicPr preferRelativeResize="0"/>
          <p:nvPr/>
        </p:nvPicPr>
        <p:blipFill rotWithShape="1">
          <a:blip r:embed="rId5">
            <a:alphaModFix/>
          </a:blip>
          <a:srcRect b="0" l="0" r="0" t="0"/>
          <a:stretch/>
        </p:blipFill>
        <p:spPr>
          <a:xfrm>
            <a:off x="270435" y="1558500"/>
            <a:ext cx="2716728" cy="43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37569455302_0_22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85" name="Google Shape;285;g37569455302_0_22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86" name="Google Shape;286;g37569455302_0_22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287" name="Google Shape;287;g37569455302_0_220"/>
          <p:cNvSpPr txBox="1"/>
          <p:nvPr>
            <p:ph idx="2" type="body"/>
          </p:nvPr>
        </p:nvSpPr>
        <p:spPr>
          <a:xfrm>
            <a:off x="757402" y="1880842"/>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Orain </a:t>
            </a:r>
            <a:r>
              <a:rPr b="1" lang="en-GB" sz="2400"/>
              <a:t>Cleared Alarm Handler RPC</a:t>
            </a:r>
            <a:r>
              <a:rPr lang="en-GB" sz="2400"/>
              <a:t> rule chaina sortuko dugu.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Rule Chain honekin </a:t>
            </a:r>
            <a:r>
              <a:rPr b="1" lang="en-GB" sz="2400"/>
              <a:t>Alarma desagertzean LED-a itzaltzeko</a:t>
            </a:r>
            <a:r>
              <a:rPr lang="en-GB" sz="2400"/>
              <a:t> eskaria egingo dugu.</a:t>
            </a:r>
            <a:endParaRPr sz="2400"/>
          </a:p>
        </p:txBody>
      </p:sp>
      <p:pic>
        <p:nvPicPr>
          <p:cNvPr id="288" name="Google Shape;288;g37569455302_0_220"/>
          <p:cNvPicPr preferRelativeResize="0"/>
          <p:nvPr/>
        </p:nvPicPr>
        <p:blipFill rotWithShape="1">
          <a:blip r:embed="rId3">
            <a:alphaModFix/>
          </a:blip>
          <a:srcRect b="0" l="0" r="0" t="0"/>
          <a:stretch/>
        </p:blipFill>
        <p:spPr>
          <a:xfrm>
            <a:off x="4639427" y="3521822"/>
            <a:ext cx="2912715" cy="2468526"/>
          </a:xfrm>
          <a:prstGeom prst="rect">
            <a:avLst/>
          </a:prstGeom>
          <a:noFill/>
          <a:ln cap="flat" cmpd="sng" w="9525">
            <a:solidFill>
              <a:srgbClr val="B7B7B7"/>
            </a:solidFill>
            <a:prstDash val="solid"/>
            <a:round/>
            <a:headEnd len="sm" w="sm" type="none"/>
            <a:tailEnd len="sm" w="sm" type="none"/>
          </a:ln>
        </p:spPr>
      </p:pic>
      <p:sp>
        <p:nvSpPr>
          <p:cNvPr id="289" name="Google Shape;289;g37569455302_0_220"/>
          <p:cNvSpPr/>
          <p:nvPr/>
        </p:nvSpPr>
        <p:spPr>
          <a:xfrm>
            <a:off x="4779877" y="4148200"/>
            <a:ext cx="18585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0" name="Google Shape;290;g37569455302_0_220"/>
          <p:cNvSpPr/>
          <p:nvPr/>
        </p:nvSpPr>
        <p:spPr>
          <a:xfrm>
            <a:off x="4789153" y="4630775"/>
            <a:ext cx="891300" cy="231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1" name="Google Shape;291;g37569455302_0_220"/>
          <p:cNvSpPr/>
          <p:nvPr/>
        </p:nvSpPr>
        <p:spPr>
          <a:xfrm>
            <a:off x="7035248" y="5688700"/>
            <a:ext cx="464100" cy="2412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2" name="Google Shape;292;g37569455302_0_220"/>
          <p:cNvSpPr/>
          <p:nvPr/>
        </p:nvSpPr>
        <p:spPr>
          <a:xfrm>
            <a:off x="4817807" y="4314325"/>
            <a:ext cx="802800" cy="171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3" name="Google Shape;293;g37569455302_0_220"/>
          <p:cNvSpPr txBox="1"/>
          <p:nvPr/>
        </p:nvSpPr>
        <p:spPr>
          <a:xfrm>
            <a:off x="4817807" y="4230625"/>
            <a:ext cx="252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Cleared Alarm Handler RPC</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7569455302_0_23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299" name="Google Shape;299;g37569455302_0_23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00" name="Google Shape;300;g37569455302_0_23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01" name="Google Shape;301;g37569455302_0_233"/>
          <p:cNvSpPr txBox="1"/>
          <p:nvPr>
            <p:ph idx="2" type="body"/>
          </p:nvPr>
        </p:nvSpPr>
        <p:spPr>
          <a:xfrm>
            <a:off x="775077" y="1880851"/>
            <a:ext cx="10972800" cy="4254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600"/>
              <a:buNone/>
            </a:pPr>
            <a:r>
              <a:rPr lang="en-GB" sz="2400"/>
              <a:t>Hau egitean, hiru rule chain azalduko zaizkigu Rule chains atalean:</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0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rPr lang="en-GB" sz="2400"/>
              <a:t>Baina zein izango da gure “</a:t>
            </a:r>
            <a:r>
              <a:rPr b="1" lang="en-GB" sz="2400"/>
              <a:t>Create Alarm Handler RPC</a:t>
            </a:r>
            <a:r>
              <a:rPr lang="en-GB" sz="2400"/>
              <a:t>”-aren edukia?</a:t>
            </a:r>
            <a:endParaRPr sz="2400"/>
          </a:p>
        </p:txBody>
      </p:sp>
      <p:pic>
        <p:nvPicPr>
          <p:cNvPr id="302" name="Google Shape;302;g37569455302_0_233"/>
          <p:cNvPicPr preferRelativeResize="0"/>
          <p:nvPr/>
        </p:nvPicPr>
        <p:blipFill rotWithShape="1">
          <a:blip r:embed="rId3">
            <a:alphaModFix/>
          </a:blip>
          <a:srcRect b="0" l="0" r="0" t="0"/>
          <a:stretch/>
        </p:blipFill>
        <p:spPr>
          <a:xfrm>
            <a:off x="151496" y="2383076"/>
            <a:ext cx="11794252" cy="2972525"/>
          </a:xfrm>
          <a:prstGeom prst="rect">
            <a:avLst/>
          </a:prstGeom>
          <a:noFill/>
          <a:ln>
            <a:noFill/>
          </a:ln>
        </p:spPr>
      </p:pic>
      <p:sp>
        <p:nvSpPr>
          <p:cNvPr id="303" name="Google Shape;303;g37569455302_0_233"/>
          <p:cNvSpPr/>
          <p:nvPr/>
        </p:nvSpPr>
        <p:spPr>
          <a:xfrm>
            <a:off x="2095075" y="3969500"/>
            <a:ext cx="17763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7569455302_0_24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09" name="Google Shape;309;g37569455302_0_24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10" name="Google Shape;310;g37569455302_0_24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11" name="Google Shape;311;g37569455302_0_24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“Open rule chain” botoiari eman ezkero (     ), hutsik dagoela egiaztatuko dugu:</a:t>
            </a:r>
            <a:endParaRPr sz="2400"/>
          </a:p>
        </p:txBody>
      </p:sp>
      <p:pic>
        <p:nvPicPr>
          <p:cNvPr id="312" name="Google Shape;312;g37569455302_0_242"/>
          <p:cNvPicPr preferRelativeResize="0"/>
          <p:nvPr/>
        </p:nvPicPr>
        <p:blipFill rotWithShape="1">
          <a:blip r:embed="rId3">
            <a:alphaModFix/>
          </a:blip>
          <a:srcRect b="0" l="0" r="0" t="0"/>
          <a:stretch/>
        </p:blipFill>
        <p:spPr>
          <a:xfrm>
            <a:off x="6491567" y="2472425"/>
            <a:ext cx="314325" cy="266700"/>
          </a:xfrm>
          <a:prstGeom prst="rect">
            <a:avLst/>
          </a:prstGeom>
          <a:noFill/>
          <a:ln>
            <a:noFill/>
          </a:ln>
        </p:spPr>
      </p:pic>
      <p:pic>
        <p:nvPicPr>
          <p:cNvPr id="313" name="Google Shape;313;g37569455302_0_242"/>
          <p:cNvPicPr preferRelativeResize="0"/>
          <p:nvPr/>
        </p:nvPicPr>
        <p:blipFill rotWithShape="1">
          <a:blip r:embed="rId4">
            <a:alphaModFix/>
          </a:blip>
          <a:srcRect b="0" l="0" r="0" t="0"/>
          <a:stretch/>
        </p:blipFill>
        <p:spPr>
          <a:xfrm>
            <a:off x="2375962" y="3029345"/>
            <a:ext cx="7439025" cy="318135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7569455302_0_25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19" name="Google Shape;319;g37569455302_0_25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20" name="Google Shape;320;g37569455302_0_25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21" name="Google Shape;321;g37569455302_0_251"/>
          <p:cNvSpPr txBox="1"/>
          <p:nvPr>
            <p:ph idx="2" type="body"/>
          </p:nvPr>
        </p:nvSpPr>
        <p:spPr>
          <a:xfrm>
            <a:off x="758803"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Rule chain hau osatzen hasi baina lehen, Root Rule Chain-a editatuko dugu.</a:t>
            </a:r>
            <a:endParaRPr sz="2400"/>
          </a:p>
        </p:txBody>
      </p:sp>
      <p:pic>
        <p:nvPicPr>
          <p:cNvPr id="322" name="Google Shape;322;g37569455302_0_251"/>
          <p:cNvPicPr preferRelativeResize="0"/>
          <p:nvPr/>
        </p:nvPicPr>
        <p:blipFill rotWithShape="1">
          <a:blip r:embed="rId3">
            <a:alphaModFix/>
          </a:blip>
          <a:srcRect b="0" l="0" r="49199" t="44177"/>
          <a:stretch/>
        </p:blipFill>
        <p:spPr>
          <a:xfrm>
            <a:off x="4627282" y="2590075"/>
            <a:ext cx="5587046" cy="3647225"/>
          </a:xfrm>
          <a:prstGeom prst="rect">
            <a:avLst/>
          </a:prstGeom>
          <a:noFill/>
          <a:ln>
            <a:noFill/>
          </a:ln>
        </p:spPr>
      </p:pic>
      <p:sp>
        <p:nvSpPr>
          <p:cNvPr id="323" name="Google Shape;323;g37569455302_0_251"/>
          <p:cNvSpPr/>
          <p:nvPr/>
        </p:nvSpPr>
        <p:spPr>
          <a:xfrm>
            <a:off x="8116690" y="4637675"/>
            <a:ext cx="18711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324" name="Google Shape;324;g37569455302_0_251"/>
          <p:cNvPicPr preferRelativeResize="0"/>
          <p:nvPr/>
        </p:nvPicPr>
        <p:blipFill rotWithShape="1">
          <a:blip r:embed="rId4">
            <a:alphaModFix/>
          </a:blip>
          <a:srcRect b="0" l="0" r="0" t="0"/>
          <a:stretch/>
        </p:blipFill>
        <p:spPr>
          <a:xfrm>
            <a:off x="622682" y="2720400"/>
            <a:ext cx="3426078" cy="1917275"/>
          </a:xfrm>
          <a:prstGeom prst="rect">
            <a:avLst/>
          </a:prstGeom>
          <a:noFill/>
          <a:ln>
            <a:noFill/>
          </a:ln>
        </p:spPr>
      </p:pic>
      <p:sp>
        <p:nvSpPr>
          <p:cNvPr id="325" name="Google Shape;325;g37569455302_0_251"/>
          <p:cNvSpPr/>
          <p:nvPr/>
        </p:nvSpPr>
        <p:spPr>
          <a:xfrm>
            <a:off x="684265" y="3420850"/>
            <a:ext cx="1733100" cy="1287300"/>
          </a:xfrm>
          <a:prstGeom prst="rect">
            <a:avLst/>
          </a:prstGeom>
          <a:noFill/>
          <a:ln cap="flat" cmpd="sng" w="190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326" name="Google Shape;326;g37569455302_0_251"/>
          <p:cNvPicPr preferRelativeResize="0"/>
          <p:nvPr/>
        </p:nvPicPr>
        <p:blipFill rotWithShape="1">
          <a:blip r:embed="rId5">
            <a:alphaModFix amt="35000"/>
          </a:blip>
          <a:srcRect b="0" l="0" r="0" t="0"/>
          <a:stretch/>
        </p:blipFill>
        <p:spPr>
          <a:xfrm>
            <a:off x="276954" y="4202793"/>
            <a:ext cx="885300" cy="885325"/>
          </a:xfrm>
          <a:prstGeom prst="rect">
            <a:avLst/>
          </a:prstGeom>
          <a:noFill/>
          <a:ln>
            <a:noFill/>
          </a:ln>
        </p:spPr>
      </p:pic>
      <p:sp>
        <p:nvSpPr>
          <p:cNvPr id="327" name="Google Shape;327;g37569455302_0_251"/>
          <p:cNvSpPr/>
          <p:nvPr/>
        </p:nvSpPr>
        <p:spPr>
          <a:xfrm>
            <a:off x="7159415" y="3776350"/>
            <a:ext cx="11967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7569455302_0_26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33" name="Google Shape;333;g37569455302_0_26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34" name="Google Shape;334;g37569455302_0_26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35" name="Google Shape;335;g37569455302_0_264"/>
          <p:cNvSpPr txBox="1"/>
          <p:nvPr>
            <p:ph idx="2" type="body"/>
          </p:nvPr>
        </p:nvSpPr>
        <p:spPr>
          <a:xfrm>
            <a:off x="739725"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Device Profile Node</a:t>
            </a:r>
            <a:r>
              <a:rPr lang="en-GB" sz="2400"/>
              <a:t> izeneko nodoak </a:t>
            </a:r>
            <a:r>
              <a:rPr lang="en-GB" sz="2400" u="sng">
                <a:solidFill>
                  <a:schemeClr val="hlink"/>
                </a:solidFill>
              </a:rPr>
              <a:t>alarmak kudeatzen dituenez</a:t>
            </a:r>
            <a:r>
              <a:rPr lang="en-GB" sz="2400"/>
              <a:t>, bere irteera </a:t>
            </a:r>
            <a:endParaRPr sz="2400"/>
          </a:p>
          <a:p>
            <a:pPr indent="0" lvl="0" marL="0" rtl="0" algn="l">
              <a:lnSpc>
                <a:spcPct val="115000"/>
              </a:lnSpc>
              <a:spcBef>
                <a:spcPts val="0"/>
              </a:spcBef>
              <a:spcAft>
                <a:spcPts val="0"/>
              </a:spcAft>
              <a:buSzPts val="1600"/>
              <a:buNone/>
            </a:pPr>
            <a:r>
              <a:rPr b="1" lang="en-GB" sz="2400"/>
              <a:t>rule chain</a:t>
            </a:r>
            <a:r>
              <a:rPr lang="en-GB" sz="2400"/>
              <a:t> motako nodoarekin lotuko dugu, mezuak gure “RPC Cleared Alarm Handler” chain-era bidaltzeko. Lotura honetan, </a:t>
            </a:r>
            <a:r>
              <a:rPr i="1" lang="en-GB" sz="2400"/>
              <a:t>Cleared</a:t>
            </a:r>
            <a:r>
              <a:rPr lang="en-GB" sz="2400"/>
              <a:t> mezu motak bidaliko ditugu.</a:t>
            </a:r>
            <a:endParaRPr sz="2400"/>
          </a:p>
        </p:txBody>
      </p:sp>
      <p:pic>
        <p:nvPicPr>
          <p:cNvPr id="336" name="Google Shape;336;g37569455302_0_264"/>
          <p:cNvPicPr preferRelativeResize="0"/>
          <p:nvPr/>
        </p:nvPicPr>
        <p:blipFill rotWithShape="1">
          <a:blip r:embed="rId3">
            <a:alphaModFix/>
          </a:blip>
          <a:srcRect b="16017" l="8056" r="48397" t="48523"/>
          <a:stretch/>
        </p:blipFill>
        <p:spPr>
          <a:xfrm>
            <a:off x="3412473" y="3279988"/>
            <a:ext cx="6706406" cy="3244175"/>
          </a:xfrm>
          <a:prstGeom prst="rect">
            <a:avLst/>
          </a:prstGeom>
          <a:noFill/>
          <a:ln>
            <a:noFill/>
          </a:ln>
        </p:spPr>
      </p:pic>
      <p:sp>
        <p:nvSpPr>
          <p:cNvPr id="337" name="Google Shape;337;g37569455302_0_264"/>
          <p:cNvSpPr/>
          <p:nvPr/>
        </p:nvSpPr>
        <p:spPr>
          <a:xfrm>
            <a:off x="7218022" y="5920300"/>
            <a:ext cx="2095500" cy="473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8" name="Google Shape;338;g37569455302_0_264"/>
          <p:cNvSpPr/>
          <p:nvPr/>
        </p:nvSpPr>
        <p:spPr>
          <a:xfrm>
            <a:off x="5770507" y="4685788"/>
            <a:ext cx="15537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7569455302_0_27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44" name="Google Shape;344;g37569455302_0_27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45" name="Google Shape;345;g37569455302_0_27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46" name="Google Shape;346;g37569455302_0_274"/>
          <p:cNvSpPr txBox="1"/>
          <p:nvPr>
            <p:ph idx="2" type="body"/>
          </p:nvPr>
        </p:nvSpPr>
        <p:spPr>
          <a:xfrm>
            <a:off x="775080" y="220889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t/>
            </a:r>
            <a:endParaRPr b="1" i="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pic>
        <p:nvPicPr>
          <p:cNvPr id="347" name="Google Shape;347;g37569455302_0_274"/>
          <p:cNvPicPr preferRelativeResize="0"/>
          <p:nvPr/>
        </p:nvPicPr>
        <p:blipFill rotWithShape="1">
          <a:blip r:embed="rId3">
            <a:alphaModFix/>
          </a:blip>
          <a:srcRect b="0" l="0" r="0" t="0"/>
          <a:stretch/>
        </p:blipFill>
        <p:spPr>
          <a:xfrm>
            <a:off x="694541" y="1896750"/>
            <a:ext cx="11132326" cy="978800"/>
          </a:xfrm>
          <a:prstGeom prst="rect">
            <a:avLst/>
          </a:prstGeom>
          <a:noFill/>
          <a:ln>
            <a:noFill/>
          </a:ln>
        </p:spPr>
      </p:pic>
      <p:pic>
        <p:nvPicPr>
          <p:cNvPr id="348" name="Google Shape;348;g37569455302_0_274"/>
          <p:cNvPicPr preferRelativeResize="0"/>
          <p:nvPr/>
        </p:nvPicPr>
        <p:blipFill rotWithShape="1">
          <a:blip r:embed="rId4">
            <a:alphaModFix/>
          </a:blip>
          <a:srcRect b="18507" l="0" r="0" t="0"/>
          <a:stretch/>
        </p:blipFill>
        <p:spPr>
          <a:xfrm>
            <a:off x="2300302" y="2816125"/>
            <a:ext cx="8601603" cy="3635350"/>
          </a:xfrm>
          <a:prstGeom prst="rect">
            <a:avLst/>
          </a:prstGeom>
          <a:noFill/>
          <a:ln>
            <a:noFill/>
          </a:ln>
        </p:spPr>
      </p:pic>
      <p:sp>
        <p:nvSpPr>
          <p:cNvPr id="349" name="Google Shape;349;g37569455302_0_274"/>
          <p:cNvSpPr/>
          <p:nvPr/>
        </p:nvSpPr>
        <p:spPr>
          <a:xfrm>
            <a:off x="2987517" y="4224375"/>
            <a:ext cx="7914300" cy="201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0" name="Google Shape;350;g37569455302_0_274"/>
          <p:cNvSpPr txBox="1"/>
          <p:nvPr/>
        </p:nvSpPr>
        <p:spPr>
          <a:xfrm>
            <a:off x="2987517" y="4113300"/>
            <a:ext cx="7742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FF"/>
                </a:solidFill>
                <a:latin typeface="Calibri"/>
                <a:ea typeface="Calibri"/>
                <a:cs typeface="Calibri"/>
                <a:sym typeface="Calibri"/>
              </a:rPr>
              <a:t>var</a:t>
            </a:r>
            <a:r>
              <a:rPr b="0" i="0" lang="en-GB" sz="1500" u="none" cap="none" strike="noStrike">
                <a:solidFill>
                  <a:srgbClr val="000000"/>
                </a:solidFill>
                <a:latin typeface="Calibri"/>
                <a:ea typeface="Calibri"/>
                <a:cs typeface="Calibri"/>
                <a:sym typeface="Calibri"/>
              </a:rPr>
              <a:t> msg = { method: </a:t>
            </a:r>
            <a:r>
              <a:rPr b="1" i="0" lang="en-GB" sz="1500" u="none" cap="none" strike="noStrike">
                <a:solidFill>
                  <a:srgbClr val="38761D"/>
                </a:solidFill>
                <a:latin typeface="Calibri"/>
                <a:ea typeface="Calibri"/>
                <a:cs typeface="Calibri"/>
                <a:sym typeface="Calibri"/>
              </a:rPr>
              <a:t>"alarma"</a:t>
            </a:r>
            <a:r>
              <a:rPr b="0" i="0" lang="en-GB" sz="1500" u="none" cap="none" strike="noStrike">
                <a:solidFill>
                  <a:srgbClr val="000000"/>
                </a:solidFill>
                <a:latin typeface="Calibri"/>
                <a:ea typeface="Calibri"/>
                <a:cs typeface="Calibri"/>
                <a:sym typeface="Calibri"/>
              </a:rPr>
              <a:t>, params: </a:t>
            </a:r>
            <a:r>
              <a:rPr b="1" i="0" lang="en-GB" sz="1500" u="none" cap="none" strike="noStrike">
                <a:solidFill>
                  <a:srgbClr val="0000FF"/>
                </a:solidFill>
                <a:latin typeface="Calibri"/>
                <a:ea typeface="Calibri"/>
                <a:cs typeface="Calibri"/>
                <a:sym typeface="Calibri"/>
              </a:rPr>
              <a:t>false</a:t>
            </a:r>
            <a:r>
              <a:rPr b="0" i="0" lang="en-GB" sz="1500" u="none" cap="none" strike="noStrike">
                <a:solidFill>
                  <a:srgbClr val="000000"/>
                </a:solidFill>
                <a:latin typeface="Calibri"/>
                <a:ea typeface="Calibri"/>
                <a:cs typeface="Calibri"/>
                <a:sym typeface="Calibri"/>
              </a:rPr>
              <a:t>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FF"/>
                </a:solidFill>
                <a:latin typeface="Calibri"/>
                <a:ea typeface="Calibri"/>
                <a:cs typeface="Calibri"/>
                <a:sym typeface="Calibri"/>
              </a:rPr>
              <a:t>var</a:t>
            </a:r>
            <a:r>
              <a:rPr b="0" i="0" lang="en-GB" sz="1500" u="none" cap="none" strike="noStrike">
                <a:solidFill>
                  <a:srgbClr val="000000"/>
                </a:solidFill>
                <a:latin typeface="Calibri"/>
                <a:ea typeface="Calibri"/>
                <a:cs typeface="Calibri"/>
                <a:sym typeface="Calibri"/>
              </a:rPr>
              <a:t> metadata =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expirationTime: </a:t>
            </a:r>
            <a:r>
              <a:rPr b="1" i="0" lang="en-GB" sz="1500" u="none" cap="none" strike="noStrike">
                <a:solidFill>
                  <a:srgbClr val="073763"/>
                </a:solidFill>
                <a:latin typeface="Calibri"/>
                <a:ea typeface="Calibri"/>
                <a:cs typeface="Calibri"/>
                <a:sym typeface="Calibri"/>
              </a:rPr>
              <a:t>new</a:t>
            </a:r>
            <a:r>
              <a:rPr b="0" i="0" lang="en-GB" sz="1500" u="none" cap="none" strike="noStrike">
                <a:solidFill>
                  <a:srgbClr val="000000"/>
                </a:solidFill>
                <a:latin typeface="Calibri"/>
                <a:ea typeface="Calibri"/>
                <a:cs typeface="Calibri"/>
                <a:sym typeface="Calibri"/>
              </a:rPr>
              <a:t> Date().getTime() + </a:t>
            </a:r>
            <a:r>
              <a:rPr b="1" i="0" lang="en-GB" sz="1500" u="none" cap="none" strike="noStrike">
                <a:solidFill>
                  <a:srgbClr val="0000FF"/>
                </a:solidFill>
                <a:latin typeface="Calibri"/>
                <a:ea typeface="Calibri"/>
                <a:cs typeface="Calibri"/>
                <a:sym typeface="Calibri"/>
              </a:rPr>
              <a:t>60000</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oneway: </a:t>
            </a:r>
            <a:r>
              <a:rPr b="1" i="0" lang="en-GB" sz="1500" u="none" cap="none" strike="noStrike">
                <a:solidFill>
                  <a:srgbClr val="134F5C"/>
                </a:solidFill>
                <a:latin typeface="Calibri"/>
                <a:ea typeface="Calibri"/>
                <a:cs typeface="Calibri"/>
                <a:sym typeface="Calibri"/>
              </a:rPr>
              <a:t>true</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persistent: </a:t>
            </a:r>
            <a:r>
              <a:rPr b="1" i="0" lang="en-GB" sz="1500" u="none" cap="none" strike="noStrike">
                <a:solidFill>
                  <a:srgbClr val="134F5C"/>
                </a:solidFill>
                <a:latin typeface="Calibri"/>
                <a:ea typeface="Calibri"/>
                <a:cs typeface="Calibri"/>
                <a:sym typeface="Calibri"/>
              </a:rPr>
              <a:t>false</a:t>
            </a:r>
            <a:endParaRPr b="1" i="0" sz="1500" u="none" cap="none" strike="noStrike">
              <a:solidFill>
                <a:srgbClr val="134F5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FF"/>
                </a:solidFill>
                <a:latin typeface="Calibri"/>
                <a:ea typeface="Calibri"/>
                <a:cs typeface="Calibri"/>
                <a:sym typeface="Calibri"/>
              </a:rPr>
              <a:t>var</a:t>
            </a:r>
            <a:r>
              <a:rPr b="0" i="0" lang="en-GB" sz="1500" u="none" cap="none" strike="noStrike">
                <a:solidFill>
                  <a:srgbClr val="000000"/>
                </a:solidFill>
                <a:latin typeface="Calibri"/>
                <a:ea typeface="Calibri"/>
                <a:cs typeface="Calibri"/>
                <a:sym typeface="Calibri"/>
              </a:rPr>
              <a:t> msgType =</a:t>
            </a:r>
            <a:r>
              <a:rPr b="1" i="0" lang="en-GB" sz="1500" u="none" cap="none" strike="noStrike">
                <a:solidFill>
                  <a:srgbClr val="38761D"/>
                </a:solidFill>
                <a:latin typeface="Calibri"/>
                <a:ea typeface="Calibri"/>
                <a:cs typeface="Calibri"/>
                <a:sym typeface="Calibri"/>
              </a:rPr>
              <a:t> "RPC_CALL_FROM_SERVER_TO_DEVICE"</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FF"/>
                </a:solidFill>
                <a:latin typeface="Calibri"/>
                <a:ea typeface="Calibri"/>
                <a:cs typeface="Calibri"/>
                <a:sym typeface="Calibri"/>
              </a:rPr>
              <a:t>return</a:t>
            </a:r>
            <a:r>
              <a:rPr b="0" i="0" lang="en-GB" sz="1500" u="none" cap="none" strike="noStrike">
                <a:solidFill>
                  <a:srgbClr val="000000"/>
                </a:solidFill>
                <a:latin typeface="Calibri"/>
                <a:ea typeface="Calibri"/>
                <a:cs typeface="Calibri"/>
                <a:sym typeface="Calibri"/>
              </a:rPr>
              <a:t> { msg: msg, metadata: metadata, msgType: msgType };</a:t>
            </a:r>
            <a:endParaRPr b="0" i="0" sz="1500" u="none" cap="none" strike="noStrike">
              <a:solidFill>
                <a:srgbClr val="000000"/>
              </a:solidFill>
              <a:latin typeface="Calibri"/>
              <a:ea typeface="Calibri"/>
              <a:cs typeface="Calibri"/>
              <a:sym typeface="Calibri"/>
            </a:endParaRPr>
          </a:p>
        </p:txBody>
      </p:sp>
      <p:cxnSp>
        <p:nvCxnSpPr>
          <p:cNvPr id="351" name="Google Shape;351;g37569455302_0_274"/>
          <p:cNvCxnSpPr/>
          <p:nvPr/>
        </p:nvCxnSpPr>
        <p:spPr>
          <a:xfrm rot="10800000">
            <a:off x="6010389" y="2633600"/>
            <a:ext cx="0" cy="654000"/>
          </a:xfrm>
          <a:prstGeom prst="straightConnector1">
            <a:avLst/>
          </a:prstGeom>
          <a:noFill/>
          <a:ln cap="flat" cmpd="sng" w="19075">
            <a:solidFill>
              <a:schemeClr val="dk1"/>
            </a:solidFill>
            <a:prstDash val="solid"/>
            <a:round/>
            <a:headEnd len="sm" w="sm" type="none"/>
            <a:tailEnd len="med" w="med" type="triangle"/>
          </a:ln>
        </p:spPr>
      </p:cxnSp>
      <p:pic>
        <p:nvPicPr>
          <p:cNvPr id="352" name="Google Shape;352;g37569455302_0_274"/>
          <p:cNvPicPr preferRelativeResize="0"/>
          <p:nvPr/>
        </p:nvPicPr>
        <p:blipFill rotWithShape="1">
          <a:blip r:embed="rId5">
            <a:alphaModFix/>
          </a:blip>
          <a:srcRect b="0" l="0" r="0" t="0"/>
          <a:stretch/>
        </p:blipFill>
        <p:spPr>
          <a:xfrm>
            <a:off x="622682" y="1428508"/>
            <a:ext cx="2515489" cy="432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7569455302_0_28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58" name="Google Shape;358;g37569455302_0_28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59" name="Google Shape;359;g37569455302_0_28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60" name="Google Shape;360;g37569455302_0_287"/>
          <p:cNvSpPr txBox="1"/>
          <p:nvPr>
            <p:ph idx="2" type="body"/>
          </p:nvPr>
        </p:nvSpPr>
        <p:spPr>
          <a:xfrm>
            <a:off x="775080" y="2208892"/>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Clr>
                <a:schemeClr val="dk1"/>
              </a:buClr>
              <a:buSzPts val="1600"/>
              <a:buFont typeface="Arial"/>
              <a:buNone/>
            </a:pPr>
            <a:r>
              <a:rPr lang="en-GB" sz="2400"/>
              <a:t>Edozein nodotan EVENTS atalean gure Rule Chaineko mezuak debugg-eatu ahal izango ditugu eta RPC eskaria egoki luzatu dela ikusi.</a:t>
            </a:r>
            <a:endParaRPr sz="2400"/>
          </a:p>
          <a:p>
            <a:pPr indent="0" lvl="0" marL="0" rtl="0" algn="l">
              <a:lnSpc>
                <a:spcPct val="115000"/>
              </a:lnSpc>
              <a:spcBef>
                <a:spcPts val="0"/>
              </a:spcBef>
              <a:spcAft>
                <a:spcPts val="0"/>
              </a:spcAft>
              <a:buClr>
                <a:schemeClr val="dk1"/>
              </a:buClr>
              <a:buSzPts val="1600"/>
              <a:buFont typeface="Arial"/>
              <a:buNone/>
            </a:pPr>
            <a:r>
              <a:t/>
            </a:r>
            <a:endParaRPr sz="2400"/>
          </a:p>
          <a:p>
            <a:pPr indent="0" lvl="0" marL="914400" rtl="0" algn="l">
              <a:lnSpc>
                <a:spcPct val="115000"/>
              </a:lnSpc>
              <a:spcBef>
                <a:spcPts val="0"/>
              </a:spcBef>
              <a:spcAft>
                <a:spcPts val="0"/>
              </a:spcAft>
              <a:buClr>
                <a:schemeClr val="dk1"/>
              </a:buClr>
              <a:buSzPts val="1600"/>
              <a:buFont typeface="Arial"/>
              <a:buNone/>
            </a:pPr>
            <a:r>
              <a:t/>
            </a:r>
            <a:endParaRPr sz="1900"/>
          </a:p>
        </p:txBody>
      </p:sp>
      <p:pic>
        <p:nvPicPr>
          <p:cNvPr id="361" name="Google Shape;361;g37569455302_0_287"/>
          <p:cNvPicPr preferRelativeResize="0"/>
          <p:nvPr/>
        </p:nvPicPr>
        <p:blipFill rotWithShape="1">
          <a:blip r:embed="rId3">
            <a:alphaModFix/>
          </a:blip>
          <a:srcRect b="0" l="0" r="0" t="0"/>
          <a:stretch/>
        </p:blipFill>
        <p:spPr>
          <a:xfrm>
            <a:off x="884541" y="3060675"/>
            <a:ext cx="7405275" cy="3339051"/>
          </a:xfrm>
          <a:prstGeom prst="rect">
            <a:avLst/>
          </a:prstGeom>
          <a:noFill/>
          <a:ln>
            <a:noFill/>
          </a:ln>
        </p:spPr>
      </p:pic>
      <p:pic>
        <p:nvPicPr>
          <p:cNvPr id="362" name="Google Shape;362;g37569455302_0_287"/>
          <p:cNvPicPr preferRelativeResize="0"/>
          <p:nvPr/>
        </p:nvPicPr>
        <p:blipFill rotWithShape="1">
          <a:blip r:embed="rId4">
            <a:alphaModFix/>
          </a:blip>
          <a:srcRect b="0" l="0" r="0" t="0"/>
          <a:stretch/>
        </p:blipFill>
        <p:spPr>
          <a:xfrm>
            <a:off x="8476762" y="3428988"/>
            <a:ext cx="3714750" cy="1838325"/>
          </a:xfrm>
          <a:prstGeom prst="rect">
            <a:avLst/>
          </a:prstGeom>
          <a:noFill/>
          <a:ln>
            <a:noFill/>
          </a:ln>
        </p:spPr>
      </p:pic>
      <p:cxnSp>
        <p:nvCxnSpPr>
          <p:cNvPr id="363" name="Google Shape;363;g37569455302_0_287"/>
          <p:cNvCxnSpPr/>
          <p:nvPr/>
        </p:nvCxnSpPr>
        <p:spPr>
          <a:xfrm flipH="1" rot="10800000">
            <a:off x="8060983" y="4701750"/>
            <a:ext cx="1378800" cy="972000"/>
          </a:xfrm>
          <a:prstGeom prst="straightConnector1">
            <a:avLst/>
          </a:prstGeom>
          <a:noFill/>
          <a:ln cap="flat" cmpd="sng" w="19075">
            <a:solidFill>
              <a:schemeClr val="dk1"/>
            </a:solidFill>
            <a:prstDash val="solid"/>
            <a:round/>
            <a:headEnd len="sm" w="sm" type="none"/>
            <a:tailEnd len="med" w="med" type="triangle"/>
          </a:ln>
        </p:spPr>
      </p:cxnSp>
      <p:sp>
        <p:nvSpPr>
          <p:cNvPr id="364" name="Google Shape;364;g37569455302_0_287"/>
          <p:cNvSpPr/>
          <p:nvPr/>
        </p:nvSpPr>
        <p:spPr>
          <a:xfrm>
            <a:off x="6735159" y="5656075"/>
            <a:ext cx="600900" cy="2652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69455302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69455302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69455302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Bezeroaren aldeko RPC</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Zerbitzailearen aldeko RPC</a:t>
            </a:r>
            <a:endParaRPr sz="2300"/>
          </a:p>
          <a:p>
            <a:pPr indent="-361950" lvl="1" marL="914400" rtl="0" algn="just">
              <a:lnSpc>
                <a:spcPct val="100000"/>
              </a:lnSpc>
              <a:spcBef>
                <a:spcPts val="0"/>
              </a:spcBef>
              <a:spcAft>
                <a:spcPts val="0"/>
              </a:spcAft>
              <a:buSzPts val="2300"/>
              <a:buAutoNum type="alphaLcPeriod"/>
            </a:pPr>
            <a:r>
              <a:rPr lang="en-GB" sz="2300"/>
              <a:t>One-way RPC</a:t>
            </a:r>
            <a:endParaRPr sz="2300"/>
          </a:p>
          <a:p>
            <a:pPr indent="-361950" lvl="1" marL="914400" rtl="0" algn="just">
              <a:lnSpc>
                <a:spcPct val="100000"/>
              </a:lnSpc>
              <a:spcBef>
                <a:spcPts val="0"/>
              </a:spcBef>
              <a:spcAft>
                <a:spcPts val="0"/>
              </a:spcAft>
              <a:buSzPts val="2300"/>
              <a:buAutoNum type="alphaLcPeriod"/>
            </a:pPr>
            <a:r>
              <a:rPr lang="en-GB" sz="2300"/>
              <a:t>Two-way RPC</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4. 	Adibidea	</a:t>
            </a:r>
            <a:endParaRPr sz="2300"/>
          </a:p>
          <a:p>
            <a:pPr indent="0" lvl="0" marL="0" rtl="0" algn="just">
              <a:lnSpc>
                <a:spcPct val="100000"/>
              </a:lnSpc>
              <a:spcBef>
                <a:spcPts val="0"/>
              </a:spcBef>
              <a:spcAft>
                <a:spcPts val="0"/>
              </a:spcAft>
              <a:buSzPts val="1900"/>
              <a:buNone/>
            </a:pPr>
            <a:r>
              <a:rPr lang="en-GB" sz="2300"/>
              <a:t>	</a:t>
            </a:r>
            <a:endParaRPr sz="2300"/>
          </a:p>
          <a:p>
            <a:pPr indent="0" lvl="0" marL="0" rtl="0" algn="just">
              <a:lnSpc>
                <a:spcPct val="100000"/>
              </a:lnSpc>
              <a:spcBef>
                <a:spcPts val="0"/>
              </a:spcBef>
              <a:spcAft>
                <a:spcPts val="0"/>
              </a:spcAft>
              <a:buSzPts val="1900"/>
              <a:buNone/>
            </a:pPr>
            <a:r>
              <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7569455302_0_29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70" name="Google Shape;370;g37569455302_0_29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71" name="Google Shape;371;g37569455302_0_29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72" name="Google Shape;372;g37569455302_0_29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orain RPC dei horiek Node Red-en jasoko ditugu MQTT bitartez.</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373" name="Google Shape;373;g37569455302_0_298"/>
          <p:cNvPicPr preferRelativeResize="0"/>
          <p:nvPr/>
        </p:nvPicPr>
        <p:blipFill rotWithShape="1">
          <a:blip r:embed="rId3">
            <a:alphaModFix/>
          </a:blip>
          <a:srcRect b="35138" l="0" r="0" t="37677"/>
          <a:stretch/>
        </p:blipFill>
        <p:spPr>
          <a:xfrm>
            <a:off x="517968" y="2852962"/>
            <a:ext cx="4877440" cy="1325626"/>
          </a:xfrm>
          <a:prstGeom prst="rect">
            <a:avLst/>
          </a:prstGeom>
          <a:noFill/>
          <a:ln>
            <a:noFill/>
          </a:ln>
        </p:spPr>
      </p:pic>
      <p:pic>
        <p:nvPicPr>
          <p:cNvPr id="374" name="Google Shape;374;g37569455302_0_298"/>
          <p:cNvPicPr preferRelativeResize="0"/>
          <p:nvPr/>
        </p:nvPicPr>
        <p:blipFill rotWithShape="1">
          <a:blip r:embed="rId4">
            <a:alphaModFix/>
          </a:blip>
          <a:srcRect b="0" l="0" r="0" t="0"/>
          <a:stretch/>
        </p:blipFill>
        <p:spPr>
          <a:xfrm>
            <a:off x="5849668" y="3104050"/>
            <a:ext cx="823450" cy="823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7569455302_0_30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80" name="Google Shape;380;g37569455302_0_30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81" name="Google Shape;381;g37569455302_0_30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82" name="Google Shape;382;g37569455302_0_307"/>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Node-REDen, Thingsboard-etik iristen diren agianduak jaso ahal izateko, Thingsboard-eko broker-eko beste topic batera sortu behar dugu harpidetza bat (</a:t>
            </a:r>
            <a:r>
              <a:rPr lang="en-GB" sz="2400" u="sng">
                <a:solidFill>
                  <a:schemeClr val="hlink"/>
                </a:solidFill>
                <a:hlinkClick r:id="rId3"/>
              </a:rPr>
              <a:t>RPC-API</a:t>
            </a:r>
            <a:r>
              <a:rPr lang="en-GB" sz="2400"/>
              <a:t>):</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b="1" lang="en-GB" sz="2400"/>
              <a:t>v1/devices/me/rpc/request/+</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rPr lang="en-GB" sz="2400"/>
              <a:t>	Harpidetza sortzeko, “mqtt in” nodoa erabiliko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37569455302_0_3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88" name="Google Shape;388;g37569455302_0_3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89" name="Google Shape;389;g37569455302_0_3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90" name="Google Shape;390;g37569455302_0_314"/>
          <p:cNvSpPr txBox="1"/>
          <p:nvPr>
            <p:ph idx="2" type="body"/>
          </p:nvPr>
        </p:nvSpPr>
        <p:spPr>
          <a:xfrm>
            <a:off x="788081"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i="1" lang="en-GB" sz="2400">
                <a:solidFill>
                  <a:srgbClr val="000000"/>
                </a:solidFill>
              </a:rPr>
              <a:t>MQTT in</a:t>
            </a:r>
            <a:endParaRPr i="1" sz="2400">
              <a:solidFill>
                <a:srgbClr val="000000"/>
              </a:solidFill>
            </a:endParaRPr>
          </a:p>
          <a:p>
            <a:pPr indent="0" lvl="0" marL="0" rtl="0" algn="l">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rPr lang="en-GB" sz="2400">
                <a:solidFill>
                  <a:srgbClr val="000000"/>
                </a:solidFill>
              </a:rPr>
              <a:t>	</a:t>
            </a:r>
            <a:endParaRPr sz="2400">
              <a:solidFill>
                <a:srgbClr val="000000"/>
              </a:solidFill>
            </a:endParaRPr>
          </a:p>
          <a:p>
            <a:pPr indent="0" lvl="0" marL="0" rtl="0" algn="l">
              <a:lnSpc>
                <a:spcPct val="115000"/>
              </a:lnSpc>
              <a:spcBef>
                <a:spcPts val="0"/>
              </a:spcBef>
              <a:spcAft>
                <a:spcPts val="0"/>
              </a:spcAft>
              <a:buSzPts val="1600"/>
              <a:buNone/>
            </a:pPr>
            <a:r>
              <a:rPr lang="en-GB" sz="2400">
                <a:solidFill>
                  <a:srgbClr val="000000"/>
                </a:solidFill>
              </a:rPr>
              <a:t>	Nodoaren konfigurazio parametroak hauek izango dira:</a:t>
            </a:r>
            <a:endParaRPr sz="2400">
              <a:solidFill>
                <a:srgbClr val="000000"/>
              </a:solidFill>
            </a:endParaRPr>
          </a:p>
          <a:p>
            <a:pPr indent="0" lvl="0" marL="0" rtl="0" algn="l">
              <a:lnSpc>
                <a:spcPct val="115000"/>
              </a:lnSpc>
              <a:spcBef>
                <a:spcPts val="0"/>
              </a:spcBef>
              <a:spcAft>
                <a:spcPts val="0"/>
              </a:spcAft>
              <a:buSzPts val="1600"/>
              <a:buNone/>
            </a:pPr>
            <a:r>
              <a:t/>
            </a:r>
            <a:endParaRPr sz="1500">
              <a:solidFill>
                <a:srgbClr val="000000"/>
              </a:solidFill>
            </a:endParaRPr>
          </a:p>
          <a:p>
            <a:pPr indent="-368300" lvl="0" marL="914400" rtl="0" algn="l">
              <a:lnSpc>
                <a:spcPct val="115000"/>
              </a:lnSpc>
              <a:spcBef>
                <a:spcPts val="0"/>
              </a:spcBef>
              <a:spcAft>
                <a:spcPts val="0"/>
              </a:spcAft>
              <a:buClr>
                <a:srgbClr val="000000"/>
              </a:buClr>
              <a:buSzPts val="2400"/>
              <a:buChar char="●"/>
            </a:pPr>
            <a:r>
              <a:rPr lang="en-GB" sz="2400">
                <a:solidFill>
                  <a:srgbClr val="000000"/>
                </a:solidFill>
              </a:rPr>
              <a:t>Topic: 											v1/devices/me/rpc/request/+</a:t>
            </a:r>
            <a:endParaRPr sz="2400">
              <a:solidFill>
                <a:srgbClr val="000000"/>
              </a:solidFill>
            </a:endParaRPr>
          </a:p>
          <a:p>
            <a:pPr indent="-368300" lvl="0" marL="914400" rtl="0" algn="l">
              <a:lnSpc>
                <a:spcPct val="115000"/>
              </a:lnSpc>
              <a:spcBef>
                <a:spcPts val="0"/>
              </a:spcBef>
              <a:spcAft>
                <a:spcPts val="0"/>
              </a:spcAft>
              <a:buClr>
                <a:srgbClr val="000000"/>
              </a:buClr>
              <a:buSzPts val="2400"/>
              <a:buChar char="●"/>
            </a:pPr>
            <a:r>
              <a:rPr lang="en-GB" sz="2400">
                <a:solidFill>
                  <a:srgbClr val="000000"/>
                </a:solidFill>
              </a:rPr>
              <a:t>Server → </a:t>
            </a:r>
            <a:r>
              <a:rPr lang="en-GB" sz="2400"/>
              <a:t>✏️</a:t>
            </a:r>
            <a:r>
              <a:rPr lang="en-GB" sz="2400">
                <a:solidFill>
                  <a:srgbClr val="000000"/>
                </a:solidFill>
              </a:rPr>
              <a:t> → Connection → Server: 		</a:t>
            </a:r>
            <a:r>
              <a:rPr lang="en-GB" sz="2400"/>
              <a:t>thingsboard.tknika.eus</a:t>
            </a:r>
            <a:endParaRPr sz="2400">
              <a:solidFill>
                <a:srgbClr val="000000"/>
              </a:solidFill>
            </a:endParaRPr>
          </a:p>
          <a:p>
            <a:pPr indent="-368300" lvl="0" marL="914400" rtl="0" algn="l">
              <a:lnSpc>
                <a:spcPct val="115000"/>
              </a:lnSpc>
              <a:spcBef>
                <a:spcPts val="0"/>
              </a:spcBef>
              <a:spcAft>
                <a:spcPts val="0"/>
              </a:spcAft>
              <a:buClr>
                <a:srgbClr val="000000"/>
              </a:buClr>
              <a:buSzPts val="2400"/>
              <a:buChar char="●"/>
            </a:pPr>
            <a:r>
              <a:rPr lang="en-GB" sz="2400">
                <a:solidFill>
                  <a:srgbClr val="000000"/>
                </a:solidFill>
              </a:rPr>
              <a:t>Server → </a:t>
            </a:r>
            <a:r>
              <a:rPr lang="en-GB" sz="2400"/>
              <a:t>✏️</a:t>
            </a:r>
            <a:r>
              <a:rPr lang="en-GB" sz="2400">
                <a:solidFill>
                  <a:srgbClr val="000000"/>
                </a:solidFill>
              </a:rPr>
              <a:t> → Connection → Port: 			8883</a:t>
            </a:r>
            <a:endParaRPr sz="2400">
              <a:solidFill>
                <a:srgbClr val="000000"/>
              </a:solidFill>
            </a:endParaRPr>
          </a:p>
          <a:p>
            <a:pPr indent="-368300" lvl="0" marL="914400" rtl="0" algn="l">
              <a:lnSpc>
                <a:spcPct val="115000"/>
              </a:lnSpc>
              <a:spcBef>
                <a:spcPts val="0"/>
              </a:spcBef>
              <a:spcAft>
                <a:spcPts val="0"/>
              </a:spcAft>
              <a:buClr>
                <a:srgbClr val="000000"/>
              </a:buClr>
              <a:buSzPts val="2400"/>
              <a:buChar char="●"/>
            </a:pPr>
            <a:r>
              <a:rPr lang="en-GB" sz="2400"/>
              <a:t>Server → ✏️ → Connection → Use TLS:		‘Arkatza’ -&gt; ‘Add’	</a:t>
            </a:r>
            <a:endParaRPr sz="2400">
              <a:solidFill>
                <a:srgbClr val="000000"/>
              </a:solidFill>
            </a:endParaRPr>
          </a:p>
          <a:p>
            <a:pPr indent="-368300" lvl="0" marL="914400" rtl="0" algn="l">
              <a:lnSpc>
                <a:spcPct val="115000"/>
              </a:lnSpc>
              <a:spcBef>
                <a:spcPts val="0"/>
              </a:spcBef>
              <a:spcAft>
                <a:spcPts val="0"/>
              </a:spcAft>
              <a:buClr>
                <a:srgbClr val="000000"/>
              </a:buClr>
              <a:buSzPts val="2400"/>
              <a:buChar char="●"/>
            </a:pPr>
            <a:r>
              <a:rPr lang="en-GB" sz="2400">
                <a:solidFill>
                  <a:srgbClr val="000000"/>
                </a:solidFill>
              </a:rPr>
              <a:t>Server → </a:t>
            </a:r>
            <a:r>
              <a:rPr lang="en-GB" sz="2400"/>
              <a:t>✏️</a:t>
            </a:r>
            <a:r>
              <a:rPr lang="en-GB" sz="2400">
                <a:solidFill>
                  <a:srgbClr val="000000"/>
                </a:solidFill>
              </a:rPr>
              <a:t> → Security → Username: 		&lt;</a:t>
            </a:r>
            <a:r>
              <a:rPr i="1" lang="en-GB" sz="2400">
                <a:solidFill>
                  <a:srgbClr val="000000"/>
                </a:solidFill>
              </a:rPr>
              <a:t>WHSG9IyJz86QuvhBaaHE</a:t>
            </a:r>
            <a:r>
              <a:rPr lang="en-GB" sz="2400">
                <a:solidFill>
                  <a:srgbClr val="000000"/>
                </a:solidFill>
              </a:rPr>
              <a:t>&gt;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391" name="Google Shape;391;g37569455302_0_314"/>
          <p:cNvPicPr preferRelativeResize="0"/>
          <p:nvPr/>
        </p:nvPicPr>
        <p:blipFill rotWithShape="1">
          <a:blip r:embed="rId3">
            <a:alphaModFix/>
          </a:blip>
          <a:srcRect b="0" l="0" r="0" t="0"/>
          <a:stretch/>
        </p:blipFill>
        <p:spPr>
          <a:xfrm>
            <a:off x="1386832" y="2748300"/>
            <a:ext cx="2181426" cy="501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7569455302_0_3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397" name="Google Shape;397;g37569455302_0_3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98" name="Google Shape;398;g37569455302_0_3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sp>
        <p:nvSpPr>
          <p:cNvPr id="399" name="Google Shape;399;g37569455302_0_322"/>
          <p:cNvSpPr txBox="1"/>
          <p:nvPr>
            <p:ph idx="2" type="body"/>
          </p:nvPr>
        </p:nvSpPr>
        <p:spPr>
          <a:xfrm>
            <a:off x="792757" y="2286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Topic horretara iristen diren mezuak prozesatzeko, Node-RED flow bat garatu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00" name="Google Shape;400;g37569455302_0_322"/>
          <p:cNvPicPr preferRelativeResize="0"/>
          <p:nvPr/>
        </p:nvPicPr>
        <p:blipFill rotWithShape="1">
          <a:blip r:embed="rId3">
            <a:alphaModFix/>
          </a:blip>
          <a:srcRect b="0" l="0" r="0" t="0"/>
          <a:stretch/>
        </p:blipFill>
        <p:spPr>
          <a:xfrm>
            <a:off x="6379637" y="4545200"/>
            <a:ext cx="3113235" cy="1627526"/>
          </a:xfrm>
          <a:prstGeom prst="rect">
            <a:avLst/>
          </a:prstGeom>
          <a:noFill/>
          <a:ln>
            <a:noFill/>
          </a:ln>
        </p:spPr>
      </p:pic>
      <p:sp>
        <p:nvSpPr>
          <p:cNvPr id="401" name="Google Shape;401;g37569455302_0_322"/>
          <p:cNvSpPr/>
          <p:nvPr/>
        </p:nvSpPr>
        <p:spPr>
          <a:xfrm>
            <a:off x="6611418" y="4475225"/>
            <a:ext cx="2844900" cy="1627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2" name="Google Shape;402;g37569455302_0_322"/>
          <p:cNvSpPr txBox="1"/>
          <p:nvPr/>
        </p:nvSpPr>
        <p:spPr>
          <a:xfrm>
            <a:off x="6611418" y="4475225"/>
            <a:ext cx="3288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500" u="none" cap="none" strike="noStrike">
                <a:solidFill>
                  <a:srgbClr val="000000"/>
                </a:solidFill>
                <a:latin typeface="Calibri"/>
                <a:ea typeface="Calibri"/>
                <a:cs typeface="Calibri"/>
                <a:sym typeface="Calibri"/>
              </a:rPr>
              <a:t>msg.payload=msg.payload.params</a:t>
            </a:r>
            <a:endParaRPr b="1"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9900FF"/>
                </a:solidFill>
                <a:latin typeface="Calibri"/>
                <a:ea typeface="Calibri"/>
                <a:cs typeface="Calibri"/>
                <a:sym typeface="Calibri"/>
              </a:rPr>
              <a:t>return</a:t>
            </a:r>
            <a:r>
              <a:rPr b="1" i="0" lang="en-GB" sz="1500" u="none" cap="none" strike="noStrike">
                <a:solidFill>
                  <a:srgbClr val="000000"/>
                </a:solidFill>
                <a:latin typeface="Calibri"/>
                <a:ea typeface="Calibri"/>
                <a:cs typeface="Calibri"/>
                <a:sym typeface="Calibri"/>
              </a:rPr>
              <a:t> msg;</a:t>
            </a:r>
            <a:endParaRPr b="1" i="0" sz="1500" u="none" cap="none" strike="noStrike">
              <a:solidFill>
                <a:srgbClr val="000000"/>
              </a:solidFill>
              <a:latin typeface="Calibri"/>
              <a:ea typeface="Calibri"/>
              <a:cs typeface="Calibri"/>
              <a:sym typeface="Calibri"/>
            </a:endParaRPr>
          </a:p>
        </p:txBody>
      </p:sp>
      <p:pic>
        <p:nvPicPr>
          <p:cNvPr id="403" name="Google Shape;403;g37569455302_0_322"/>
          <p:cNvPicPr preferRelativeResize="0"/>
          <p:nvPr/>
        </p:nvPicPr>
        <p:blipFill rotWithShape="1">
          <a:blip r:embed="rId4">
            <a:alphaModFix/>
          </a:blip>
          <a:srcRect b="0" l="0" r="0" t="0"/>
          <a:stretch/>
        </p:blipFill>
        <p:spPr>
          <a:xfrm>
            <a:off x="6816870" y="4009001"/>
            <a:ext cx="1918969" cy="432600"/>
          </a:xfrm>
          <a:prstGeom prst="rect">
            <a:avLst/>
          </a:prstGeom>
          <a:noFill/>
          <a:ln>
            <a:noFill/>
          </a:ln>
        </p:spPr>
      </p:pic>
      <p:pic>
        <p:nvPicPr>
          <p:cNvPr id="404" name="Google Shape;404;g37569455302_0_322"/>
          <p:cNvPicPr preferRelativeResize="0"/>
          <p:nvPr/>
        </p:nvPicPr>
        <p:blipFill rotWithShape="1">
          <a:blip r:embed="rId5">
            <a:alphaModFix/>
          </a:blip>
          <a:srcRect b="0" l="0" r="72986" t="62862"/>
          <a:stretch/>
        </p:blipFill>
        <p:spPr>
          <a:xfrm>
            <a:off x="9775708" y="4790400"/>
            <a:ext cx="1416270" cy="432600"/>
          </a:xfrm>
          <a:prstGeom prst="rect">
            <a:avLst/>
          </a:prstGeom>
          <a:noFill/>
          <a:ln>
            <a:noFill/>
          </a:ln>
        </p:spPr>
      </p:pic>
      <p:pic>
        <p:nvPicPr>
          <p:cNvPr id="405" name="Google Shape;405;g37569455302_0_322"/>
          <p:cNvPicPr preferRelativeResize="0"/>
          <p:nvPr/>
        </p:nvPicPr>
        <p:blipFill rotWithShape="1">
          <a:blip r:embed="rId6">
            <a:alphaModFix/>
          </a:blip>
          <a:srcRect b="0" l="0" r="0" t="0"/>
          <a:stretch/>
        </p:blipFill>
        <p:spPr>
          <a:xfrm>
            <a:off x="1365879" y="3122950"/>
            <a:ext cx="9460601" cy="782450"/>
          </a:xfrm>
          <a:prstGeom prst="rect">
            <a:avLst/>
          </a:prstGeom>
          <a:noFill/>
          <a:ln>
            <a:noFill/>
          </a:ln>
        </p:spPr>
      </p:pic>
      <p:cxnSp>
        <p:nvCxnSpPr>
          <p:cNvPr id="406" name="Google Shape;406;g37569455302_0_322"/>
          <p:cNvCxnSpPr/>
          <p:nvPr/>
        </p:nvCxnSpPr>
        <p:spPr>
          <a:xfrm flipH="1">
            <a:off x="4260297" y="3499700"/>
            <a:ext cx="477300" cy="530400"/>
          </a:xfrm>
          <a:prstGeom prst="straightConnector1">
            <a:avLst/>
          </a:prstGeom>
          <a:noFill/>
          <a:ln cap="flat" cmpd="sng" w="9525">
            <a:solidFill>
              <a:schemeClr val="dk2"/>
            </a:solidFill>
            <a:prstDash val="solid"/>
            <a:round/>
            <a:headEnd len="sm" w="sm" type="none"/>
            <a:tailEnd len="med" w="med" type="triangle"/>
          </a:ln>
        </p:spPr>
      </p:cxnSp>
      <p:cxnSp>
        <p:nvCxnSpPr>
          <p:cNvPr id="407" name="Google Shape;407;g37569455302_0_322"/>
          <p:cNvCxnSpPr/>
          <p:nvPr/>
        </p:nvCxnSpPr>
        <p:spPr>
          <a:xfrm flipH="1">
            <a:off x="5550695" y="3499700"/>
            <a:ext cx="700500" cy="1343700"/>
          </a:xfrm>
          <a:prstGeom prst="straightConnector1">
            <a:avLst/>
          </a:prstGeom>
          <a:noFill/>
          <a:ln cap="flat" cmpd="sng" w="9525">
            <a:solidFill>
              <a:schemeClr val="dk2"/>
            </a:solidFill>
            <a:prstDash val="solid"/>
            <a:round/>
            <a:headEnd len="sm" w="sm" type="none"/>
            <a:tailEnd len="med" w="med" type="triangle"/>
          </a:ln>
        </p:spPr>
      </p:cxnSp>
      <p:cxnSp>
        <p:nvCxnSpPr>
          <p:cNvPr id="408" name="Google Shape;408;g37569455302_0_322"/>
          <p:cNvCxnSpPr/>
          <p:nvPr/>
        </p:nvCxnSpPr>
        <p:spPr>
          <a:xfrm>
            <a:off x="8843111" y="3499700"/>
            <a:ext cx="1233300" cy="1202100"/>
          </a:xfrm>
          <a:prstGeom prst="straightConnector1">
            <a:avLst/>
          </a:prstGeom>
          <a:noFill/>
          <a:ln cap="flat" cmpd="sng" w="9525">
            <a:solidFill>
              <a:schemeClr val="dk2"/>
            </a:solidFill>
            <a:prstDash val="solid"/>
            <a:round/>
            <a:headEnd len="sm" w="sm" type="none"/>
            <a:tailEnd len="med" w="med" type="triangle"/>
          </a:ln>
        </p:spPr>
      </p:cxnSp>
      <p:pic>
        <p:nvPicPr>
          <p:cNvPr id="409" name="Google Shape;409;g37569455302_0_322"/>
          <p:cNvPicPr preferRelativeResize="0"/>
          <p:nvPr/>
        </p:nvPicPr>
        <p:blipFill rotWithShape="1">
          <a:blip r:embed="rId7">
            <a:alphaModFix/>
          </a:blip>
          <a:srcRect b="0" l="0" r="0" t="0"/>
          <a:stretch/>
        </p:blipFill>
        <p:spPr>
          <a:xfrm>
            <a:off x="321292" y="4042750"/>
            <a:ext cx="4663324" cy="365100"/>
          </a:xfrm>
          <a:prstGeom prst="rect">
            <a:avLst/>
          </a:prstGeom>
          <a:noFill/>
          <a:ln>
            <a:noFill/>
          </a:ln>
        </p:spPr>
      </p:pic>
      <p:pic>
        <p:nvPicPr>
          <p:cNvPr id="410" name="Google Shape;410;g37569455302_0_322"/>
          <p:cNvPicPr preferRelativeResize="0"/>
          <p:nvPr/>
        </p:nvPicPr>
        <p:blipFill rotWithShape="1">
          <a:blip r:embed="rId8">
            <a:alphaModFix/>
          </a:blip>
          <a:srcRect b="0" l="0" r="0" t="0"/>
          <a:stretch/>
        </p:blipFill>
        <p:spPr>
          <a:xfrm>
            <a:off x="1300096" y="4978175"/>
            <a:ext cx="4796086" cy="365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7569455302_0_34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416" name="Google Shape;416;g37569455302_0_34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17" name="Google Shape;417;g37569455302_0_34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RPC adibidea</a:t>
            </a:r>
            <a:endParaRPr sz="1900"/>
          </a:p>
        </p:txBody>
      </p:sp>
      <p:pic>
        <p:nvPicPr>
          <p:cNvPr id="418" name="Google Shape;418;g37569455302_0_340"/>
          <p:cNvPicPr preferRelativeResize="0"/>
          <p:nvPr/>
        </p:nvPicPr>
        <p:blipFill rotWithShape="1">
          <a:blip r:embed="rId3">
            <a:alphaModFix/>
          </a:blip>
          <a:srcRect b="12908" l="24748" r="14190" t="19683"/>
          <a:stretch/>
        </p:blipFill>
        <p:spPr>
          <a:xfrm>
            <a:off x="291418" y="2864425"/>
            <a:ext cx="1905470" cy="1182625"/>
          </a:xfrm>
          <a:prstGeom prst="rect">
            <a:avLst/>
          </a:prstGeom>
          <a:noFill/>
          <a:ln>
            <a:noFill/>
          </a:ln>
        </p:spPr>
      </p:pic>
      <p:pic>
        <p:nvPicPr>
          <p:cNvPr id="419" name="Google Shape;419;g37569455302_0_340"/>
          <p:cNvPicPr preferRelativeResize="0"/>
          <p:nvPr/>
        </p:nvPicPr>
        <p:blipFill rotWithShape="1">
          <a:blip r:embed="rId4">
            <a:alphaModFix/>
          </a:blip>
          <a:srcRect b="49448" l="0" r="0" t="0"/>
          <a:stretch/>
        </p:blipFill>
        <p:spPr>
          <a:xfrm>
            <a:off x="4541425" y="2820575"/>
            <a:ext cx="1776283" cy="1270315"/>
          </a:xfrm>
          <a:prstGeom prst="rect">
            <a:avLst/>
          </a:prstGeom>
          <a:noFill/>
          <a:ln>
            <a:noFill/>
          </a:ln>
        </p:spPr>
      </p:pic>
      <p:pic>
        <p:nvPicPr>
          <p:cNvPr id="420" name="Google Shape;420;g37569455302_0_340"/>
          <p:cNvPicPr preferRelativeResize="0"/>
          <p:nvPr/>
        </p:nvPicPr>
        <p:blipFill rotWithShape="1">
          <a:blip r:embed="rId5">
            <a:alphaModFix/>
          </a:blip>
          <a:srcRect b="0" l="0" r="0" t="0"/>
          <a:stretch/>
        </p:blipFill>
        <p:spPr>
          <a:xfrm>
            <a:off x="6317709" y="2304552"/>
            <a:ext cx="4093850" cy="2302374"/>
          </a:xfrm>
          <a:prstGeom prst="rect">
            <a:avLst/>
          </a:prstGeom>
          <a:noFill/>
          <a:ln>
            <a:noFill/>
          </a:ln>
        </p:spPr>
      </p:pic>
      <p:pic>
        <p:nvPicPr>
          <p:cNvPr id="421" name="Google Shape;421;g37569455302_0_340"/>
          <p:cNvPicPr preferRelativeResize="0"/>
          <p:nvPr/>
        </p:nvPicPr>
        <p:blipFill rotWithShape="1">
          <a:blip r:embed="rId6">
            <a:alphaModFix/>
          </a:blip>
          <a:srcRect b="0" l="0" r="0" t="0"/>
          <a:stretch/>
        </p:blipFill>
        <p:spPr>
          <a:xfrm>
            <a:off x="6589171" y="2304556"/>
            <a:ext cx="988400" cy="988400"/>
          </a:xfrm>
          <a:prstGeom prst="rect">
            <a:avLst/>
          </a:prstGeom>
          <a:noFill/>
          <a:ln>
            <a:noFill/>
          </a:ln>
        </p:spPr>
      </p:pic>
      <p:pic>
        <p:nvPicPr>
          <p:cNvPr id="422" name="Google Shape;422;g37569455302_0_340"/>
          <p:cNvPicPr preferRelativeResize="0"/>
          <p:nvPr/>
        </p:nvPicPr>
        <p:blipFill rotWithShape="1">
          <a:blip r:embed="rId7">
            <a:alphaModFix/>
          </a:blip>
          <a:srcRect b="-3460" l="31121" r="31200" t="3460"/>
          <a:stretch/>
        </p:blipFill>
        <p:spPr>
          <a:xfrm>
            <a:off x="2377415" y="2191296"/>
            <a:ext cx="1158251" cy="2302375"/>
          </a:xfrm>
          <a:prstGeom prst="rect">
            <a:avLst/>
          </a:prstGeom>
          <a:noFill/>
          <a:ln>
            <a:noFill/>
          </a:ln>
        </p:spPr>
      </p:pic>
      <p:pic>
        <p:nvPicPr>
          <p:cNvPr id="423" name="Google Shape;423;g37569455302_0_340"/>
          <p:cNvPicPr preferRelativeResize="0"/>
          <p:nvPr/>
        </p:nvPicPr>
        <p:blipFill rotWithShape="1">
          <a:blip r:embed="rId8">
            <a:alphaModFix/>
          </a:blip>
          <a:srcRect b="0" l="0" r="0" t="0"/>
          <a:stretch/>
        </p:blipFill>
        <p:spPr>
          <a:xfrm>
            <a:off x="9892748" y="1340701"/>
            <a:ext cx="1946274" cy="1946274"/>
          </a:xfrm>
          <a:prstGeom prst="rect">
            <a:avLst/>
          </a:prstGeom>
          <a:noFill/>
          <a:ln>
            <a:noFill/>
          </a:ln>
        </p:spPr>
      </p:pic>
      <p:sp>
        <p:nvSpPr>
          <p:cNvPr id="424" name="Google Shape;424;g37569455302_0_340"/>
          <p:cNvSpPr txBox="1"/>
          <p:nvPr/>
        </p:nvSpPr>
        <p:spPr>
          <a:xfrm>
            <a:off x="3823277" y="5214200"/>
            <a:ext cx="49143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100"/>
              <a:buFont typeface="Arial"/>
              <a:buNone/>
            </a:pPr>
            <a:r>
              <a:rPr b="1" i="0" lang="en-GB" sz="4100" u="none" cap="none" strike="noStrike">
                <a:solidFill>
                  <a:srgbClr val="000000"/>
                </a:solidFill>
                <a:latin typeface="Calibri"/>
                <a:ea typeface="Calibri"/>
                <a:cs typeface="Calibri"/>
                <a:sym typeface="Calibri"/>
              </a:rPr>
              <a:t>LORTU DUGU!!!!</a:t>
            </a:r>
            <a:endParaRPr b="1" i="0" sz="41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Icon&#10;&#10;Description automatically generated" id="429" name="Google Shape;429;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430" name="Google Shape;430;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431" name="Google Shape;431;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432" name="Google Shape;432;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433" name="Google Shape;433;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434" name="Google Shape;434;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435" name="Google Shape;435;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436" name="Google Shape;436;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437" name="Google Shape;437;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69455302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60" name="Google Shape;60;g37569455302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69455302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69455302_0_14"/>
          <p:cNvSpPr txBox="1"/>
          <p:nvPr>
            <p:ph idx="2" type="body"/>
          </p:nvPr>
        </p:nvSpPr>
        <p:spPr>
          <a:xfrm>
            <a:off x="236506" y="2190950"/>
            <a:ext cx="5472900" cy="22839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ThingsBoard-ek urruneko prozedura-deiak (</a:t>
            </a:r>
            <a:r>
              <a:rPr lang="en-GB" sz="2400" u="sng">
                <a:solidFill>
                  <a:schemeClr val="hlink"/>
                </a:solidFill>
                <a:hlinkClick r:id="rId3"/>
              </a:rPr>
              <a:t>RPC</a:t>
            </a:r>
            <a:r>
              <a:rPr lang="en-GB" sz="2400"/>
              <a:t>) bidaltzeko aukera ematen dizu zerbitzariaren aldeko aplikazioetatik gailuetara eta alderantziz.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Funtzio honek gailuetara/gailuetatik komandoak bidali eta exekutatzeko aukera ematen du.</a:t>
            </a:r>
            <a:endParaRPr sz="2400"/>
          </a:p>
        </p:txBody>
      </p:sp>
      <p:pic>
        <p:nvPicPr>
          <p:cNvPr id="63" name="Google Shape;63;g37569455302_0_14"/>
          <p:cNvPicPr preferRelativeResize="0"/>
          <p:nvPr/>
        </p:nvPicPr>
        <p:blipFill rotWithShape="1">
          <a:blip r:embed="rId4">
            <a:alphaModFix/>
          </a:blip>
          <a:srcRect b="0" l="0" r="0" t="0"/>
          <a:stretch/>
        </p:blipFill>
        <p:spPr>
          <a:xfrm>
            <a:off x="5952356" y="2312475"/>
            <a:ext cx="5815756" cy="2699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569455302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69" name="Google Shape;69;g37569455302_0_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0" name="Google Shape;70;g37569455302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1" name="Google Shape;71;g37569455302_0_22"/>
          <p:cNvSpPr txBox="1"/>
          <p:nvPr>
            <p:ph idx="2" type="body"/>
          </p:nvPr>
        </p:nvSpPr>
        <p:spPr>
          <a:xfrm>
            <a:off x="762253"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ThinsBoard </a:t>
            </a:r>
            <a:r>
              <a:rPr b="1" lang="en-GB" sz="2400"/>
              <a:t>RPC</a:t>
            </a:r>
            <a:r>
              <a:rPr lang="en-GB" sz="2400"/>
              <a:t> funtzioa bi motatan eragin daiteke:</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rPr b="1" lang="en-GB" sz="2400"/>
              <a:t>Gailutik</a:t>
            </a:r>
            <a:r>
              <a:rPr lang="en-GB" sz="2400"/>
              <a:t> sortutako </a:t>
            </a:r>
            <a:r>
              <a:rPr b="1" lang="en-GB" sz="2400"/>
              <a:t>RPC</a:t>
            </a:r>
            <a:r>
              <a:rPr lang="en-GB" sz="2400"/>
              <a:t>-a. Bezeroaren aldeko RPC bezela izendatua.</a:t>
            </a:r>
            <a:endParaRPr sz="2400"/>
          </a:p>
          <a:p>
            <a:pPr indent="457200" lvl="0" marL="457200" rtl="0" algn="l">
              <a:lnSpc>
                <a:spcPct val="115000"/>
              </a:lnSpc>
              <a:spcBef>
                <a:spcPts val="0"/>
              </a:spcBef>
              <a:spcAft>
                <a:spcPts val="0"/>
              </a:spcAft>
              <a:buSzPts val="1600"/>
              <a:buNone/>
            </a:pPr>
            <a:r>
              <a:t/>
            </a:r>
            <a:endParaRPr sz="2400"/>
          </a:p>
          <a:p>
            <a:pPr indent="457200" lvl="0" marL="457200" rtl="0" algn="l">
              <a:lnSpc>
                <a:spcPct val="115000"/>
              </a:lnSpc>
              <a:spcBef>
                <a:spcPts val="0"/>
              </a:spcBef>
              <a:spcAft>
                <a:spcPts val="0"/>
              </a:spcAft>
              <a:buSzPts val="1600"/>
              <a:buNone/>
            </a:pPr>
            <a:r>
              <a:t/>
            </a:r>
            <a:endParaRPr sz="2400"/>
          </a:p>
          <a:p>
            <a:pPr indent="45720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b="1" sz="2400"/>
          </a:p>
          <a:p>
            <a:pPr indent="0" lvl="0" marL="457200" rtl="0" algn="l">
              <a:lnSpc>
                <a:spcPct val="115000"/>
              </a:lnSpc>
              <a:spcBef>
                <a:spcPts val="0"/>
              </a:spcBef>
              <a:spcAft>
                <a:spcPts val="0"/>
              </a:spcAft>
              <a:buSzPts val="1600"/>
              <a:buNone/>
            </a:pPr>
            <a:r>
              <a:rPr b="1" lang="en-GB" sz="2400"/>
              <a:t>Zerbitzaritik</a:t>
            </a:r>
            <a:r>
              <a:rPr lang="en-GB" sz="2400"/>
              <a:t> sortutako </a:t>
            </a:r>
            <a:r>
              <a:rPr b="1" lang="en-GB" sz="2400"/>
              <a:t>RPC</a:t>
            </a:r>
            <a:r>
              <a:rPr lang="en-GB" sz="2400"/>
              <a:t>-a. Zerbitzarian sortutako RPC gisa izendatua.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2" name="Google Shape;72;g37569455302_0_22"/>
          <p:cNvPicPr preferRelativeResize="0"/>
          <p:nvPr/>
        </p:nvPicPr>
        <p:blipFill rotWithShape="1">
          <a:blip r:embed="rId3">
            <a:alphaModFix/>
          </a:blip>
          <a:srcRect b="12908" l="24748" r="14190" t="19683"/>
          <a:stretch/>
        </p:blipFill>
        <p:spPr>
          <a:xfrm>
            <a:off x="2850399" y="3512000"/>
            <a:ext cx="1382083" cy="857800"/>
          </a:xfrm>
          <a:prstGeom prst="rect">
            <a:avLst/>
          </a:prstGeom>
          <a:noFill/>
          <a:ln>
            <a:noFill/>
          </a:ln>
        </p:spPr>
      </p:pic>
      <p:pic>
        <p:nvPicPr>
          <p:cNvPr id="73" name="Google Shape;73;g37569455302_0_22"/>
          <p:cNvPicPr preferRelativeResize="0"/>
          <p:nvPr/>
        </p:nvPicPr>
        <p:blipFill rotWithShape="1">
          <a:blip r:embed="rId4">
            <a:alphaModFix/>
          </a:blip>
          <a:srcRect b="0" l="0" r="0" t="0"/>
          <a:stretch/>
        </p:blipFill>
        <p:spPr>
          <a:xfrm>
            <a:off x="5616512" y="3346006"/>
            <a:ext cx="765625" cy="1189825"/>
          </a:xfrm>
          <a:prstGeom prst="rect">
            <a:avLst/>
          </a:prstGeom>
          <a:noFill/>
          <a:ln>
            <a:noFill/>
          </a:ln>
        </p:spPr>
      </p:pic>
      <p:pic>
        <p:nvPicPr>
          <p:cNvPr id="74" name="Google Shape;74;g37569455302_0_22"/>
          <p:cNvPicPr preferRelativeResize="0"/>
          <p:nvPr/>
        </p:nvPicPr>
        <p:blipFill rotWithShape="1">
          <a:blip r:embed="rId5">
            <a:alphaModFix/>
          </a:blip>
          <a:srcRect b="0" l="0" r="0" t="0"/>
          <a:stretch/>
        </p:blipFill>
        <p:spPr>
          <a:xfrm>
            <a:off x="8086236" y="3429000"/>
            <a:ext cx="1953016" cy="459904"/>
          </a:xfrm>
          <a:prstGeom prst="rect">
            <a:avLst/>
          </a:prstGeom>
          <a:noFill/>
          <a:ln>
            <a:noFill/>
          </a:ln>
        </p:spPr>
      </p:pic>
      <p:pic>
        <p:nvPicPr>
          <p:cNvPr id="75" name="Google Shape;75;g37569455302_0_22"/>
          <p:cNvPicPr preferRelativeResize="0"/>
          <p:nvPr/>
        </p:nvPicPr>
        <p:blipFill rotWithShape="1">
          <a:blip r:embed="rId6">
            <a:alphaModFix/>
          </a:blip>
          <a:srcRect b="0" l="24530" r="32457" t="0"/>
          <a:stretch/>
        </p:blipFill>
        <p:spPr>
          <a:xfrm>
            <a:off x="5051713" y="3530630"/>
            <a:ext cx="564800" cy="820570"/>
          </a:xfrm>
          <a:prstGeom prst="rect">
            <a:avLst/>
          </a:prstGeom>
          <a:noFill/>
          <a:ln>
            <a:noFill/>
          </a:ln>
        </p:spPr>
      </p:pic>
      <p:pic>
        <p:nvPicPr>
          <p:cNvPr id="76" name="Google Shape;76;g37569455302_0_22"/>
          <p:cNvPicPr preferRelativeResize="0"/>
          <p:nvPr/>
        </p:nvPicPr>
        <p:blipFill rotWithShape="1">
          <a:blip r:embed="rId7">
            <a:alphaModFix/>
          </a:blip>
          <a:srcRect b="0" l="0" r="0" t="0"/>
          <a:stretch/>
        </p:blipFill>
        <p:spPr>
          <a:xfrm>
            <a:off x="1762256" y="3460875"/>
            <a:ext cx="960050" cy="960050"/>
          </a:xfrm>
          <a:prstGeom prst="rect">
            <a:avLst/>
          </a:prstGeom>
          <a:noFill/>
          <a:ln>
            <a:noFill/>
          </a:ln>
        </p:spPr>
      </p:pic>
      <p:pic>
        <p:nvPicPr>
          <p:cNvPr id="77" name="Google Shape;77;g37569455302_0_22"/>
          <p:cNvPicPr preferRelativeResize="0"/>
          <p:nvPr/>
        </p:nvPicPr>
        <p:blipFill rotWithShape="1">
          <a:blip r:embed="rId3">
            <a:alphaModFix/>
          </a:blip>
          <a:srcRect b="12908" l="24748" r="14190" t="19683"/>
          <a:stretch/>
        </p:blipFill>
        <p:spPr>
          <a:xfrm>
            <a:off x="2850399" y="5443538"/>
            <a:ext cx="1382083" cy="857800"/>
          </a:xfrm>
          <a:prstGeom prst="rect">
            <a:avLst/>
          </a:prstGeom>
          <a:noFill/>
          <a:ln>
            <a:noFill/>
          </a:ln>
        </p:spPr>
      </p:pic>
      <p:pic>
        <p:nvPicPr>
          <p:cNvPr id="78" name="Google Shape;78;g37569455302_0_22"/>
          <p:cNvPicPr preferRelativeResize="0"/>
          <p:nvPr/>
        </p:nvPicPr>
        <p:blipFill rotWithShape="1">
          <a:blip r:embed="rId8">
            <a:alphaModFix/>
          </a:blip>
          <a:srcRect b="0" l="0" r="0" t="0"/>
          <a:stretch/>
        </p:blipFill>
        <p:spPr>
          <a:xfrm>
            <a:off x="1339809" y="5392413"/>
            <a:ext cx="1280066" cy="960050"/>
          </a:xfrm>
          <a:prstGeom prst="rect">
            <a:avLst/>
          </a:prstGeom>
          <a:noFill/>
          <a:ln>
            <a:noFill/>
          </a:ln>
        </p:spPr>
      </p:pic>
      <p:pic>
        <p:nvPicPr>
          <p:cNvPr id="79" name="Google Shape;79;g37569455302_0_22"/>
          <p:cNvPicPr preferRelativeResize="0"/>
          <p:nvPr/>
        </p:nvPicPr>
        <p:blipFill rotWithShape="1">
          <a:blip r:embed="rId9">
            <a:alphaModFix/>
          </a:blip>
          <a:srcRect b="0" l="0" r="0" t="0"/>
          <a:stretch/>
        </p:blipFill>
        <p:spPr>
          <a:xfrm>
            <a:off x="5648241" y="5239013"/>
            <a:ext cx="895350" cy="1266825"/>
          </a:xfrm>
          <a:prstGeom prst="rect">
            <a:avLst/>
          </a:prstGeom>
          <a:noFill/>
          <a:ln>
            <a:noFill/>
          </a:ln>
        </p:spPr>
      </p:pic>
      <p:pic>
        <p:nvPicPr>
          <p:cNvPr id="80" name="Google Shape;80;g37569455302_0_22"/>
          <p:cNvPicPr preferRelativeResize="0"/>
          <p:nvPr/>
        </p:nvPicPr>
        <p:blipFill rotWithShape="1">
          <a:blip r:embed="rId10">
            <a:alphaModFix/>
          </a:blip>
          <a:srcRect b="0" l="0" r="0" t="0"/>
          <a:stretch/>
        </p:blipFill>
        <p:spPr>
          <a:xfrm>
            <a:off x="8086236" y="5239036"/>
            <a:ext cx="1953024" cy="1098362"/>
          </a:xfrm>
          <a:prstGeom prst="rect">
            <a:avLst/>
          </a:prstGeom>
          <a:noFill/>
          <a:ln>
            <a:noFill/>
          </a:ln>
        </p:spPr>
      </p:pic>
      <p:pic>
        <p:nvPicPr>
          <p:cNvPr id="81" name="Google Shape;81;g37569455302_0_22"/>
          <p:cNvPicPr preferRelativeResize="0"/>
          <p:nvPr/>
        </p:nvPicPr>
        <p:blipFill rotWithShape="1">
          <a:blip r:embed="rId11">
            <a:alphaModFix/>
          </a:blip>
          <a:srcRect b="0" l="0" r="0" t="0"/>
          <a:stretch/>
        </p:blipFill>
        <p:spPr>
          <a:xfrm>
            <a:off x="8050694" y="3961025"/>
            <a:ext cx="2024099" cy="459900"/>
          </a:xfrm>
          <a:prstGeom prst="rect">
            <a:avLst/>
          </a:prstGeom>
          <a:noFill/>
          <a:ln>
            <a:noFill/>
          </a:ln>
        </p:spPr>
      </p:pic>
      <p:pic>
        <p:nvPicPr>
          <p:cNvPr id="82" name="Google Shape;82;g37569455302_0_22"/>
          <p:cNvPicPr preferRelativeResize="0"/>
          <p:nvPr/>
        </p:nvPicPr>
        <p:blipFill rotWithShape="1">
          <a:blip r:embed="rId12">
            <a:alphaModFix/>
          </a:blip>
          <a:srcRect b="0" l="0" r="0" t="0"/>
          <a:stretch/>
        </p:blipFill>
        <p:spPr>
          <a:xfrm rot="-4207599">
            <a:off x="6756247" y="5447246"/>
            <a:ext cx="567603" cy="850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7569455302_0_4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88" name="Google Shape;88;g37569455302_0_4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9" name="Google Shape;89;g37569455302_0_4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Bezeroaren aldeko RPC</a:t>
            </a:r>
            <a:endParaRPr sz="1900"/>
          </a:p>
        </p:txBody>
      </p:sp>
      <p:sp>
        <p:nvSpPr>
          <p:cNvPr id="90" name="Google Shape;90;g37569455302_0_4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Bezeroak (Gateway-a) urruneko prosedura deia luzatzen duenean gertatzen da. </a:t>
            </a:r>
            <a:r>
              <a:rPr b="1" lang="en-GB" sz="2400"/>
              <a:t>Ureztatze sistemak</a:t>
            </a:r>
            <a:r>
              <a:rPr lang="en-GB" sz="2400"/>
              <a:t> thingsboard zerbitzutik </a:t>
            </a:r>
            <a:r>
              <a:rPr b="1" lang="en-GB" sz="2400"/>
              <a:t>eguraldiaren iragarpena</a:t>
            </a:r>
            <a:r>
              <a:rPr lang="en-GB" sz="2400"/>
              <a:t> jasotzeko adibidez. Edo momentuko ordua jakiteko …</a:t>
            </a:r>
            <a:endParaRPr sz="2400"/>
          </a:p>
          <a:p>
            <a:pPr indent="0" lvl="0" marL="0" rtl="0" algn="l">
              <a:lnSpc>
                <a:spcPct val="115000"/>
              </a:lnSpc>
              <a:spcBef>
                <a:spcPts val="0"/>
              </a:spcBef>
              <a:spcAft>
                <a:spcPts val="0"/>
              </a:spcAft>
              <a:buSzPts val="1600"/>
              <a:buNone/>
            </a:pPr>
            <a:r>
              <a:t/>
            </a:r>
            <a:endParaRPr sz="2400"/>
          </a:p>
        </p:txBody>
      </p:sp>
      <p:pic>
        <p:nvPicPr>
          <p:cNvPr id="91" name="Google Shape;91;g37569455302_0_40"/>
          <p:cNvPicPr preferRelativeResize="0"/>
          <p:nvPr/>
        </p:nvPicPr>
        <p:blipFill rotWithShape="1">
          <a:blip r:embed="rId3">
            <a:alphaModFix/>
          </a:blip>
          <a:srcRect b="12908" l="24748" r="14190" t="19683"/>
          <a:stretch/>
        </p:blipFill>
        <p:spPr>
          <a:xfrm>
            <a:off x="2542159" y="3993400"/>
            <a:ext cx="1953280" cy="1212321"/>
          </a:xfrm>
          <a:prstGeom prst="rect">
            <a:avLst/>
          </a:prstGeom>
          <a:noFill/>
          <a:ln>
            <a:noFill/>
          </a:ln>
        </p:spPr>
      </p:pic>
      <p:pic>
        <p:nvPicPr>
          <p:cNvPr id="92" name="Google Shape;92;g37569455302_0_40"/>
          <p:cNvPicPr preferRelativeResize="0"/>
          <p:nvPr/>
        </p:nvPicPr>
        <p:blipFill rotWithShape="1">
          <a:blip r:embed="rId4">
            <a:alphaModFix/>
          </a:blip>
          <a:srcRect b="0" l="0" r="0" t="0"/>
          <a:stretch/>
        </p:blipFill>
        <p:spPr>
          <a:xfrm>
            <a:off x="6096800" y="3736460"/>
            <a:ext cx="1110775" cy="1726208"/>
          </a:xfrm>
          <a:prstGeom prst="rect">
            <a:avLst/>
          </a:prstGeom>
          <a:noFill/>
          <a:ln>
            <a:noFill/>
          </a:ln>
        </p:spPr>
      </p:pic>
      <p:pic>
        <p:nvPicPr>
          <p:cNvPr id="93" name="Google Shape;93;g37569455302_0_40"/>
          <p:cNvPicPr preferRelativeResize="0"/>
          <p:nvPr/>
        </p:nvPicPr>
        <p:blipFill rotWithShape="1">
          <a:blip r:embed="rId5">
            <a:alphaModFix/>
          </a:blip>
          <a:srcRect b="0" l="0" r="0" t="0"/>
          <a:stretch/>
        </p:blipFill>
        <p:spPr>
          <a:xfrm>
            <a:off x="9360291" y="3850075"/>
            <a:ext cx="1953016" cy="459904"/>
          </a:xfrm>
          <a:prstGeom prst="rect">
            <a:avLst/>
          </a:prstGeom>
          <a:noFill/>
          <a:ln>
            <a:noFill/>
          </a:ln>
        </p:spPr>
      </p:pic>
      <p:pic>
        <p:nvPicPr>
          <p:cNvPr id="94" name="Google Shape;94;g37569455302_0_40"/>
          <p:cNvPicPr preferRelativeResize="0"/>
          <p:nvPr/>
        </p:nvPicPr>
        <p:blipFill rotWithShape="1">
          <a:blip r:embed="rId6">
            <a:alphaModFix/>
          </a:blip>
          <a:srcRect b="0" l="24530" r="32457" t="0"/>
          <a:stretch/>
        </p:blipFill>
        <p:spPr>
          <a:xfrm>
            <a:off x="5532001" y="4113430"/>
            <a:ext cx="564800" cy="820570"/>
          </a:xfrm>
          <a:prstGeom prst="rect">
            <a:avLst/>
          </a:prstGeom>
          <a:noFill/>
          <a:ln>
            <a:noFill/>
          </a:ln>
        </p:spPr>
      </p:pic>
      <p:pic>
        <p:nvPicPr>
          <p:cNvPr id="95" name="Google Shape;95;g37569455302_0_40"/>
          <p:cNvPicPr preferRelativeResize="0"/>
          <p:nvPr/>
        </p:nvPicPr>
        <p:blipFill rotWithShape="1">
          <a:blip r:embed="rId7">
            <a:alphaModFix/>
          </a:blip>
          <a:srcRect b="0" l="0" r="0" t="0"/>
          <a:stretch/>
        </p:blipFill>
        <p:spPr>
          <a:xfrm>
            <a:off x="901743" y="3958725"/>
            <a:ext cx="1281676" cy="1281676"/>
          </a:xfrm>
          <a:prstGeom prst="rect">
            <a:avLst/>
          </a:prstGeom>
          <a:noFill/>
          <a:ln>
            <a:noFill/>
          </a:ln>
        </p:spPr>
      </p:pic>
      <p:pic>
        <p:nvPicPr>
          <p:cNvPr id="96" name="Google Shape;96;g37569455302_0_40"/>
          <p:cNvPicPr preferRelativeResize="0"/>
          <p:nvPr/>
        </p:nvPicPr>
        <p:blipFill rotWithShape="1">
          <a:blip r:embed="rId8">
            <a:alphaModFix/>
          </a:blip>
          <a:srcRect b="0" l="0" r="0" t="0"/>
          <a:stretch/>
        </p:blipFill>
        <p:spPr>
          <a:xfrm>
            <a:off x="8809081" y="4433275"/>
            <a:ext cx="3055299" cy="69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7569455302_0_5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02" name="Google Shape;102;g37569455302_0_5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3" name="Google Shape;103;g37569455302_0_5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Bezeroaren aldeko RPC</a:t>
            </a:r>
            <a:endParaRPr sz="1900"/>
          </a:p>
        </p:txBody>
      </p:sp>
      <p:sp>
        <p:nvSpPr>
          <p:cNvPr id="104" name="Google Shape;104;g37569455302_0_53"/>
          <p:cNvSpPr txBox="1"/>
          <p:nvPr>
            <p:ph idx="2" type="body"/>
          </p:nvPr>
        </p:nvSpPr>
        <p:spPr>
          <a:xfrm>
            <a:off x="787881" y="19990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Bezeroaren RPC eskaerak bi eremu ditu, biak derrigorrezkoak dira: </a:t>
            </a:r>
            <a:endParaRPr sz="2400"/>
          </a:p>
          <a:p>
            <a:pPr indent="0" lvl="0" marL="0" rtl="0" algn="l">
              <a:lnSpc>
                <a:spcPct val="115000"/>
              </a:lnSpc>
              <a:spcBef>
                <a:spcPts val="0"/>
              </a:spcBef>
              <a:spcAft>
                <a:spcPts val="0"/>
              </a:spcAft>
              <a:buSzPts val="1600"/>
              <a:buNone/>
            </a:pPr>
            <a:r>
              <a:t/>
            </a:r>
            <a:endParaRPr sz="2400"/>
          </a:p>
          <a:p>
            <a:pPr indent="457200" lvl="0" marL="457200" rtl="0" algn="l">
              <a:lnSpc>
                <a:spcPct val="115000"/>
              </a:lnSpc>
              <a:spcBef>
                <a:spcPts val="0"/>
              </a:spcBef>
              <a:spcAft>
                <a:spcPts val="0"/>
              </a:spcAft>
              <a:buSzPts val="1600"/>
              <a:buNone/>
            </a:pPr>
            <a:r>
              <a:rPr b="1" lang="en-GB" sz="2400"/>
              <a:t>metodoa</a:t>
            </a:r>
            <a:r>
              <a:rPr lang="en-GB" sz="2400"/>
              <a:t> - RPC deiak bereizteko metodoaren izena. String. </a:t>
            </a:r>
            <a:endParaRPr sz="2400"/>
          </a:p>
          <a:p>
            <a:pPr indent="457200" lvl="0" marL="914400" rtl="0" algn="l">
              <a:lnSpc>
                <a:spcPct val="115000"/>
              </a:lnSpc>
              <a:spcBef>
                <a:spcPts val="0"/>
              </a:spcBef>
              <a:spcAft>
                <a:spcPts val="0"/>
              </a:spcAft>
              <a:buSzPts val="1600"/>
              <a:buNone/>
            </a:pPr>
            <a:r>
              <a:rPr lang="en-GB" sz="2000"/>
              <a:t>Adibidez, "getCurrentTime" edo "getWeatherForecast". </a:t>
            </a:r>
            <a:endParaRPr sz="2000"/>
          </a:p>
          <a:p>
            <a:pPr indent="457200" lvl="0" marL="457200" rtl="0" algn="l">
              <a:lnSpc>
                <a:spcPct val="115000"/>
              </a:lnSpc>
              <a:spcBef>
                <a:spcPts val="0"/>
              </a:spcBef>
              <a:spcAft>
                <a:spcPts val="0"/>
              </a:spcAft>
              <a:buSzPts val="1600"/>
              <a:buNone/>
            </a:pPr>
            <a:r>
              <a:t/>
            </a:r>
            <a:endParaRPr sz="2400"/>
          </a:p>
          <a:p>
            <a:pPr indent="457200" lvl="0" marL="457200" rtl="0" algn="l">
              <a:lnSpc>
                <a:spcPct val="115000"/>
              </a:lnSpc>
              <a:spcBef>
                <a:spcPts val="0"/>
              </a:spcBef>
              <a:spcAft>
                <a:spcPts val="0"/>
              </a:spcAft>
              <a:buSzPts val="1600"/>
              <a:buNone/>
            </a:pPr>
            <a:r>
              <a:rPr b="1" lang="en-GB" sz="2400"/>
              <a:t>params</a:t>
            </a:r>
            <a:r>
              <a:rPr lang="en-GB" sz="2400"/>
              <a:t> - eskaera parametro osagarriak. Balioa JSON bat da. </a:t>
            </a:r>
            <a:endParaRPr sz="2400"/>
          </a:p>
          <a:p>
            <a:pPr indent="457200" lvl="0" marL="914400" rtl="0" algn="l">
              <a:lnSpc>
                <a:spcPct val="115000"/>
              </a:lnSpc>
              <a:spcBef>
                <a:spcPts val="0"/>
              </a:spcBef>
              <a:spcAft>
                <a:spcPts val="0"/>
              </a:spcAft>
              <a:buSzPts val="1600"/>
              <a:buNone/>
            </a:pPr>
            <a:r>
              <a:rPr lang="en-GB" sz="1900"/>
              <a:t>Utzi hutsik JSON "{}" parametrorik behar ez bada.</a:t>
            </a:r>
            <a:endParaRPr sz="1900"/>
          </a:p>
          <a:p>
            <a:pPr indent="0" lvl="0" marL="0" rtl="0" algn="l">
              <a:lnSpc>
                <a:spcPct val="115000"/>
              </a:lnSpc>
              <a:spcBef>
                <a:spcPts val="0"/>
              </a:spcBef>
              <a:spcAft>
                <a:spcPts val="0"/>
              </a:spcAft>
              <a:buSzPts val="1600"/>
              <a:buNone/>
            </a:pPr>
            <a:r>
              <a:t/>
            </a:r>
            <a:endParaRPr sz="2400"/>
          </a:p>
        </p:txBody>
      </p:sp>
      <p:pic>
        <p:nvPicPr>
          <p:cNvPr id="105" name="Google Shape;105;g37569455302_0_53"/>
          <p:cNvPicPr preferRelativeResize="0"/>
          <p:nvPr/>
        </p:nvPicPr>
        <p:blipFill rotWithShape="1">
          <a:blip r:embed="rId3">
            <a:alphaModFix/>
          </a:blip>
          <a:srcRect b="0" l="0" r="0" t="0"/>
          <a:stretch/>
        </p:blipFill>
        <p:spPr>
          <a:xfrm>
            <a:off x="1969533" y="4953076"/>
            <a:ext cx="7925050" cy="1172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7569455302_0_6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11" name="Google Shape;111;g37569455302_0_6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2" name="Google Shape;112;g37569455302_0_6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Bezeroaren aldeko RPC</a:t>
            </a:r>
            <a:endParaRPr sz="1900"/>
          </a:p>
        </p:txBody>
      </p:sp>
      <p:sp>
        <p:nvSpPr>
          <p:cNvPr id="113" name="Google Shape;113;g37569455302_0_61"/>
          <p:cNvSpPr txBox="1"/>
          <p:nvPr>
            <p:ph idx="2" type="body"/>
          </p:nvPr>
        </p:nvSpPr>
        <p:spPr>
          <a:xfrm>
            <a:off x="762303" y="20246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Bezeroaren RPC eskaera baten adibidea: </a:t>
            </a:r>
            <a:endParaRPr sz="2400"/>
          </a:p>
          <a:p>
            <a:pPr indent="0" lvl="0" marL="0" rtl="0" algn="l">
              <a:lnSpc>
                <a:spcPct val="115000"/>
              </a:lnSpc>
              <a:spcBef>
                <a:spcPts val="0"/>
              </a:spcBef>
              <a:spcAft>
                <a:spcPts val="0"/>
              </a:spcAft>
              <a:buSzPts val="1600"/>
              <a:buNone/>
            </a:pPr>
            <a:r>
              <a:t/>
            </a:r>
            <a:endParaRPr sz="2400"/>
          </a:p>
          <a:p>
            <a:pPr indent="457200" lvl="0" marL="914400" rtl="0" algn="l">
              <a:lnSpc>
                <a:spcPct val="115000"/>
              </a:lnSpc>
              <a:spcBef>
                <a:spcPts val="0"/>
              </a:spcBef>
              <a:spcAft>
                <a:spcPts val="0"/>
              </a:spcAft>
              <a:buSzPts val="1600"/>
              <a:buNone/>
            </a:pPr>
            <a:r>
              <a:t/>
            </a:r>
            <a:endParaRPr sz="1900"/>
          </a:p>
          <a:p>
            <a:pPr indent="0" lvl="0" marL="0" rtl="0" algn="l">
              <a:lnSpc>
                <a:spcPct val="115000"/>
              </a:lnSpc>
              <a:spcBef>
                <a:spcPts val="0"/>
              </a:spcBef>
              <a:spcAft>
                <a:spcPts val="0"/>
              </a:spcAft>
              <a:buSzPts val="1600"/>
              <a:buNone/>
            </a:pPr>
            <a:r>
              <a:t/>
            </a:r>
            <a:endParaRPr sz="2400"/>
          </a:p>
        </p:txBody>
      </p:sp>
      <p:pic>
        <p:nvPicPr>
          <p:cNvPr id="114" name="Google Shape;114;g37569455302_0_61"/>
          <p:cNvPicPr preferRelativeResize="0"/>
          <p:nvPr/>
        </p:nvPicPr>
        <p:blipFill rotWithShape="1">
          <a:blip r:embed="rId3">
            <a:alphaModFix/>
          </a:blip>
          <a:srcRect b="0" l="0" r="0" t="0"/>
          <a:stretch/>
        </p:blipFill>
        <p:spPr>
          <a:xfrm>
            <a:off x="2135855" y="5456326"/>
            <a:ext cx="6714250" cy="993300"/>
          </a:xfrm>
          <a:prstGeom prst="rect">
            <a:avLst/>
          </a:prstGeom>
          <a:noFill/>
          <a:ln>
            <a:noFill/>
          </a:ln>
        </p:spPr>
      </p:pic>
      <p:pic>
        <p:nvPicPr>
          <p:cNvPr id="115" name="Google Shape;115;g37569455302_0_61"/>
          <p:cNvPicPr preferRelativeResize="0"/>
          <p:nvPr/>
        </p:nvPicPr>
        <p:blipFill rotWithShape="1">
          <a:blip r:embed="rId4">
            <a:alphaModFix/>
          </a:blip>
          <a:srcRect b="0" l="0" r="0" t="0"/>
          <a:stretch/>
        </p:blipFill>
        <p:spPr>
          <a:xfrm>
            <a:off x="1536902" y="2545425"/>
            <a:ext cx="8605098" cy="291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7569455302_0_7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Rule Engine RPC</a:t>
            </a:r>
            <a:endParaRPr sz="3600"/>
          </a:p>
        </p:txBody>
      </p:sp>
      <p:sp>
        <p:nvSpPr>
          <p:cNvPr id="121" name="Google Shape;121;g37569455302_0_7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2" name="Google Shape;122;g37569455302_0_7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Zerbitzariaren aldeko RPC</a:t>
            </a:r>
            <a:endParaRPr sz="1900"/>
          </a:p>
        </p:txBody>
      </p:sp>
      <p:sp>
        <p:nvSpPr>
          <p:cNvPr id="123" name="Google Shape;123;g37569455302_0_70"/>
          <p:cNvSpPr txBox="1"/>
          <p:nvPr>
            <p:ph idx="2" type="body"/>
          </p:nvPr>
        </p:nvSpPr>
        <p:spPr>
          <a:xfrm>
            <a:off x="800658"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Zerbitzariak (Thingsboard) urruneko prosedura deia luzatzen duenean gertatzen da. Edozein motatako</a:t>
            </a:r>
            <a:r>
              <a:rPr b="1" lang="en-GB" sz="2400"/>
              <a:t> urruneko kontrolak </a:t>
            </a:r>
            <a:r>
              <a:rPr lang="en-GB" sz="2400"/>
              <a:t>edo alarma argiztapenak dira adibide nagusiak. </a:t>
            </a:r>
            <a:endParaRPr sz="2400"/>
          </a:p>
          <a:p>
            <a:pPr indent="0" lvl="0" marL="0" rtl="0" algn="l">
              <a:lnSpc>
                <a:spcPct val="115000"/>
              </a:lnSpc>
              <a:spcBef>
                <a:spcPts val="0"/>
              </a:spcBef>
              <a:spcAft>
                <a:spcPts val="0"/>
              </a:spcAft>
              <a:buSzPts val="1600"/>
              <a:buNone/>
            </a:pPr>
            <a:r>
              <a:t/>
            </a:r>
            <a:endParaRPr sz="2400"/>
          </a:p>
        </p:txBody>
      </p:sp>
      <p:pic>
        <p:nvPicPr>
          <p:cNvPr id="124" name="Google Shape;124;g37569455302_0_70"/>
          <p:cNvPicPr preferRelativeResize="0"/>
          <p:nvPr/>
        </p:nvPicPr>
        <p:blipFill rotWithShape="1">
          <a:blip r:embed="rId3">
            <a:alphaModFix/>
          </a:blip>
          <a:srcRect b="12908" l="24748" r="14190" t="19683"/>
          <a:stretch/>
        </p:blipFill>
        <p:spPr>
          <a:xfrm>
            <a:off x="2748011" y="4194313"/>
            <a:ext cx="1325880" cy="822899"/>
          </a:xfrm>
          <a:prstGeom prst="rect">
            <a:avLst/>
          </a:prstGeom>
          <a:noFill/>
          <a:ln>
            <a:noFill/>
          </a:ln>
        </p:spPr>
      </p:pic>
      <p:pic>
        <p:nvPicPr>
          <p:cNvPr id="125" name="Google Shape;125;g37569455302_0_70"/>
          <p:cNvPicPr preferRelativeResize="0"/>
          <p:nvPr/>
        </p:nvPicPr>
        <p:blipFill rotWithShape="1">
          <a:blip r:embed="rId4">
            <a:alphaModFix/>
          </a:blip>
          <a:srcRect b="0" l="0" r="0" t="0"/>
          <a:stretch/>
        </p:blipFill>
        <p:spPr>
          <a:xfrm>
            <a:off x="342270" y="3756150"/>
            <a:ext cx="2607038" cy="1955224"/>
          </a:xfrm>
          <a:prstGeom prst="rect">
            <a:avLst/>
          </a:prstGeom>
          <a:noFill/>
          <a:ln>
            <a:noFill/>
          </a:ln>
        </p:spPr>
      </p:pic>
      <p:pic>
        <p:nvPicPr>
          <p:cNvPr id="126" name="Google Shape;126;g37569455302_0_70"/>
          <p:cNvPicPr preferRelativeResize="0"/>
          <p:nvPr/>
        </p:nvPicPr>
        <p:blipFill rotWithShape="1">
          <a:blip r:embed="rId5">
            <a:alphaModFix/>
          </a:blip>
          <a:srcRect b="0" l="0" r="0" t="0"/>
          <a:stretch/>
        </p:blipFill>
        <p:spPr>
          <a:xfrm>
            <a:off x="5341126" y="3704894"/>
            <a:ext cx="1381900" cy="1955242"/>
          </a:xfrm>
          <a:prstGeom prst="rect">
            <a:avLst/>
          </a:prstGeom>
          <a:noFill/>
          <a:ln>
            <a:noFill/>
          </a:ln>
        </p:spPr>
      </p:pic>
      <p:pic>
        <p:nvPicPr>
          <p:cNvPr id="127" name="Google Shape;127;g37569455302_0_70"/>
          <p:cNvPicPr preferRelativeResize="0"/>
          <p:nvPr/>
        </p:nvPicPr>
        <p:blipFill rotWithShape="1">
          <a:blip r:embed="rId6">
            <a:alphaModFix/>
          </a:blip>
          <a:srcRect b="0" l="0" r="0" t="0"/>
          <a:stretch/>
        </p:blipFill>
        <p:spPr>
          <a:xfrm>
            <a:off x="8737622" y="3933945"/>
            <a:ext cx="2844303" cy="1599627"/>
          </a:xfrm>
          <a:prstGeom prst="rect">
            <a:avLst/>
          </a:prstGeom>
          <a:noFill/>
          <a:ln>
            <a:noFill/>
          </a:ln>
        </p:spPr>
      </p:pic>
      <p:pic>
        <p:nvPicPr>
          <p:cNvPr id="128" name="Google Shape;128;g37569455302_0_70"/>
          <p:cNvPicPr preferRelativeResize="0"/>
          <p:nvPr/>
        </p:nvPicPr>
        <p:blipFill rotWithShape="1">
          <a:blip r:embed="rId7">
            <a:alphaModFix/>
          </a:blip>
          <a:srcRect b="0" l="0" r="0" t="0"/>
          <a:stretch/>
        </p:blipFill>
        <p:spPr>
          <a:xfrm rot="-4207599">
            <a:off x="7101742" y="4308571"/>
            <a:ext cx="567603" cy="850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D68FEA1-AF63-4F46-9918-4F42E127437A}"/>
</file>

<file path=customXml/itemProps2.xml><?xml version="1.0" encoding="utf-8"?>
<ds:datastoreItem xmlns:ds="http://schemas.openxmlformats.org/officeDocument/2006/customXml" ds:itemID="{318C8B5E-FB90-46A7-921E-8B069072A881}"/>
</file>

<file path=customXml/itemProps3.xml><?xml version="1.0" encoding="utf-8"?>
<ds:datastoreItem xmlns:ds="http://schemas.openxmlformats.org/officeDocument/2006/customXml" ds:itemID="{C0C1E101-E382-4A05-897A-7B45D4874F1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