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p:regular r:id="rId20"/>
      <p:bold r:id="rId21"/>
      <p:italic r:id="rId22"/>
      <p:boldItalic r:id="rId23"/>
    </p:embeddedFont>
    <p:embeddedFont>
      <p:font typeface="Arial Black"/>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4lrKaPbMF2qdCjOESTMd2OAkQ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1.xml"/><Relationship Id="rId21" Type="http://schemas.openxmlformats.org/officeDocument/2006/relationships/font" Target="fonts/Roboto-bold.fntdata"/><Relationship Id="rId3" Type="http://schemas.openxmlformats.org/officeDocument/2006/relationships/slideMaster" Target="slideMasters/slideMaster1.xml"/><Relationship Id="rId25"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font" Target="fonts/Roboto-regular.fntdata"/><Relationship Id="rId2" Type="http://schemas.openxmlformats.org/officeDocument/2006/relationships/presProps" Target="presProps.xml"/><Relationship Id="rId16" Type="http://schemas.openxmlformats.org/officeDocument/2006/relationships/slide" Target="slides/slide11.xml"/><Relationship Id="rId24" Type="http://schemas.openxmlformats.org/officeDocument/2006/relationships/font" Target="fonts/ArialBlack-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Roboto-bold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italic.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569ecf0c6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7569ecf0c6_0_7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569ecf0c6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37569ecf0c6_0_9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569ecf0c6_0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7569ecf0c6_0_10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7569ecf0c6_0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7569ecf0c6_0_11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69ecf0c6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69ecf0c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69ecf0c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69ecf0c6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69ecf0c6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69ecf0c6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69ecf0c6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7569ecf0c6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37569ecf0c6_0_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569ecf0c6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7569ecf0c6_0_3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569ecf0c6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7569ecf0c6_0_4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569ecf0c6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7569ecf0c6_0_5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569ecf0c6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7569ecf0c6_0_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69ecf0c6_0_1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youtube.com/playlist?list=PLLzgegoyyqcOyEMtWhd5GNDb8EY0qwbL7"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thingsboard.io/docs/pe/user-guide/reporting/" TargetMode="External"/><Relationship Id="rId4" Type="http://schemas.openxmlformats.org/officeDocument/2006/relationships/image" Target="../media/image25.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GB" sz="3600">
                <a:solidFill>
                  <a:srgbClr val="222D59"/>
                </a:solidFill>
                <a:latin typeface="Arial Black"/>
                <a:ea typeface="Arial Black"/>
                <a:cs typeface="Arial Black"/>
                <a:sym typeface="Arial Black"/>
              </a:rPr>
              <a:t>Thingsboard Reports</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7569ecf0c6_0_7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27" name="Google Shape;127;g37569ecf0c6_0_7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8" name="Google Shape;128;g37569ecf0c6_0_75"/>
          <p:cNvSpPr txBox="1"/>
          <p:nvPr>
            <p:ph idx="1" type="body"/>
          </p:nvPr>
        </p:nvSpPr>
        <p:spPr>
          <a:xfrm>
            <a:off x="762250" y="1880851"/>
            <a:ext cx="10972800" cy="57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Send mail</a:t>
            </a:r>
            <a:r>
              <a:rPr lang="en-GB" sz="2400"/>
              <a:t>-ean txostenaren bidaltze maiztasuna konfiguratuko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29" name="Google Shape;129;g37569ecf0c6_0_75"/>
          <p:cNvPicPr preferRelativeResize="0"/>
          <p:nvPr/>
        </p:nvPicPr>
        <p:blipFill rotWithShape="1">
          <a:blip r:embed="rId3">
            <a:alphaModFix/>
          </a:blip>
          <a:srcRect b="55138" l="0" r="0" t="0"/>
          <a:stretch/>
        </p:blipFill>
        <p:spPr>
          <a:xfrm>
            <a:off x="2902719" y="2436275"/>
            <a:ext cx="6691800" cy="2217850"/>
          </a:xfrm>
          <a:prstGeom prst="rect">
            <a:avLst/>
          </a:prstGeom>
          <a:noFill/>
          <a:ln>
            <a:noFill/>
          </a:ln>
        </p:spPr>
      </p:pic>
      <p:sp>
        <p:nvSpPr>
          <p:cNvPr id="130" name="Google Shape;130;g37569ecf0c6_0_75"/>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b. Send mail</a:t>
            </a:r>
            <a:endParaRPr sz="1900"/>
          </a:p>
        </p:txBody>
      </p:sp>
      <p:sp>
        <p:nvSpPr>
          <p:cNvPr id="131" name="Google Shape;131;g37569ecf0c6_0_75"/>
          <p:cNvSpPr/>
          <p:nvPr/>
        </p:nvSpPr>
        <p:spPr>
          <a:xfrm>
            <a:off x="3067103" y="3308150"/>
            <a:ext cx="24309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32" name="Google Shape;132;g37569ecf0c6_0_75"/>
          <p:cNvPicPr preferRelativeResize="0"/>
          <p:nvPr/>
        </p:nvPicPr>
        <p:blipFill rotWithShape="1">
          <a:blip r:embed="rId3">
            <a:alphaModFix/>
          </a:blip>
          <a:srcRect b="0" l="0" r="0" t="71266"/>
          <a:stretch/>
        </p:blipFill>
        <p:spPr>
          <a:xfrm>
            <a:off x="2902731" y="4735450"/>
            <a:ext cx="6691779" cy="1420535"/>
          </a:xfrm>
          <a:prstGeom prst="rect">
            <a:avLst/>
          </a:prstGeom>
          <a:noFill/>
          <a:ln>
            <a:noFill/>
          </a:ln>
        </p:spPr>
      </p:pic>
      <p:sp>
        <p:nvSpPr>
          <p:cNvPr id="133" name="Google Shape;133;g37569ecf0c6_0_75"/>
          <p:cNvSpPr/>
          <p:nvPr/>
        </p:nvSpPr>
        <p:spPr>
          <a:xfrm>
            <a:off x="3067103" y="4021800"/>
            <a:ext cx="25368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4" name="Google Shape;134;g37569ecf0c6_0_75"/>
          <p:cNvSpPr/>
          <p:nvPr/>
        </p:nvSpPr>
        <p:spPr>
          <a:xfrm>
            <a:off x="3042049" y="4792075"/>
            <a:ext cx="28449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5" name="Google Shape;135;g37569ecf0c6_0_75"/>
          <p:cNvSpPr/>
          <p:nvPr/>
        </p:nvSpPr>
        <p:spPr>
          <a:xfrm>
            <a:off x="3067103" y="5418925"/>
            <a:ext cx="3862800" cy="737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6" name="Google Shape;136;g37569ecf0c6_0_75"/>
          <p:cNvSpPr/>
          <p:nvPr/>
        </p:nvSpPr>
        <p:spPr>
          <a:xfrm>
            <a:off x="3164290" y="3552725"/>
            <a:ext cx="1378800" cy="19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7" name="Google Shape;137;g37569ecf0c6_0_75"/>
          <p:cNvSpPr/>
          <p:nvPr/>
        </p:nvSpPr>
        <p:spPr>
          <a:xfrm>
            <a:off x="3164290" y="4212000"/>
            <a:ext cx="1378800" cy="19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8" name="Google Shape;138;g37569ecf0c6_0_75"/>
          <p:cNvSpPr txBox="1"/>
          <p:nvPr/>
        </p:nvSpPr>
        <p:spPr>
          <a:xfrm>
            <a:off x="3067103" y="3437750"/>
            <a:ext cx="3694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alibri"/>
                <a:ea typeface="Calibri"/>
                <a:cs typeface="Calibri"/>
                <a:sym typeface="Calibri"/>
              </a:rPr>
              <a:t>aiturrioz@tknika.eus</a:t>
            </a:r>
            <a:endParaRPr b="1" i="0" sz="1700" u="none" cap="none" strike="noStrike">
              <a:solidFill>
                <a:srgbClr val="000000"/>
              </a:solidFill>
              <a:latin typeface="Calibri"/>
              <a:ea typeface="Calibri"/>
              <a:cs typeface="Calibri"/>
              <a:sym typeface="Calibri"/>
            </a:endParaRPr>
          </a:p>
        </p:txBody>
      </p:sp>
      <p:sp>
        <p:nvSpPr>
          <p:cNvPr id="139" name="Google Shape;139;g37569ecf0c6_0_75"/>
          <p:cNvSpPr txBox="1"/>
          <p:nvPr/>
        </p:nvSpPr>
        <p:spPr>
          <a:xfrm>
            <a:off x="3067103" y="4114900"/>
            <a:ext cx="3694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alibri"/>
                <a:ea typeface="Calibri"/>
                <a:cs typeface="Calibri"/>
                <a:sym typeface="Calibri"/>
              </a:rPr>
              <a:t>axpirina@oteitzalp.com</a:t>
            </a:r>
            <a:endParaRPr b="1" i="0" sz="17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7569ecf0c6_0_9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45" name="Google Shape;145;g37569ecf0c6_0_9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6" name="Google Shape;146;g37569ecf0c6_0_92"/>
          <p:cNvSpPr txBox="1"/>
          <p:nvPr>
            <p:ph idx="1" type="body"/>
          </p:nvPr>
        </p:nvSpPr>
        <p:spPr>
          <a:xfrm>
            <a:off x="762250" y="1880851"/>
            <a:ext cx="10972800" cy="57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Schedule</a:t>
            </a:r>
            <a:r>
              <a:rPr lang="en-GB" sz="2400"/>
              <a:t>-n txostena bidaltzeko maiztasuna konfiguratuko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147" name="Google Shape;147;g37569ecf0c6_0_92"/>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c. Schedule</a:t>
            </a:r>
            <a:endParaRPr sz="1900"/>
          </a:p>
        </p:txBody>
      </p:sp>
      <p:pic>
        <p:nvPicPr>
          <p:cNvPr id="148" name="Google Shape;148;g37569ecf0c6_0_92"/>
          <p:cNvPicPr preferRelativeResize="0"/>
          <p:nvPr/>
        </p:nvPicPr>
        <p:blipFill rotWithShape="1">
          <a:blip r:embed="rId3">
            <a:alphaModFix/>
          </a:blip>
          <a:srcRect b="0" l="0" r="0" t="0"/>
          <a:stretch/>
        </p:blipFill>
        <p:spPr>
          <a:xfrm>
            <a:off x="3042049" y="2456850"/>
            <a:ext cx="6497374" cy="3888575"/>
          </a:xfrm>
          <a:prstGeom prst="rect">
            <a:avLst/>
          </a:prstGeom>
          <a:noFill/>
          <a:ln>
            <a:noFill/>
          </a:ln>
        </p:spPr>
      </p:pic>
      <p:sp>
        <p:nvSpPr>
          <p:cNvPr id="149" name="Google Shape;149;g37569ecf0c6_0_92"/>
          <p:cNvSpPr/>
          <p:nvPr/>
        </p:nvSpPr>
        <p:spPr>
          <a:xfrm>
            <a:off x="2890254" y="3649888"/>
            <a:ext cx="25368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0" name="Google Shape;150;g37569ecf0c6_0_92"/>
          <p:cNvSpPr/>
          <p:nvPr/>
        </p:nvSpPr>
        <p:spPr>
          <a:xfrm>
            <a:off x="2890254" y="4520229"/>
            <a:ext cx="28449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1" name="Google Shape;151;g37569ecf0c6_0_92"/>
          <p:cNvSpPr/>
          <p:nvPr/>
        </p:nvSpPr>
        <p:spPr>
          <a:xfrm>
            <a:off x="2890254" y="5096225"/>
            <a:ext cx="3862800" cy="737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7569ecf0c6_0_10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p:txBody>
      </p:sp>
      <p:sp>
        <p:nvSpPr>
          <p:cNvPr id="157" name="Google Shape;157;g37569ecf0c6_0_10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8" name="Google Shape;158;g37569ecf0c6_0_10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Adibidea</a:t>
            </a:r>
            <a:endParaRPr sz="1900"/>
          </a:p>
        </p:txBody>
      </p:sp>
      <p:sp>
        <p:nvSpPr>
          <p:cNvPr id="159" name="Google Shape;159;g37569ecf0c6_0_103"/>
          <p:cNvSpPr txBox="1"/>
          <p:nvPr>
            <p:ph idx="2" type="body"/>
          </p:nvPr>
        </p:nvSpPr>
        <p:spPr>
          <a:xfrm>
            <a:off x="757402"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adibidean </a:t>
            </a:r>
            <a:r>
              <a:rPr b="1" lang="en-GB" sz="2400"/>
              <a:t>asteroko</a:t>
            </a:r>
            <a:r>
              <a:rPr lang="en-GB" sz="2400"/>
              <a:t> txosten bat sortu da OPCUA datu sortaren gainean.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160" name="Google Shape;160;g37569ecf0c6_0_103"/>
          <p:cNvPicPr preferRelativeResize="0"/>
          <p:nvPr/>
        </p:nvPicPr>
        <p:blipFill rotWithShape="1">
          <a:blip r:embed="rId3">
            <a:alphaModFix/>
          </a:blip>
          <a:srcRect b="0" l="0" r="0" t="0"/>
          <a:stretch/>
        </p:blipFill>
        <p:spPr>
          <a:xfrm>
            <a:off x="1880747" y="2923300"/>
            <a:ext cx="8724900" cy="323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7569ecf0c6_0_11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p:txBody>
      </p:sp>
      <p:sp>
        <p:nvSpPr>
          <p:cNvPr id="166" name="Google Shape;166;g37569ecf0c6_0_11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7" name="Google Shape;167;g37569ecf0c6_0_11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Adibidea</a:t>
            </a:r>
            <a:endParaRPr sz="1900"/>
          </a:p>
        </p:txBody>
      </p:sp>
      <p:sp>
        <p:nvSpPr>
          <p:cNvPr id="168" name="Google Shape;168;g37569ecf0c6_0_111"/>
          <p:cNvSpPr txBox="1"/>
          <p:nvPr>
            <p:ph idx="2" type="body"/>
          </p:nvPr>
        </p:nvSpPr>
        <p:spPr>
          <a:xfrm>
            <a:off x="757402" y="200903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Gogoratu youtuben emaitzak dituzuela:</a:t>
            </a:r>
            <a:endParaRPr sz="2400"/>
          </a:p>
          <a:p>
            <a:pPr indent="457200" lvl="0" marL="0" rtl="0" algn="l">
              <a:lnSpc>
                <a:spcPct val="115000"/>
              </a:lnSpc>
              <a:spcBef>
                <a:spcPts val="0"/>
              </a:spcBef>
              <a:spcAft>
                <a:spcPts val="0"/>
              </a:spcAft>
              <a:buSzPts val="1600"/>
              <a:buNone/>
            </a:pPr>
            <a:r>
              <a:rPr lang="en-GB" sz="2400" u="sng">
                <a:solidFill>
                  <a:schemeClr val="hlink"/>
                </a:solidFill>
                <a:hlinkClick r:id="rId3"/>
              </a:rPr>
              <a:t>https://www.youtube.com/playlist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169" name="Google Shape;169;g37569ecf0c6_0_111"/>
          <p:cNvPicPr preferRelativeResize="0"/>
          <p:nvPr/>
        </p:nvPicPr>
        <p:blipFill rotWithShape="1">
          <a:blip r:embed="rId4">
            <a:alphaModFix/>
          </a:blip>
          <a:srcRect b="0" l="0" r="0" t="0"/>
          <a:stretch/>
        </p:blipFill>
        <p:spPr>
          <a:xfrm>
            <a:off x="3029998" y="3052900"/>
            <a:ext cx="6879126" cy="309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Icon&#10;&#10;Description automatically generated" id="174" name="Google Shape;174;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75" name="Google Shape;175;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76" name="Google Shape;176;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77" name="Google Shape;177;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78" name="Google Shape;178;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79" name="Google Shape;179;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80" name="Google Shape;180;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81" name="Google Shape;181;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82" name="Google Shape;182;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69ecf0c6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 </a:t>
            </a:r>
            <a:endParaRPr b="0" i="0" sz="2000" u="none" cap="none" strike="noStrike">
              <a:solidFill>
                <a:schemeClr val="dk1"/>
              </a:solidFill>
              <a:latin typeface="Arial"/>
              <a:ea typeface="Arial"/>
              <a:cs typeface="Arial"/>
              <a:sym typeface="Arial"/>
            </a:endParaRPr>
          </a:p>
        </p:txBody>
      </p:sp>
      <p:sp>
        <p:nvSpPr>
          <p:cNvPr id="45" name="Google Shape;45;g37569ecf0c6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 name="Google Shape;46;g37569ecf0c6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Reports </a:t>
            </a:r>
            <a:endParaRPr b="1" i="0" sz="5100" u="none" cap="none" strike="noStrike">
              <a:solidFill>
                <a:srgbClr val="000000"/>
              </a:solidFill>
              <a:latin typeface="Arial"/>
              <a:ea typeface="Arial"/>
              <a:cs typeface="Arial"/>
              <a:sym typeface="Arial"/>
            </a:endParaRPr>
          </a:p>
        </p:txBody>
      </p:sp>
      <p:pic>
        <p:nvPicPr>
          <p:cNvPr id="47" name="Google Shape;47;g37569ecf0c6_0_0"/>
          <p:cNvPicPr preferRelativeResize="0"/>
          <p:nvPr/>
        </p:nvPicPr>
        <p:blipFill rotWithShape="1">
          <a:blip r:embed="rId3">
            <a:alphaModFix amt="26000"/>
          </a:blip>
          <a:srcRect b="0" l="0" r="0" t="0"/>
          <a:stretch/>
        </p:blipFill>
        <p:spPr>
          <a:xfrm>
            <a:off x="0" y="848600"/>
            <a:ext cx="12191999" cy="574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69ecf0c6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69ecf0c6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69ecf0c6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Scheduler</a:t>
            </a:r>
            <a:endParaRPr sz="2300"/>
          </a:p>
          <a:p>
            <a:pPr indent="0" lvl="0" marL="0" rtl="0" algn="just">
              <a:lnSpc>
                <a:spcPct val="100000"/>
              </a:lnSpc>
              <a:spcBef>
                <a:spcPts val="0"/>
              </a:spcBef>
              <a:spcAft>
                <a:spcPts val="0"/>
              </a:spcAft>
              <a:buSzPts val="1900"/>
              <a:buNone/>
            </a:pPr>
            <a:r>
              <a:t/>
            </a:r>
            <a:endParaRPr sz="2300"/>
          </a:p>
          <a:p>
            <a:pPr indent="-361950" lvl="0" marL="914400" rtl="0" algn="just">
              <a:lnSpc>
                <a:spcPct val="100000"/>
              </a:lnSpc>
              <a:spcBef>
                <a:spcPts val="0"/>
              </a:spcBef>
              <a:spcAft>
                <a:spcPts val="0"/>
              </a:spcAft>
              <a:buSzPts val="2300"/>
              <a:buAutoNum type="alphaLcPeriod"/>
            </a:pPr>
            <a:r>
              <a:rPr lang="en-GB" sz="2300"/>
              <a:t>Report configuration</a:t>
            </a:r>
            <a:endParaRPr sz="2300"/>
          </a:p>
          <a:p>
            <a:pPr indent="-361950" lvl="0" marL="914400" rtl="0" algn="just">
              <a:lnSpc>
                <a:spcPct val="100000"/>
              </a:lnSpc>
              <a:spcBef>
                <a:spcPts val="0"/>
              </a:spcBef>
              <a:spcAft>
                <a:spcPts val="0"/>
              </a:spcAft>
              <a:buSzPts val="2300"/>
              <a:buAutoNum type="alphaLcPeriod"/>
            </a:pPr>
            <a:r>
              <a:rPr lang="en-GB" sz="2300"/>
              <a:t>Send mail</a:t>
            </a:r>
            <a:endParaRPr sz="2300"/>
          </a:p>
          <a:p>
            <a:pPr indent="-361950" lvl="0" marL="914400" rtl="0" algn="just">
              <a:lnSpc>
                <a:spcPct val="100000"/>
              </a:lnSpc>
              <a:spcBef>
                <a:spcPts val="0"/>
              </a:spcBef>
              <a:spcAft>
                <a:spcPts val="0"/>
              </a:spcAft>
              <a:buSzPts val="2300"/>
              <a:buAutoNum type="alphaLcPeriod"/>
            </a:pPr>
            <a:r>
              <a:rPr lang="en-GB" sz="2300"/>
              <a:t>Schedule</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Adibidea	</a:t>
            </a:r>
            <a:endParaRPr sz="2300"/>
          </a:p>
          <a:p>
            <a:pPr indent="0" lvl="0" marL="0" rtl="0" algn="just">
              <a:lnSpc>
                <a:spcPct val="100000"/>
              </a:lnSpc>
              <a:spcBef>
                <a:spcPts val="0"/>
              </a:spcBef>
              <a:spcAft>
                <a:spcPts val="0"/>
              </a:spcAft>
              <a:buSzPts val="1900"/>
              <a:buNone/>
            </a:pPr>
            <a:r>
              <a:rPr lang="en-GB" sz="2300"/>
              <a:t>	</a:t>
            </a:r>
            <a:endParaRPr sz="2300"/>
          </a:p>
          <a:p>
            <a:pPr indent="0" lvl="0" marL="0" rtl="0" algn="just">
              <a:lnSpc>
                <a:spcPct val="100000"/>
              </a:lnSpc>
              <a:spcBef>
                <a:spcPts val="0"/>
              </a:spcBef>
              <a:spcAft>
                <a:spcPts val="0"/>
              </a:spcAft>
              <a:buSzPts val="1900"/>
              <a:buNone/>
            </a:pPr>
            <a:r>
              <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69ecf0c6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p:txBody>
      </p:sp>
      <p:sp>
        <p:nvSpPr>
          <p:cNvPr id="60" name="Google Shape;60;g37569ecf0c6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69ecf0c6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69ecf0c6_0_14"/>
          <p:cNvSpPr txBox="1"/>
          <p:nvPr>
            <p:ph idx="2" type="body"/>
          </p:nvPr>
        </p:nvSpPr>
        <p:spPr>
          <a:xfrm>
            <a:off x="236506" y="2190950"/>
            <a:ext cx="5472900" cy="22839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ThingsBoard-ek lehendik dauden dashboard-etan oinarrituta </a:t>
            </a:r>
            <a:r>
              <a:rPr b="1" lang="en-GB" sz="2400"/>
              <a:t>txostenak</a:t>
            </a:r>
            <a:r>
              <a:rPr lang="en-GB" sz="2400"/>
              <a:t> sortzeko aukera ematen du.</a:t>
            </a:r>
            <a:endParaRPr sz="2400"/>
          </a:p>
          <a:p>
            <a:pPr indent="45720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Clr>
                <a:schemeClr val="dk1"/>
              </a:buClr>
              <a:buSzPts val="1100"/>
              <a:buFont typeface="Arial"/>
              <a:buNone/>
            </a:pPr>
            <a:r>
              <a:rPr lang="en-GB" sz="2400" u="sng">
                <a:solidFill>
                  <a:schemeClr val="hlink"/>
                </a:solidFill>
                <a:hlinkClick r:id="rId3"/>
              </a:rPr>
              <a:t>Txostenak</a:t>
            </a:r>
            <a:r>
              <a:rPr lang="en-GB" sz="2400"/>
              <a:t> unean irekitako dashboard-etik edo </a:t>
            </a:r>
            <a:r>
              <a:rPr b="1" lang="en-GB" sz="2400"/>
              <a:t>periodikoki</a:t>
            </a:r>
            <a:r>
              <a:rPr lang="en-GB" sz="2400"/>
              <a:t> </a:t>
            </a:r>
            <a:r>
              <a:rPr b="1" lang="en-GB" sz="2400"/>
              <a:t>Scheduler</a:t>
            </a:r>
            <a:r>
              <a:rPr lang="en-GB" sz="2400"/>
              <a:t> erabiliz sortu daitezke.</a:t>
            </a:r>
            <a:endParaRPr sz="2400"/>
          </a:p>
          <a:p>
            <a:pPr indent="457200" lvl="0" marL="0" rtl="0" algn="l">
              <a:lnSpc>
                <a:spcPct val="115000"/>
              </a:lnSpc>
              <a:spcBef>
                <a:spcPts val="0"/>
              </a:spcBef>
              <a:spcAft>
                <a:spcPts val="0"/>
              </a:spcAft>
              <a:buSzPts val="1600"/>
              <a:buNone/>
            </a:pPr>
            <a:r>
              <a:t/>
            </a:r>
            <a:endParaRPr sz="2400"/>
          </a:p>
        </p:txBody>
      </p:sp>
      <p:pic>
        <p:nvPicPr>
          <p:cNvPr id="63" name="Google Shape;63;g37569ecf0c6_0_14"/>
          <p:cNvPicPr preferRelativeResize="0"/>
          <p:nvPr/>
        </p:nvPicPr>
        <p:blipFill rotWithShape="1">
          <a:blip r:embed="rId4">
            <a:alphaModFix/>
          </a:blip>
          <a:srcRect b="0" l="0" r="0" t="0"/>
          <a:stretch/>
        </p:blipFill>
        <p:spPr>
          <a:xfrm>
            <a:off x="7763507" y="1891675"/>
            <a:ext cx="1914353" cy="576000"/>
          </a:xfrm>
          <a:prstGeom prst="rect">
            <a:avLst/>
          </a:prstGeom>
          <a:noFill/>
          <a:ln>
            <a:noFill/>
          </a:ln>
        </p:spPr>
      </p:pic>
      <p:pic>
        <p:nvPicPr>
          <p:cNvPr id="64" name="Google Shape;64;g37569ecf0c6_0_14"/>
          <p:cNvPicPr preferRelativeResize="0"/>
          <p:nvPr/>
        </p:nvPicPr>
        <p:blipFill rotWithShape="1">
          <a:blip r:embed="rId5">
            <a:alphaModFix/>
          </a:blip>
          <a:srcRect b="0" l="0" r="0" t="0"/>
          <a:stretch/>
        </p:blipFill>
        <p:spPr>
          <a:xfrm>
            <a:off x="6480375" y="2467675"/>
            <a:ext cx="4801080" cy="34648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569ecf0c6_0_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70" name="Google Shape;70;g37569ecf0c6_0_2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1" name="Google Shape;71;g37569ecf0c6_0_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2" name="Google Shape;72;g37569ecf0c6_0_23"/>
          <p:cNvSpPr txBox="1"/>
          <p:nvPr>
            <p:ph idx="2" type="body"/>
          </p:nvPr>
        </p:nvSpPr>
        <p:spPr>
          <a:xfrm>
            <a:off x="622682" y="1880701"/>
            <a:ext cx="10972800" cy="909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Txostenak, beti </a:t>
            </a:r>
            <a:r>
              <a:rPr b="1" lang="en-GB" sz="2400"/>
              <a:t>Dashboard</a:t>
            </a:r>
            <a:r>
              <a:rPr lang="en-GB" sz="2400"/>
              <a:t> batean oinarrituta sortzen dituela jakinda, kontuan izan zein </a:t>
            </a:r>
            <a:r>
              <a:rPr b="1" lang="en-GB" sz="2400"/>
              <a:t>Dashboard</a:t>
            </a:r>
            <a:r>
              <a:rPr lang="en-GB" sz="2400"/>
              <a:t>-etan oinarrituko garen txostenak sortzerako garaian.</a:t>
            </a:r>
            <a:endParaRPr sz="2400"/>
          </a:p>
          <a:p>
            <a:pPr indent="0" lvl="0" marL="0" rtl="0" algn="l">
              <a:lnSpc>
                <a:spcPct val="115000"/>
              </a:lnSpc>
              <a:spcBef>
                <a:spcPts val="0"/>
              </a:spcBef>
              <a:spcAft>
                <a:spcPts val="0"/>
              </a:spcAft>
              <a:buSzPts val="1600"/>
              <a:buNone/>
            </a:pPr>
            <a:r>
              <a:t/>
            </a:r>
            <a:endParaRPr sz="2400"/>
          </a:p>
          <a:p>
            <a:pPr indent="457200" lvl="0" marL="182880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3" name="Google Shape;73;g37569ecf0c6_0_23"/>
          <p:cNvPicPr preferRelativeResize="0"/>
          <p:nvPr/>
        </p:nvPicPr>
        <p:blipFill rotWithShape="1">
          <a:blip r:embed="rId3">
            <a:alphaModFix/>
          </a:blip>
          <a:srcRect b="0" l="0" r="0" t="0"/>
          <a:stretch/>
        </p:blipFill>
        <p:spPr>
          <a:xfrm>
            <a:off x="739422" y="2948025"/>
            <a:ext cx="6048000" cy="3289276"/>
          </a:xfrm>
          <a:prstGeom prst="rect">
            <a:avLst/>
          </a:prstGeom>
          <a:noFill/>
          <a:ln>
            <a:noFill/>
          </a:ln>
        </p:spPr>
      </p:pic>
      <p:sp>
        <p:nvSpPr>
          <p:cNvPr id="74" name="Google Shape;74;g37569ecf0c6_0_23"/>
          <p:cNvSpPr txBox="1"/>
          <p:nvPr/>
        </p:nvSpPr>
        <p:spPr>
          <a:xfrm>
            <a:off x="7371567" y="2962200"/>
            <a:ext cx="4030500" cy="3528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0" i="1" lang="en-GB" sz="2400" u="none" cap="none" strike="noStrike">
                <a:solidFill>
                  <a:srgbClr val="434343"/>
                </a:solidFill>
                <a:latin typeface="Arial"/>
                <a:ea typeface="Arial"/>
                <a:cs typeface="Arial"/>
                <a:sym typeface="Arial"/>
              </a:rPr>
              <a:t>Txostenak sortzeko Dashboard bereziak sortzea gomendatzen da. Txostenean bistaratu nahi diren kontsumo orokorren bataz bestekoak egoki bistaratuko dituzten Dashboard-ak.</a:t>
            </a:r>
            <a:endParaRPr b="0" i="1" sz="1500" u="none" cap="none" strike="noStrike">
              <a:solidFill>
                <a:srgbClr val="43434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7569ecf0c6_0_3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80" name="Google Shape;80;g37569ecf0c6_0_3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1" name="Google Shape;81;g37569ecf0c6_0_3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Scheduler</a:t>
            </a:r>
            <a:endParaRPr sz="1900"/>
          </a:p>
        </p:txBody>
      </p:sp>
      <p:sp>
        <p:nvSpPr>
          <p:cNvPr id="82" name="Google Shape;82;g37569ecf0c6_0_32"/>
          <p:cNvSpPr txBox="1"/>
          <p:nvPr>
            <p:ph idx="2" type="body"/>
          </p:nvPr>
        </p:nvSpPr>
        <p:spPr>
          <a:xfrm>
            <a:off x="762250" y="1880851"/>
            <a:ext cx="10972800" cy="4356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Scheduler</a:t>
            </a:r>
            <a:r>
              <a:rPr lang="en-GB" sz="2400"/>
              <a:t>-ekin hurrengo ekintzak konfiguratu daiteke:</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r>
              <a:rPr lang="en-GB" sz="1900"/>
              <a:t>→  </a:t>
            </a:r>
            <a:r>
              <a:rPr b="1" lang="en-GB" sz="1900"/>
              <a:t> Txosten periodikoak sortu</a:t>
            </a:r>
            <a:endParaRPr b="1" sz="1900"/>
          </a:p>
          <a:p>
            <a:pPr indent="0" lvl="0" marL="0" rtl="0" algn="l">
              <a:lnSpc>
                <a:spcPct val="115000"/>
              </a:lnSpc>
              <a:spcBef>
                <a:spcPts val="0"/>
              </a:spcBef>
              <a:spcAft>
                <a:spcPts val="0"/>
              </a:spcAft>
              <a:buSzPts val="1600"/>
              <a:buNone/>
            </a:pPr>
            <a:r>
              <a:t/>
            </a:r>
            <a:endParaRPr sz="1900"/>
          </a:p>
          <a:p>
            <a:pPr indent="0" lvl="0" marL="0" rtl="0" algn="l">
              <a:lnSpc>
                <a:spcPct val="115000"/>
              </a:lnSpc>
              <a:spcBef>
                <a:spcPts val="0"/>
              </a:spcBef>
              <a:spcAft>
                <a:spcPts val="0"/>
              </a:spcAft>
              <a:buSzPts val="1600"/>
              <a:buNone/>
            </a:pPr>
            <a:r>
              <a:rPr lang="en-GB" sz="1900"/>
              <a:t>							 	→   Atributuak periodikoki berritu</a:t>
            </a:r>
            <a:endParaRPr sz="1900"/>
          </a:p>
          <a:p>
            <a:pPr indent="0" lvl="0" marL="0" rtl="0" algn="l">
              <a:lnSpc>
                <a:spcPct val="115000"/>
              </a:lnSpc>
              <a:spcBef>
                <a:spcPts val="0"/>
              </a:spcBef>
              <a:spcAft>
                <a:spcPts val="0"/>
              </a:spcAft>
              <a:buSzPts val="1600"/>
              <a:buNone/>
            </a:pPr>
            <a:r>
              <a:t/>
            </a:r>
            <a:endParaRPr sz="1900"/>
          </a:p>
          <a:p>
            <a:pPr indent="457200" lvl="0" marL="3200400" rtl="0" algn="l">
              <a:lnSpc>
                <a:spcPct val="115000"/>
              </a:lnSpc>
              <a:spcBef>
                <a:spcPts val="0"/>
              </a:spcBef>
              <a:spcAft>
                <a:spcPts val="0"/>
              </a:spcAft>
              <a:buSzPts val="1600"/>
              <a:buNone/>
            </a:pPr>
            <a:r>
              <a:rPr lang="en-GB" sz="1900"/>
              <a:t>→   RPD deiak periodikoki egin</a:t>
            </a:r>
            <a:endParaRPr sz="1900"/>
          </a:p>
          <a:p>
            <a:pPr indent="457200" lvl="0" marL="3200400" rtl="0" algn="l">
              <a:lnSpc>
                <a:spcPct val="115000"/>
              </a:lnSpc>
              <a:spcBef>
                <a:spcPts val="0"/>
              </a:spcBef>
              <a:spcAft>
                <a:spcPts val="0"/>
              </a:spcAft>
              <a:buSzPts val="1600"/>
              <a:buNone/>
            </a:pPr>
            <a:r>
              <a:t/>
            </a:r>
            <a:endParaRPr sz="1900"/>
          </a:p>
          <a:p>
            <a:pPr indent="457200" lvl="0" marL="3200400" rtl="0" algn="l">
              <a:lnSpc>
                <a:spcPct val="115000"/>
              </a:lnSpc>
              <a:spcBef>
                <a:spcPts val="0"/>
              </a:spcBef>
              <a:spcAft>
                <a:spcPts val="0"/>
              </a:spcAft>
              <a:buSzPts val="1600"/>
              <a:buNone/>
            </a:pPr>
            <a:r>
              <a:rPr lang="en-GB" sz="1900"/>
              <a:t>→   Firmwarea berritu</a:t>
            </a:r>
            <a:endParaRPr sz="1900"/>
          </a:p>
          <a:p>
            <a:pPr indent="457200" lvl="0" marL="3200400" rtl="0" algn="l">
              <a:lnSpc>
                <a:spcPct val="115000"/>
              </a:lnSpc>
              <a:spcBef>
                <a:spcPts val="0"/>
              </a:spcBef>
              <a:spcAft>
                <a:spcPts val="0"/>
              </a:spcAft>
              <a:buSzPts val="1600"/>
              <a:buNone/>
            </a:pPr>
            <a:r>
              <a:t/>
            </a:r>
            <a:endParaRPr sz="1900"/>
          </a:p>
          <a:p>
            <a:pPr indent="457200" lvl="0" marL="3200400" rtl="0" algn="l">
              <a:lnSpc>
                <a:spcPct val="115000"/>
              </a:lnSpc>
              <a:spcBef>
                <a:spcPts val="0"/>
              </a:spcBef>
              <a:spcAft>
                <a:spcPts val="0"/>
              </a:spcAft>
              <a:buSzPts val="1600"/>
              <a:buNone/>
            </a:pPr>
            <a:r>
              <a:rPr lang="en-GB" sz="1900"/>
              <a:t>→   Softwarea berritu</a:t>
            </a:r>
            <a:endParaRPr sz="1900"/>
          </a:p>
          <a:p>
            <a:pPr indent="457200" lvl="0" marL="320040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3" name="Google Shape;83;g37569ecf0c6_0_32"/>
          <p:cNvPicPr preferRelativeResize="0"/>
          <p:nvPr/>
        </p:nvPicPr>
        <p:blipFill rotWithShape="1">
          <a:blip r:embed="rId3">
            <a:alphaModFix/>
          </a:blip>
          <a:srcRect b="0" l="0" r="0" t="0"/>
          <a:stretch/>
        </p:blipFill>
        <p:spPr>
          <a:xfrm>
            <a:off x="1010242" y="2767175"/>
            <a:ext cx="3302650" cy="3188775"/>
          </a:xfrm>
          <a:prstGeom prst="rect">
            <a:avLst/>
          </a:prstGeom>
          <a:noFill/>
          <a:ln>
            <a:noFill/>
          </a:ln>
        </p:spPr>
      </p:pic>
      <p:pic>
        <p:nvPicPr>
          <p:cNvPr id="84" name="Google Shape;84;g37569ecf0c6_0_32"/>
          <p:cNvPicPr preferRelativeResize="0"/>
          <p:nvPr/>
        </p:nvPicPr>
        <p:blipFill rotWithShape="1">
          <a:blip r:embed="rId4">
            <a:alphaModFix/>
          </a:blip>
          <a:srcRect b="0" l="0" r="0" t="0"/>
          <a:stretch/>
        </p:blipFill>
        <p:spPr>
          <a:xfrm>
            <a:off x="8381344" y="2838950"/>
            <a:ext cx="3556775" cy="2332784"/>
          </a:xfrm>
          <a:prstGeom prst="rect">
            <a:avLst/>
          </a:prstGeom>
          <a:noFill/>
          <a:ln>
            <a:noFill/>
          </a:ln>
        </p:spPr>
      </p:pic>
      <p:sp>
        <p:nvSpPr>
          <p:cNvPr id="85" name="Google Shape;85;g37569ecf0c6_0_32"/>
          <p:cNvSpPr/>
          <p:nvPr/>
        </p:nvSpPr>
        <p:spPr>
          <a:xfrm>
            <a:off x="8737622" y="4595725"/>
            <a:ext cx="1500900" cy="5025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7569ecf0c6_0_4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91" name="Google Shape;91;g37569ecf0c6_0_4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2" name="Google Shape;92;g37569ecf0c6_0_4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Scheduler</a:t>
            </a:r>
            <a:endParaRPr sz="1900"/>
          </a:p>
        </p:txBody>
      </p:sp>
      <p:sp>
        <p:nvSpPr>
          <p:cNvPr id="93" name="Google Shape;93;g37569ecf0c6_0_42"/>
          <p:cNvSpPr txBox="1"/>
          <p:nvPr>
            <p:ph idx="2" type="body"/>
          </p:nvPr>
        </p:nvSpPr>
        <p:spPr>
          <a:xfrm>
            <a:off x="762250" y="1880851"/>
            <a:ext cx="10972800" cy="111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Txosten</a:t>
            </a:r>
            <a:r>
              <a:rPr lang="en-GB" sz="2400"/>
              <a:t> periodikoak sortzeko Scheduler Event- en Generate Report motako ebentu berri bat sortu lehenik:</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100"/>
              <a:buNone/>
            </a:pPr>
            <a:r>
              <a:rPr lang="en-GB" sz="2400"/>
              <a:t>		        	</a:t>
            </a:r>
            <a:endParaRPr sz="2400"/>
          </a:p>
        </p:txBody>
      </p:sp>
      <p:pic>
        <p:nvPicPr>
          <p:cNvPr id="94" name="Google Shape;94;g37569ecf0c6_0_42"/>
          <p:cNvPicPr preferRelativeResize="0"/>
          <p:nvPr/>
        </p:nvPicPr>
        <p:blipFill rotWithShape="1">
          <a:blip r:embed="rId3">
            <a:alphaModFix/>
          </a:blip>
          <a:srcRect b="45515" l="0" r="50970" t="0"/>
          <a:stretch/>
        </p:blipFill>
        <p:spPr>
          <a:xfrm>
            <a:off x="324518" y="3296950"/>
            <a:ext cx="3281705" cy="2287404"/>
          </a:xfrm>
          <a:prstGeom prst="rect">
            <a:avLst/>
          </a:prstGeom>
          <a:noFill/>
          <a:ln>
            <a:noFill/>
          </a:ln>
        </p:spPr>
      </p:pic>
      <p:sp>
        <p:nvSpPr>
          <p:cNvPr id="95" name="Google Shape;95;g37569ecf0c6_0_42"/>
          <p:cNvSpPr/>
          <p:nvPr/>
        </p:nvSpPr>
        <p:spPr>
          <a:xfrm>
            <a:off x="324518" y="3933250"/>
            <a:ext cx="10011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6" name="Google Shape;96;g37569ecf0c6_0_42"/>
          <p:cNvSpPr/>
          <p:nvPr/>
        </p:nvSpPr>
        <p:spPr>
          <a:xfrm flipH="1" rot="10800000">
            <a:off x="324518" y="5020075"/>
            <a:ext cx="1407600" cy="423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7" name="Google Shape;97;g37569ecf0c6_0_42"/>
          <p:cNvSpPr txBox="1"/>
          <p:nvPr/>
        </p:nvSpPr>
        <p:spPr>
          <a:xfrm>
            <a:off x="3606223" y="2863200"/>
            <a:ext cx="8892000" cy="3389400"/>
          </a:xfrm>
          <a:prstGeom prst="rect">
            <a:avLst/>
          </a:prstGeom>
          <a:noFill/>
          <a:ln>
            <a:noFill/>
          </a:ln>
        </p:spPr>
        <p:txBody>
          <a:bodyPr anchorCtr="0" anchor="t" bIns="91425" lIns="91425" spcFirstLastPara="1" rIns="91425" wrap="square" tIns="91425">
            <a:spAutoFit/>
          </a:bodyPr>
          <a:lstStyle/>
          <a:p>
            <a:pPr indent="457200" lvl="0" marL="0" marR="0" rtl="0" algn="l">
              <a:lnSpc>
                <a:spcPct val="115000"/>
              </a:lnSpc>
              <a:spcBef>
                <a:spcPts val="0"/>
              </a:spcBef>
              <a:spcAft>
                <a:spcPts val="0"/>
              </a:spcAft>
              <a:buClr>
                <a:schemeClr val="dk1"/>
              </a:buClr>
              <a:buSzPts val="1600"/>
              <a:buFont typeface="Arial"/>
              <a:buNone/>
            </a:pPr>
            <a:r>
              <a:rPr b="0" i="0" lang="en-GB" sz="2400" u="none" cap="none" strike="noStrike">
                <a:solidFill>
                  <a:schemeClr val="dk1"/>
                </a:solidFill>
                <a:latin typeface="Arial"/>
                <a:ea typeface="Arial"/>
                <a:cs typeface="Arial"/>
                <a:sym typeface="Arial"/>
              </a:rPr>
              <a:t>Argi izan hurrengo datuak:</a:t>
            </a:r>
            <a:endParaRPr b="0" i="0" sz="2400" u="none" cap="none" strike="noStrike">
              <a:solidFill>
                <a:schemeClr val="dk1"/>
              </a:solidFill>
              <a:latin typeface="Arial"/>
              <a:ea typeface="Arial"/>
              <a:cs typeface="Arial"/>
              <a:sym typeface="Arial"/>
            </a:endParaRPr>
          </a:p>
          <a:p>
            <a:pPr indent="-368300" lvl="0"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Zein Dashboard-etan oinarrituko garen.</a:t>
            </a:r>
            <a:endParaRPr b="0" i="0" sz="2400" u="none" cap="none" strike="noStrike">
              <a:solidFill>
                <a:schemeClr val="dk1"/>
              </a:solidFill>
              <a:latin typeface="Arial"/>
              <a:ea typeface="Arial"/>
              <a:cs typeface="Arial"/>
              <a:sym typeface="Arial"/>
            </a:endParaRPr>
          </a:p>
          <a:p>
            <a:pPr indent="-368300" lvl="0"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Zein maiztasunetako datu-sorta nahi dugun txostenean.</a:t>
            </a:r>
            <a:endParaRPr b="0" i="0" sz="2400" u="none" cap="none" strike="noStrike">
              <a:solidFill>
                <a:schemeClr val="dk1"/>
              </a:solidFill>
              <a:latin typeface="Arial"/>
              <a:ea typeface="Arial"/>
              <a:cs typeface="Arial"/>
              <a:sym typeface="Arial"/>
            </a:endParaRPr>
          </a:p>
          <a:p>
            <a:pPr indent="-368300" lvl="0"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Zein formatutan sortu nahi dugun txostena (pdf, png….)</a:t>
            </a:r>
            <a:endParaRPr b="0" i="0" sz="2400" u="none" cap="none" strike="noStrike">
              <a:solidFill>
                <a:schemeClr val="dk1"/>
              </a:solidFill>
              <a:latin typeface="Arial"/>
              <a:ea typeface="Arial"/>
              <a:cs typeface="Arial"/>
              <a:sym typeface="Arial"/>
            </a:endParaRPr>
          </a:p>
          <a:p>
            <a:pPr indent="-368300" lvl="0"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Zein email-etara bidali nahi dugun txostena.</a:t>
            </a:r>
            <a:endParaRPr b="0" i="0" sz="2400" u="none" cap="none" strike="noStrike">
              <a:solidFill>
                <a:schemeClr val="dk1"/>
              </a:solidFill>
              <a:latin typeface="Arial"/>
              <a:ea typeface="Arial"/>
              <a:cs typeface="Arial"/>
              <a:sym typeface="Arial"/>
            </a:endParaRPr>
          </a:p>
          <a:p>
            <a:pPr indent="-368300" lvl="0"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Zein maiztasunekin bidali nahi ditugun txostenak.</a:t>
            </a:r>
            <a:endParaRPr b="0" i="0" sz="2400" u="none" cap="none" strike="noStrike">
              <a:solidFill>
                <a:schemeClr val="dk1"/>
              </a:solidFill>
              <a:latin typeface="Arial"/>
              <a:ea typeface="Arial"/>
              <a:cs typeface="Arial"/>
              <a:sym typeface="Arial"/>
            </a:endParaRPr>
          </a:p>
          <a:p>
            <a:pPr indent="457200" lvl="0" marL="0" marR="0" rtl="0" algn="l">
              <a:lnSpc>
                <a:spcPct val="115000"/>
              </a:lnSpc>
              <a:spcBef>
                <a:spcPts val="0"/>
              </a:spcBef>
              <a:spcAft>
                <a:spcPts val="0"/>
              </a:spcAft>
              <a:buClr>
                <a:schemeClr val="dk1"/>
              </a:buClr>
              <a:buSzPts val="1600"/>
              <a:buFont typeface="Arial"/>
              <a:buNone/>
            </a:pPr>
            <a:r>
              <a:rPr b="0" i="0" lang="en-GB"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7569ecf0c6_0_5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03" name="Google Shape;103;g37569ecf0c6_0_5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4" name="Google Shape;104;g37569ecf0c6_0_53"/>
          <p:cNvSpPr txBox="1"/>
          <p:nvPr>
            <p:ph idx="1" type="body"/>
          </p:nvPr>
        </p:nvSpPr>
        <p:spPr>
          <a:xfrm>
            <a:off x="762250" y="1880851"/>
            <a:ext cx="10972800" cy="4356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Report configuration</a:t>
            </a:r>
            <a:r>
              <a:rPr lang="en-GB" sz="2400"/>
              <a:t>-ean txostenean joango diren datu sorta konfiguratuko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105" name="Google Shape;105;g37569ecf0c6_0_53"/>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a. Report configuration</a:t>
            </a:r>
            <a:endParaRPr sz="1900"/>
          </a:p>
        </p:txBody>
      </p:sp>
      <p:pic>
        <p:nvPicPr>
          <p:cNvPr id="106" name="Google Shape;106;g37569ecf0c6_0_53"/>
          <p:cNvPicPr preferRelativeResize="0"/>
          <p:nvPr/>
        </p:nvPicPr>
        <p:blipFill rotWithShape="1">
          <a:blip r:embed="rId3">
            <a:alphaModFix/>
          </a:blip>
          <a:srcRect b="0" l="0" r="0" t="0"/>
          <a:stretch/>
        </p:blipFill>
        <p:spPr>
          <a:xfrm>
            <a:off x="2978719" y="2406550"/>
            <a:ext cx="6526088" cy="4080275"/>
          </a:xfrm>
          <a:prstGeom prst="rect">
            <a:avLst/>
          </a:prstGeom>
          <a:noFill/>
          <a:ln>
            <a:noFill/>
          </a:ln>
        </p:spPr>
      </p:pic>
      <p:sp>
        <p:nvSpPr>
          <p:cNvPr id="107" name="Google Shape;107;g37569ecf0c6_0_53"/>
          <p:cNvSpPr/>
          <p:nvPr/>
        </p:nvSpPr>
        <p:spPr>
          <a:xfrm>
            <a:off x="2978716" y="2729350"/>
            <a:ext cx="19179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08" name="Google Shape;108;g37569ecf0c6_0_53"/>
          <p:cNvSpPr/>
          <p:nvPr/>
        </p:nvSpPr>
        <p:spPr>
          <a:xfrm>
            <a:off x="6096800" y="2729350"/>
            <a:ext cx="11736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09" name="Google Shape;109;g37569ecf0c6_0_53"/>
          <p:cNvSpPr/>
          <p:nvPr/>
        </p:nvSpPr>
        <p:spPr>
          <a:xfrm>
            <a:off x="7035648" y="4431300"/>
            <a:ext cx="19179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0" name="Google Shape;110;g37569ecf0c6_0_53"/>
          <p:cNvSpPr/>
          <p:nvPr/>
        </p:nvSpPr>
        <p:spPr>
          <a:xfrm>
            <a:off x="6025716" y="5084850"/>
            <a:ext cx="10101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1" name="Google Shape;111;g37569ecf0c6_0_53"/>
          <p:cNvSpPr/>
          <p:nvPr/>
        </p:nvSpPr>
        <p:spPr>
          <a:xfrm>
            <a:off x="2978716" y="6054225"/>
            <a:ext cx="16884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569ecf0c6_0_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Reports</a:t>
            </a:r>
            <a:endParaRPr sz="3600"/>
          </a:p>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17" name="Google Shape;117;g37569ecf0c6_0_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8" name="Google Shape;118;g37569ecf0c6_0_66"/>
          <p:cNvSpPr txBox="1"/>
          <p:nvPr>
            <p:ph idx="1" type="body"/>
          </p:nvPr>
        </p:nvSpPr>
        <p:spPr>
          <a:xfrm>
            <a:off x="762250" y="1880851"/>
            <a:ext cx="10972800" cy="4356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Generate test report</a:t>
            </a:r>
            <a:r>
              <a:rPr lang="en-GB" sz="2400"/>
              <a:t>-ekin proba txosten bat sor dezakegu.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119" name="Google Shape;119;g37569ecf0c6_0_66"/>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a. Report configuration</a:t>
            </a:r>
            <a:endParaRPr sz="1900"/>
          </a:p>
        </p:txBody>
      </p:sp>
      <p:pic>
        <p:nvPicPr>
          <p:cNvPr id="120" name="Google Shape;120;g37569ecf0c6_0_66"/>
          <p:cNvPicPr preferRelativeResize="0"/>
          <p:nvPr/>
        </p:nvPicPr>
        <p:blipFill rotWithShape="1">
          <a:blip r:embed="rId3">
            <a:alphaModFix/>
          </a:blip>
          <a:srcRect b="0" l="0" r="0" t="0"/>
          <a:stretch/>
        </p:blipFill>
        <p:spPr>
          <a:xfrm>
            <a:off x="912520" y="1269075"/>
            <a:ext cx="1924683" cy="576000"/>
          </a:xfrm>
          <a:prstGeom prst="rect">
            <a:avLst/>
          </a:prstGeom>
          <a:noFill/>
          <a:ln>
            <a:noFill/>
          </a:ln>
        </p:spPr>
      </p:pic>
      <p:pic>
        <p:nvPicPr>
          <p:cNvPr id="121" name="Google Shape;121;g37569ecf0c6_0_66"/>
          <p:cNvPicPr preferRelativeResize="0"/>
          <p:nvPr/>
        </p:nvPicPr>
        <p:blipFill rotWithShape="1">
          <a:blip r:embed="rId4">
            <a:alphaModFix/>
          </a:blip>
          <a:srcRect b="0" l="0" r="0" t="0"/>
          <a:stretch/>
        </p:blipFill>
        <p:spPr>
          <a:xfrm>
            <a:off x="2549210" y="2377325"/>
            <a:ext cx="7397851" cy="403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1723436A-534E-40C7-82C3-6415139A54A8}"/>
</file>

<file path=customXml/itemProps2.xml><?xml version="1.0" encoding="utf-8"?>
<ds:datastoreItem xmlns:ds="http://schemas.openxmlformats.org/officeDocument/2006/customXml" ds:itemID="{25191F67-14F1-4419-8652-B34773983B74}"/>
</file>

<file path=customXml/itemProps3.xml><?xml version="1.0" encoding="utf-8"?>
<ds:datastoreItem xmlns:ds="http://schemas.openxmlformats.org/officeDocument/2006/customXml" ds:itemID="{52F614BF-759B-46FE-8BF5-D65D83D89B0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