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12192000"/>
  <p:notesSz cx="6858000" cy="9144000"/>
  <p:embeddedFontLst>
    <p:embeddedFont>
      <p:font typeface="Roboto"/>
      <p:regular r:id="rId29"/>
      <p:bold r:id="rId30"/>
      <p:italic r:id="rId31"/>
      <p:boldItalic r:id="rId32"/>
    </p:embeddedFont>
    <p:embeddedFont>
      <p:font typeface="Arial Black"/>
      <p:regular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4" roundtripDataSignature="AMtx7mjvG/84pbmjAsC0pJsRcNoa1SQAB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3" Type="http://schemas.openxmlformats.org/officeDocument/2006/relationships/slide" Target="slides/slide8.xml"/><Relationship Id="rId18" Type="http://schemas.openxmlformats.org/officeDocument/2006/relationships/slide" Target="slides/slide13.xml"/><Relationship Id="rId21" Type="http://schemas.openxmlformats.org/officeDocument/2006/relationships/slide" Target="slides/slide16.xml"/><Relationship Id="rId34" Type="http://customschemas.google.com/relationships/presentationmetadata" Target="metadata"/><Relationship Id="rId25" Type="http://schemas.openxmlformats.org/officeDocument/2006/relationships/slide" Target="slides/slide20.xml"/><Relationship Id="rId7" Type="http://schemas.openxmlformats.org/officeDocument/2006/relationships/slide" Target="slides/slide2.xml"/><Relationship Id="rId33" Type="http://schemas.openxmlformats.org/officeDocument/2006/relationships/font" Target="fonts/ArialBlack-regular.fntdata"/><Relationship Id="rId12" Type="http://schemas.openxmlformats.org/officeDocument/2006/relationships/slide" Target="slides/slide7.xml"/><Relationship Id="rId17" Type="http://schemas.openxmlformats.org/officeDocument/2006/relationships/slide" Target="slides/slide12.xml"/><Relationship Id="rId20" Type="http://schemas.openxmlformats.org/officeDocument/2006/relationships/slide" Target="slides/slide15.xml"/><Relationship Id="rId2" Type="http://schemas.openxmlformats.org/officeDocument/2006/relationships/presProps" Target="presProps.xml"/><Relationship Id="rId29" Type="http://schemas.openxmlformats.org/officeDocument/2006/relationships/font" Target="fonts/Roboto-regular.fntdata"/><Relationship Id="rId16" Type="http://schemas.openxmlformats.org/officeDocument/2006/relationships/slide" Target="slides/slide11.xml"/><Relationship Id="rId24" Type="http://schemas.openxmlformats.org/officeDocument/2006/relationships/slide" Target="slides/slide19.xml"/><Relationship Id="rId1" Type="http://schemas.openxmlformats.org/officeDocument/2006/relationships/theme" Target="theme/theme3.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font" Target="fonts/Roboto-boldItalic.fntdata"/><Relationship Id="rId37" Type="http://schemas.openxmlformats.org/officeDocument/2006/relationships/customXml" Target="../customXml/item3.xml"/><Relationship Id="rId23" Type="http://schemas.openxmlformats.org/officeDocument/2006/relationships/slide" Target="slides/slide18.xml"/><Relationship Id="rId28" Type="http://schemas.openxmlformats.org/officeDocument/2006/relationships/slide" Target="slides/slide23.xml"/><Relationship Id="rId5"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customXml" Target="../customXml/item2.xml"/><Relationship Id="rId31" Type="http://schemas.openxmlformats.org/officeDocument/2006/relationships/font" Target="fonts/Roboto-italic.fntdata"/><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slide" Target="slides/slide17.xml"/><Relationship Id="rId4" Type="http://schemas.openxmlformats.org/officeDocument/2006/relationships/slideMaster" Target="slideMasters/slideMaster2.xml"/><Relationship Id="rId9" Type="http://schemas.openxmlformats.org/officeDocument/2006/relationships/slide" Target="slides/slide4.xml"/><Relationship Id="rId27" Type="http://schemas.openxmlformats.org/officeDocument/2006/relationships/slide" Target="slides/slide22.xml"/><Relationship Id="rId30" Type="http://schemas.openxmlformats.org/officeDocument/2006/relationships/font" Target="fonts/Roboto-bold.fntdata"/><Relationship Id="rId14" Type="http://schemas.openxmlformats.org/officeDocument/2006/relationships/slide" Target="slides/slide9.xml"/><Relationship Id="rId35" Type="http://schemas.openxmlformats.org/officeDocument/2006/relationships/customXml" Target="../customXml/item1.xml"/><Relationship Id="rId8" Type="http://schemas.openxmlformats.org/officeDocument/2006/relationships/slide" Target="slides/slide3.xml"/><Relationship Id="rId3"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 name="Google Shape;3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75698e0552_0_6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 name="Google Shape;110;g375698e0552_0_61: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75698e0552_0_7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 name="Google Shape;122;g375698e0552_0_72: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75698e0552_0_8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 name="Google Shape;131;g375698e0552_0_8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75698e0552_0_8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1" name="Google Shape;141;g375698e0552_0_89: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75698e0552_0_1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 name="Google Shape;163;g375698e0552_0_11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75698e0552_0_1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g375698e0552_0_12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75698e0552_0_1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g375698e0552_0_129: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75698e0552_0_15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7" name="Google Shape;207;g375698e0552_0_151: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75698e0552_0_16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 name="Google Shape;217;g375698e0552_0_16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75698e0552_0_16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7" name="Google Shape;227;g375698e0552_0_169: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g375698e0552_0_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 name="Google Shape;41;g375698e0552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 name="Google Shape;42;g375698e0552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75698e0552_0_17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7" name="Google Shape;237;g375698e0552_0_178: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75698e0552_0_18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9" name="Google Shape;249;g375698e0552_0_189: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75698e0552_0_19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8" name="Google Shape;258;g375698e0552_0_197: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375698e0552_0_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 name="Google Shape;50;g375698e0552_0_8: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375698e0552_0_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 name="Google Shape;57;g375698e0552_0_14: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75698e0552_0_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 name="Google Shape;66;g375698e0552_0_22: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75698e0552_0_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 name="Google Shape;75;g375698e0552_0_3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75698e0552_0_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 name="Google Shape;85;g375698e0552_0_39: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75698e0552_0_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 name="Google Shape;93;g375698e0552_0_46: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75698e0552_0_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 name="Google Shape;102;g375698e0552_0_54: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16" name="Shape 1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spTree>
      <p:nvGrpSpPr>
        <p:cNvPr id="17" name="Shape 1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ulua eta edukia" type="obj">
  <p:cSld name="OBJECT">
    <p:spTree>
      <p:nvGrpSpPr>
        <p:cNvPr id="23" name="Shape 23"/>
        <p:cNvGrpSpPr/>
        <p:nvPr/>
      </p:nvGrpSpPr>
      <p:grpSpPr>
        <a:xfrm>
          <a:off x="0" y="0"/>
          <a:ext cx="0" cy="0"/>
          <a:chOff x="0" y="0"/>
          <a:chExt cx="0" cy="0"/>
        </a:xfrm>
      </p:grpSpPr>
      <p:sp>
        <p:nvSpPr>
          <p:cNvPr id="24" name="Google Shape;24;p7"/>
          <p:cNvSpPr txBox="1"/>
          <p:nvPr>
            <p:ph type="title"/>
          </p:nvPr>
        </p:nvSpPr>
        <p:spPr>
          <a:xfrm>
            <a:off x="3534335" y="248584"/>
            <a:ext cx="5814712" cy="75211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2060"/>
              </a:buClr>
              <a:buSzPts val="2400"/>
              <a:buFont typeface="Arial Black"/>
              <a:buNone/>
              <a:defRPr b="1" sz="2400">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17500" lvl="1" marL="9144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304800" lvl="2" marL="13716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298450" lvl="3" marL="18288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4pPr>
            <a:lvl5pPr indent="-298450" lvl="4" marL="22860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spTree>
      <p:nvGrpSpPr>
        <p:cNvPr id="26" name="Shape 26"/>
        <p:cNvGrpSpPr/>
        <p:nvPr/>
      </p:nvGrpSpPr>
      <p:grpSpPr>
        <a:xfrm>
          <a:off x="0" y="0"/>
          <a:ext cx="0" cy="0"/>
          <a:chOff x="0" y="0"/>
          <a:chExt cx="0" cy="0"/>
        </a:xfrm>
      </p:grpSpPr>
      <p:sp>
        <p:nvSpPr>
          <p:cNvPr id="27" name="Google Shape;27;p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8" name="Google Shape;28;p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9" name="Google Shape;29;p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30" name="Google Shape;30;p9"/>
          <p:cNvSpPr txBox="1"/>
          <p:nvPr>
            <p:ph type="title"/>
          </p:nvPr>
        </p:nvSpPr>
        <p:spPr>
          <a:xfrm>
            <a:off x="1183640" y="15979"/>
            <a:ext cx="8102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22D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31" name="Shape 3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 name="Shape 32"/>
        <p:cNvGrpSpPr/>
        <p:nvPr/>
      </p:nvGrpSpPr>
      <p:grpSpPr>
        <a:xfrm>
          <a:off x="0" y="0"/>
          <a:ext cx="0" cy="0"/>
          <a:chOff x="0" y="0"/>
          <a:chExt cx="0" cy="0"/>
        </a:xfrm>
      </p:grpSpPr>
      <p:sp>
        <p:nvSpPr>
          <p:cNvPr id="33" name="Google Shape;33;g375698e0552_0_28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image" Target="../media/image28.png"/><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A picture containing text, clipart&#10;&#10;Description automatically generated" id="10" name="Google Shape;10;p4"/>
          <p:cNvPicPr preferRelativeResize="0"/>
          <p:nvPr/>
        </p:nvPicPr>
        <p:blipFill rotWithShape="1">
          <a:blip r:embed="rId1">
            <a:alphaModFix/>
          </a:blip>
          <a:srcRect b="0" l="0" r="0" t="0"/>
          <a:stretch/>
        </p:blipFill>
        <p:spPr>
          <a:xfrm>
            <a:off x="0" y="0"/>
            <a:ext cx="12192000" cy="6858000"/>
          </a:xfrm>
          <a:prstGeom prst="rect">
            <a:avLst/>
          </a:prstGeom>
          <a:noFill/>
          <a:ln>
            <a:noFill/>
          </a:ln>
        </p:spPr>
      </p:pic>
      <p:pic>
        <p:nvPicPr>
          <p:cNvPr descr="Imagen que contiene Logotipo&#10;&#10;Descripción generada automáticamente" id="11" name="Google Shape;11;p4"/>
          <p:cNvPicPr preferRelativeResize="0"/>
          <p:nvPr/>
        </p:nvPicPr>
        <p:blipFill rotWithShape="1">
          <a:blip r:embed="rId2">
            <a:alphaModFix/>
          </a:blip>
          <a:srcRect b="0" l="0" r="0" t="0"/>
          <a:stretch/>
        </p:blipFill>
        <p:spPr>
          <a:xfrm>
            <a:off x="605741" y="317550"/>
            <a:ext cx="4082006" cy="1530752"/>
          </a:xfrm>
          <a:prstGeom prst="rect">
            <a:avLst/>
          </a:prstGeom>
          <a:noFill/>
          <a:ln>
            <a:noFill/>
          </a:ln>
        </p:spPr>
      </p:pic>
      <p:grpSp>
        <p:nvGrpSpPr>
          <p:cNvPr id="12" name="Google Shape;12;p4"/>
          <p:cNvGrpSpPr/>
          <p:nvPr/>
        </p:nvGrpSpPr>
        <p:grpSpPr>
          <a:xfrm>
            <a:off x="179295" y="6057247"/>
            <a:ext cx="1955918" cy="548655"/>
            <a:chOff x="754017" y="3871464"/>
            <a:chExt cx="3958319" cy="1110348"/>
          </a:xfrm>
        </p:grpSpPr>
        <p:sp>
          <p:nvSpPr>
            <p:cNvPr id="13" name="Google Shape;13;p4"/>
            <p:cNvSpPr/>
            <p:nvPr/>
          </p:nvSpPr>
          <p:spPr>
            <a:xfrm>
              <a:off x="827314" y="3987080"/>
              <a:ext cx="3846107" cy="89842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Graphical user interface, text&#10;&#10;Description automatically generated" id="14" name="Google Shape;14;p4"/>
            <p:cNvPicPr preferRelativeResize="0"/>
            <p:nvPr/>
          </p:nvPicPr>
          <p:blipFill rotWithShape="1">
            <a:blip r:embed="rId3">
              <a:alphaModFix/>
            </a:blip>
            <a:srcRect b="0" l="0" r="0" t="0"/>
            <a:stretch/>
          </p:blipFill>
          <p:spPr>
            <a:xfrm>
              <a:off x="754017" y="3871464"/>
              <a:ext cx="3958319" cy="1110348"/>
            </a:xfrm>
            <a:prstGeom prst="rect">
              <a:avLst/>
            </a:prstGeom>
            <a:noFill/>
            <a:ln>
              <a:noFill/>
            </a:ln>
          </p:spPr>
        </p:pic>
      </p:grpSp>
      <p:sp>
        <p:nvSpPr>
          <p:cNvPr id="15" name="Google Shape;15;p4"/>
          <p:cNvSpPr txBox="1"/>
          <p:nvPr/>
        </p:nvSpPr>
        <p:spPr>
          <a:xfrm>
            <a:off x="2015639" y="5944690"/>
            <a:ext cx="4170007" cy="77376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0" i="0" lang="en-GB" sz="900" u="none" cap="none" strike="noStrike">
                <a:solidFill>
                  <a:srgbClr val="2A3768"/>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900" u="none" cap="none" strike="noStrike">
              <a:solidFill>
                <a:srgbClr val="2A3768"/>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 name="Shape 18"/>
        <p:cNvGrpSpPr/>
        <p:nvPr/>
      </p:nvGrpSpPr>
      <p:grpSpPr>
        <a:xfrm>
          <a:off x="0" y="0"/>
          <a:ext cx="0" cy="0"/>
          <a:chOff x="0" y="0"/>
          <a:chExt cx="0" cy="0"/>
        </a:xfrm>
      </p:grpSpPr>
      <p:sp>
        <p:nvSpPr>
          <p:cNvPr id="19" name="Google Shape;19;p6"/>
          <p:cNvSpPr txBox="1"/>
          <p:nvPr>
            <p:ph type="title"/>
          </p:nvPr>
        </p:nvSpPr>
        <p:spPr>
          <a:xfrm>
            <a:off x="1183640" y="15979"/>
            <a:ext cx="8102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22D59"/>
              </a:buClr>
              <a:buSzPts val="3000"/>
              <a:buFont typeface="Arial Black"/>
              <a:buNone/>
              <a:defRPr b="0" i="0" sz="3000" u="none" cap="none" strike="noStrike">
                <a:solidFill>
                  <a:srgbClr val="222D59"/>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descr="Icono&#10;&#10;Descripción generada automáticamente" id="20" name="Google Shape;20;p6"/>
          <p:cNvPicPr preferRelativeResize="0"/>
          <p:nvPr/>
        </p:nvPicPr>
        <p:blipFill rotWithShape="1">
          <a:blip r:embed="rId1">
            <a:alphaModFix/>
          </a:blip>
          <a:srcRect b="0" l="0" r="0" t="0"/>
          <a:stretch/>
        </p:blipFill>
        <p:spPr>
          <a:xfrm rot="-5400000">
            <a:off x="13302" y="2677"/>
            <a:ext cx="1080835" cy="1107440"/>
          </a:xfrm>
          <a:prstGeom prst="rect">
            <a:avLst/>
          </a:prstGeom>
          <a:noFill/>
          <a:ln>
            <a:noFill/>
          </a:ln>
        </p:spPr>
      </p:pic>
      <p:pic>
        <p:nvPicPr>
          <p:cNvPr descr="Imagen que contiene Logotipo&#10;&#10;Descripción generada automáticamente" id="21" name="Google Shape;21;p6"/>
          <p:cNvPicPr preferRelativeResize="0"/>
          <p:nvPr/>
        </p:nvPicPr>
        <p:blipFill rotWithShape="1">
          <a:blip r:embed="rId2">
            <a:alphaModFix/>
          </a:blip>
          <a:srcRect b="0" l="0" r="0" t="0"/>
          <a:stretch/>
        </p:blipFill>
        <p:spPr>
          <a:xfrm>
            <a:off x="9539549" y="146812"/>
            <a:ext cx="2332218" cy="874582"/>
          </a:xfrm>
          <a:prstGeom prst="rect">
            <a:avLst/>
          </a:prstGeom>
          <a:noFill/>
          <a:ln>
            <a:noFill/>
          </a:ln>
        </p:spPr>
      </p:pic>
      <p:pic>
        <p:nvPicPr>
          <p:cNvPr id="22" name="Google Shape;22;p6"/>
          <p:cNvPicPr preferRelativeResize="0"/>
          <p:nvPr/>
        </p:nvPicPr>
        <p:blipFill rotWithShape="1">
          <a:blip r:embed="rId3">
            <a:alphaModFix/>
          </a:blip>
          <a:srcRect b="0" l="0" r="0" t="0"/>
          <a:stretch/>
        </p:blipFill>
        <p:spPr>
          <a:xfrm>
            <a:off x="0" y="6395185"/>
            <a:ext cx="12192000" cy="46281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2" r:id="rId4"/>
    <p:sldLayoutId id="2147483653" r:id="rId5"/>
    <p:sldLayoutId id="2147483654" r:id="rId6"/>
    <p:sldLayoutId id="214748365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1.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1.jp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hyperlink" Target="https://thingsboard.io/docs/pe/user-guide/alarms/#lifecycle" TargetMode="External"/><Relationship Id="rId4" Type="http://schemas.openxmlformats.org/officeDocument/2006/relationships/image" Target="../media/image21.jpg"/><Relationship Id="rId5"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3.png"/><Relationship Id="rId4" Type="http://schemas.openxmlformats.org/officeDocument/2006/relationships/image" Target="../media/image22.png"/><Relationship Id="rId5" Type="http://schemas.openxmlformats.org/officeDocument/2006/relationships/image" Target="../media/image25.png"/><Relationship Id="rId6"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2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hyperlink" Target="https://thingsboard.io/docs/pe/user-guide/alarms/" TargetMode="Externa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 name="Shape 37"/>
        <p:cNvGrpSpPr/>
        <p:nvPr/>
      </p:nvGrpSpPr>
      <p:grpSpPr>
        <a:xfrm>
          <a:off x="0" y="0"/>
          <a:ext cx="0" cy="0"/>
          <a:chOff x="0" y="0"/>
          <a:chExt cx="0" cy="0"/>
        </a:xfrm>
      </p:grpSpPr>
      <p:sp>
        <p:nvSpPr>
          <p:cNvPr id="38" name="Google Shape;38;p1"/>
          <p:cNvSpPr txBox="1"/>
          <p:nvPr>
            <p:ph type="ctrTitle"/>
          </p:nvPr>
        </p:nvSpPr>
        <p:spPr>
          <a:xfrm>
            <a:off x="1014713" y="2964404"/>
            <a:ext cx="4712909" cy="57064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222D59"/>
              </a:buClr>
              <a:buSzPts val="3600"/>
              <a:buFont typeface="Arial Black"/>
              <a:buNone/>
            </a:pPr>
            <a:r>
              <a:rPr lang="en-GB" sz="3600">
                <a:solidFill>
                  <a:srgbClr val="222D59"/>
                </a:solidFill>
                <a:latin typeface="Arial Black"/>
                <a:ea typeface="Arial Black"/>
                <a:cs typeface="Arial Black"/>
                <a:sym typeface="Arial Black"/>
              </a:rPr>
              <a:t>THINGSBOARD ALARMS</a:t>
            </a:r>
            <a:endParaRPr sz="3600">
              <a:solidFill>
                <a:srgbClr val="222D59"/>
              </a:solidFill>
              <a:latin typeface="Arial Black"/>
              <a:ea typeface="Arial Black"/>
              <a:cs typeface="Arial Black"/>
              <a:sym typeface="Arial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375698e0552_0_61"/>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Alarms</a:t>
            </a:r>
            <a:endParaRPr sz="3600"/>
          </a:p>
        </p:txBody>
      </p:sp>
      <p:pic>
        <p:nvPicPr>
          <p:cNvPr id="113" name="Google Shape;113;g375698e0552_0_61"/>
          <p:cNvPicPr preferRelativeResize="0"/>
          <p:nvPr/>
        </p:nvPicPr>
        <p:blipFill rotWithShape="1">
          <a:blip r:embed="rId3">
            <a:alphaModFix/>
          </a:blip>
          <a:srcRect b="0" l="0" r="0" t="7697"/>
          <a:stretch/>
        </p:blipFill>
        <p:spPr>
          <a:xfrm>
            <a:off x="2345983" y="2403699"/>
            <a:ext cx="7485085" cy="3916199"/>
          </a:xfrm>
          <a:prstGeom prst="rect">
            <a:avLst/>
          </a:prstGeom>
          <a:noFill/>
          <a:ln cap="flat" cmpd="sng" w="9525">
            <a:solidFill>
              <a:srgbClr val="B7B7B7"/>
            </a:solidFill>
            <a:prstDash val="solid"/>
            <a:round/>
            <a:headEnd len="sm" w="sm" type="none"/>
            <a:tailEnd len="sm" w="sm" type="none"/>
          </a:ln>
        </p:spPr>
      </p:pic>
      <p:sp>
        <p:nvSpPr>
          <p:cNvPr id="114" name="Google Shape;114;g375698e0552_0_61"/>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15" name="Google Shape;115;g375698e0552_0_61"/>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Alarm rules</a:t>
            </a:r>
            <a:endParaRPr sz="1900"/>
          </a:p>
        </p:txBody>
      </p:sp>
      <p:sp>
        <p:nvSpPr>
          <p:cNvPr id="116" name="Google Shape;116;g375698e0552_0_61"/>
          <p:cNvSpPr/>
          <p:nvPr/>
        </p:nvSpPr>
        <p:spPr>
          <a:xfrm>
            <a:off x="2346008" y="2440675"/>
            <a:ext cx="7485300" cy="16056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17" name="Google Shape;117;g375698e0552_0_61"/>
          <p:cNvSpPr/>
          <p:nvPr/>
        </p:nvSpPr>
        <p:spPr>
          <a:xfrm>
            <a:off x="2355284" y="4083250"/>
            <a:ext cx="7485300" cy="16056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18" name="Google Shape;118;g375698e0552_0_61"/>
          <p:cNvSpPr/>
          <p:nvPr/>
        </p:nvSpPr>
        <p:spPr>
          <a:xfrm>
            <a:off x="2364560" y="5735100"/>
            <a:ext cx="7485300" cy="5760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19" name="Google Shape;119;g375698e0552_0_61"/>
          <p:cNvSpPr txBox="1"/>
          <p:nvPr/>
        </p:nvSpPr>
        <p:spPr>
          <a:xfrm>
            <a:off x="2355284" y="2574875"/>
            <a:ext cx="1273200" cy="274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chemeClr val="dk1"/>
                </a:solidFill>
                <a:latin typeface="Calibri"/>
                <a:ea typeface="Calibri"/>
                <a:cs typeface="Calibri"/>
                <a:sym typeface="Calibri"/>
              </a:rPr>
              <a:t>Hezetasuna</a:t>
            </a:r>
            <a:endParaRPr b="0" i="0" sz="13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375698e0552_0_72"/>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Alarms</a:t>
            </a:r>
            <a:endParaRPr sz="3600"/>
          </a:p>
        </p:txBody>
      </p:sp>
      <p:sp>
        <p:nvSpPr>
          <p:cNvPr id="125" name="Google Shape;125;g375698e0552_0_72"/>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26" name="Google Shape;126;g375698e0552_0_72"/>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Alarm rules - Create alarms rules</a:t>
            </a:r>
            <a:endParaRPr sz="1900"/>
          </a:p>
        </p:txBody>
      </p:sp>
      <p:sp>
        <p:nvSpPr>
          <p:cNvPr id="127" name="Google Shape;127;g375698e0552_0_72"/>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Alarm rule batean honako parametroak definitu daitezke:</a:t>
            </a:r>
            <a:endParaRPr sz="2400"/>
          </a:p>
          <a:p>
            <a:pPr indent="0" lvl="0" marL="0" rtl="0" algn="l">
              <a:lnSpc>
                <a:spcPct val="115000"/>
              </a:lnSpc>
              <a:spcBef>
                <a:spcPts val="0"/>
              </a:spcBef>
              <a:spcAft>
                <a:spcPts val="0"/>
              </a:spcAft>
              <a:buSzPts val="1600"/>
              <a:buNone/>
            </a:pPr>
            <a:r>
              <a:t/>
            </a:r>
            <a:endParaRPr sz="2400"/>
          </a:p>
          <a:p>
            <a:pPr indent="-368300" lvl="0" marL="457200" rtl="0" algn="l">
              <a:lnSpc>
                <a:spcPct val="115000"/>
              </a:lnSpc>
              <a:spcBef>
                <a:spcPts val="0"/>
              </a:spcBef>
              <a:spcAft>
                <a:spcPts val="0"/>
              </a:spcAft>
              <a:buSzPts val="2400"/>
              <a:buChar char="●"/>
            </a:pPr>
            <a:r>
              <a:rPr b="1" lang="en-GB" sz="2400"/>
              <a:t>Severity</a:t>
            </a:r>
            <a:r>
              <a:rPr lang="en-GB" sz="2400"/>
              <a:t>: alarmaren garrantzia (critical, major, minor, warning, indeterminate)</a:t>
            </a:r>
            <a:endParaRPr sz="2400"/>
          </a:p>
          <a:p>
            <a:pPr indent="0" lvl="0" marL="457200" rtl="0" algn="l">
              <a:lnSpc>
                <a:spcPct val="115000"/>
              </a:lnSpc>
              <a:spcBef>
                <a:spcPts val="0"/>
              </a:spcBef>
              <a:spcAft>
                <a:spcPts val="0"/>
              </a:spcAft>
              <a:buSzPts val="1600"/>
              <a:buNone/>
            </a:pPr>
            <a:r>
              <a:t/>
            </a:r>
            <a:endParaRPr sz="2000"/>
          </a:p>
          <a:p>
            <a:pPr indent="-368300" lvl="0" marL="457200" rtl="0" algn="l">
              <a:lnSpc>
                <a:spcPct val="115000"/>
              </a:lnSpc>
              <a:spcBef>
                <a:spcPts val="0"/>
              </a:spcBef>
              <a:spcAft>
                <a:spcPts val="0"/>
              </a:spcAft>
              <a:buSzPts val="2400"/>
              <a:buChar char="●"/>
            </a:pPr>
            <a:r>
              <a:rPr b="1" lang="en-GB" sz="2400"/>
              <a:t>Alarm rule condition</a:t>
            </a:r>
            <a:r>
              <a:rPr lang="en-GB" sz="2400"/>
              <a:t>: alarmaren aktibazio baldintza</a:t>
            </a:r>
            <a:endParaRPr sz="2400"/>
          </a:p>
          <a:p>
            <a:pPr indent="0" lvl="0" marL="0" rtl="0" algn="l">
              <a:lnSpc>
                <a:spcPct val="115000"/>
              </a:lnSpc>
              <a:spcBef>
                <a:spcPts val="0"/>
              </a:spcBef>
              <a:spcAft>
                <a:spcPts val="0"/>
              </a:spcAft>
              <a:buSzPts val="1600"/>
              <a:buNone/>
            </a:pPr>
            <a:r>
              <a:t/>
            </a:r>
            <a:endParaRPr sz="2000"/>
          </a:p>
          <a:p>
            <a:pPr indent="-368300" lvl="0" marL="457200" rtl="0" algn="l">
              <a:lnSpc>
                <a:spcPct val="115000"/>
              </a:lnSpc>
              <a:spcBef>
                <a:spcPts val="0"/>
              </a:spcBef>
              <a:spcAft>
                <a:spcPts val="0"/>
              </a:spcAft>
              <a:buSzPts val="2400"/>
              <a:buChar char="●"/>
            </a:pPr>
            <a:r>
              <a:rPr b="1" lang="en-GB" sz="2400"/>
              <a:t>Schedule</a:t>
            </a:r>
            <a:r>
              <a:rPr lang="en-GB" sz="2400"/>
              <a:t>: alarma baldintzaren aktibazio ordutegia</a:t>
            </a:r>
            <a:endParaRPr sz="2400"/>
          </a:p>
          <a:p>
            <a:pPr indent="0" lvl="0" marL="0" rtl="0" algn="l">
              <a:lnSpc>
                <a:spcPct val="115000"/>
              </a:lnSpc>
              <a:spcBef>
                <a:spcPts val="0"/>
              </a:spcBef>
              <a:spcAft>
                <a:spcPts val="0"/>
              </a:spcAft>
              <a:buSzPts val="1600"/>
              <a:buNone/>
            </a:pPr>
            <a:r>
              <a:t/>
            </a:r>
            <a:endParaRPr sz="2000"/>
          </a:p>
          <a:p>
            <a:pPr indent="-368300" lvl="0" marL="457200" rtl="0" algn="l">
              <a:lnSpc>
                <a:spcPct val="115000"/>
              </a:lnSpc>
              <a:spcBef>
                <a:spcPts val="0"/>
              </a:spcBef>
              <a:spcAft>
                <a:spcPts val="0"/>
              </a:spcAft>
              <a:buSzPts val="2400"/>
              <a:buChar char="●"/>
            </a:pPr>
            <a:r>
              <a:rPr b="1" lang="en-GB" sz="2400"/>
              <a:t>Details</a:t>
            </a:r>
            <a:r>
              <a:rPr lang="en-GB" sz="2400"/>
              <a:t>: alarm rule-aren deskribapen orokorra</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128" name="Google Shape;128;g375698e0552_0_72"/>
          <p:cNvPicPr preferRelativeResize="0"/>
          <p:nvPr/>
        </p:nvPicPr>
        <p:blipFill rotWithShape="1">
          <a:blip r:embed="rId3">
            <a:alphaModFix/>
          </a:blip>
          <a:srcRect b="0" l="0" r="0" t="0"/>
          <a:stretch/>
        </p:blipFill>
        <p:spPr>
          <a:xfrm>
            <a:off x="8737626" y="3972925"/>
            <a:ext cx="1615942" cy="432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375698e0552_0_80"/>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Alarms</a:t>
            </a:r>
            <a:endParaRPr sz="3600"/>
          </a:p>
        </p:txBody>
      </p:sp>
      <p:sp>
        <p:nvSpPr>
          <p:cNvPr id="134" name="Google Shape;134;g375698e0552_0_80"/>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35" name="Google Shape;135;g375698e0552_0_80"/>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Alarm rules - Alarm rule conditions</a:t>
            </a:r>
            <a:endParaRPr sz="1900"/>
          </a:p>
        </p:txBody>
      </p:sp>
      <p:sp>
        <p:nvSpPr>
          <p:cNvPr id="136" name="Google Shape;136;g375698e0552_0_80"/>
          <p:cNvSpPr txBox="1"/>
          <p:nvPr>
            <p:ph idx="2" type="body"/>
          </p:nvPr>
        </p:nvSpPr>
        <p:spPr>
          <a:xfrm>
            <a:off x="775078" y="2357275"/>
            <a:ext cx="54900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Alarmaren aktibazio balditzak definitzerakoan, Thingsboard-ek malgutasun eta aukera ugari eskaintzen dizkigu.</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“Key filter”-ak erabiliz, gailuaren edozein attribute edo telemetry datu erabili dezakegun baldintza bezala. </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137" name="Google Shape;137;g375698e0552_0_80"/>
          <p:cNvPicPr preferRelativeResize="0"/>
          <p:nvPr/>
        </p:nvPicPr>
        <p:blipFill rotWithShape="1">
          <a:blip r:embed="rId3">
            <a:alphaModFix/>
          </a:blip>
          <a:srcRect b="0" l="0" r="0" t="0"/>
          <a:stretch/>
        </p:blipFill>
        <p:spPr>
          <a:xfrm>
            <a:off x="6364016" y="2357275"/>
            <a:ext cx="5217637" cy="3816300"/>
          </a:xfrm>
          <a:prstGeom prst="rect">
            <a:avLst/>
          </a:prstGeom>
          <a:noFill/>
          <a:ln cap="flat" cmpd="sng" w="9525">
            <a:solidFill>
              <a:srgbClr val="B7B7B7"/>
            </a:solidFill>
            <a:prstDash val="solid"/>
            <a:round/>
            <a:headEnd len="sm" w="sm" type="none"/>
            <a:tailEnd len="sm" w="sm" type="none"/>
          </a:ln>
        </p:spPr>
      </p:pic>
      <p:sp>
        <p:nvSpPr>
          <p:cNvPr id="138" name="Google Shape;138;g375698e0552_0_80"/>
          <p:cNvSpPr/>
          <p:nvPr/>
        </p:nvSpPr>
        <p:spPr>
          <a:xfrm>
            <a:off x="6738234" y="4138925"/>
            <a:ext cx="825900" cy="2505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375698e0552_0_89"/>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Alarms</a:t>
            </a:r>
            <a:endParaRPr sz="3600"/>
          </a:p>
        </p:txBody>
      </p:sp>
      <p:sp>
        <p:nvSpPr>
          <p:cNvPr id="144" name="Google Shape;144;g375698e0552_0_89"/>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45" name="Google Shape;145;g375698e0552_0_89"/>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Alarm rules - Alarm rule conditions</a:t>
            </a:r>
            <a:endParaRPr sz="1900"/>
          </a:p>
        </p:txBody>
      </p:sp>
      <p:pic>
        <p:nvPicPr>
          <p:cNvPr id="146" name="Google Shape;146;g375698e0552_0_89"/>
          <p:cNvPicPr preferRelativeResize="0"/>
          <p:nvPr/>
        </p:nvPicPr>
        <p:blipFill rotWithShape="1">
          <a:blip r:embed="rId3">
            <a:alphaModFix/>
          </a:blip>
          <a:srcRect b="0" l="0" r="0" t="0"/>
          <a:stretch/>
        </p:blipFill>
        <p:spPr>
          <a:xfrm>
            <a:off x="1809162" y="2141168"/>
            <a:ext cx="8572500" cy="4067175"/>
          </a:xfrm>
          <a:prstGeom prst="rect">
            <a:avLst/>
          </a:prstGeom>
          <a:noFill/>
          <a:ln cap="flat" cmpd="sng" w="9525">
            <a:solidFill>
              <a:srgbClr val="B7B7B7"/>
            </a:solidFill>
            <a:prstDash val="solid"/>
            <a:round/>
            <a:headEnd len="sm" w="sm" type="none"/>
            <a:tailEnd len="sm" w="sm" type="none"/>
          </a:ln>
        </p:spPr>
      </p:pic>
      <p:sp>
        <p:nvSpPr>
          <p:cNvPr id="147" name="Google Shape;147;g375698e0552_0_89"/>
          <p:cNvSpPr/>
          <p:nvPr/>
        </p:nvSpPr>
        <p:spPr>
          <a:xfrm>
            <a:off x="2023341" y="2941800"/>
            <a:ext cx="891300" cy="4329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48" name="Google Shape;148;g375698e0552_0_89"/>
          <p:cNvSpPr/>
          <p:nvPr/>
        </p:nvSpPr>
        <p:spPr>
          <a:xfrm>
            <a:off x="4334369" y="2923225"/>
            <a:ext cx="825900" cy="4329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49" name="Google Shape;149;g375698e0552_0_89"/>
          <p:cNvSpPr/>
          <p:nvPr/>
        </p:nvSpPr>
        <p:spPr>
          <a:xfrm>
            <a:off x="7703511" y="2913950"/>
            <a:ext cx="937200" cy="4329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50" name="Google Shape;150;g375698e0552_0_89"/>
          <p:cNvSpPr/>
          <p:nvPr/>
        </p:nvSpPr>
        <p:spPr>
          <a:xfrm>
            <a:off x="2264642" y="4992700"/>
            <a:ext cx="603300" cy="3249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51" name="Google Shape;151;g375698e0552_0_89"/>
          <p:cNvSpPr/>
          <p:nvPr/>
        </p:nvSpPr>
        <p:spPr>
          <a:xfrm>
            <a:off x="2840098" y="4203900"/>
            <a:ext cx="825900" cy="4917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52" name="Google Shape;152;g375698e0552_0_89"/>
          <p:cNvSpPr/>
          <p:nvPr/>
        </p:nvSpPr>
        <p:spPr>
          <a:xfrm>
            <a:off x="4872689" y="4176050"/>
            <a:ext cx="510300" cy="5013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53" name="Google Shape;153;g375698e0552_0_89"/>
          <p:cNvSpPr/>
          <p:nvPr/>
        </p:nvSpPr>
        <p:spPr>
          <a:xfrm>
            <a:off x="9698993" y="5781520"/>
            <a:ext cx="603300" cy="3249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54" name="Google Shape;154;g375698e0552_0_89"/>
          <p:cNvSpPr txBox="1"/>
          <p:nvPr/>
        </p:nvSpPr>
        <p:spPr>
          <a:xfrm>
            <a:off x="2338982" y="2691219"/>
            <a:ext cx="2601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FF0000"/>
                </a:solidFill>
                <a:latin typeface="Arial"/>
                <a:ea typeface="Arial"/>
                <a:cs typeface="Arial"/>
                <a:sym typeface="Arial"/>
              </a:rPr>
              <a:t>1</a:t>
            </a:r>
            <a:endParaRPr b="1" i="0" sz="1100" u="none" cap="none" strike="noStrike">
              <a:solidFill>
                <a:srgbClr val="FF0000"/>
              </a:solidFill>
              <a:latin typeface="Arial"/>
              <a:ea typeface="Arial"/>
              <a:cs typeface="Arial"/>
              <a:sym typeface="Arial"/>
            </a:endParaRPr>
          </a:p>
        </p:txBody>
      </p:sp>
      <p:sp>
        <p:nvSpPr>
          <p:cNvPr id="155" name="Google Shape;155;g375698e0552_0_89"/>
          <p:cNvSpPr txBox="1"/>
          <p:nvPr/>
        </p:nvSpPr>
        <p:spPr>
          <a:xfrm>
            <a:off x="4617456" y="2672659"/>
            <a:ext cx="2601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FF0000"/>
                </a:solidFill>
                <a:latin typeface="Arial"/>
                <a:ea typeface="Arial"/>
                <a:cs typeface="Arial"/>
                <a:sym typeface="Arial"/>
              </a:rPr>
              <a:t>2</a:t>
            </a:r>
            <a:endParaRPr b="1" i="0" sz="1100" u="none" cap="none" strike="noStrike">
              <a:solidFill>
                <a:srgbClr val="FF0000"/>
              </a:solidFill>
              <a:latin typeface="Arial"/>
              <a:ea typeface="Arial"/>
              <a:cs typeface="Arial"/>
              <a:sym typeface="Arial"/>
            </a:endParaRPr>
          </a:p>
        </p:txBody>
      </p:sp>
      <p:sp>
        <p:nvSpPr>
          <p:cNvPr id="156" name="Google Shape;156;g375698e0552_0_89"/>
          <p:cNvSpPr txBox="1"/>
          <p:nvPr/>
        </p:nvSpPr>
        <p:spPr>
          <a:xfrm>
            <a:off x="8042255" y="2663394"/>
            <a:ext cx="2601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FF0000"/>
                </a:solidFill>
                <a:latin typeface="Arial"/>
                <a:ea typeface="Arial"/>
                <a:cs typeface="Arial"/>
                <a:sym typeface="Arial"/>
              </a:rPr>
              <a:t>3</a:t>
            </a:r>
            <a:endParaRPr b="1" i="0" sz="1100" u="none" cap="none" strike="noStrike">
              <a:solidFill>
                <a:srgbClr val="FF0000"/>
              </a:solidFill>
              <a:latin typeface="Arial"/>
              <a:ea typeface="Arial"/>
              <a:cs typeface="Arial"/>
              <a:sym typeface="Arial"/>
            </a:endParaRPr>
          </a:p>
        </p:txBody>
      </p:sp>
      <p:sp>
        <p:nvSpPr>
          <p:cNvPr id="157" name="Google Shape;157;g375698e0552_0_89"/>
          <p:cNvSpPr txBox="1"/>
          <p:nvPr/>
        </p:nvSpPr>
        <p:spPr>
          <a:xfrm>
            <a:off x="2445696" y="4731399"/>
            <a:ext cx="2601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FF0000"/>
                </a:solidFill>
                <a:latin typeface="Arial"/>
                <a:ea typeface="Arial"/>
                <a:cs typeface="Arial"/>
                <a:sym typeface="Arial"/>
              </a:rPr>
              <a:t>4</a:t>
            </a:r>
            <a:endParaRPr b="1" i="0" sz="1100" u="none" cap="none" strike="noStrike">
              <a:solidFill>
                <a:srgbClr val="FF0000"/>
              </a:solidFill>
              <a:latin typeface="Arial"/>
              <a:ea typeface="Arial"/>
              <a:cs typeface="Arial"/>
              <a:sym typeface="Arial"/>
            </a:endParaRPr>
          </a:p>
        </p:txBody>
      </p:sp>
      <p:sp>
        <p:nvSpPr>
          <p:cNvPr id="158" name="Google Shape;158;g375698e0552_0_89"/>
          <p:cNvSpPr txBox="1"/>
          <p:nvPr/>
        </p:nvSpPr>
        <p:spPr>
          <a:xfrm>
            <a:off x="3123185" y="3946509"/>
            <a:ext cx="2601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FF0000"/>
                </a:solidFill>
                <a:latin typeface="Arial"/>
                <a:ea typeface="Arial"/>
                <a:cs typeface="Arial"/>
                <a:sym typeface="Arial"/>
              </a:rPr>
              <a:t>5</a:t>
            </a:r>
            <a:endParaRPr b="1" i="0" sz="1100" u="none" cap="none" strike="noStrike">
              <a:solidFill>
                <a:srgbClr val="FF0000"/>
              </a:solidFill>
              <a:latin typeface="Arial"/>
              <a:ea typeface="Arial"/>
              <a:cs typeface="Arial"/>
              <a:sym typeface="Arial"/>
            </a:endParaRPr>
          </a:p>
        </p:txBody>
      </p:sp>
      <p:sp>
        <p:nvSpPr>
          <p:cNvPr id="159" name="Google Shape;159;g375698e0552_0_89"/>
          <p:cNvSpPr txBox="1"/>
          <p:nvPr/>
        </p:nvSpPr>
        <p:spPr>
          <a:xfrm>
            <a:off x="4997956" y="3927949"/>
            <a:ext cx="2601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FF0000"/>
                </a:solidFill>
                <a:latin typeface="Arial"/>
                <a:ea typeface="Arial"/>
                <a:cs typeface="Arial"/>
                <a:sym typeface="Arial"/>
              </a:rPr>
              <a:t>6</a:t>
            </a:r>
            <a:endParaRPr b="1" i="0" sz="1100" u="none" cap="none" strike="noStrike">
              <a:solidFill>
                <a:srgbClr val="FF0000"/>
              </a:solidFill>
              <a:latin typeface="Arial"/>
              <a:ea typeface="Arial"/>
              <a:cs typeface="Arial"/>
              <a:sym typeface="Arial"/>
            </a:endParaRPr>
          </a:p>
        </p:txBody>
      </p:sp>
      <p:sp>
        <p:nvSpPr>
          <p:cNvPr id="160" name="Google Shape;160;g375698e0552_0_89"/>
          <p:cNvSpPr txBox="1"/>
          <p:nvPr/>
        </p:nvSpPr>
        <p:spPr>
          <a:xfrm>
            <a:off x="9870770" y="5518753"/>
            <a:ext cx="2601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FF0000"/>
                </a:solidFill>
                <a:latin typeface="Arial"/>
                <a:ea typeface="Arial"/>
                <a:cs typeface="Arial"/>
                <a:sym typeface="Arial"/>
              </a:rPr>
              <a:t>7</a:t>
            </a:r>
            <a:endParaRPr b="1" i="0" sz="1100" u="none" cap="none" strike="noStrike">
              <a:solidFill>
                <a:srgbClr val="FF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375698e0552_0_110"/>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Alarms</a:t>
            </a:r>
            <a:endParaRPr sz="3600"/>
          </a:p>
        </p:txBody>
      </p:sp>
      <p:sp>
        <p:nvSpPr>
          <p:cNvPr id="166" name="Google Shape;166;g375698e0552_0_110"/>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67" name="Google Shape;167;g375698e0552_0_110"/>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Alarm rules - Alarm rule conditions</a:t>
            </a:r>
            <a:endParaRPr sz="1900"/>
          </a:p>
        </p:txBody>
      </p:sp>
      <p:sp>
        <p:nvSpPr>
          <p:cNvPr id="168" name="Google Shape;168;g375698e0552_0_110"/>
          <p:cNvSpPr txBox="1"/>
          <p:nvPr>
            <p:ph idx="2" type="body"/>
          </p:nvPr>
        </p:nvSpPr>
        <p:spPr>
          <a:xfrm>
            <a:off x="775078" y="2357275"/>
            <a:ext cx="54900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Gure baldintza definitu ondoren, “Filter preview” atalean baldintzaren laburpen eskematiko bat azalduko zaigu:</a:t>
            </a:r>
            <a:endParaRPr sz="2400"/>
          </a:p>
          <a:p>
            <a:pPr indent="0" lvl="0" marL="0" rtl="0" algn="l">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rPr lang="en-GB" sz="2400">
                <a:solidFill>
                  <a:srgbClr val="0B5394"/>
                </a:solidFill>
              </a:rPr>
              <a:t>CO2</a:t>
            </a:r>
            <a:r>
              <a:rPr lang="en-GB" sz="2400"/>
              <a:t> greater or equal </a:t>
            </a:r>
            <a:r>
              <a:rPr lang="en-GB" sz="2400">
                <a:solidFill>
                  <a:srgbClr val="B45F06"/>
                </a:solidFill>
              </a:rPr>
              <a:t>650</a:t>
            </a:r>
            <a:endParaRPr sz="2400">
              <a:solidFill>
                <a:srgbClr val="B45F06"/>
              </a:solidFill>
            </a:endParaRPr>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Dena ondo dagoenez, “Save” botoia sakatuko dugu.</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169" name="Google Shape;169;g375698e0552_0_110"/>
          <p:cNvPicPr preferRelativeResize="0"/>
          <p:nvPr/>
        </p:nvPicPr>
        <p:blipFill rotWithShape="1">
          <a:blip r:embed="rId3">
            <a:alphaModFix/>
          </a:blip>
          <a:srcRect b="0" l="0" r="0" t="0"/>
          <a:stretch/>
        </p:blipFill>
        <p:spPr>
          <a:xfrm>
            <a:off x="6505454" y="2303425"/>
            <a:ext cx="4855077" cy="4013423"/>
          </a:xfrm>
          <a:prstGeom prst="rect">
            <a:avLst/>
          </a:prstGeom>
          <a:noFill/>
          <a:ln cap="flat" cmpd="sng" w="9525">
            <a:solidFill>
              <a:srgbClr val="B7B7B7"/>
            </a:solidFill>
            <a:prstDash val="solid"/>
            <a:round/>
            <a:headEnd len="sm" w="sm" type="none"/>
            <a:tailEnd len="sm" w="sm" type="none"/>
          </a:ln>
        </p:spPr>
      </p:pic>
      <p:sp>
        <p:nvSpPr>
          <p:cNvPr id="170" name="Google Shape;170;g375698e0552_0_110"/>
          <p:cNvSpPr/>
          <p:nvPr/>
        </p:nvSpPr>
        <p:spPr>
          <a:xfrm>
            <a:off x="6849624" y="4816375"/>
            <a:ext cx="1299600" cy="2877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71" name="Google Shape;171;g375698e0552_0_110"/>
          <p:cNvSpPr/>
          <p:nvPr/>
        </p:nvSpPr>
        <p:spPr>
          <a:xfrm>
            <a:off x="10877703" y="6041355"/>
            <a:ext cx="417600" cy="2052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375698e0552_0_120"/>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Alarms</a:t>
            </a:r>
            <a:endParaRPr sz="3600"/>
          </a:p>
        </p:txBody>
      </p:sp>
      <p:sp>
        <p:nvSpPr>
          <p:cNvPr id="177" name="Google Shape;177;g375698e0552_0_120"/>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78" name="Google Shape;178;g375698e0552_0_120"/>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Alarm rules - Clear alarm rule</a:t>
            </a:r>
            <a:endParaRPr sz="1900"/>
          </a:p>
        </p:txBody>
      </p:sp>
      <p:sp>
        <p:nvSpPr>
          <p:cNvPr id="179" name="Google Shape;179;g375698e0552_0_120"/>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Azkenik, alarma egoera noiz amaituko den definitzea falta zaigu. Horretarako, “Clear alarm rule” atalaren barruan dagoen “Add clear condition” botoiaz baliatuko gara. </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Desaktibazio baldintza honek aurrekoaren sintaxi berdina mantenduko du:</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180" name="Google Shape;180;g375698e0552_0_120"/>
          <p:cNvPicPr preferRelativeResize="0"/>
          <p:nvPr/>
        </p:nvPicPr>
        <p:blipFill rotWithShape="1">
          <a:blip r:embed="rId3">
            <a:alphaModFix/>
          </a:blip>
          <a:srcRect b="0" l="0" r="0" t="0"/>
          <a:stretch/>
        </p:blipFill>
        <p:spPr>
          <a:xfrm>
            <a:off x="5117593" y="3787399"/>
            <a:ext cx="2287400" cy="762450"/>
          </a:xfrm>
          <a:prstGeom prst="rect">
            <a:avLst/>
          </a:prstGeom>
          <a:noFill/>
          <a:ln cap="flat" cmpd="sng" w="9525">
            <a:solidFill>
              <a:srgbClr val="B7B7B7"/>
            </a:solidFill>
            <a:prstDash val="solid"/>
            <a:round/>
            <a:headEnd len="sm" w="sm" type="none"/>
            <a:tailEnd len="sm" w="sm" type="none"/>
          </a:ln>
        </p:spPr>
      </p:pic>
      <p:sp>
        <p:nvSpPr>
          <p:cNvPr id="181" name="Google Shape;181;g375698e0552_0_120"/>
          <p:cNvSpPr/>
          <p:nvPr/>
        </p:nvSpPr>
        <p:spPr>
          <a:xfrm>
            <a:off x="5225391" y="4138930"/>
            <a:ext cx="1754100" cy="3156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375698e0552_0_129"/>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Alarms</a:t>
            </a:r>
            <a:endParaRPr sz="3600"/>
          </a:p>
        </p:txBody>
      </p:sp>
      <p:sp>
        <p:nvSpPr>
          <p:cNvPr id="187" name="Google Shape;187;g375698e0552_0_129"/>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88" name="Google Shape;188;g375698e0552_0_129"/>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Alarm rules - Clear alarm rule</a:t>
            </a:r>
            <a:endParaRPr sz="1900"/>
          </a:p>
        </p:txBody>
      </p:sp>
      <p:sp>
        <p:nvSpPr>
          <p:cNvPr id="189" name="Google Shape;189;g375698e0552_0_129"/>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190" name="Google Shape;190;g375698e0552_0_129"/>
          <p:cNvPicPr preferRelativeResize="0"/>
          <p:nvPr/>
        </p:nvPicPr>
        <p:blipFill rotWithShape="1">
          <a:blip r:embed="rId3">
            <a:alphaModFix/>
          </a:blip>
          <a:srcRect b="0" l="0" r="0" t="0"/>
          <a:stretch/>
        </p:blipFill>
        <p:spPr>
          <a:xfrm>
            <a:off x="1814738" y="2141163"/>
            <a:ext cx="8562975" cy="4067175"/>
          </a:xfrm>
          <a:prstGeom prst="rect">
            <a:avLst/>
          </a:prstGeom>
          <a:noFill/>
          <a:ln cap="flat" cmpd="sng" w="9525">
            <a:solidFill>
              <a:srgbClr val="B7B7B7"/>
            </a:solidFill>
            <a:prstDash val="solid"/>
            <a:round/>
            <a:headEnd len="sm" w="sm" type="none"/>
            <a:tailEnd len="sm" w="sm" type="none"/>
          </a:ln>
        </p:spPr>
      </p:pic>
      <p:sp>
        <p:nvSpPr>
          <p:cNvPr id="191" name="Google Shape;191;g375698e0552_0_129"/>
          <p:cNvSpPr/>
          <p:nvPr/>
        </p:nvSpPr>
        <p:spPr>
          <a:xfrm>
            <a:off x="2023341" y="2941800"/>
            <a:ext cx="891300" cy="4329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92" name="Google Shape;192;g375698e0552_0_129"/>
          <p:cNvSpPr/>
          <p:nvPr/>
        </p:nvSpPr>
        <p:spPr>
          <a:xfrm>
            <a:off x="4334369" y="2923225"/>
            <a:ext cx="825900" cy="4329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93" name="Google Shape;193;g375698e0552_0_129"/>
          <p:cNvSpPr/>
          <p:nvPr/>
        </p:nvSpPr>
        <p:spPr>
          <a:xfrm>
            <a:off x="7703511" y="2913950"/>
            <a:ext cx="937200" cy="4329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94" name="Google Shape;194;g375698e0552_0_129"/>
          <p:cNvSpPr/>
          <p:nvPr/>
        </p:nvSpPr>
        <p:spPr>
          <a:xfrm>
            <a:off x="2264642" y="4992700"/>
            <a:ext cx="603300" cy="3249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95" name="Google Shape;195;g375698e0552_0_129"/>
          <p:cNvSpPr/>
          <p:nvPr/>
        </p:nvSpPr>
        <p:spPr>
          <a:xfrm>
            <a:off x="2840098" y="4203900"/>
            <a:ext cx="825900" cy="4917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96" name="Google Shape;196;g375698e0552_0_129"/>
          <p:cNvSpPr/>
          <p:nvPr/>
        </p:nvSpPr>
        <p:spPr>
          <a:xfrm>
            <a:off x="4872689" y="4176050"/>
            <a:ext cx="510300" cy="5013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97" name="Google Shape;197;g375698e0552_0_129"/>
          <p:cNvSpPr/>
          <p:nvPr/>
        </p:nvSpPr>
        <p:spPr>
          <a:xfrm>
            <a:off x="9698998" y="5781526"/>
            <a:ext cx="603300" cy="3651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98" name="Google Shape;198;g375698e0552_0_129"/>
          <p:cNvSpPr txBox="1"/>
          <p:nvPr/>
        </p:nvSpPr>
        <p:spPr>
          <a:xfrm>
            <a:off x="2338982" y="2691219"/>
            <a:ext cx="2601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FF0000"/>
                </a:solidFill>
                <a:latin typeface="Arial"/>
                <a:ea typeface="Arial"/>
                <a:cs typeface="Arial"/>
                <a:sym typeface="Arial"/>
              </a:rPr>
              <a:t>1</a:t>
            </a:r>
            <a:endParaRPr b="1" i="0" sz="1100" u="none" cap="none" strike="noStrike">
              <a:solidFill>
                <a:srgbClr val="FF0000"/>
              </a:solidFill>
              <a:latin typeface="Arial"/>
              <a:ea typeface="Arial"/>
              <a:cs typeface="Arial"/>
              <a:sym typeface="Arial"/>
            </a:endParaRPr>
          </a:p>
        </p:txBody>
      </p:sp>
      <p:sp>
        <p:nvSpPr>
          <p:cNvPr id="199" name="Google Shape;199;g375698e0552_0_129"/>
          <p:cNvSpPr txBox="1"/>
          <p:nvPr/>
        </p:nvSpPr>
        <p:spPr>
          <a:xfrm>
            <a:off x="4617456" y="2672659"/>
            <a:ext cx="2601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FF0000"/>
                </a:solidFill>
                <a:latin typeface="Arial"/>
                <a:ea typeface="Arial"/>
                <a:cs typeface="Arial"/>
                <a:sym typeface="Arial"/>
              </a:rPr>
              <a:t>2</a:t>
            </a:r>
            <a:endParaRPr b="1" i="0" sz="1100" u="none" cap="none" strike="noStrike">
              <a:solidFill>
                <a:srgbClr val="FF0000"/>
              </a:solidFill>
              <a:latin typeface="Arial"/>
              <a:ea typeface="Arial"/>
              <a:cs typeface="Arial"/>
              <a:sym typeface="Arial"/>
            </a:endParaRPr>
          </a:p>
        </p:txBody>
      </p:sp>
      <p:sp>
        <p:nvSpPr>
          <p:cNvPr id="200" name="Google Shape;200;g375698e0552_0_129"/>
          <p:cNvSpPr txBox="1"/>
          <p:nvPr/>
        </p:nvSpPr>
        <p:spPr>
          <a:xfrm>
            <a:off x="8042255" y="2663394"/>
            <a:ext cx="2601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FF0000"/>
                </a:solidFill>
                <a:latin typeface="Arial"/>
                <a:ea typeface="Arial"/>
                <a:cs typeface="Arial"/>
                <a:sym typeface="Arial"/>
              </a:rPr>
              <a:t>3</a:t>
            </a:r>
            <a:endParaRPr b="1" i="0" sz="1100" u="none" cap="none" strike="noStrike">
              <a:solidFill>
                <a:srgbClr val="FF0000"/>
              </a:solidFill>
              <a:latin typeface="Arial"/>
              <a:ea typeface="Arial"/>
              <a:cs typeface="Arial"/>
              <a:sym typeface="Arial"/>
            </a:endParaRPr>
          </a:p>
        </p:txBody>
      </p:sp>
      <p:sp>
        <p:nvSpPr>
          <p:cNvPr id="201" name="Google Shape;201;g375698e0552_0_129"/>
          <p:cNvSpPr txBox="1"/>
          <p:nvPr/>
        </p:nvSpPr>
        <p:spPr>
          <a:xfrm>
            <a:off x="2445696" y="4731399"/>
            <a:ext cx="2601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FF0000"/>
                </a:solidFill>
                <a:latin typeface="Arial"/>
                <a:ea typeface="Arial"/>
                <a:cs typeface="Arial"/>
                <a:sym typeface="Arial"/>
              </a:rPr>
              <a:t>4</a:t>
            </a:r>
            <a:endParaRPr b="1" i="0" sz="1100" u="none" cap="none" strike="noStrike">
              <a:solidFill>
                <a:srgbClr val="FF0000"/>
              </a:solidFill>
              <a:latin typeface="Arial"/>
              <a:ea typeface="Arial"/>
              <a:cs typeface="Arial"/>
              <a:sym typeface="Arial"/>
            </a:endParaRPr>
          </a:p>
        </p:txBody>
      </p:sp>
      <p:sp>
        <p:nvSpPr>
          <p:cNvPr id="202" name="Google Shape;202;g375698e0552_0_129"/>
          <p:cNvSpPr txBox="1"/>
          <p:nvPr/>
        </p:nvSpPr>
        <p:spPr>
          <a:xfrm>
            <a:off x="3123185" y="3946509"/>
            <a:ext cx="2601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FF0000"/>
                </a:solidFill>
                <a:latin typeface="Arial"/>
                <a:ea typeface="Arial"/>
                <a:cs typeface="Arial"/>
                <a:sym typeface="Arial"/>
              </a:rPr>
              <a:t>5</a:t>
            </a:r>
            <a:endParaRPr b="1" i="0" sz="1100" u="none" cap="none" strike="noStrike">
              <a:solidFill>
                <a:srgbClr val="FF0000"/>
              </a:solidFill>
              <a:latin typeface="Arial"/>
              <a:ea typeface="Arial"/>
              <a:cs typeface="Arial"/>
              <a:sym typeface="Arial"/>
            </a:endParaRPr>
          </a:p>
        </p:txBody>
      </p:sp>
      <p:sp>
        <p:nvSpPr>
          <p:cNvPr id="203" name="Google Shape;203;g375698e0552_0_129"/>
          <p:cNvSpPr txBox="1"/>
          <p:nvPr/>
        </p:nvSpPr>
        <p:spPr>
          <a:xfrm>
            <a:off x="4997956" y="3927949"/>
            <a:ext cx="2601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FF0000"/>
                </a:solidFill>
                <a:latin typeface="Arial"/>
                <a:ea typeface="Arial"/>
                <a:cs typeface="Arial"/>
                <a:sym typeface="Arial"/>
              </a:rPr>
              <a:t>6</a:t>
            </a:r>
            <a:endParaRPr b="1" i="0" sz="1100" u="none" cap="none" strike="noStrike">
              <a:solidFill>
                <a:srgbClr val="FF0000"/>
              </a:solidFill>
              <a:latin typeface="Arial"/>
              <a:ea typeface="Arial"/>
              <a:cs typeface="Arial"/>
              <a:sym typeface="Arial"/>
            </a:endParaRPr>
          </a:p>
        </p:txBody>
      </p:sp>
      <p:sp>
        <p:nvSpPr>
          <p:cNvPr id="204" name="Google Shape;204;g375698e0552_0_129"/>
          <p:cNvSpPr txBox="1"/>
          <p:nvPr/>
        </p:nvSpPr>
        <p:spPr>
          <a:xfrm>
            <a:off x="9870770" y="5518753"/>
            <a:ext cx="2601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FF0000"/>
                </a:solidFill>
                <a:latin typeface="Arial"/>
                <a:ea typeface="Arial"/>
                <a:cs typeface="Arial"/>
                <a:sym typeface="Arial"/>
              </a:rPr>
              <a:t>7</a:t>
            </a:r>
            <a:endParaRPr b="1" i="0" sz="1100" u="none" cap="none" strike="noStrike">
              <a:solidFill>
                <a:srgbClr val="FF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g375698e0552_0_151"/>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Alarms</a:t>
            </a:r>
            <a:endParaRPr sz="3600"/>
          </a:p>
        </p:txBody>
      </p:sp>
      <p:sp>
        <p:nvSpPr>
          <p:cNvPr id="210" name="Google Shape;210;g375698e0552_0_151"/>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211" name="Google Shape;211;g375698e0552_0_151"/>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Alarm rules - Clear alarm rule</a:t>
            </a:r>
            <a:endParaRPr sz="1900"/>
          </a:p>
        </p:txBody>
      </p:sp>
      <p:pic>
        <p:nvPicPr>
          <p:cNvPr id="212" name="Google Shape;212;g375698e0552_0_151"/>
          <p:cNvPicPr preferRelativeResize="0"/>
          <p:nvPr/>
        </p:nvPicPr>
        <p:blipFill rotWithShape="1">
          <a:blip r:embed="rId3">
            <a:alphaModFix/>
          </a:blip>
          <a:srcRect b="0" l="0" r="0" t="0"/>
          <a:stretch/>
        </p:blipFill>
        <p:spPr>
          <a:xfrm>
            <a:off x="3550580" y="2006225"/>
            <a:ext cx="5421022" cy="4481275"/>
          </a:xfrm>
          <a:prstGeom prst="rect">
            <a:avLst/>
          </a:prstGeom>
          <a:noFill/>
          <a:ln cap="flat" cmpd="sng" w="9525">
            <a:solidFill>
              <a:srgbClr val="B7B7B7"/>
            </a:solidFill>
            <a:prstDash val="solid"/>
            <a:round/>
            <a:headEnd len="sm" w="sm" type="none"/>
            <a:tailEnd len="sm" w="sm" type="none"/>
          </a:ln>
        </p:spPr>
      </p:pic>
      <p:sp>
        <p:nvSpPr>
          <p:cNvPr id="213" name="Google Shape;213;g375698e0552_0_151"/>
          <p:cNvSpPr/>
          <p:nvPr/>
        </p:nvSpPr>
        <p:spPr>
          <a:xfrm>
            <a:off x="3925990" y="4816375"/>
            <a:ext cx="1364400" cy="3156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14" name="Google Shape;214;g375698e0552_0_151"/>
          <p:cNvSpPr/>
          <p:nvPr/>
        </p:nvSpPr>
        <p:spPr>
          <a:xfrm>
            <a:off x="8427451" y="6161995"/>
            <a:ext cx="492000" cy="2784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375698e0552_0_160"/>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Alarms</a:t>
            </a:r>
            <a:endParaRPr sz="3600"/>
          </a:p>
        </p:txBody>
      </p:sp>
      <p:sp>
        <p:nvSpPr>
          <p:cNvPr id="220" name="Google Shape;220;g375698e0552_0_160"/>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221" name="Google Shape;221;g375698e0552_0_160"/>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Alarm rules</a:t>
            </a:r>
            <a:endParaRPr sz="1900"/>
          </a:p>
        </p:txBody>
      </p:sp>
      <p:sp>
        <p:nvSpPr>
          <p:cNvPr id="222" name="Google Shape;222;g375698e0552_0_160"/>
          <p:cNvSpPr txBox="1"/>
          <p:nvPr>
            <p:ph idx="2" type="body"/>
          </p:nvPr>
        </p:nvSpPr>
        <p:spPr>
          <a:xfrm>
            <a:off x="775079" y="2357275"/>
            <a:ext cx="49881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Hau da alarmaren amaierako itxura:</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223" name="Google Shape;223;g375698e0552_0_160"/>
          <p:cNvPicPr preferRelativeResize="0"/>
          <p:nvPr/>
        </p:nvPicPr>
        <p:blipFill rotWithShape="1">
          <a:blip r:embed="rId3">
            <a:alphaModFix/>
          </a:blip>
          <a:srcRect b="0" l="0" r="0" t="0"/>
          <a:stretch/>
        </p:blipFill>
        <p:spPr>
          <a:xfrm>
            <a:off x="5763006" y="2210975"/>
            <a:ext cx="5936999" cy="3962602"/>
          </a:xfrm>
          <a:prstGeom prst="rect">
            <a:avLst/>
          </a:prstGeom>
          <a:noFill/>
          <a:ln cap="flat" cmpd="sng" w="9525">
            <a:solidFill>
              <a:srgbClr val="B7B7B7"/>
            </a:solidFill>
            <a:prstDash val="solid"/>
            <a:round/>
            <a:headEnd len="sm" w="sm" type="none"/>
            <a:tailEnd len="sm" w="sm" type="none"/>
          </a:ln>
        </p:spPr>
      </p:pic>
      <p:pic>
        <p:nvPicPr>
          <p:cNvPr id="224" name="Google Shape;224;g375698e0552_0_160"/>
          <p:cNvPicPr preferRelativeResize="0"/>
          <p:nvPr/>
        </p:nvPicPr>
        <p:blipFill rotWithShape="1">
          <a:blip r:embed="rId4">
            <a:alphaModFix/>
          </a:blip>
          <a:srcRect b="0" l="0" r="0" t="0"/>
          <a:stretch/>
        </p:blipFill>
        <p:spPr>
          <a:xfrm>
            <a:off x="1737442" y="3977441"/>
            <a:ext cx="2594753" cy="12973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375698e0552_0_169"/>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Alarms</a:t>
            </a:r>
            <a:endParaRPr sz="3600"/>
          </a:p>
        </p:txBody>
      </p:sp>
      <p:sp>
        <p:nvSpPr>
          <p:cNvPr id="230" name="Google Shape;230;g375698e0552_0_169"/>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231" name="Google Shape;231;g375698e0552_0_169"/>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Alarm status </a:t>
            </a:r>
            <a:endParaRPr sz="1900"/>
          </a:p>
        </p:txBody>
      </p:sp>
      <p:sp>
        <p:nvSpPr>
          <p:cNvPr id="232" name="Google Shape;232;g375698e0552_0_169"/>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Hala ere, alarma batek active (aktibatua) eta cleared (desaktibatua) egoeretik aparte, beste bi egoera eduki ditzake:</a:t>
            </a:r>
            <a:endParaRPr sz="2400"/>
          </a:p>
          <a:p>
            <a:pPr indent="0" lvl="0" marL="0" rtl="0" algn="l">
              <a:lnSpc>
                <a:spcPct val="115000"/>
              </a:lnSpc>
              <a:spcBef>
                <a:spcPts val="0"/>
              </a:spcBef>
              <a:spcAft>
                <a:spcPts val="0"/>
              </a:spcAft>
              <a:buSzPts val="1600"/>
              <a:buNone/>
            </a:pPr>
            <a:r>
              <a:t/>
            </a:r>
            <a:endParaRPr sz="2400"/>
          </a:p>
          <a:p>
            <a:pPr indent="-368300" lvl="0" marL="457200" rtl="0" algn="l">
              <a:lnSpc>
                <a:spcPct val="115000"/>
              </a:lnSpc>
              <a:spcBef>
                <a:spcPts val="0"/>
              </a:spcBef>
              <a:spcAft>
                <a:spcPts val="0"/>
              </a:spcAft>
              <a:buSzPts val="2400"/>
              <a:buChar char="●"/>
            </a:pPr>
            <a:r>
              <a:rPr lang="en-GB" sz="2400"/>
              <a:t>Acknowledged: erabiltzaile batek alarmaren berri dakiela adierazi du.</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3100"/>
          </a:p>
          <a:p>
            <a:pPr indent="-368300" lvl="0" marL="457200" rtl="0" algn="l">
              <a:lnSpc>
                <a:spcPct val="115000"/>
              </a:lnSpc>
              <a:spcBef>
                <a:spcPts val="0"/>
              </a:spcBef>
              <a:spcAft>
                <a:spcPts val="0"/>
              </a:spcAft>
              <a:buSzPts val="2400"/>
              <a:buChar char="●"/>
            </a:pPr>
            <a:r>
              <a:rPr lang="en-GB" sz="2400"/>
              <a:t>Unacknowledged: alarma erabiltzailea guztientzat ezezaguna da.</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233" name="Google Shape;233;g375698e0552_0_169"/>
          <p:cNvPicPr preferRelativeResize="0"/>
          <p:nvPr/>
        </p:nvPicPr>
        <p:blipFill rotWithShape="1">
          <a:blip r:embed="rId3">
            <a:alphaModFix/>
          </a:blip>
          <a:srcRect b="0" l="66116" r="0" t="0"/>
          <a:stretch/>
        </p:blipFill>
        <p:spPr>
          <a:xfrm>
            <a:off x="10289804" y="3526400"/>
            <a:ext cx="1047680" cy="822100"/>
          </a:xfrm>
          <a:prstGeom prst="rect">
            <a:avLst/>
          </a:prstGeom>
          <a:noFill/>
          <a:ln>
            <a:noFill/>
          </a:ln>
        </p:spPr>
      </p:pic>
      <p:pic>
        <p:nvPicPr>
          <p:cNvPr id="234" name="Google Shape;234;g375698e0552_0_169"/>
          <p:cNvPicPr preferRelativeResize="0"/>
          <p:nvPr/>
        </p:nvPicPr>
        <p:blipFill rotWithShape="1">
          <a:blip r:embed="rId4">
            <a:alphaModFix/>
          </a:blip>
          <a:srcRect b="0" l="0" r="0" t="0"/>
          <a:stretch/>
        </p:blipFill>
        <p:spPr>
          <a:xfrm>
            <a:off x="10402540" y="4948225"/>
            <a:ext cx="822098" cy="8220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g375698e0552_0_0"/>
          <p:cNvSpPr txBox="1"/>
          <p:nvPr/>
        </p:nvSpPr>
        <p:spPr>
          <a:xfrm>
            <a:off x="874741" y="4973106"/>
            <a:ext cx="10442400" cy="400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Arial"/>
                <a:ea typeface="Arial"/>
                <a:cs typeface="Arial"/>
                <a:sym typeface="Arial"/>
              </a:rPr>
              <a:t>AITOR AZPIROZ</a:t>
            </a:r>
            <a:endParaRPr b="0" i="0" sz="1500" u="none" cap="none" strike="noStrike">
              <a:solidFill>
                <a:srgbClr val="000000"/>
              </a:solidFill>
              <a:latin typeface="Arial"/>
              <a:ea typeface="Arial"/>
              <a:cs typeface="Arial"/>
              <a:sym typeface="Arial"/>
            </a:endParaRPr>
          </a:p>
        </p:txBody>
      </p:sp>
      <p:sp>
        <p:nvSpPr>
          <p:cNvPr id="45" name="Google Shape;45;g375698e0552_0_0"/>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46" name="Google Shape;46;g375698e0552_0_0"/>
          <p:cNvSpPr txBox="1"/>
          <p:nvPr/>
        </p:nvSpPr>
        <p:spPr>
          <a:xfrm>
            <a:off x="781053" y="2132856"/>
            <a:ext cx="10442400" cy="1631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100"/>
              <a:buFont typeface="Arial"/>
              <a:buNone/>
            </a:pPr>
            <a:r>
              <a:t/>
            </a:r>
            <a:endParaRPr b="1" i="0" sz="5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100"/>
              <a:buFont typeface="Arial"/>
              <a:buNone/>
            </a:pPr>
            <a:r>
              <a:rPr b="1" i="0" lang="en-GB" sz="5100" u="none" cap="none" strike="noStrike">
                <a:solidFill>
                  <a:srgbClr val="000000"/>
                </a:solidFill>
                <a:latin typeface="Arial"/>
                <a:ea typeface="Arial"/>
                <a:cs typeface="Arial"/>
                <a:sym typeface="Arial"/>
              </a:rPr>
              <a:t>Thingsboard Alarms </a:t>
            </a:r>
            <a:endParaRPr b="1" i="0" sz="5100" u="none" cap="none" strike="noStrike">
              <a:solidFill>
                <a:srgbClr val="000000"/>
              </a:solidFill>
              <a:latin typeface="Arial"/>
              <a:ea typeface="Arial"/>
              <a:cs typeface="Arial"/>
              <a:sym typeface="Arial"/>
            </a:endParaRPr>
          </a:p>
        </p:txBody>
      </p:sp>
      <p:pic>
        <p:nvPicPr>
          <p:cNvPr id="47" name="Google Shape;47;g375698e0552_0_0"/>
          <p:cNvPicPr preferRelativeResize="0"/>
          <p:nvPr/>
        </p:nvPicPr>
        <p:blipFill rotWithShape="1">
          <a:blip r:embed="rId3">
            <a:alphaModFix amt="15000"/>
          </a:blip>
          <a:srcRect b="0" l="0" r="0" t="0"/>
          <a:stretch/>
        </p:blipFill>
        <p:spPr>
          <a:xfrm>
            <a:off x="0" y="723900"/>
            <a:ext cx="12192000" cy="58734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g375698e0552_0_178"/>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Alarms</a:t>
            </a:r>
            <a:endParaRPr sz="3600"/>
          </a:p>
        </p:txBody>
      </p:sp>
      <p:sp>
        <p:nvSpPr>
          <p:cNvPr id="240" name="Google Shape;240;g375698e0552_0_178"/>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241" name="Google Shape;241;g375698e0552_0_178"/>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Alarm status </a:t>
            </a:r>
            <a:endParaRPr sz="1900"/>
          </a:p>
        </p:txBody>
      </p:sp>
      <p:sp>
        <p:nvSpPr>
          <p:cNvPr id="242" name="Google Shape;242;g375698e0552_0_178"/>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Horrela, aukera guztiak kontuan izanda, </a:t>
            </a:r>
            <a:r>
              <a:rPr lang="en-GB" sz="2400" u="sng">
                <a:solidFill>
                  <a:schemeClr val="hlink"/>
                </a:solidFill>
                <a:hlinkClick r:id="rId3"/>
              </a:rPr>
              <a:t>lau konbinazio</a:t>
            </a:r>
            <a:r>
              <a:rPr lang="en-GB" sz="2400"/>
              <a:t> desberdin izango ditugu:</a:t>
            </a:r>
            <a:endParaRPr sz="2400"/>
          </a:p>
          <a:p>
            <a:pPr indent="0" lvl="0" marL="0" rtl="0" algn="l">
              <a:lnSpc>
                <a:spcPct val="115000"/>
              </a:lnSpc>
              <a:spcBef>
                <a:spcPts val="0"/>
              </a:spcBef>
              <a:spcAft>
                <a:spcPts val="0"/>
              </a:spcAft>
              <a:buSzPts val="1600"/>
              <a:buNone/>
            </a:pPr>
            <a:r>
              <a:t/>
            </a:r>
            <a:endParaRPr sz="2400"/>
          </a:p>
          <a:p>
            <a:pPr indent="-368300" lvl="0" marL="457200" rtl="0" algn="l">
              <a:lnSpc>
                <a:spcPct val="115000"/>
              </a:lnSpc>
              <a:spcBef>
                <a:spcPts val="0"/>
              </a:spcBef>
              <a:spcAft>
                <a:spcPts val="0"/>
              </a:spcAft>
              <a:buSzPts val="2400"/>
              <a:buChar char="●"/>
            </a:pPr>
            <a:r>
              <a:rPr lang="en-GB" sz="2400"/>
              <a:t>Active unacknowledged:				🚨          +          </a:t>
            </a:r>
            <a:endParaRPr sz="2400"/>
          </a:p>
          <a:p>
            <a:pPr indent="0" lvl="0" marL="457200" rtl="0" algn="l">
              <a:lnSpc>
                <a:spcPct val="115000"/>
              </a:lnSpc>
              <a:spcBef>
                <a:spcPts val="0"/>
              </a:spcBef>
              <a:spcAft>
                <a:spcPts val="0"/>
              </a:spcAft>
              <a:buSzPts val="1600"/>
              <a:buNone/>
            </a:pPr>
            <a:r>
              <a:t/>
            </a:r>
            <a:endParaRPr sz="1900"/>
          </a:p>
          <a:p>
            <a:pPr indent="-368300" lvl="0" marL="457200" rtl="0" algn="l">
              <a:lnSpc>
                <a:spcPct val="115000"/>
              </a:lnSpc>
              <a:spcBef>
                <a:spcPts val="0"/>
              </a:spcBef>
              <a:spcAft>
                <a:spcPts val="0"/>
              </a:spcAft>
              <a:buSzPts val="2400"/>
              <a:buChar char="●"/>
            </a:pPr>
            <a:r>
              <a:rPr lang="en-GB" sz="2400"/>
              <a:t>Active acknowledged:				🚨          +          </a:t>
            </a:r>
            <a:endParaRPr sz="2400"/>
          </a:p>
          <a:p>
            <a:pPr indent="0" lvl="0" marL="457200" rtl="0" algn="l">
              <a:lnSpc>
                <a:spcPct val="115000"/>
              </a:lnSpc>
              <a:spcBef>
                <a:spcPts val="0"/>
              </a:spcBef>
              <a:spcAft>
                <a:spcPts val="0"/>
              </a:spcAft>
              <a:buSzPts val="1600"/>
              <a:buNone/>
            </a:pPr>
            <a:r>
              <a:t/>
            </a:r>
            <a:endParaRPr sz="1900"/>
          </a:p>
          <a:p>
            <a:pPr indent="-368300" lvl="0" marL="457200" rtl="0" algn="l">
              <a:lnSpc>
                <a:spcPct val="115000"/>
              </a:lnSpc>
              <a:spcBef>
                <a:spcPts val="0"/>
              </a:spcBef>
              <a:spcAft>
                <a:spcPts val="0"/>
              </a:spcAft>
              <a:buSzPts val="2400"/>
              <a:buChar char="●"/>
            </a:pPr>
            <a:r>
              <a:rPr lang="en-GB" sz="2400"/>
              <a:t>Cleared unacknowledged:			✔️          +          		</a:t>
            </a:r>
            <a:endParaRPr sz="2400"/>
          </a:p>
          <a:p>
            <a:pPr indent="0" lvl="0" marL="457200" rtl="0" algn="l">
              <a:lnSpc>
                <a:spcPct val="115000"/>
              </a:lnSpc>
              <a:spcBef>
                <a:spcPts val="0"/>
              </a:spcBef>
              <a:spcAft>
                <a:spcPts val="0"/>
              </a:spcAft>
              <a:buSzPts val="1600"/>
              <a:buNone/>
            </a:pPr>
            <a:r>
              <a:t/>
            </a:r>
            <a:endParaRPr sz="1900"/>
          </a:p>
          <a:p>
            <a:pPr indent="-368300" lvl="0" marL="457200" rtl="0" algn="l">
              <a:lnSpc>
                <a:spcPct val="115000"/>
              </a:lnSpc>
              <a:spcBef>
                <a:spcPts val="0"/>
              </a:spcBef>
              <a:spcAft>
                <a:spcPts val="0"/>
              </a:spcAft>
              <a:buSzPts val="2400"/>
              <a:buChar char="●"/>
            </a:pPr>
            <a:r>
              <a:rPr lang="en-GB" sz="2400"/>
              <a:t>Cleared acknowledged:				✔️          +          </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243" name="Google Shape;243;g375698e0552_0_178"/>
          <p:cNvPicPr preferRelativeResize="0"/>
          <p:nvPr/>
        </p:nvPicPr>
        <p:blipFill rotWithShape="1">
          <a:blip r:embed="rId4">
            <a:alphaModFix/>
          </a:blip>
          <a:srcRect b="0" l="66116" r="0" t="0"/>
          <a:stretch/>
        </p:blipFill>
        <p:spPr>
          <a:xfrm>
            <a:off x="7663919" y="4006675"/>
            <a:ext cx="465286" cy="365100"/>
          </a:xfrm>
          <a:prstGeom prst="rect">
            <a:avLst/>
          </a:prstGeom>
          <a:noFill/>
          <a:ln>
            <a:noFill/>
          </a:ln>
        </p:spPr>
      </p:pic>
      <p:pic>
        <p:nvPicPr>
          <p:cNvPr id="244" name="Google Shape;244;g375698e0552_0_178"/>
          <p:cNvPicPr preferRelativeResize="0"/>
          <p:nvPr/>
        </p:nvPicPr>
        <p:blipFill rotWithShape="1">
          <a:blip r:embed="rId4">
            <a:alphaModFix/>
          </a:blip>
          <a:srcRect b="0" l="66116" r="0" t="0"/>
          <a:stretch/>
        </p:blipFill>
        <p:spPr>
          <a:xfrm>
            <a:off x="7663919" y="5402625"/>
            <a:ext cx="465286" cy="365100"/>
          </a:xfrm>
          <a:prstGeom prst="rect">
            <a:avLst/>
          </a:prstGeom>
          <a:noFill/>
          <a:ln>
            <a:noFill/>
          </a:ln>
        </p:spPr>
      </p:pic>
      <p:pic>
        <p:nvPicPr>
          <p:cNvPr id="245" name="Google Shape;245;g375698e0552_0_178"/>
          <p:cNvPicPr preferRelativeResize="0"/>
          <p:nvPr/>
        </p:nvPicPr>
        <p:blipFill rotWithShape="1">
          <a:blip r:embed="rId5">
            <a:alphaModFix/>
          </a:blip>
          <a:srcRect b="0" l="0" r="0" t="0"/>
          <a:stretch/>
        </p:blipFill>
        <p:spPr>
          <a:xfrm>
            <a:off x="7663931" y="3276600"/>
            <a:ext cx="465199" cy="465199"/>
          </a:xfrm>
          <a:prstGeom prst="rect">
            <a:avLst/>
          </a:prstGeom>
          <a:noFill/>
          <a:ln>
            <a:noFill/>
          </a:ln>
        </p:spPr>
      </p:pic>
      <p:pic>
        <p:nvPicPr>
          <p:cNvPr id="246" name="Google Shape;246;g375698e0552_0_178"/>
          <p:cNvPicPr preferRelativeResize="0"/>
          <p:nvPr/>
        </p:nvPicPr>
        <p:blipFill rotWithShape="1">
          <a:blip r:embed="rId5">
            <a:alphaModFix/>
          </a:blip>
          <a:srcRect b="0" l="0" r="0" t="0"/>
          <a:stretch/>
        </p:blipFill>
        <p:spPr>
          <a:xfrm>
            <a:off x="7663931" y="4654600"/>
            <a:ext cx="465199" cy="4651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g375698e0552_0_189"/>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Alarms</a:t>
            </a:r>
            <a:endParaRPr sz="3600"/>
          </a:p>
        </p:txBody>
      </p:sp>
      <p:sp>
        <p:nvSpPr>
          <p:cNvPr id="252" name="Google Shape;252;g375698e0552_0_189"/>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253" name="Google Shape;253;g375698e0552_0_189"/>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4. Alarms table widget</a:t>
            </a:r>
            <a:endParaRPr sz="1900"/>
          </a:p>
        </p:txBody>
      </p:sp>
      <p:sp>
        <p:nvSpPr>
          <p:cNvPr id="254" name="Google Shape;254;g375698e0552_0_189"/>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Amaitzeko, alarm hauek dashboard-ean nola bistaratu daitezkeen ikusiko dugu. Zorionez, “Alarm widget” paketean, “Alarm table” izeneko widget bat dugu: </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Widget honi esker, device edo asset baten alarma-zerrenda kudeatu dezakegu.</a:t>
            </a:r>
            <a:endParaRPr sz="2400"/>
          </a:p>
        </p:txBody>
      </p:sp>
      <p:pic>
        <p:nvPicPr>
          <p:cNvPr id="255" name="Google Shape;255;g375698e0552_0_189"/>
          <p:cNvPicPr preferRelativeResize="0"/>
          <p:nvPr/>
        </p:nvPicPr>
        <p:blipFill rotWithShape="1">
          <a:blip r:embed="rId3">
            <a:alphaModFix/>
          </a:blip>
          <a:srcRect b="0" l="0" r="0" t="0"/>
          <a:stretch/>
        </p:blipFill>
        <p:spPr>
          <a:xfrm>
            <a:off x="3314310" y="3655555"/>
            <a:ext cx="5562600" cy="1866900"/>
          </a:xfrm>
          <a:prstGeom prst="rect">
            <a:avLst/>
          </a:prstGeom>
          <a:noFill/>
          <a:ln cap="flat" cmpd="sng" w="9525">
            <a:solidFill>
              <a:srgbClr val="B7B7B7"/>
            </a:solidFill>
            <a:prstDash val="solid"/>
            <a:round/>
            <a:headEnd len="sm" w="sm" type="none"/>
            <a:tailEnd len="sm" w="sm" type="none"/>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pic>
        <p:nvPicPr>
          <p:cNvPr id="260" name="Google Shape;260;g375698e0552_0_197"/>
          <p:cNvPicPr preferRelativeResize="0"/>
          <p:nvPr/>
        </p:nvPicPr>
        <p:blipFill rotWithShape="1">
          <a:blip r:embed="rId3">
            <a:alphaModFix/>
          </a:blip>
          <a:srcRect b="0" l="0" r="0" t="0"/>
          <a:stretch/>
        </p:blipFill>
        <p:spPr>
          <a:xfrm>
            <a:off x="2347383" y="2119408"/>
            <a:ext cx="7496175" cy="3695700"/>
          </a:xfrm>
          <a:prstGeom prst="rect">
            <a:avLst/>
          </a:prstGeom>
          <a:noFill/>
          <a:ln cap="flat" cmpd="sng" w="9525">
            <a:solidFill>
              <a:srgbClr val="B7B7B7"/>
            </a:solidFill>
            <a:prstDash val="solid"/>
            <a:round/>
            <a:headEnd len="sm" w="sm" type="none"/>
            <a:tailEnd len="sm" w="sm" type="none"/>
          </a:ln>
        </p:spPr>
      </p:pic>
      <p:sp>
        <p:nvSpPr>
          <p:cNvPr id="261" name="Google Shape;261;g375698e0552_0_197"/>
          <p:cNvSpPr/>
          <p:nvPr/>
        </p:nvSpPr>
        <p:spPr>
          <a:xfrm>
            <a:off x="8613080" y="2255063"/>
            <a:ext cx="250500" cy="2412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62" name="Google Shape;262;g375698e0552_0_197"/>
          <p:cNvSpPr/>
          <p:nvPr/>
        </p:nvSpPr>
        <p:spPr>
          <a:xfrm>
            <a:off x="8566674" y="3480038"/>
            <a:ext cx="334500" cy="2673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63" name="Google Shape;263;g375698e0552_0_197"/>
          <p:cNvSpPr/>
          <p:nvPr/>
        </p:nvSpPr>
        <p:spPr>
          <a:xfrm>
            <a:off x="8951140" y="3480038"/>
            <a:ext cx="334500" cy="2673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64" name="Google Shape;264;g375698e0552_0_197"/>
          <p:cNvSpPr/>
          <p:nvPr/>
        </p:nvSpPr>
        <p:spPr>
          <a:xfrm>
            <a:off x="9335625" y="3480038"/>
            <a:ext cx="334500" cy="2673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65" name="Google Shape;265;g375698e0552_0_197"/>
          <p:cNvSpPr txBox="1"/>
          <p:nvPr/>
        </p:nvSpPr>
        <p:spPr>
          <a:xfrm>
            <a:off x="8608430" y="2013777"/>
            <a:ext cx="2601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FF0000"/>
                </a:solidFill>
                <a:latin typeface="Arial"/>
                <a:ea typeface="Arial"/>
                <a:cs typeface="Arial"/>
                <a:sym typeface="Arial"/>
              </a:rPr>
              <a:t>1</a:t>
            </a:r>
            <a:endParaRPr b="1" i="0" sz="1100" u="none" cap="none" strike="noStrike">
              <a:solidFill>
                <a:srgbClr val="FF0000"/>
              </a:solidFill>
              <a:latin typeface="Arial"/>
              <a:ea typeface="Arial"/>
              <a:cs typeface="Arial"/>
              <a:sym typeface="Arial"/>
            </a:endParaRPr>
          </a:p>
        </p:txBody>
      </p:sp>
      <p:sp>
        <p:nvSpPr>
          <p:cNvPr id="266" name="Google Shape;266;g375698e0552_0_197"/>
          <p:cNvSpPr txBox="1"/>
          <p:nvPr/>
        </p:nvSpPr>
        <p:spPr>
          <a:xfrm>
            <a:off x="8603879" y="3222867"/>
            <a:ext cx="2601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FF0000"/>
                </a:solidFill>
                <a:latin typeface="Arial"/>
                <a:ea typeface="Arial"/>
                <a:cs typeface="Arial"/>
                <a:sym typeface="Arial"/>
              </a:rPr>
              <a:t>2</a:t>
            </a:r>
            <a:endParaRPr b="1" i="0" sz="1100" u="none" cap="none" strike="noStrike">
              <a:solidFill>
                <a:srgbClr val="FF0000"/>
              </a:solidFill>
              <a:latin typeface="Arial"/>
              <a:ea typeface="Arial"/>
              <a:cs typeface="Arial"/>
              <a:sym typeface="Arial"/>
            </a:endParaRPr>
          </a:p>
        </p:txBody>
      </p:sp>
      <p:sp>
        <p:nvSpPr>
          <p:cNvPr id="267" name="Google Shape;267;g375698e0552_0_197"/>
          <p:cNvSpPr txBox="1"/>
          <p:nvPr/>
        </p:nvSpPr>
        <p:spPr>
          <a:xfrm>
            <a:off x="8988355" y="3222867"/>
            <a:ext cx="2601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FF0000"/>
                </a:solidFill>
                <a:latin typeface="Arial"/>
                <a:ea typeface="Arial"/>
                <a:cs typeface="Arial"/>
                <a:sym typeface="Arial"/>
              </a:rPr>
              <a:t>3</a:t>
            </a:r>
            <a:endParaRPr b="1" i="0" sz="1100" u="none" cap="none" strike="noStrike">
              <a:solidFill>
                <a:srgbClr val="FF0000"/>
              </a:solidFill>
              <a:latin typeface="Arial"/>
              <a:ea typeface="Arial"/>
              <a:cs typeface="Arial"/>
              <a:sym typeface="Arial"/>
            </a:endParaRPr>
          </a:p>
        </p:txBody>
      </p:sp>
      <p:sp>
        <p:nvSpPr>
          <p:cNvPr id="268" name="Google Shape;268;g375698e0552_0_197"/>
          <p:cNvSpPr txBox="1"/>
          <p:nvPr/>
        </p:nvSpPr>
        <p:spPr>
          <a:xfrm>
            <a:off x="9372830" y="3222867"/>
            <a:ext cx="2601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FF0000"/>
                </a:solidFill>
                <a:latin typeface="Arial"/>
                <a:ea typeface="Arial"/>
                <a:cs typeface="Arial"/>
                <a:sym typeface="Arial"/>
              </a:rPr>
              <a:t>4</a:t>
            </a:r>
            <a:endParaRPr b="1" i="0" sz="1100" u="none" cap="none" strike="noStrike">
              <a:solidFill>
                <a:srgbClr val="FF0000"/>
              </a:solidFill>
              <a:latin typeface="Arial"/>
              <a:ea typeface="Arial"/>
              <a:cs typeface="Arial"/>
              <a:sym typeface="Arial"/>
            </a:endParaRPr>
          </a:p>
        </p:txBody>
      </p:sp>
      <p:sp>
        <p:nvSpPr>
          <p:cNvPr id="269" name="Google Shape;269;g375698e0552_0_197"/>
          <p:cNvSpPr txBox="1"/>
          <p:nvPr>
            <p:ph idx="1"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a:p>
            <a:pPr indent="0" lvl="0" marL="457200" rtl="0" algn="l">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1200"/>
          </a:p>
          <a:p>
            <a:pPr indent="0" lvl="0" marL="0" rtl="0" algn="ctr">
              <a:lnSpc>
                <a:spcPct val="115000"/>
              </a:lnSpc>
              <a:spcBef>
                <a:spcPts val="0"/>
              </a:spcBef>
              <a:spcAft>
                <a:spcPts val="0"/>
              </a:spcAft>
              <a:buSzPts val="1600"/>
              <a:buNone/>
            </a:pPr>
            <a:r>
              <a:rPr lang="en-GB" sz="1900"/>
              <a:t>1. Filtroak		2. Informazio gehiago		3. Acknowledge		4. Clear</a:t>
            </a:r>
            <a:endParaRPr sz="1900"/>
          </a:p>
        </p:txBody>
      </p:sp>
      <p:sp>
        <p:nvSpPr>
          <p:cNvPr id="270" name="Google Shape;270;g375698e0552_0_197"/>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Alarms</a:t>
            </a:r>
            <a:endParaRPr sz="3600"/>
          </a:p>
        </p:txBody>
      </p:sp>
      <p:sp>
        <p:nvSpPr>
          <p:cNvPr id="271" name="Google Shape;271;g375698e0552_0_197"/>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272" name="Google Shape;272;g375698e0552_0_197"/>
          <p:cNvSpPr txBox="1"/>
          <p:nvPr>
            <p:ph idx="2"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4. Alarms table widget</a:t>
            </a:r>
            <a:endParaRPr sz="19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descr="Icon&#10;&#10;Description automatically generated" id="277" name="Google Shape;277;p3"/>
          <p:cNvPicPr preferRelativeResize="0"/>
          <p:nvPr/>
        </p:nvPicPr>
        <p:blipFill rotWithShape="1">
          <a:blip r:embed="rId3">
            <a:alphaModFix/>
          </a:blip>
          <a:srcRect b="15742" l="12589" r="15262" t="15276"/>
          <a:stretch/>
        </p:blipFill>
        <p:spPr>
          <a:xfrm>
            <a:off x="803107" y="4798637"/>
            <a:ext cx="467472" cy="446937"/>
          </a:xfrm>
          <a:prstGeom prst="rect">
            <a:avLst/>
          </a:prstGeom>
          <a:noFill/>
          <a:ln>
            <a:noFill/>
          </a:ln>
        </p:spPr>
      </p:pic>
      <p:pic>
        <p:nvPicPr>
          <p:cNvPr descr="Icon&#10;&#10;Description automatically generated" id="278" name="Google Shape;278;p3"/>
          <p:cNvPicPr preferRelativeResize="0"/>
          <p:nvPr/>
        </p:nvPicPr>
        <p:blipFill rotWithShape="1">
          <a:blip r:embed="rId4">
            <a:alphaModFix/>
          </a:blip>
          <a:srcRect b="14522" l="14710" r="11904" t="12668"/>
          <a:stretch/>
        </p:blipFill>
        <p:spPr>
          <a:xfrm>
            <a:off x="5130665" y="4702639"/>
            <a:ext cx="516714" cy="512670"/>
          </a:xfrm>
          <a:prstGeom prst="rect">
            <a:avLst/>
          </a:prstGeom>
          <a:noFill/>
          <a:ln>
            <a:noFill/>
          </a:ln>
        </p:spPr>
      </p:pic>
      <p:sp>
        <p:nvSpPr>
          <p:cNvPr id="279" name="Google Shape;279;p3"/>
          <p:cNvSpPr/>
          <p:nvPr/>
        </p:nvSpPr>
        <p:spPr>
          <a:xfrm>
            <a:off x="784272" y="3028890"/>
            <a:ext cx="2073687"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rgbClr val="13284B"/>
                </a:solidFill>
                <a:latin typeface="Roboto"/>
                <a:ea typeface="Roboto"/>
                <a:cs typeface="Roboto"/>
                <a:sym typeface="Roboto"/>
              </a:rPr>
              <a:t>#LCAMP_EU</a:t>
            </a:r>
            <a:endParaRPr b="1" sz="2000">
              <a:solidFill>
                <a:schemeClr val="dk1"/>
              </a:solidFill>
              <a:latin typeface="Roboto"/>
              <a:ea typeface="Roboto"/>
              <a:cs typeface="Roboto"/>
              <a:sym typeface="Roboto"/>
            </a:endParaRPr>
          </a:p>
        </p:txBody>
      </p:sp>
      <p:sp>
        <p:nvSpPr>
          <p:cNvPr id="280" name="Google Shape;280;p3"/>
          <p:cNvSpPr/>
          <p:nvPr/>
        </p:nvSpPr>
        <p:spPr>
          <a:xfrm>
            <a:off x="0" y="5311214"/>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www.lcamp.eu</a:t>
            </a:r>
            <a:endParaRPr/>
          </a:p>
        </p:txBody>
      </p:sp>
      <p:sp>
        <p:nvSpPr>
          <p:cNvPr id="281" name="Google Shape;281;p3"/>
          <p:cNvSpPr/>
          <p:nvPr/>
        </p:nvSpPr>
        <p:spPr>
          <a:xfrm>
            <a:off x="1894483" y="5311214"/>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@LCAMP_EU</a:t>
            </a:r>
            <a:endParaRPr/>
          </a:p>
        </p:txBody>
      </p:sp>
      <p:sp>
        <p:nvSpPr>
          <p:cNvPr id="282" name="Google Shape;282;p3"/>
          <p:cNvSpPr/>
          <p:nvPr/>
        </p:nvSpPr>
        <p:spPr>
          <a:xfrm>
            <a:off x="3968170" y="5308072"/>
            <a:ext cx="284170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200">
                <a:solidFill>
                  <a:srgbClr val="57B9DF"/>
                </a:solidFill>
                <a:latin typeface="Roboto"/>
                <a:ea typeface="Roboto"/>
                <a:cs typeface="Roboto"/>
                <a:sym typeface="Roboto"/>
              </a:rPr>
              <a:t>LCAMP</a:t>
            </a:r>
            <a:br>
              <a:rPr lang="en-GB" sz="1200">
                <a:solidFill>
                  <a:srgbClr val="57B9DF"/>
                </a:solidFill>
                <a:latin typeface="Roboto"/>
                <a:ea typeface="Roboto"/>
                <a:cs typeface="Roboto"/>
                <a:sym typeface="Roboto"/>
              </a:rPr>
            </a:br>
            <a:r>
              <a:rPr i="0" lang="en-GB" sz="1200">
                <a:solidFill>
                  <a:srgbClr val="57B9DF"/>
                </a:solidFill>
                <a:latin typeface="Roboto"/>
                <a:ea typeface="Roboto"/>
                <a:cs typeface="Roboto"/>
                <a:sym typeface="Roboto"/>
              </a:rPr>
              <a:t>Learner Centric Advanced Manufacturing Platform for CoVEs</a:t>
            </a:r>
            <a:endParaRPr i="0" sz="1200">
              <a:solidFill>
                <a:srgbClr val="57B9DF"/>
              </a:solidFill>
              <a:latin typeface="Roboto"/>
              <a:ea typeface="Roboto"/>
              <a:cs typeface="Roboto"/>
              <a:sym typeface="Roboto"/>
            </a:endParaRPr>
          </a:p>
        </p:txBody>
      </p:sp>
      <p:pic>
        <p:nvPicPr>
          <p:cNvPr descr="A white x in a black background&#10;&#10;Description automatically generated" id="283" name="Google Shape;283;p3"/>
          <p:cNvPicPr preferRelativeResize="0"/>
          <p:nvPr/>
        </p:nvPicPr>
        <p:blipFill rotWithShape="1">
          <a:blip r:embed="rId5">
            <a:alphaModFix/>
          </a:blip>
          <a:srcRect b="10856" l="23471" r="23100" t="13713"/>
          <a:stretch/>
        </p:blipFill>
        <p:spPr>
          <a:xfrm>
            <a:off x="2697618" y="4785341"/>
            <a:ext cx="454127" cy="468318"/>
          </a:xfrm>
          <a:prstGeom prst="rect">
            <a:avLst/>
          </a:prstGeom>
          <a:noFill/>
          <a:ln>
            <a:noFill/>
          </a:ln>
        </p:spPr>
      </p:pic>
      <p:pic>
        <p:nvPicPr>
          <p:cNvPr descr="Email outline" id="284" name="Google Shape;284;p3"/>
          <p:cNvPicPr preferRelativeResize="0"/>
          <p:nvPr/>
        </p:nvPicPr>
        <p:blipFill rotWithShape="1">
          <a:blip r:embed="rId6">
            <a:alphaModFix/>
          </a:blip>
          <a:srcRect b="0" l="0" r="0" t="0"/>
          <a:stretch/>
        </p:blipFill>
        <p:spPr>
          <a:xfrm>
            <a:off x="1043637" y="3421983"/>
            <a:ext cx="622663" cy="622663"/>
          </a:xfrm>
          <a:prstGeom prst="rect">
            <a:avLst/>
          </a:prstGeom>
          <a:noFill/>
          <a:ln>
            <a:noFill/>
          </a:ln>
        </p:spPr>
      </p:pic>
      <p:sp>
        <p:nvSpPr>
          <p:cNvPr id="285" name="Google Shape;285;p3"/>
          <p:cNvSpPr/>
          <p:nvPr/>
        </p:nvSpPr>
        <p:spPr>
          <a:xfrm>
            <a:off x="1354968" y="3569635"/>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info@lcamp.eu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g375698e0552_0_8"/>
          <p:cNvSpPr txBox="1"/>
          <p:nvPr>
            <p:ph idx="4294967295" type="title"/>
          </p:nvPr>
        </p:nvSpPr>
        <p:spPr>
          <a:xfrm>
            <a:off x="359031" y="843558"/>
            <a:ext cx="8373300" cy="648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100"/>
              <a:buFont typeface="Arial"/>
              <a:buNone/>
            </a:pPr>
            <a:r>
              <a:rPr lang="en-GB"/>
              <a:t>Edukiak</a:t>
            </a:r>
            <a:endParaRPr/>
          </a:p>
        </p:txBody>
      </p:sp>
      <p:sp>
        <p:nvSpPr>
          <p:cNvPr id="53" name="Google Shape;53;g375698e0552_0_8"/>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54" name="Google Shape;54;g375698e0552_0_8"/>
          <p:cNvSpPr txBox="1"/>
          <p:nvPr>
            <p:ph idx="1" type="body"/>
          </p:nvPr>
        </p:nvSpPr>
        <p:spPr>
          <a:xfrm>
            <a:off x="3454275" y="1988850"/>
            <a:ext cx="5283300" cy="3528300"/>
          </a:xfrm>
          <a:prstGeom prst="rect">
            <a:avLst/>
          </a:prstGeom>
          <a:noFill/>
          <a:ln>
            <a:noFill/>
          </a:ln>
        </p:spPr>
        <p:txBody>
          <a:bodyPr anchorCtr="0" anchor="t" bIns="45700" lIns="91425" spcFirstLastPara="1" rIns="91425" wrap="square" tIns="45700">
            <a:noAutofit/>
          </a:bodyPr>
          <a:lstStyle/>
          <a:p>
            <a:pPr indent="-361950" lvl="0" marL="457200" rtl="0" algn="just">
              <a:lnSpc>
                <a:spcPct val="100000"/>
              </a:lnSpc>
              <a:spcBef>
                <a:spcPts val="0"/>
              </a:spcBef>
              <a:spcAft>
                <a:spcPts val="0"/>
              </a:spcAft>
              <a:buSzPts val="2300"/>
              <a:buAutoNum type="arabicPeriod"/>
            </a:pPr>
            <a:r>
              <a:rPr lang="en-GB" sz="2300"/>
              <a:t>Sarrera</a:t>
            </a:r>
            <a:endParaRPr sz="2300"/>
          </a:p>
          <a:p>
            <a:pPr indent="0" lvl="0" marL="0" rtl="0" algn="just">
              <a:lnSpc>
                <a:spcPct val="100000"/>
              </a:lnSpc>
              <a:spcBef>
                <a:spcPts val="0"/>
              </a:spcBef>
              <a:spcAft>
                <a:spcPts val="0"/>
              </a:spcAft>
              <a:buSzPts val="1900"/>
              <a:buNone/>
            </a:pPr>
            <a:r>
              <a:t/>
            </a:r>
            <a:endParaRPr sz="2300"/>
          </a:p>
          <a:p>
            <a:pPr indent="0" lvl="0" marL="0" rtl="0" algn="just">
              <a:lnSpc>
                <a:spcPct val="100000"/>
              </a:lnSpc>
              <a:spcBef>
                <a:spcPts val="0"/>
              </a:spcBef>
              <a:spcAft>
                <a:spcPts val="0"/>
              </a:spcAft>
              <a:buSzPts val="1900"/>
              <a:buNone/>
            </a:pPr>
            <a:r>
              <a:rPr lang="en-GB" sz="2300"/>
              <a:t>2. 	Alarm rules</a:t>
            </a:r>
            <a:endParaRPr sz="2300"/>
          </a:p>
          <a:p>
            <a:pPr indent="-361950" lvl="1" marL="914400" rtl="0" algn="just">
              <a:lnSpc>
                <a:spcPct val="100000"/>
              </a:lnSpc>
              <a:spcBef>
                <a:spcPts val="0"/>
              </a:spcBef>
              <a:spcAft>
                <a:spcPts val="0"/>
              </a:spcAft>
              <a:buSzPts val="2300"/>
              <a:buAutoNum type="alphaLcPeriod"/>
            </a:pPr>
            <a:r>
              <a:rPr lang="en-GB" sz="2300"/>
              <a:t>Create alarms rules</a:t>
            </a:r>
            <a:endParaRPr sz="2300"/>
          </a:p>
          <a:p>
            <a:pPr indent="-361950" lvl="1" marL="914400" rtl="0" algn="just">
              <a:lnSpc>
                <a:spcPct val="100000"/>
              </a:lnSpc>
              <a:spcBef>
                <a:spcPts val="0"/>
              </a:spcBef>
              <a:spcAft>
                <a:spcPts val="0"/>
              </a:spcAft>
              <a:buSzPts val="2300"/>
              <a:buAutoNum type="alphaLcPeriod"/>
            </a:pPr>
            <a:r>
              <a:rPr lang="en-GB" sz="2300"/>
              <a:t>Alarm rule conditions</a:t>
            </a:r>
            <a:endParaRPr sz="2300"/>
          </a:p>
          <a:p>
            <a:pPr indent="-361950" lvl="1" marL="914400" rtl="0" algn="just">
              <a:lnSpc>
                <a:spcPct val="100000"/>
              </a:lnSpc>
              <a:spcBef>
                <a:spcPts val="0"/>
              </a:spcBef>
              <a:spcAft>
                <a:spcPts val="0"/>
              </a:spcAft>
              <a:buSzPts val="2300"/>
              <a:buAutoNum type="alphaLcPeriod"/>
            </a:pPr>
            <a:r>
              <a:rPr lang="en-GB" sz="2300"/>
              <a:t>Clear alarm rule</a:t>
            </a:r>
            <a:endParaRPr sz="2300"/>
          </a:p>
          <a:p>
            <a:pPr indent="0" lvl="0" marL="0" rtl="0" algn="just">
              <a:lnSpc>
                <a:spcPct val="100000"/>
              </a:lnSpc>
              <a:spcBef>
                <a:spcPts val="0"/>
              </a:spcBef>
              <a:spcAft>
                <a:spcPts val="0"/>
              </a:spcAft>
              <a:buSzPts val="1900"/>
              <a:buNone/>
            </a:pPr>
            <a:r>
              <a:t/>
            </a:r>
            <a:endParaRPr sz="2300"/>
          </a:p>
          <a:p>
            <a:pPr indent="0" lvl="0" marL="0" rtl="0" algn="just">
              <a:lnSpc>
                <a:spcPct val="100000"/>
              </a:lnSpc>
              <a:spcBef>
                <a:spcPts val="0"/>
              </a:spcBef>
              <a:spcAft>
                <a:spcPts val="0"/>
              </a:spcAft>
              <a:buSzPts val="1900"/>
              <a:buNone/>
            </a:pPr>
            <a:r>
              <a:rPr lang="en-GB" sz="2300"/>
              <a:t>3.	Alarm status</a:t>
            </a:r>
            <a:endParaRPr sz="2300"/>
          </a:p>
          <a:p>
            <a:pPr indent="0" lvl="0" marL="0" rtl="0" algn="just">
              <a:lnSpc>
                <a:spcPct val="100000"/>
              </a:lnSpc>
              <a:spcBef>
                <a:spcPts val="0"/>
              </a:spcBef>
              <a:spcAft>
                <a:spcPts val="0"/>
              </a:spcAft>
              <a:buSzPts val="1900"/>
              <a:buNone/>
            </a:pPr>
            <a:r>
              <a:t/>
            </a:r>
            <a:endParaRPr sz="2300"/>
          </a:p>
          <a:p>
            <a:pPr indent="0" lvl="0" marL="0" rtl="0" algn="just">
              <a:lnSpc>
                <a:spcPct val="100000"/>
              </a:lnSpc>
              <a:spcBef>
                <a:spcPts val="0"/>
              </a:spcBef>
              <a:spcAft>
                <a:spcPts val="0"/>
              </a:spcAft>
              <a:buSzPts val="1900"/>
              <a:buNone/>
            </a:pPr>
            <a:r>
              <a:rPr lang="en-GB" sz="2300"/>
              <a:t>4.	Alarms table widget</a:t>
            </a:r>
            <a:endParaRPr sz="2300"/>
          </a:p>
          <a:p>
            <a:pPr indent="0" lvl="0" marL="0" rtl="0" algn="just">
              <a:lnSpc>
                <a:spcPct val="100000"/>
              </a:lnSpc>
              <a:spcBef>
                <a:spcPts val="0"/>
              </a:spcBef>
              <a:spcAft>
                <a:spcPts val="0"/>
              </a:spcAft>
              <a:buSzPts val="1900"/>
              <a:buNone/>
            </a:pPr>
            <a:r>
              <a:t/>
            </a:r>
            <a:endParaRPr sz="2300"/>
          </a:p>
          <a:p>
            <a:pPr indent="0" lvl="0" marL="0" rtl="0" algn="just">
              <a:lnSpc>
                <a:spcPct val="100000"/>
              </a:lnSpc>
              <a:spcBef>
                <a:spcPts val="0"/>
              </a:spcBef>
              <a:spcAft>
                <a:spcPts val="0"/>
              </a:spcAft>
              <a:buSzPts val="1900"/>
              <a:buNone/>
            </a:pPr>
            <a:r>
              <a:rPr lang="en-GB" sz="2300"/>
              <a:t>5.	Ariketa Extra</a:t>
            </a:r>
            <a:endParaRPr sz="23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g375698e0552_0_14"/>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Alarms</a:t>
            </a:r>
            <a:endParaRPr sz="3600"/>
          </a:p>
        </p:txBody>
      </p:sp>
      <p:sp>
        <p:nvSpPr>
          <p:cNvPr id="60" name="Google Shape;60;g375698e0552_0_14"/>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61" name="Google Shape;61;g375698e0552_0_14"/>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1. Sarrera</a:t>
            </a:r>
            <a:endParaRPr sz="1900"/>
          </a:p>
        </p:txBody>
      </p:sp>
      <p:sp>
        <p:nvSpPr>
          <p:cNvPr id="62" name="Google Shape;62;g375698e0552_0_14"/>
          <p:cNvSpPr txBox="1"/>
          <p:nvPr>
            <p:ph idx="2" type="body"/>
          </p:nvPr>
        </p:nvSpPr>
        <p:spPr>
          <a:xfrm>
            <a:off x="775079" y="2357275"/>
            <a:ext cx="5472900" cy="3816300"/>
          </a:xfrm>
          <a:prstGeom prst="rect">
            <a:avLst/>
          </a:prstGeom>
          <a:noFill/>
          <a:ln>
            <a:noFill/>
          </a:ln>
        </p:spPr>
        <p:txBody>
          <a:bodyPr anchorCtr="0" anchor="t" bIns="45700" lIns="91425" spcFirstLastPara="1" rIns="91425" wrap="square" tIns="45700">
            <a:noAutofit/>
          </a:bodyPr>
          <a:lstStyle/>
          <a:p>
            <a:pPr indent="45720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rPr lang="en-GB" sz="2400"/>
              <a:t>Ezusteko egoerak kudeatzeko Thingsboad-ek “Alarms” izeneko kontzeptua erabiltzen du.</a:t>
            </a:r>
            <a:endParaRPr sz="2400"/>
          </a:p>
        </p:txBody>
      </p:sp>
      <p:pic>
        <p:nvPicPr>
          <p:cNvPr id="63" name="Google Shape;63;g375698e0552_0_14"/>
          <p:cNvPicPr preferRelativeResize="0"/>
          <p:nvPr/>
        </p:nvPicPr>
        <p:blipFill rotWithShape="1">
          <a:blip r:embed="rId3">
            <a:alphaModFix/>
          </a:blip>
          <a:srcRect b="0" l="0" r="0" t="0"/>
          <a:stretch/>
        </p:blipFill>
        <p:spPr>
          <a:xfrm>
            <a:off x="6910665" y="2357261"/>
            <a:ext cx="4394861" cy="32961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g375698e0552_0_22"/>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Alarms</a:t>
            </a:r>
            <a:endParaRPr sz="3600"/>
          </a:p>
        </p:txBody>
      </p:sp>
      <p:sp>
        <p:nvSpPr>
          <p:cNvPr id="69" name="Google Shape;69;g375698e0552_0_22"/>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70" name="Google Shape;70;g375698e0552_0_22"/>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1. Sarrera</a:t>
            </a:r>
            <a:endParaRPr sz="1900"/>
          </a:p>
        </p:txBody>
      </p:sp>
      <p:sp>
        <p:nvSpPr>
          <p:cNvPr id="71" name="Google Shape;71;g375698e0552_0_22"/>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Alarms hauek device edo asset batek sortzen dituen attribute edo telemetry datuen arabera konfiguratu daitezke.</a:t>
            </a:r>
            <a:endParaRPr sz="2400"/>
          </a:p>
          <a:p>
            <a:pPr indent="0" lvl="0" marL="0" rtl="0" algn="l">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rPr lang="en-GB" sz="2400" u="sng">
                <a:solidFill>
                  <a:schemeClr val="hlink"/>
                </a:solidFill>
                <a:hlinkClick r:id="rId3"/>
              </a:rPr>
              <a:t>https://thingsboard.io/docs/pe/user-guide/alarms/</a:t>
            </a:r>
            <a:endParaRPr sz="2400"/>
          </a:p>
          <a:p>
            <a:pPr indent="0" lvl="0" marL="0" rtl="0" algn="ctr">
              <a:lnSpc>
                <a:spcPct val="115000"/>
              </a:lnSpc>
              <a:spcBef>
                <a:spcPts val="0"/>
              </a:spcBef>
              <a:spcAft>
                <a:spcPts val="0"/>
              </a:spcAft>
              <a:buSzPts val="1600"/>
              <a:buNone/>
            </a:pPr>
            <a:r>
              <a:t/>
            </a:r>
            <a:endParaRPr sz="2400"/>
          </a:p>
        </p:txBody>
      </p:sp>
      <p:pic>
        <p:nvPicPr>
          <p:cNvPr id="72" name="Google Shape;72;g375698e0552_0_22"/>
          <p:cNvPicPr preferRelativeResize="0"/>
          <p:nvPr/>
        </p:nvPicPr>
        <p:blipFill rotWithShape="1">
          <a:blip r:embed="rId4">
            <a:alphaModFix/>
          </a:blip>
          <a:srcRect b="11011" l="0" r="0" t="15867"/>
          <a:stretch/>
        </p:blipFill>
        <p:spPr>
          <a:xfrm>
            <a:off x="4065183" y="4191225"/>
            <a:ext cx="4061585" cy="2097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g375698e0552_0_30"/>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Alarms</a:t>
            </a:r>
            <a:endParaRPr sz="3600"/>
          </a:p>
        </p:txBody>
      </p:sp>
      <p:sp>
        <p:nvSpPr>
          <p:cNvPr id="78" name="Google Shape;78;g375698e0552_0_30"/>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79" name="Google Shape;79;g375698e0552_0_30"/>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Alarm rules</a:t>
            </a:r>
            <a:endParaRPr sz="1900"/>
          </a:p>
        </p:txBody>
      </p:sp>
      <p:sp>
        <p:nvSpPr>
          <p:cNvPr id="80" name="Google Shape;80;g375698e0552_0_30"/>
          <p:cNvSpPr txBox="1"/>
          <p:nvPr>
            <p:ph idx="2" type="body"/>
          </p:nvPr>
        </p:nvSpPr>
        <p:spPr>
          <a:xfrm>
            <a:off x="622685" y="1880842"/>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Alarmak sortzeko era errazena </a:t>
            </a:r>
            <a:r>
              <a:rPr b="1" lang="en-GB" sz="2400"/>
              <a:t>Device Profile-</a:t>
            </a:r>
            <a:r>
              <a:rPr lang="en-GB" sz="2400"/>
              <a:t>en bitartez da. Bertan, alarmak aktibatzen eta desaktibatzen dituzten baldintzak definitzen dira eta, profile-ak erabiliz egiten direnez, mota berdineko device guztiei aplikatzen zaizkie.</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pic>
        <p:nvPicPr>
          <p:cNvPr id="81" name="Google Shape;81;g375698e0552_0_30"/>
          <p:cNvPicPr preferRelativeResize="0"/>
          <p:nvPr/>
        </p:nvPicPr>
        <p:blipFill rotWithShape="1">
          <a:blip r:embed="rId3">
            <a:alphaModFix/>
          </a:blip>
          <a:srcRect b="0" l="0" r="0" t="0"/>
          <a:stretch/>
        </p:blipFill>
        <p:spPr>
          <a:xfrm>
            <a:off x="1794185" y="3227649"/>
            <a:ext cx="9475229" cy="3214101"/>
          </a:xfrm>
          <a:prstGeom prst="rect">
            <a:avLst/>
          </a:prstGeom>
          <a:noFill/>
          <a:ln>
            <a:noFill/>
          </a:ln>
        </p:spPr>
      </p:pic>
      <p:sp>
        <p:nvSpPr>
          <p:cNvPr id="82" name="Google Shape;82;g375698e0552_0_30"/>
          <p:cNvSpPr/>
          <p:nvPr/>
        </p:nvSpPr>
        <p:spPr>
          <a:xfrm>
            <a:off x="6904606" y="4054650"/>
            <a:ext cx="735900" cy="3651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g375698e0552_0_39"/>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Alarms</a:t>
            </a:r>
            <a:endParaRPr sz="3600"/>
          </a:p>
        </p:txBody>
      </p:sp>
      <p:sp>
        <p:nvSpPr>
          <p:cNvPr id="88" name="Google Shape;88;g375698e0552_0_39"/>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89" name="Google Shape;89;g375698e0552_0_39"/>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Alarm rules</a:t>
            </a:r>
            <a:endParaRPr sz="1900"/>
          </a:p>
        </p:txBody>
      </p:sp>
      <p:sp>
        <p:nvSpPr>
          <p:cNvPr id="90" name="Google Shape;90;g375698e0552_0_39"/>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Adibide gixa, Digitalizazioa gailu guztiei alarma sinple bat sortuko diegu: </a:t>
            </a:r>
            <a:endParaRPr sz="2400"/>
          </a:p>
          <a:p>
            <a:pPr indent="0" lvl="0" marL="0" rtl="0" algn="l">
              <a:lnSpc>
                <a:spcPct val="115000"/>
              </a:lnSpc>
              <a:spcBef>
                <a:spcPts val="0"/>
              </a:spcBef>
              <a:spcAft>
                <a:spcPts val="0"/>
              </a:spcAft>
              <a:buSzPts val="1600"/>
              <a:buNone/>
            </a:pPr>
            <a:r>
              <a:t/>
            </a:r>
            <a:endParaRPr i="1" sz="2400"/>
          </a:p>
          <a:p>
            <a:pPr indent="457200" lvl="0" marL="0" rtl="0" algn="l">
              <a:lnSpc>
                <a:spcPct val="115000"/>
              </a:lnSpc>
              <a:spcBef>
                <a:spcPts val="0"/>
              </a:spcBef>
              <a:spcAft>
                <a:spcPts val="0"/>
              </a:spcAft>
              <a:buSzPts val="1600"/>
              <a:buNone/>
            </a:pPr>
            <a:r>
              <a:rPr i="1" lang="en-GB" sz="2400"/>
              <a:t>Hezetasunaren balioa 45-etik gora igotzen bada, </a:t>
            </a:r>
            <a:r>
              <a:rPr b="1" i="1" lang="en-GB" sz="2400"/>
              <a:t>Hezetasuna</a:t>
            </a:r>
            <a:r>
              <a:rPr i="1" lang="en-GB" sz="2400"/>
              <a:t> izeneko alarma aktibatu</a:t>
            </a:r>
            <a:r>
              <a:rPr lang="en-GB" sz="2400"/>
              <a:t>.</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g375698e0552_0_46"/>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Alarms</a:t>
            </a:r>
            <a:endParaRPr sz="3600"/>
          </a:p>
        </p:txBody>
      </p:sp>
      <p:sp>
        <p:nvSpPr>
          <p:cNvPr id="96" name="Google Shape;96;g375698e0552_0_46"/>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97" name="Google Shape;97;g375698e0552_0_46"/>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Alarm rules</a:t>
            </a:r>
            <a:endParaRPr sz="1900"/>
          </a:p>
        </p:txBody>
      </p:sp>
      <p:pic>
        <p:nvPicPr>
          <p:cNvPr id="98" name="Google Shape;98;g375698e0552_0_46"/>
          <p:cNvPicPr preferRelativeResize="0"/>
          <p:nvPr/>
        </p:nvPicPr>
        <p:blipFill rotWithShape="1">
          <a:blip r:embed="rId3">
            <a:alphaModFix/>
          </a:blip>
          <a:srcRect b="0" l="0" r="0" t="0"/>
          <a:stretch/>
        </p:blipFill>
        <p:spPr>
          <a:xfrm>
            <a:off x="1641003" y="2078168"/>
            <a:ext cx="8908784" cy="4159144"/>
          </a:xfrm>
          <a:prstGeom prst="rect">
            <a:avLst/>
          </a:prstGeom>
          <a:noFill/>
          <a:ln cap="flat" cmpd="sng" w="9525">
            <a:solidFill>
              <a:srgbClr val="B7B7B7"/>
            </a:solidFill>
            <a:prstDash val="solid"/>
            <a:round/>
            <a:headEnd len="sm" w="sm" type="none"/>
            <a:tailEnd len="sm" w="sm" type="none"/>
          </a:ln>
        </p:spPr>
      </p:pic>
      <p:sp>
        <p:nvSpPr>
          <p:cNvPr id="99" name="Google Shape;99;g375698e0552_0_46"/>
          <p:cNvSpPr/>
          <p:nvPr/>
        </p:nvSpPr>
        <p:spPr>
          <a:xfrm>
            <a:off x="4083786" y="2932525"/>
            <a:ext cx="1225200" cy="4329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g375698e0552_0_54"/>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Alarms</a:t>
            </a:r>
            <a:endParaRPr sz="3600"/>
          </a:p>
        </p:txBody>
      </p:sp>
      <p:sp>
        <p:nvSpPr>
          <p:cNvPr id="105" name="Google Shape;105;g375698e0552_0_54"/>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06" name="Google Shape;106;g375698e0552_0_54"/>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Alarm rules</a:t>
            </a:r>
            <a:endParaRPr sz="1900"/>
          </a:p>
        </p:txBody>
      </p:sp>
      <p:sp>
        <p:nvSpPr>
          <p:cNvPr id="107" name="Google Shape;107;g375698e0552_0_54"/>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rPr lang="en-GB" sz="2400"/>
              <a:t>	“Add alarm rule” botoia sakatzean, alarmaren konfigurazio atalean sartuko gara. Menu berri hau hiru atal desberdinetan banatzen dela aipatu dezakegu:</a:t>
            </a:r>
            <a:endParaRPr sz="2400"/>
          </a:p>
          <a:p>
            <a:pPr indent="0" lvl="0" marL="0" rtl="0" algn="l">
              <a:lnSpc>
                <a:spcPct val="115000"/>
              </a:lnSpc>
              <a:spcBef>
                <a:spcPts val="0"/>
              </a:spcBef>
              <a:spcAft>
                <a:spcPts val="0"/>
              </a:spcAft>
              <a:buSzPts val="1600"/>
              <a:buNone/>
            </a:pPr>
            <a:r>
              <a:t/>
            </a:r>
            <a:endParaRPr sz="2400"/>
          </a:p>
          <a:p>
            <a:pPr indent="-368300" lvl="0" marL="457200" rtl="0" algn="l">
              <a:lnSpc>
                <a:spcPct val="115000"/>
              </a:lnSpc>
              <a:spcBef>
                <a:spcPts val="0"/>
              </a:spcBef>
              <a:spcAft>
                <a:spcPts val="0"/>
              </a:spcAft>
              <a:buSzPts val="2400"/>
              <a:buChar char="●"/>
            </a:pPr>
            <a:r>
              <a:rPr b="1" lang="en-GB" sz="2400"/>
              <a:t>Alarm type</a:t>
            </a:r>
            <a:r>
              <a:rPr lang="en-GB" sz="2400"/>
              <a:t>: alarm motaren izena eta aukera aurreratuak (“Propagate alarm”).</a:t>
            </a:r>
            <a:endParaRPr sz="2400"/>
          </a:p>
          <a:p>
            <a:pPr indent="0" lvl="0" marL="0" rtl="0" algn="l">
              <a:lnSpc>
                <a:spcPct val="115000"/>
              </a:lnSpc>
              <a:spcBef>
                <a:spcPts val="0"/>
              </a:spcBef>
              <a:spcAft>
                <a:spcPts val="0"/>
              </a:spcAft>
              <a:buSzPts val="1600"/>
              <a:buNone/>
            </a:pPr>
            <a:r>
              <a:t/>
            </a:r>
            <a:endParaRPr sz="2400"/>
          </a:p>
          <a:p>
            <a:pPr indent="-368300" lvl="0" marL="457200" rtl="0" algn="l">
              <a:lnSpc>
                <a:spcPct val="115000"/>
              </a:lnSpc>
              <a:spcBef>
                <a:spcPts val="0"/>
              </a:spcBef>
              <a:spcAft>
                <a:spcPts val="0"/>
              </a:spcAft>
              <a:buSzPts val="2400"/>
              <a:buChar char="●"/>
            </a:pPr>
            <a:r>
              <a:rPr b="1" lang="en-GB" sz="2400"/>
              <a:t>Create alarm rules</a:t>
            </a:r>
            <a:r>
              <a:rPr lang="en-GB" sz="2400"/>
              <a:t>: alarma aktibatuko duen baldintza/baldintzak.</a:t>
            </a:r>
            <a:endParaRPr sz="2400"/>
          </a:p>
          <a:p>
            <a:pPr indent="0" lvl="0" marL="0" rtl="0" algn="l">
              <a:lnSpc>
                <a:spcPct val="115000"/>
              </a:lnSpc>
              <a:spcBef>
                <a:spcPts val="0"/>
              </a:spcBef>
              <a:spcAft>
                <a:spcPts val="0"/>
              </a:spcAft>
              <a:buSzPts val="1600"/>
              <a:buNone/>
            </a:pPr>
            <a:r>
              <a:t/>
            </a:r>
            <a:endParaRPr sz="2400"/>
          </a:p>
          <a:p>
            <a:pPr indent="-368300" lvl="0" marL="457200" rtl="0" algn="l">
              <a:lnSpc>
                <a:spcPct val="115000"/>
              </a:lnSpc>
              <a:spcBef>
                <a:spcPts val="0"/>
              </a:spcBef>
              <a:spcAft>
                <a:spcPts val="0"/>
              </a:spcAft>
              <a:buSzPts val="2400"/>
              <a:buChar char="●"/>
            </a:pPr>
            <a:r>
              <a:rPr b="1" lang="en-GB" sz="2400"/>
              <a:t>Clear alarm rule</a:t>
            </a:r>
            <a:r>
              <a:rPr lang="en-GB" sz="2400"/>
              <a:t>: alarma desaktibatuko duen baldintza.</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a:t>
            </a:r>
            <a:endParaRPr sz="2400"/>
          </a:p>
          <a:p>
            <a:pPr indent="457200" lvl="0" marL="0" rtl="0" algn="ctr">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rPr lang="en-GB" sz="2400"/>
              <a:t>	</a:t>
            </a:r>
            <a:endParaRPr sz="2400"/>
          </a:p>
          <a:p>
            <a:pPr indent="0" lvl="0" marL="457200" rtl="0" algn="l">
              <a:lnSpc>
                <a:spcPct val="115000"/>
              </a:lnSpc>
              <a:spcBef>
                <a:spcPts val="0"/>
              </a:spcBef>
              <a:spcAft>
                <a:spcPts val="0"/>
              </a:spcAft>
              <a:buSzPts val="1600"/>
              <a:buNone/>
            </a:pPr>
            <a:r>
              <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name="CONTEN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OV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026C5034DEF31469D687DC74110F0C4" ma:contentTypeVersion="18" ma:contentTypeDescription="Crear nuevo documento." ma:contentTypeScope="" ma:versionID="76f5c0324a1dd667b65e6f767c58d39e">
  <xsd:schema xmlns:xsd="http://www.w3.org/2001/XMLSchema" xmlns:xs="http://www.w3.org/2001/XMLSchema" xmlns:p="http://schemas.microsoft.com/office/2006/metadata/properties" xmlns:ns2="fab0e02d-7b70-4413-b572-d44f1292ffc6" xmlns:ns3="328b14d6-6e2c-4870-bd3d-20a4f0e49c9e" targetNamespace="http://schemas.microsoft.com/office/2006/metadata/properties" ma:root="true" ma:fieldsID="3fc5b34351196944d8ebb526917e9c88" ns2:_="" ns3:_="">
    <xsd:import namespace="fab0e02d-7b70-4413-b572-d44f1292ffc6"/>
    <xsd:import namespace="328b14d6-6e2c-4870-bd3d-20a4f0e49c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0e02d-7b70-4413-b572-d44f1292f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18748ed3-a044-4069-afca-14a5a74919a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8b14d6-6e2c-4870-bd3d-20a4f0e49c9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484c96b-0302-40db-b824-a3a76ee72efe}" ma:internalName="TaxCatchAll" ma:showField="CatchAllData" ma:web="328b14d6-6e2c-4870-bd3d-20a4f0e49c9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b0e02d-7b70-4413-b572-d44f1292ffc6">
      <Terms xmlns="http://schemas.microsoft.com/office/infopath/2007/PartnerControls"/>
    </lcf76f155ced4ddcb4097134ff3c332f>
    <TaxCatchAll xmlns="328b14d6-6e2c-4870-bd3d-20a4f0e49c9e" xsi:nil="true"/>
  </documentManagement>
</p:properties>
</file>

<file path=customXml/itemProps1.xml><?xml version="1.0" encoding="utf-8"?>
<ds:datastoreItem xmlns:ds="http://schemas.openxmlformats.org/officeDocument/2006/customXml" ds:itemID="{1862B3DC-9733-4CBE-858D-520817F2C0E3}"/>
</file>

<file path=customXml/itemProps2.xml><?xml version="1.0" encoding="utf-8"?>
<ds:datastoreItem xmlns:ds="http://schemas.openxmlformats.org/officeDocument/2006/customXml" ds:itemID="{454B64A0-B452-42DA-ACD7-D8900B578AFC}"/>
</file>

<file path=customXml/itemProps3.xml><?xml version="1.0" encoding="utf-8"?>
<ds:datastoreItem xmlns:ds="http://schemas.openxmlformats.org/officeDocument/2006/customXml" ds:itemID="{6696F65A-9170-4D96-9B6C-F4E06BE5B77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Elena Gonzalez Larrañaga</dc:creator>
  <dcterms:created xsi:type="dcterms:W3CDTF">2022-08-31T20:39:04Z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0x010100B026C5034DEF31469D687DC74110F0C4</vt:lpwstr>
  </property>
  <property fmtid="{D5CDD505-2E9C-101B-9397-08002B2CF9AE}" pid="3" name="MediaServiceImageTags">
    <vt:lpwstr/>
  </property>
</Properties>
</file>