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embeddedFontLst>
    <p:embeddedFont>
      <p:font typeface="Roboto"/>
      <p:regular r:id="rId51"/>
      <p:bold r:id="rId52"/>
      <p:italic r:id="rId53"/>
      <p:boldItalic r:id="rId54"/>
    </p:embeddedFont>
    <p:embeddedFont>
      <p:font typeface="Arial Black"/>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6" roundtripDataSignature="AMtx7midMMBd0jDUwiEdjYFfm9zbGDJ0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slide" Target="slides/slide45.xml"/><Relationship Id="rId55" Type="http://schemas.openxmlformats.org/officeDocument/2006/relationships/font" Target="fonts/ArialBlack-regular.fntdata"/><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Roboto-italic.fntdata"/><Relationship Id="rId11" Type="http://schemas.openxmlformats.org/officeDocument/2006/relationships/slide" Target="slides/slide6.xml"/><Relationship Id="rId58" Type="http://schemas.openxmlformats.org/officeDocument/2006/relationships/customXml" Target="../customXml/item2.xml"/><Relationship Id="rId5" Type="http://schemas.openxmlformats.org/officeDocument/2006/relationships/notesMaster" Target="notesMasters/notesMaster1.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56" Type="http://customschemas.google.com/relationships/presentationmetadata" Target="metadata"/><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Roboto-regular.fntdata"/><Relationship Id="rId3" Type="http://schemas.openxmlformats.org/officeDocument/2006/relationships/slideMaster" Target="slideMasters/slideMaster1.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59" Type="http://schemas.openxmlformats.org/officeDocument/2006/relationships/customXml" Target="../customXml/item3.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customXml" Target="../customXml/item1.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font" Target="fonts/Roboto-bold.fntdata"/><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756939a4ac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756939a4ac_0_6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756939a4ac_0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756939a4ac_0_7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56939a4ac_0_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756939a4ac_0_8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56939a4ac_0_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3756939a4ac_0_9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56939a4ac_0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3756939a4ac_0_10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56939a4ac_0_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3756939a4ac_0_11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56939a4ac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756939a4ac_0_11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56939a4ac_0_1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756939a4ac_0_12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56939a4ac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756939a4ac_0_1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56939a4ac_0_1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3756939a4ac_0_14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6939a4ac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6939a4ac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6939a4ac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756939a4ac_0_1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756939a4ac_0_15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56939a4ac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756939a4ac_0_16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56939a4ac_0_1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3756939a4ac_0_17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756939a4ac_0_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3756939a4ac_0_1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56939a4ac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3756939a4ac_0_19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56939a4ac_0_1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3756939a4ac_0_19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56939a4ac_0_2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756939a4ac_0_20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56939a4ac_0_2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g3756939a4ac_0_21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56939a4ac_0_2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3756939a4ac_0_22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756939a4ac_0_2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756939a4ac_0_23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6939a4ac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6939a4ac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56939a4ac_0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3756939a4ac_0_24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756939a4ac_0_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3756939a4ac_0_24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56939a4ac_0_2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3756939a4ac_0_25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56939a4ac_0_2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3756939a4ac_0_2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756939a4ac_0_2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3756939a4ac_0_27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56939a4ac_0_2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3756939a4ac_0_28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756939a4ac_0_2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3756939a4ac_0_29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756939a4ac_0_3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3756939a4ac_0_30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756939a4ac_0_3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3756939a4ac_0_30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756939a4ac_0_3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g3756939a4ac_0_3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6939a4ac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6939a4ac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756939a4ac_0_3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3756939a4ac_0_33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756939a4ac_0_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3756939a4ac_0_34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756939a4ac_0_3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3756939a4ac_0_35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756939a4ac_0_3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3756939a4ac_0_36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756939a4ac_0_3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3756939a4ac_0_37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6939a4ac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56939a4ac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56939a4ac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756939a4ac_0_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56939a4ac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756939a4ac_0_4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756939a4ac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3756939a4ac_0_5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56939a4ac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756939a4ac_0_5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6939a4ac_0_45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19.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https://thingsboard.io/docs/reference/mqtt-api/#rpc-api" TargetMode="Externa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0.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2.png"/><Relationship Id="rId4" Type="http://schemas.openxmlformats.org/officeDocument/2006/relationships/image" Target="../media/image51.png"/><Relationship Id="rId5"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image" Target="../media/image53.png"/><Relationship Id="rId6"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59.png"/><Relationship Id="rId4" Type="http://schemas.openxmlformats.org/officeDocument/2006/relationships/image" Target="../media/image54.png"/><Relationship Id="rId5"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64.png"/><Relationship Id="rId4" Type="http://schemas.openxmlformats.org/officeDocument/2006/relationships/image" Target="../media/image66.png"/><Relationship Id="rId5" Type="http://schemas.openxmlformats.org/officeDocument/2006/relationships/image" Target="../media/image6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6.png"/><Relationship Id="rId4" Type="http://schemas.openxmlformats.org/officeDocument/2006/relationships/image" Target="../media/image55.png"/><Relationship Id="rId5" Type="http://schemas.openxmlformats.org/officeDocument/2006/relationships/image" Target="../media/image60.png"/><Relationship Id="rId6"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GB" sz="3600">
                <a:solidFill>
                  <a:srgbClr val="222D59"/>
                </a:solidFill>
                <a:latin typeface="Arial Black"/>
                <a:ea typeface="Arial Black"/>
                <a:cs typeface="Arial Black"/>
                <a:sym typeface="Arial Black"/>
              </a:rPr>
              <a:t>Thingsboard Dashboard</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756939a4ac_0_6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20" name="Google Shape;120;g3756939a4ac_0_6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1" name="Google Shape;121;g3756939a4ac_0_6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a:t>
            </a:r>
            <a:endParaRPr sz="1900"/>
          </a:p>
        </p:txBody>
      </p:sp>
      <p:sp>
        <p:nvSpPr>
          <p:cNvPr id="122" name="Google Shape;122;g3756939a4ac_0_68"/>
          <p:cNvSpPr txBox="1"/>
          <p:nvPr>
            <p:ph idx="2" type="body"/>
          </p:nvPr>
        </p:nvSpPr>
        <p:spPr>
          <a:xfrm>
            <a:off x="736100" y="17734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Widget-ak device-en informazioa bistaratzeko elementuak dira. Sortuta dauden widget-ak egokiak dira, baina gureak sortzeko aukera ere ematen digu plataformak (HTML + CSS + JS). Aldi berean, widget-ak talde desberdinetan sailkatzen dira:</a:t>
            </a:r>
            <a:endParaRPr sz="2400"/>
          </a:p>
          <a:p>
            <a:pPr indent="0" lvl="0" marL="0" rtl="0" algn="l">
              <a:lnSpc>
                <a:spcPct val="115000"/>
              </a:lnSpc>
              <a:spcBef>
                <a:spcPts val="0"/>
              </a:spcBef>
              <a:spcAft>
                <a:spcPts val="0"/>
              </a:spcAft>
              <a:buSzPts val="1600"/>
              <a:buNone/>
            </a:pPr>
            <a:r>
              <a:t/>
            </a:r>
            <a:endParaRPr sz="1500"/>
          </a:p>
          <a:p>
            <a:pPr indent="-368300" lvl="0" marL="914400" rtl="0" algn="l">
              <a:lnSpc>
                <a:spcPct val="115000"/>
              </a:lnSpc>
              <a:spcBef>
                <a:spcPts val="0"/>
              </a:spcBef>
              <a:spcAft>
                <a:spcPts val="0"/>
              </a:spcAft>
              <a:buSzPts val="2400"/>
              <a:buChar char="●"/>
            </a:pPr>
            <a:r>
              <a:rPr lang="en-GB" sz="2400"/>
              <a:t>Analogue gauges</a:t>
            </a:r>
            <a:endParaRPr sz="2400"/>
          </a:p>
          <a:p>
            <a:pPr indent="-368300" lvl="0" marL="914400" rtl="0" algn="l">
              <a:lnSpc>
                <a:spcPct val="115000"/>
              </a:lnSpc>
              <a:spcBef>
                <a:spcPts val="0"/>
              </a:spcBef>
              <a:spcAft>
                <a:spcPts val="0"/>
              </a:spcAft>
              <a:buSzPts val="2400"/>
              <a:buChar char="●"/>
            </a:pPr>
            <a:r>
              <a:rPr lang="en-GB" sz="2400"/>
              <a:t>Cards</a:t>
            </a:r>
            <a:endParaRPr sz="2400"/>
          </a:p>
          <a:p>
            <a:pPr indent="-368300" lvl="0" marL="914400" rtl="0" algn="l">
              <a:lnSpc>
                <a:spcPct val="115000"/>
              </a:lnSpc>
              <a:spcBef>
                <a:spcPts val="0"/>
              </a:spcBef>
              <a:spcAft>
                <a:spcPts val="0"/>
              </a:spcAft>
              <a:buSzPts val="2400"/>
              <a:buChar char="●"/>
            </a:pPr>
            <a:r>
              <a:rPr lang="en-GB" sz="2400"/>
              <a:t>Charts</a:t>
            </a:r>
            <a:endParaRPr sz="2400"/>
          </a:p>
          <a:p>
            <a:pPr indent="-368300" lvl="0" marL="914400" rtl="0" algn="l">
              <a:lnSpc>
                <a:spcPct val="115000"/>
              </a:lnSpc>
              <a:spcBef>
                <a:spcPts val="0"/>
              </a:spcBef>
              <a:spcAft>
                <a:spcPts val="0"/>
              </a:spcAft>
              <a:buSzPts val="2400"/>
              <a:buChar char="●"/>
            </a:pPr>
            <a:r>
              <a:rPr lang="en-GB" sz="2400"/>
              <a:t>Control widgets</a:t>
            </a:r>
            <a:endParaRPr sz="2400"/>
          </a:p>
          <a:p>
            <a:pPr indent="-368300" lvl="0" marL="914400" rtl="0" algn="l">
              <a:lnSpc>
                <a:spcPct val="115000"/>
              </a:lnSpc>
              <a:spcBef>
                <a:spcPts val="0"/>
              </a:spcBef>
              <a:spcAft>
                <a:spcPts val="0"/>
              </a:spcAft>
              <a:buSzPts val="2400"/>
              <a:buChar char="●"/>
            </a:pPr>
            <a:r>
              <a:rPr lang="en-GB" sz="2400"/>
              <a:t>Maps</a:t>
            </a:r>
            <a:endParaRPr sz="2400"/>
          </a:p>
          <a:p>
            <a:pPr indent="-368300" lvl="0" marL="914400" rtl="0" algn="l">
              <a:lnSpc>
                <a:spcPct val="115000"/>
              </a:lnSpc>
              <a:spcBef>
                <a:spcPts val="0"/>
              </a:spcBef>
              <a:spcAft>
                <a:spcPts val="0"/>
              </a:spcAft>
              <a:buSzPts val="2400"/>
              <a:buChar char="●"/>
            </a:pPr>
            <a:r>
              <a:rPr lang="en-GB" sz="2400"/>
              <a:t>...</a:t>
            </a:r>
            <a:endParaRPr sz="2400"/>
          </a:p>
        </p:txBody>
      </p:sp>
      <p:pic>
        <p:nvPicPr>
          <p:cNvPr id="123" name="Google Shape;123;g3756939a4ac_0_68"/>
          <p:cNvPicPr preferRelativeResize="0"/>
          <p:nvPr/>
        </p:nvPicPr>
        <p:blipFill rotWithShape="1">
          <a:blip r:embed="rId3">
            <a:alphaModFix/>
          </a:blip>
          <a:srcRect b="0" l="0" r="0" t="0"/>
          <a:stretch/>
        </p:blipFill>
        <p:spPr>
          <a:xfrm>
            <a:off x="5082310" y="3284650"/>
            <a:ext cx="4012553" cy="3019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756939a4ac_0_7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29" name="Google Shape;129;g3756939a4ac_0_7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0" name="Google Shape;130;g3756939a4ac_0_7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a:t>
            </a:r>
            <a:endParaRPr sz="1900"/>
          </a:p>
        </p:txBody>
      </p:sp>
      <p:sp>
        <p:nvSpPr>
          <p:cNvPr id="131" name="Google Shape;131;g3756939a4ac_0_7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Widget bat gehitzeko bi aukera ditugu:</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“Add new widget” botoia (Dashboard-a berria denean)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  (Add new widget) → “Create new widget”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000"/>
          </a:p>
          <a:p>
            <a:pPr indent="457200" lvl="0" marL="0" rtl="0" algn="l">
              <a:lnSpc>
                <a:spcPct val="115000"/>
              </a:lnSpc>
              <a:spcBef>
                <a:spcPts val="0"/>
              </a:spcBef>
              <a:spcAft>
                <a:spcPts val="0"/>
              </a:spcAft>
              <a:buSzPts val="1600"/>
              <a:buNone/>
            </a:pPr>
            <a:r>
              <a:rPr lang="en-GB" sz="2400"/>
              <a:t>… eta interesatzen zaigun widget-a aukeratu.</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32" name="Google Shape;132;g3756939a4ac_0_76"/>
          <p:cNvPicPr preferRelativeResize="0"/>
          <p:nvPr/>
        </p:nvPicPr>
        <p:blipFill rotWithShape="1">
          <a:blip r:embed="rId3">
            <a:alphaModFix/>
          </a:blip>
          <a:srcRect b="0" l="0" r="0" t="0"/>
          <a:stretch/>
        </p:blipFill>
        <p:spPr>
          <a:xfrm>
            <a:off x="9174808" y="3141000"/>
            <a:ext cx="1899693" cy="576000"/>
          </a:xfrm>
          <a:prstGeom prst="rect">
            <a:avLst/>
          </a:prstGeom>
          <a:noFill/>
          <a:ln>
            <a:noFill/>
          </a:ln>
        </p:spPr>
      </p:pic>
      <p:pic>
        <p:nvPicPr>
          <p:cNvPr id="133" name="Google Shape;133;g3756939a4ac_0_76"/>
          <p:cNvPicPr preferRelativeResize="0"/>
          <p:nvPr/>
        </p:nvPicPr>
        <p:blipFill rotWithShape="1">
          <a:blip r:embed="rId4">
            <a:alphaModFix/>
          </a:blip>
          <a:srcRect b="0" l="0" r="0" t="0"/>
          <a:stretch/>
        </p:blipFill>
        <p:spPr>
          <a:xfrm>
            <a:off x="9957482" y="4416475"/>
            <a:ext cx="486957" cy="4599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756939a4ac_0_8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39" name="Google Shape;139;g3756939a4ac_0_8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0" name="Google Shape;140;g3756939a4ac_0_8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Line Chart</a:t>
            </a:r>
            <a:endParaRPr sz="1900"/>
          </a:p>
        </p:txBody>
      </p:sp>
      <p:sp>
        <p:nvSpPr>
          <p:cNvPr id="141" name="Google Shape;141;g3756939a4ac_0_85"/>
          <p:cNvSpPr txBox="1"/>
          <p:nvPr>
            <p:ph idx="2" type="body"/>
          </p:nvPr>
        </p:nvSpPr>
        <p:spPr>
          <a:xfrm>
            <a:off x="723123"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Hasteko, “Chart” → “</a:t>
            </a:r>
            <a:r>
              <a:rPr b="1" lang="en-GB" sz="2400"/>
              <a:t>Timeseries Line Chart</a:t>
            </a:r>
            <a:r>
              <a:rPr lang="en-GB" sz="2400"/>
              <a:t>” widget-a aukeratuko dugu: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42" name="Google Shape;142;g3756939a4ac_0_85"/>
          <p:cNvPicPr preferRelativeResize="0"/>
          <p:nvPr/>
        </p:nvPicPr>
        <p:blipFill rotWithShape="1">
          <a:blip r:embed="rId3">
            <a:alphaModFix/>
          </a:blip>
          <a:srcRect b="50000" l="0" r="66584" t="0"/>
          <a:stretch/>
        </p:blipFill>
        <p:spPr>
          <a:xfrm>
            <a:off x="4230580" y="2804675"/>
            <a:ext cx="3298340" cy="328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756939a4ac_0_9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48" name="Google Shape;148;g3756939a4ac_0_9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9" name="Google Shape;149;g3756939a4ac_0_9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Line Chart</a:t>
            </a:r>
            <a:endParaRPr sz="1900"/>
          </a:p>
        </p:txBody>
      </p:sp>
      <p:sp>
        <p:nvSpPr>
          <p:cNvPr id="150" name="Google Shape;150;g3756939a4ac_0_93"/>
          <p:cNvSpPr txBox="1"/>
          <p:nvPr>
            <p:ph idx="2" type="body"/>
          </p:nvPr>
        </p:nvSpPr>
        <p:spPr>
          <a:xfrm>
            <a:off x="762103" y="1871229"/>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Widget-a konfiguratzean DEVICEa eta SERIESa ongi aukeratu.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51" name="Google Shape;151;g3756939a4ac_0_93"/>
          <p:cNvPicPr preferRelativeResize="0"/>
          <p:nvPr/>
        </p:nvPicPr>
        <p:blipFill rotWithShape="1">
          <a:blip r:embed="rId3">
            <a:alphaModFix/>
          </a:blip>
          <a:srcRect b="19581" l="0" r="0" t="0"/>
          <a:stretch/>
        </p:blipFill>
        <p:spPr>
          <a:xfrm>
            <a:off x="3289307" y="2359475"/>
            <a:ext cx="6364683" cy="3991800"/>
          </a:xfrm>
          <a:prstGeom prst="rect">
            <a:avLst/>
          </a:prstGeom>
          <a:noFill/>
          <a:ln>
            <a:noFill/>
          </a:ln>
        </p:spPr>
      </p:pic>
      <p:sp>
        <p:nvSpPr>
          <p:cNvPr id="152" name="Google Shape;152;g3756939a4ac_0_93"/>
          <p:cNvSpPr/>
          <p:nvPr/>
        </p:nvSpPr>
        <p:spPr>
          <a:xfrm>
            <a:off x="3558167" y="4575125"/>
            <a:ext cx="1185600" cy="3156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3" name="Google Shape;153;g3756939a4ac_0_93"/>
          <p:cNvSpPr/>
          <p:nvPr/>
        </p:nvSpPr>
        <p:spPr>
          <a:xfrm flipH="1" rot="10800000">
            <a:off x="3558167" y="5994850"/>
            <a:ext cx="1289100" cy="270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756939a4ac_0_10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59" name="Google Shape;159;g3756939a4ac_0_10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0" name="Google Shape;160;g3756939a4ac_0_10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Line Chart</a:t>
            </a:r>
            <a:endParaRPr sz="1900"/>
          </a:p>
        </p:txBody>
      </p:sp>
      <p:sp>
        <p:nvSpPr>
          <p:cNvPr id="161" name="Google Shape;161;g3756939a4ac_0_103"/>
          <p:cNvSpPr txBox="1"/>
          <p:nvPr>
            <p:ph idx="2" type="body"/>
          </p:nvPr>
        </p:nvSpPr>
        <p:spPr>
          <a:xfrm>
            <a:off x="788081" y="199359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hau da emaitza (Denbora eskala egokitu):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62" name="Google Shape;162;g3756939a4ac_0_103"/>
          <p:cNvPicPr preferRelativeResize="0"/>
          <p:nvPr/>
        </p:nvPicPr>
        <p:blipFill rotWithShape="1">
          <a:blip r:embed="rId3">
            <a:alphaModFix/>
          </a:blip>
          <a:srcRect b="0" l="0" r="0" t="0"/>
          <a:stretch/>
        </p:blipFill>
        <p:spPr>
          <a:xfrm>
            <a:off x="2313204" y="2820250"/>
            <a:ext cx="7200900" cy="329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756939a4ac_0_11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68" name="Google Shape;168;g3756939a4ac_0_11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9" name="Google Shape;169;g3756939a4ac_0_11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Line Chart</a:t>
            </a:r>
            <a:endParaRPr sz="1900"/>
          </a:p>
        </p:txBody>
      </p:sp>
      <p:sp>
        <p:nvSpPr>
          <p:cNvPr id="170" name="Google Shape;170;g3756939a4ac_0_111"/>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Dashboard-ean zerbait egin ondoren, aldaketak gordetzea gomendatzen da, badaezpada. Horretarako, “tick” zuria duen botoi gorrian (“Apply changes” izenekoan) klik egin: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71" name="Google Shape;171;g3756939a4ac_0_111"/>
          <p:cNvPicPr preferRelativeResize="0"/>
          <p:nvPr/>
        </p:nvPicPr>
        <p:blipFill rotWithShape="1">
          <a:blip r:embed="rId3">
            <a:alphaModFix/>
          </a:blip>
          <a:srcRect b="0" l="0" r="0" t="0"/>
          <a:stretch/>
        </p:blipFill>
        <p:spPr>
          <a:xfrm>
            <a:off x="5529160" y="4035672"/>
            <a:ext cx="1133475" cy="11011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756939a4ac_0_11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77" name="Google Shape;177;g3756939a4ac_0_11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8" name="Google Shape;178;g3756939a4ac_0_11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Horizontal value card</a:t>
            </a:r>
            <a:endParaRPr sz="1900"/>
          </a:p>
        </p:txBody>
      </p:sp>
      <p:sp>
        <p:nvSpPr>
          <p:cNvPr id="179" name="Google Shape;179;g3756939a4ac_0_119"/>
          <p:cNvSpPr txBox="1"/>
          <p:nvPr>
            <p:ph idx="2" type="body"/>
          </p:nvPr>
        </p:nvSpPr>
        <p:spPr>
          <a:xfrm>
            <a:off x="775080"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Jarraian aztertuko dugun beste widget-a, “Cards” paketeko “</a:t>
            </a:r>
            <a:r>
              <a:rPr b="1" lang="en-GB" sz="2400"/>
              <a:t>Horizontal value card</a:t>
            </a:r>
            <a:r>
              <a:rPr lang="en-GB" sz="2400"/>
              <a:t>”-a izango da: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80" name="Google Shape;180;g3756939a4ac_0_119"/>
          <p:cNvPicPr preferRelativeResize="0"/>
          <p:nvPr/>
        </p:nvPicPr>
        <p:blipFill rotWithShape="1">
          <a:blip r:embed="rId3">
            <a:alphaModFix/>
          </a:blip>
          <a:srcRect b="0" l="0" r="0" t="0"/>
          <a:stretch/>
        </p:blipFill>
        <p:spPr>
          <a:xfrm>
            <a:off x="4046106" y="2942150"/>
            <a:ext cx="3295150" cy="329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56939a4ac_0_12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86" name="Google Shape;186;g3756939a4ac_0_12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87" name="Google Shape;187;g3756939a4ac_0_12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Horizontal value card</a:t>
            </a:r>
            <a:endParaRPr sz="1900"/>
          </a:p>
        </p:txBody>
      </p:sp>
      <p:sp>
        <p:nvSpPr>
          <p:cNvPr id="188" name="Google Shape;188;g3756939a4ac_0_127"/>
          <p:cNvSpPr txBox="1"/>
          <p:nvPr>
            <p:ph idx="2" type="body"/>
          </p:nvPr>
        </p:nvSpPr>
        <p:spPr>
          <a:xfrm>
            <a:off x="762078" y="193079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Widget-a konfiguratzean DEVICEa eta KEYa ongi aukeratu.</a:t>
            </a:r>
            <a:endParaRPr sz="2400"/>
          </a:p>
          <a:p>
            <a:pPr indent="0" lvl="0" marL="0" rtl="0" algn="l">
              <a:lnSpc>
                <a:spcPct val="115000"/>
              </a:lnSpc>
              <a:spcBef>
                <a:spcPts val="0"/>
              </a:spcBef>
              <a:spcAft>
                <a:spcPts val="0"/>
              </a:spcAft>
              <a:buSzPts val="1600"/>
              <a:buNone/>
            </a:pPr>
            <a:r>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89" name="Google Shape;189;g3756939a4ac_0_127"/>
          <p:cNvPicPr preferRelativeResize="0"/>
          <p:nvPr/>
        </p:nvPicPr>
        <p:blipFill rotWithShape="1">
          <a:blip r:embed="rId3">
            <a:alphaModFix/>
          </a:blip>
          <a:srcRect b="0" l="0" r="0" t="0"/>
          <a:stretch/>
        </p:blipFill>
        <p:spPr>
          <a:xfrm>
            <a:off x="2057820" y="2822913"/>
            <a:ext cx="8534400" cy="2924175"/>
          </a:xfrm>
          <a:prstGeom prst="rect">
            <a:avLst/>
          </a:prstGeom>
          <a:noFill/>
          <a:ln>
            <a:noFill/>
          </a:ln>
        </p:spPr>
      </p:pic>
      <p:sp>
        <p:nvSpPr>
          <p:cNvPr id="190" name="Google Shape;190;g3756939a4ac_0_127"/>
          <p:cNvSpPr/>
          <p:nvPr/>
        </p:nvSpPr>
        <p:spPr>
          <a:xfrm>
            <a:off x="2390864" y="4356175"/>
            <a:ext cx="16125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1" name="Google Shape;191;g3756939a4ac_0_127"/>
          <p:cNvSpPr/>
          <p:nvPr/>
        </p:nvSpPr>
        <p:spPr>
          <a:xfrm>
            <a:off x="2390864" y="5145025"/>
            <a:ext cx="1845900" cy="3075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756939a4ac_0_1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97" name="Google Shape;197;g3756939a4ac_0_13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98" name="Google Shape;198;g3756939a4ac_0_1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Horizontal value card</a:t>
            </a:r>
            <a:endParaRPr sz="1900"/>
          </a:p>
        </p:txBody>
      </p:sp>
      <p:sp>
        <p:nvSpPr>
          <p:cNvPr id="199" name="Google Shape;199;g3756939a4ac_0_137"/>
          <p:cNvSpPr txBox="1"/>
          <p:nvPr>
            <p:ph idx="2" type="body"/>
          </p:nvPr>
        </p:nvSpPr>
        <p:spPr>
          <a:xfrm>
            <a:off x="801058"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Parametroekin jolastu ondoren, hau da nire emaitza:</a:t>
            </a:r>
            <a:endParaRPr sz="2400"/>
          </a:p>
          <a:p>
            <a:pPr indent="0" lvl="0" marL="0" rtl="0" algn="l">
              <a:lnSpc>
                <a:spcPct val="115000"/>
              </a:lnSpc>
              <a:spcBef>
                <a:spcPts val="0"/>
              </a:spcBef>
              <a:spcAft>
                <a:spcPts val="0"/>
              </a:spcAft>
              <a:buSzPts val="1600"/>
              <a:buNone/>
            </a:pPr>
            <a:r>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00" name="Google Shape;200;g3756939a4ac_0_137"/>
          <p:cNvPicPr preferRelativeResize="0"/>
          <p:nvPr/>
        </p:nvPicPr>
        <p:blipFill rotWithShape="1">
          <a:blip r:embed="rId3">
            <a:alphaModFix/>
          </a:blip>
          <a:srcRect b="0" l="0" r="0" t="0"/>
          <a:stretch/>
        </p:blipFill>
        <p:spPr>
          <a:xfrm>
            <a:off x="3296158" y="2595125"/>
            <a:ext cx="5382850" cy="3571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756939a4ac_0_14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06" name="Google Shape;206;g3756939a4ac_0_14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07" name="Google Shape;207;g3756939a4ac_0_14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OpenStreetMap</a:t>
            </a:r>
            <a:endParaRPr sz="1900"/>
          </a:p>
        </p:txBody>
      </p:sp>
      <p:sp>
        <p:nvSpPr>
          <p:cNvPr id="208" name="Google Shape;208;g3756939a4ac_0_145"/>
          <p:cNvSpPr txBox="1"/>
          <p:nvPr>
            <p:ph idx="2" type="body"/>
          </p:nvPr>
        </p:nvSpPr>
        <p:spPr>
          <a:xfrm>
            <a:off x="469812" y="2006600"/>
            <a:ext cx="114444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GPS datuak mapa batean kokatu nahi izan ezkero, “Maps” → “</a:t>
            </a:r>
            <a:r>
              <a:rPr b="1" lang="en-GB" sz="2400"/>
              <a:t>OpenStreetMap</a:t>
            </a:r>
            <a:r>
              <a:rPr lang="en-GB" sz="2400"/>
              <a:t>” widget-a aukeratu dezakegu: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09" name="Google Shape;209;g3756939a4ac_0_145"/>
          <p:cNvPicPr preferRelativeResize="0"/>
          <p:nvPr/>
        </p:nvPicPr>
        <p:blipFill rotWithShape="1">
          <a:blip r:embed="rId3">
            <a:alphaModFix/>
          </a:blip>
          <a:srcRect b="0" l="0" r="0" t="0"/>
          <a:stretch/>
        </p:blipFill>
        <p:spPr>
          <a:xfrm>
            <a:off x="3594947" y="2933282"/>
            <a:ext cx="3551450" cy="353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756939a4ac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pic>
        <p:nvPicPr>
          <p:cNvPr id="45" name="Google Shape;45;g3756939a4ac_0_0"/>
          <p:cNvPicPr preferRelativeResize="0"/>
          <p:nvPr/>
        </p:nvPicPr>
        <p:blipFill rotWithShape="1">
          <a:blip r:embed="rId3">
            <a:alphaModFix amt="20000"/>
          </a:blip>
          <a:srcRect b="6983" l="0" r="0" t="5726"/>
          <a:stretch/>
        </p:blipFill>
        <p:spPr>
          <a:xfrm>
            <a:off x="0" y="1066375"/>
            <a:ext cx="12192000" cy="5530950"/>
          </a:xfrm>
          <a:prstGeom prst="rect">
            <a:avLst/>
          </a:prstGeom>
          <a:noFill/>
          <a:ln>
            <a:noFill/>
          </a:ln>
        </p:spPr>
      </p:pic>
      <p:sp>
        <p:nvSpPr>
          <p:cNvPr id="46" name="Google Shape;46;g3756939a4ac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7" name="Google Shape;47;g3756939a4ac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Dashboard </a:t>
            </a:r>
            <a:endParaRPr b="1" i="0" sz="5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g3756939a4ac_0_153"/>
          <p:cNvPicPr preferRelativeResize="0"/>
          <p:nvPr/>
        </p:nvPicPr>
        <p:blipFill rotWithShape="1">
          <a:blip r:embed="rId3">
            <a:alphaModFix/>
          </a:blip>
          <a:srcRect b="0" l="0" r="0" t="0"/>
          <a:stretch/>
        </p:blipFill>
        <p:spPr>
          <a:xfrm>
            <a:off x="2293101" y="2656238"/>
            <a:ext cx="7606405" cy="3725586"/>
          </a:xfrm>
          <a:prstGeom prst="rect">
            <a:avLst/>
          </a:prstGeom>
          <a:noFill/>
          <a:ln>
            <a:noFill/>
          </a:ln>
        </p:spPr>
      </p:pic>
      <p:sp>
        <p:nvSpPr>
          <p:cNvPr id="215" name="Google Shape;215;g3756939a4ac_0_15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16" name="Google Shape;216;g3756939a4ac_0_15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7" name="Google Shape;217;g3756939a4ac_0_15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OpenStreetMap</a:t>
            </a:r>
            <a:endParaRPr sz="1900"/>
          </a:p>
        </p:txBody>
      </p:sp>
      <p:sp>
        <p:nvSpPr>
          <p:cNvPr id="218" name="Google Shape;218;g3756939a4ac_0_153"/>
          <p:cNvSpPr txBox="1"/>
          <p:nvPr>
            <p:ph idx="2" type="body"/>
          </p:nvPr>
        </p:nvSpPr>
        <p:spPr>
          <a:xfrm>
            <a:off x="749101"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Widget-a konfiguratzean DEVICEa eta KEYak ongi aukeratu.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219" name="Google Shape;219;g3756939a4ac_0_153"/>
          <p:cNvSpPr/>
          <p:nvPr/>
        </p:nvSpPr>
        <p:spPr>
          <a:xfrm>
            <a:off x="2794067" y="4344725"/>
            <a:ext cx="1002300" cy="510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20" name="Google Shape;220;g3756939a4ac_0_153"/>
          <p:cNvSpPr/>
          <p:nvPr/>
        </p:nvSpPr>
        <p:spPr>
          <a:xfrm>
            <a:off x="2866976" y="5157600"/>
            <a:ext cx="31281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21" name="Google Shape;221;g3756939a4ac_0_153"/>
          <p:cNvSpPr/>
          <p:nvPr/>
        </p:nvSpPr>
        <p:spPr>
          <a:xfrm>
            <a:off x="2866974" y="5825275"/>
            <a:ext cx="42540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56939a4ac_0_16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27" name="Google Shape;227;g3756939a4ac_0_16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28" name="Google Shape;228;g3756939a4ac_0_16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OpenStreetMap</a:t>
            </a:r>
            <a:endParaRPr sz="1900"/>
          </a:p>
        </p:txBody>
      </p:sp>
      <p:sp>
        <p:nvSpPr>
          <p:cNvPr id="229" name="Google Shape;229;g3756939a4ac_0_164"/>
          <p:cNvSpPr txBox="1"/>
          <p:nvPr>
            <p:ph idx="2" type="body"/>
          </p:nvPr>
        </p:nvSpPr>
        <p:spPr>
          <a:xfrm>
            <a:off x="749101" y="1967592"/>
            <a:ext cx="10972800" cy="3816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600"/>
              <a:buNone/>
            </a:pPr>
            <a:r>
              <a:rPr lang="en-GB" sz="2400"/>
              <a:t>Gure kokapena egokia da.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30" name="Google Shape;230;g3756939a4ac_0_164"/>
          <p:cNvPicPr preferRelativeResize="0"/>
          <p:nvPr/>
        </p:nvPicPr>
        <p:blipFill rotWithShape="1">
          <a:blip r:embed="rId3">
            <a:alphaModFix/>
          </a:blip>
          <a:srcRect b="0" l="0" r="0" t="0"/>
          <a:stretch/>
        </p:blipFill>
        <p:spPr>
          <a:xfrm>
            <a:off x="2184187" y="2559375"/>
            <a:ext cx="8583230" cy="3816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756939a4ac_0_17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36" name="Google Shape;236;g3756939a4ac_0_17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37" name="Google Shape;237;g3756939a4ac_0_17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table</a:t>
            </a:r>
            <a:endParaRPr sz="1900"/>
          </a:p>
        </p:txBody>
      </p:sp>
      <p:sp>
        <p:nvSpPr>
          <p:cNvPr id="238" name="Google Shape;238;g3756939a4ac_0_172"/>
          <p:cNvSpPr txBox="1"/>
          <p:nvPr>
            <p:ph idx="2" type="body"/>
          </p:nvPr>
        </p:nvSpPr>
        <p:spPr>
          <a:xfrm>
            <a:off x="469812" y="2006600"/>
            <a:ext cx="114444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Telemetria guztiak CSV batean deskargatu ahal izateko taula. “Tables” → “</a:t>
            </a:r>
            <a:r>
              <a:rPr b="1" lang="en-GB" sz="2400"/>
              <a:t>timeseries table</a:t>
            </a:r>
            <a:r>
              <a:rPr lang="en-GB" sz="2400"/>
              <a: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39" name="Google Shape;239;g3756939a4ac_0_172"/>
          <p:cNvPicPr preferRelativeResize="0"/>
          <p:nvPr/>
        </p:nvPicPr>
        <p:blipFill rotWithShape="1">
          <a:blip r:embed="rId3">
            <a:alphaModFix/>
          </a:blip>
          <a:srcRect b="0" l="0" r="0" t="0"/>
          <a:stretch/>
        </p:blipFill>
        <p:spPr>
          <a:xfrm>
            <a:off x="3839612" y="2669125"/>
            <a:ext cx="3618550" cy="36806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756939a4ac_0_1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45" name="Google Shape;245;g3756939a4ac_0_18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46" name="Google Shape;246;g3756939a4ac_0_1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table</a:t>
            </a:r>
            <a:endParaRPr sz="1900"/>
          </a:p>
        </p:txBody>
      </p:sp>
      <p:sp>
        <p:nvSpPr>
          <p:cNvPr id="247" name="Google Shape;247;g3756939a4ac_0_180"/>
          <p:cNvSpPr txBox="1"/>
          <p:nvPr>
            <p:ph idx="2" type="body"/>
          </p:nvPr>
        </p:nvSpPr>
        <p:spPr>
          <a:xfrm>
            <a:off x="482813" y="1880850"/>
            <a:ext cx="114444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lang="en-GB" sz="2400">
                <a:solidFill>
                  <a:srgbClr val="000000"/>
                </a:solidFill>
              </a:rPr>
              <a:t>	</a:t>
            </a:r>
            <a:r>
              <a:rPr lang="en-GB" sz="2400"/>
              <a:t>Widget-a konfiguratzean DEVICEa eta KEYak ongi aukeratu</a:t>
            </a:r>
            <a:endParaRPr sz="2400">
              <a:solidFill>
                <a:srgbClr val="000000"/>
              </a:solidFill>
            </a:endParaRPr>
          </a:p>
          <a:p>
            <a:pPr indent="0" lvl="0" marL="0" rtl="0" algn="l">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rPr lang="en-GB" sz="2400">
                <a:solidFill>
                  <a:srgbClr val="000000"/>
                </a:solidFill>
              </a:rPr>
              <a:t>	</a:t>
            </a:r>
            <a:endParaRPr sz="2400">
              <a:solidFill>
                <a:srgbClr val="000000"/>
              </a:solidFill>
            </a:endParaRPr>
          </a:p>
          <a:p>
            <a:pPr indent="457200" lvl="0" marL="0" rtl="0" algn="ctr">
              <a:lnSpc>
                <a:spcPct val="115000"/>
              </a:lnSpc>
              <a:spcBef>
                <a:spcPts val="0"/>
              </a:spcBef>
              <a:spcAft>
                <a:spcPts val="0"/>
              </a:spcAft>
              <a:buSzPts val="1600"/>
              <a:buNone/>
            </a:pPr>
            <a:r>
              <a:t/>
            </a:r>
            <a:endParaRPr sz="2400">
              <a:solidFill>
                <a:srgbClr val="000000"/>
              </a:solidFill>
            </a:endParaRPr>
          </a:p>
          <a:p>
            <a:pPr indent="457200" lvl="0" marL="0" rtl="0" algn="l">
              <a:lnSpc>
                <a:spcPct val="115000"/>
              </a:lnSpc>
              <a:spcBef>
                <a:spcPts val="0"/>
              </a:spcBef>
              <a:spcAft>
                <a:spcPts val="0"/>
              </a:spcAft>
              <a:buSzPts val="1600"/>
              <a:buNone/>
            </a:pPr>
            <a:r>
              <a:t/>
            </a:r>
            <a:endParaRPr sz="2400">
              <a:solidFill>
                <a:srgbClr val="000000"/>
              </a:solidFill>
            </a:endParaRPr>
          </a:p>
          <a:p>
            <a:pPr indent="457200" lvl="0" marL="0" rtl="0" algn="l">
              <a:lnSpc>
                <a:spcPct val="115000"/>
              </a:lnSpc>
              <a:spcBef>
                <a:spcPts val="0"/>
              </a:spcBef>
              <a:spcAft>
                <a:spcPts val="0"/>
              </a:spcAft>
              <a:buSzPts val="1600"/>
              <a:buNone/>
            </a:pPr>
            <a:r>
              <a:rPr lang="en-GB" sz="2400">
                <a:solidFill>
                  <a:srgbClr val="000000"/>
                </a:solidFill>
              </a:rPr>
              <a:t>	</a:t>
            </a:r>
            <a:endParaRPr sz="2400">
              <a:solidFill>
                <a:srgbClr val="000000"/>
              </a:solidFill>
            </a:endParaRPr>
          </a:p>
          <a:p>
            <a:pPr indent="0" lvl="0" marL="457200" rtl="0" algn="l">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48" name="Google Shape;248;g3756939a4ac_0_180"/>
          <p:cNvPicPr preferRelativeResize="0"/>
          <p:nvPr/>
        </p:nvPicPr>
        <p:blipFill rotWithShape="1">
          <a:blip r:embed="rId3">
            <a:alphaModFix/>
          </a:blip>
          <a:srcRect b="0" l="0" r="0" t="0"/>
          <a:stretch/>
        </p:blipFill>
        <p:spPr>
          <a:xfrm>
            <a:off x="3345959" y="2485175"/>
            <a:ext cx="5056450" cy="3688774"/>
          </a:xfrm>
          <a:prstGeom prst="rect">
            <a:avLst/>
          </a:prstGeom>
          <a:noFill/>
          <a:ln>
            <a:noFill/>
          </a:ln>
        </p:spPr>
      </p:pic>
      <p:sp>
        <p:nvSpPr>
          <p:cNvPr id="249" name="Google Shape;249;g3756939a4ac_0_180"/>
          <p:cNvSpPr/>
          <p:nvPr/>
        </p:nvSpPr>
        <p:spPr>
          <a:xfrm>
            <a:off x="3508535" y="4266800"/>
            <a:ext cx="1002300" cy="19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0" name="Google Shape;250;g3756939a4ac_0_180"/>
          <p:cNvSpPr/>
          <p:nvPr/>
        </p:nvSpPr>
        <p:spPr>
          <a:xfrm>
            <a:off x="4206552" y="5328375"/>
            <a:ext cx="1108800" cy="845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756939a4ac_0_19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56" name="Google Shape;256;g3756939a4ac_0_19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57" name="Google Shape;257;g3756939a4ac_0_19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table</a:t>
            </a:r>
            <a:endParaRPr sz="1900"/>
          </a:p>
        </p:txBody>
      </p:sp>
      <p:sp>
        <p:nvSpPr>
          <p:cNvPr id="258" name="Google Shape;258;g3756939a4ac_0_190"/>
          <p:cNvSpPr txBox="1"/>
          <p:nvPr>
            <p:ph idx="2" type="body"/>
          </p:nvPr>
        </p:nvSpPr>
        <p:spPr>
          <a:xfrm>
            <a:off x="736125" y="1880842"/>
            <a:ext cx="10972800" cy="3816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600"/>
              <a:buNone/>
            </a:pPr>
            <a:r>
              <a:rPr lang="en-GB" sz="2400"/>
              <a:t>Emaitzean exportatu nahi dituun datuak ikusi beharko ditugu.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59" name="Google Shape;259;g3756939a4ac_0_190"/>
          <p:cNvPicPr preferRelativeResize="0"/>
          <p:nvPr/>
        </p:nvPicPr>
        <p:blipFill rotWithShape="1">
          <a:blip r:embed="rId3">
            <a:alphaModFix/>
          </a:blip>
          <a:srcRect b="0" l="0" r="0" t="0"/>
          <a:stretch/>
        </p:blipFill>
        <p:spPr>
          <a:xfrm>
            <a:off x="611530" y="2546213"/>
            <a:ext cx="11220450" cy="3324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756939a4ac_0_19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65" name="Google Shape;265;g3756939a4ac_0_19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66" name="Google Shape;266;g3756939a4ac_0_19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table</a:t>
            </a:r>
            <a:endParaRPr sz="1900"/>
          </a:p>
        </p:txBody>
      </p:sp>
      <p:sp>
        <p:nvSpPr>
          <p:cNvPr id="267" name="Google Shape;267;g3756939a4ac_0_198"/>
          <p:cNvSpPr txBox="1"/>
          <p:nvPr>
            <p:ph idx="2" type="body"/>
          </p:nvPr>
        </p:nvSpPr>
        <p:spPr>
          <a:xfrm>
            <a:off x="469812" y="2006600"/>
            <a:ext cx="114444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Sistemaren alarmarak bistaratzeko taula taula. “Tables” → “</a:t>
            </a:r>
            <a:r>
              <a:rPr b="1" lang="en-GB" sz="2400"/>
              <a:t>alarms table</a:t>
            </a:r>
            <a:r>
              <a:rPr lang="en-GB" sz="2400"/>
              <a: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68" name="Google Shape;268;g3756939a4ac_0_198"/>
          <p:cNvPicPr preferRelativeResize="0"/>
          <p:nvPr/>
        </p:nvPicPr>
        <p:blipFill rotWithShape="1">
          <a:blip r:embed="rId3">
            <a:alphaModFix/>
          </a:blip>
          <a:srcRect b="0" l="0" r="0" t="0"/>
          <a:stretch/>
        </p:blipFill>
        <p:spPr>
          <a:xfrm>
            <a:off x="3977697" y="2665250"/>
            <a:ext cx="3747544" cy="3779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756939a4ac_0_20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74" name="Google Shape;274;g3756939a4ac_0_20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75" name="Google Shape;275;g3756939a4ac_0_20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table</a:t>
            </a:r>
            <a:endParaRPr sz="1900"/>
          </a:p>
        </p:txBody>
      </p:sp>
      <p:sp>
        <p:nvSpPr>
          <p:cNvPr id="276" name="Google Shape;276;g3756939a4ac_0_206"/>
          <p:cNvSpPr txBox="1"/>
          <p:nvPr>
            <p:ph idx="2" type="body"/>
          </p:nvPr>
        </p:nvSpPr>
        <p:spPr>
          <a:xfrm>
            <a:off x="482813" y="1880850"/>
            <a:ext cx="114444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lang="en-GB" sz="2400">
                <a:solidFill>
                  <a:srgbClr val="000000"/>
                </a:solidFill>
              </a:rPr>
              <a:t>	</a:t>
            </a:r>
            <a:r>
              <a:rPr lang="en-GB" sz="2400"/>
              <a:t>Widget-a konfiguratzean DEVICEa eta alarmaren IZENA ongi aukeratu</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ctr">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rPr lang="en-GB" sz="2400">
                <a:solidFill>
                  <a:srgbClr val="000000"/>
                </a:solidFill>
              </a:rPr>
              <a:t>	</a:t>
            </a:r>
            <a:endParaRPr sz="2400">
              <a:solidFill>
                <a:srgbClr val="000000"/>
              </a:solidFill>
            </a:endParaRPr>
          </a:p>
          <a:p>
            <a:pPr indent="457200" lvl="0" marL="0" rtl="0" algn="ctr">
              <a:lnSpc>
                <a:spcPct val="115000"/>
              </a:lnSpc>
              <a:spcBef>
                <a:spcPts val="0"/>
              </a:spcBef>
              <a:spcAft>
                <a:spcPts val="0"/>
              </a:spcAft>
              <a:buSzPts val="1600"/>
              <a:buNone/>
            </a:pPr>
            <a:r>
              <a:t/>
            </a:r>
            <a:endParaRPr sz="2400">
              <a:solidFill>
                <a:srgbClr val="000000"/>
              </a:solidFill>
            </a:endParaRPr>
          </a:p>
          <a:p>
            <a:pPr indent="457200" lvl="0" marL="0" rtl="0" algn="l">
              <a:lnSpc>
                <a:spcPct val="115000"/>
              </a:lnSpc>
              <a:spcBef>
                <a:spcPts val="0"/>
              </a:spcBef>
              <a:spcAft>
                <a:spcPts val="0"/>
              </a:spcAft>
              <a:buSzPts val="1600"/>
              <a:buNone/>
            </a:pPr>
            <a:r>
              <a:t/>
            </a:r>
            <a:endParaRPr sz="2400">
              <a:solidFill>
                <a:srgbClr val="000000"/>
              </a:solidFill>
            </a:endParaRPr>
          </a:p>
          <a:p>
            <a:pPr indent="457200" lvl="0" marL="0" rtl="0" algn="l">
              <a:lnSpc>
                <a:spcPct val="115000"/>
              </a:lnSpc>
              <a:spcBef>
                <a:spcPts val="0"/>
              </a:spcBef>
              <a:spcAft>
                <a:spcPts val="0"/>
              </a:spcAft>
              <a:buSzPts val="1600"/>
              <a:buNone/>
            </a:pPr>
            <a:r>
              <a:rPr lang="en-GB" sz="2400">
                <a:solidFill>
                  <a:srgbClr val="000000"/>
                </a:solidFill>
              </a:rPr>
              <a:t>	</a:t>
            </a:r>
            <a:endParaRPr sz="2400">
              <a:solidFill>
                <a:srgbClr val="000000"/>
              </a:solidFill>
            </a:endParaRPr>
          </a:p>
          <a:p>
            <a:pPr indent="0" lvl="0" marL="457200" rtl="0" algn="l">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277" name="Google Shape;277;g3756939a4ac_0_206"/>
          <p:cNvSpPr/>
          <p:nvPr/>
        </p:nvSpPr>
        <p:spPr>
          <a:xfrm>
            <a:off x="3261753" y="4346388"/>
            <a:ext cx="1002300" cy="19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8" name="Google Shape;278;g3756939a4ac_0_206"/>
          <p:cNvSpPr/>
          <p:nvPr/>
        </p:nvSpPr>
        <p:spPr>
          <a:xfrm>
            <a:off x="4636608" y="6134975"/>
            <a:ext cx="18348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279" name="Google Shape;279;g3756939a4ac_0_206"/>
          <p:cNvPicPr preferRelativeResize="0"/>
          <p:nvPr/>
        </p:nvPicPr>
        <p:blipFill rotWithShape="1">
          <a:blip r:embed="rId3">
            <a:alphaModFix/>
          </a:blip>
          <a:srcRect b="0" l="0" r="0" t="0"/>
          <a:stretch/>
        </p:blipFill>
        <p:spPr>
          <a:xfrm>
            <a:off x="3074879" y="2416499"/>
            <a:ext cx="5409275" cy="40523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3756939a4ac_0_21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85" name="Google Shape;285;g3756939a4ac_0_21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86" name="Google Shape;286;g3756939a4ac_0_21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Widget-ak - Timeseries table</a:t>
            </a:r>
            <a:endParaRPr sz="1900"/>
          </a:p>
        </p:txBody>
      </p:sp>
      <p:sp>
        <p:nvSpPr>
          <p:cNvPr id="287" name="Google Shape;287;g3756939a4ac_0_216"/>
          <p:cNvSpPr txBox="1"/>
          <p:nvPr>
            <p:ph idx="2" type="body"/>
          </p:nvPr>
        </p:nvSpPr>
        <p:spPr>
          <a:xfrm>
            <a:off x="736125" y="1880842"/>
            <a:ext cx="10972800" cy="3816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600"/>
              <a:buNone/>
            </a:pPr>
            <a:r>
              <a:rPr lang="en-GB" sz="2400"/>
              <a:t>Alarmarik konfiguratu artean ez dugu alarmarik ikusiko.</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88" name="Google Shape;288;g3756939a4ac_0_216"/>
          <p:cNvPicPr preferRelativeResize="0"/>
          <p:nvPr/>
        </p:nvPicPr>
        <p:blipFill rotWithShape="1">
          <a:blip r:embed="rId3">
            <a:alphaModFix/>
          </a:blip>
          <a:srcRect b="0" l="0" r="0" t="0"/>
          <a:stretch/>
        </p:blipFill>
        <p:spPr>
          <a:xfrm>
            <a:off x="2851849" y="2641024"/>
            <a:ext cx="6068999" cy="36572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756939a4ac_0_22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294" name="Google Shape;294;g3756939a4ac_0_22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95" name="Google Shape;295;g3756939a4ac_0_22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296" name="Google Shape;296;g3756939a4ac_0_22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IoT plataforma askotan komunikazioa bide bakarrekoa da: gailuek informazioa igotzen dute eta bertan gelditzen da. IoT plataformatik ezin dira aginduak bidali gailuetara.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97" name="Google Shape;297;g3756939a4ac_0_224"/>
          <p:cNvPicPr preferRelativeResize="0"/>
          <p:nvPr/>
        </p:nvPicPr>
        <p:blipFill rotWithShape="1">
          <a:blip r:embed="rId3">
            <a:alphaModFix/>
          </a:blip>
          <a:srcRect b="16658" l="0" r="0" t="16652"/>
          <a:stretch/>
        </p:blipFill>
        <p:spPr>
          <a:xfrm>
            <a:off x="3802949" y="4173850"/>
            <a:ext cx="4916995" cy="1639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756939a4ac_0_23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03" name="Google Shape;303;g3756939a4ac_0_23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04" name="Google Shape;304;g3756939a4ac_0_23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305" name="Google Shape;305;g3756939a4ac_0_23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Thingsboard-en ez da hori gertatzen: komunikazioa bi norantzetan ematen da.</a:t>
            </a:r>
            <a:endParaRPr sz="2400"/>
          </a:p>
          <a:p>
            <a:pPr indent="0" lvl="0" marL="0" rtl="0" algn="l">
              <a:lnSpc>
                <a:spcPct val="115000"/>
              </a:lnSpc>
              <a:spcBef>
                <a:spcPts val="0"/>
              </a:spcBef>
              <a:spcAft>
                <a:spcPts val="0"/>
              </a:spcAft>
              <a:buSzPts val="1600"/>
              <a:buNone/>
            </a:pPr>
            <a:r>
              <a:t/>
            </a:r>
            <a:endParaRPr sz="1500"/>
          </a:p>
          <a:p>
            <a:pPr indent="0" lvl="0" marL="0" rtl="0" algn="ctr">
              <a:lnSpc>
                <a:spcPct val="115000"/>
              </a:lnSpc>
              <a:spcBef>
                <a:spcPts val="0"/>
              </a:spcBef>
              <a:spcAft>
                <a:spcPts val="0"/>
              </a:spcAft>
              <a:buSzPts val="1600"/>
              <a:buNone/>
            </a:pPr>
            <a:r>
              <a:rPr b="1" lang="en-GB" sz="2400"/>
              <a:t>Node-RED ↔Thingsboard</a:t>
            </a:r>
            <a:endParaRPr b="1" sz="2400"/>
          </a:p>
        </p:txBody>
      </p:sp>
      <p:pic>
        <p:nvPicPr>
          <p:cNvPr id="306" name="Google Shape;306;g3756939a4ac_0_232"/>
          <p:cNvPicPr preferRelativeResize="0"/>
          <p:nvPr/>
        </p:nvPicPr>
        <p:blipFill rotWithShape="1">
          <a:blip r:embed="rId3">
            <a:alphaModFix/>
          </a:blip>
          <a:srcRect b="0" l="0" r="0" t="0"/>
          <a:stretch/>
        </p:blipFill>
        <p:spPr>
          <a:xfrm>
            <a:off x="1668644" y="3474275"/>
            <a:ext cx="8855153" cy="277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6939a4ac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6939a4ac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6939a4ac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Alias</a:t>
            </a:r>
            <a:endParaRPr sz="2300"/>
          </a:p>
          <a:p>
            <a:pPr indent="0" lvl="0" marL="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Widget-ak</a:t>
            </a:r>
            <a:endParaRPr sz="2300"/>
          </a:p>
          <a:p>
            <a:pPr indent="-361950" lvl="0" marL="914400" rtl="0" algn="just">
              <a:lnSpc>
                <a:spcPct val="100000"/>
              </a:lnSpc>
              <a:spcBef>
                <a:spcPts val="0"/>
              </a:spcBef>
              <a:spcAft>
                <a:spcPts val="0"/>
              </a:spcAft>
              <a:buSzPts val="2300"/>
              <a:buAutoNum type="alphaLcParenR"/>
            </a:pPr>
            <a:r>
              <a:rPr lang="en-GB" sz="2300"/>
              <a:t>Timeseries Line Chart</a:t>
            </a:r>
            <a:endParaRPr sz="2300"/>
          </a:p>
          <a:p>
            <a:pPr indent="-361950" lvl="0" marL="914400" rtl="0" algn="just">
              <a:lnSpc>
                <a:spcPct val="100000"/>
              </a:lnSpc>
              <a:spcBef>
                <a:spcPts val="0"/>
              </a:spcBef>
              <a:spcAft>
                <a:spcPts val="0"/>
              </a:spcAft>
              <a:buSzPts val="2300"/>
              <a:buAutoNum type="alphaLcParenR"/>
            </a:pPr>
            <a:r>
              <a:rPr lang="en-GB" sz="2300"/>
              <a:t>Temperature radial gauge</a:t>
            </a:r>
            <a:endParaRPr sz="2300"/>
          </a:p>
          <a:p>
            <a:pPr indent="-361950" lvl="0" marL="914400" rtl="0" algn="just">
              <a:lnSpc>
                <a:spcPct val="100000"/>
              </a:lnSpc>
              <a:spcBef>
                <a:spcPts val="0"/>
              </a:spcBef>
              <a:spcAft>
                <a:spcPts val="0"/>
              </a:spcAft>
              <a:buSzPts val="2300"/>
              <a:buAutoNum type="alphaLcParenR"/>
            </a:pPr>
            <a:r>
              <a:rPr lang="en-GB" sz="2300"/>
              <a:t>Led indicator</a:t>
            </a:r>
            <a:endParaRPr sz="2300"/>
          </a:p>
          <a:p>
            <a:pPr indent="-361950" lvl="0" marL="914400" rtl="0" algn="just">
              <a:lnSpc>
                <a:spcPct val="100000"/>
              </a:lnSpc>
              <a:spcBef>
                <a:spcPts val="0"/>
              </a:spcBef>
              <a:spcAft>
                <a:spcPts val="0"/>
              </a:spcAft>
              <a:buSzPts val="2300"/>
              <a:buAutoNum type="alphaLcParenR"/>
            </a:pPr>
            <a:r>
              <a:rPr lang="en-GB" sz="2300"/>
              <a:t>OpenStreetMap</a:t>
            </a:r>
            <a:endParaRPr sz="2300"/>
          </a:p>
          <a:p>
            <a:pPr indent="0" lvl="0" marL="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Thingsboard → Node-RED ibilbidea</a:t>
            </a:r>
            <a:endParaRPr sz="2300"/>
          </a:p>
          <a:p>
            <a:pPr indent="-361950" lvl="1" marL="914400" rtl="0" algn="just">
              <a:lnSpc>
                <a:spcPct val="100000"/>
              </a:lnSpc>
              <a:spcBef>
                <a:spcPts val="0"/>
              </a:spcBef>
              <a:spcAft>
                <a:spcPts val="0"/>
              </a:spcAft>
              <a:buSzPts val="2300"/>
              <a:buAutoNum type="alphaLcPeriod"/>
            </a:pPr>
            <a:r>
              <a:rPr lang="en-GB" sz="2300"/>
              <a:t>Switch Control</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756939a4ac_0_24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12" name="Google Shape;312;g3756939a4ac_0_24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13" name="Google Shape;313;g3756939a4ac_0_24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 - Switch Control</a:t>
            </a:r>
            <a:endParaRPr sz="1900"/>
          </a:p>
        </p:txBody>
      </p:sp>
      <p:sp>
        <p:nvSpPr>
          <p:cNvPr id="314" name="Google Shape;314;g3756939a4ac_0_240"/>
          <p:cNvSpPr txBox="1"/>
          <p:nvPr>
            <p:ph idx="2" type="body"/>
          </p:nvPr>
        </p:nvSpPr>
        <p:spPr>
          <a:xfrm>
            <a:off x="814035" y="2097180"/>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Komunikazio hau nola burutu daitekeen azaltzeko, “Control Widget”-eko “</a:t>
            </a:r>
            <a:r>
              <a:rPr b="1" lang="en-GB" sz="2400"/>
              <a:t>Switch Control</a:t>
            </a:r>
            <a:r>
              <a:rPr lang="en-GB" sz="2400"/>
              <a:t>” widget-a erabiliko dugu: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Widget oso berezia, adi eta kontuz!</a:t>
            </a:r>
            <a:endParaRPr sz="2400"/>
          </a:p>
        </p:txBody>
      </p:sp>
      <p:pic>
        <p:nvPicPr>
          <p:cNvPr id="315" name="Google Shape;315;g3756939a4ac_0_240"/>
          <p:cNvPicPr preferRelativeResize="0"/>
          <p:nvPr/>
        </p:nvPicPr>
        <p:blipFill rotWithShape="1">
          <a:blip r:embed="rId3">
            <a:alphaModFix/>
          </a:blip>
          <a:srcRect b="0" l="0" r="0" t="0"/>
          <a:stretch/>
        </p:blipFill>
        <p:spPr>
          <a:xfrm>
            <a:off x="4090712" y="3381305"/>
            <a:ext cx="4010025" cy="226695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756939a4ac_0_24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21" name="Google Shape;321;g3756939a4ac_0_24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22" name="Google Shape;322;g3756939a4ac_0_24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 - Switch Control</a:t>
            </a:r>
            <a:endParaRPr sz="1900"/>
          </a:p>
        </p:txBody>
      </p:sp>
      <p:sp>
        <p:nvSpPr>
          <p:cNvPr id="323" name="Google Shape;323;g3756939a4ac_0_248"/>
          <p:cNvSpPr txBox="1"/>
          <p:nvPr>
            <p:ph idx="2" type="body"/>
          </p:nvPr>
        </p:nvSpPr>
        <p:spPr>
          <a:xfrm>
            <a:off x="749101" y="199359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Devicea ongi konfiguratu:</a:t>
            </a:r>
            <a:endParaRPr sz="2400"/>
          </a:p>
        </p:txBody>
      </p:sp>
      <p:pic>
        <p:nvPicPr>
          <p:cNvPr id="324" name="Google Shape;324;g3756939a4ac_0_248"/>
          <p:cNvPicPr preferRelativeResize="0"/>
          <p:nvPr/>
        </p:nvPicPr>
        <p:blipFill rotWithShape="1">
          <a:blip r:embed="rId3">
            <a:alphaModFix/>
          </a:blip>
          <a:srcRect b="0" l="0" r="0" t="0"/>
          <a:stretch/>
        </p:blipFill>
        <p:spPr>
          <a:xfrm>
            <a:off x="2219641" y="2998900"/>
            <a:ext cx="8401050" cy="2619375"/>
          </a:xfrm>
          <a:prstGeom prst="rect">
            <a:avLst/>
          </a:prstGeom>
          <a:noFill/>
          <a:ln>
            <a:noFill/>
          </a:ln>
        </p:spPr>
      </p:pic>
      <p:sp>
        <p:nvSpPr>
          <p:cNvPr id="325" name="Google Shape;325;g3756939a4ac_0_248"/>
          <p:cNvSpPr/>
          <p:nvPr/>
        </p:nvSpPr>
        <p:spPr>
          <a:xfrm>
            <a:off x="2531832" y="5034975"/>
            <a:ext cx="15129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756939a4ac_0_25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31" name="Google Shape;331;g3756939a4ac_0_25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32" name="Google Shape;332;g3756939a4ac_0_25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 - Switch Control</a:t>
            </a:r>
            <a:endParaRPr sz="1900"/>
          </a:p>
        </p:txBody>
      </p:sp>
      <p:sp>
        <p:nvSpPr>
          <p:cNvPr id="333" name="Google Shape;333;g3756939a4ac_0_257"/>
          <p:cNvSpPr txBox="1"/>
          <p:nvPr>
            <p:ph idx="2" type="body"/>
          </p:nvPr>
        </p:nvSpPr>
        <p:spPr>
          <a:xfrm>
            <a:off x="723123" y="21754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Baina “Appearance” atalean, parametro hauek editatu beharko ditugu:</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lang="en-GB" sz="2400"/>
              <a:t>Retrieve on/off value settings</a:t>
            </a:r>
            <a:endParaRPr sz="2400"/>
          </a:p>
          <a:p>
            <a:pPr indent="-368300" lvl="2" marL="1371600" rtl="0" algn="l">
              <a:lnSpc>
                <a:spcPct val="115000"/>
              </a:lnSpc>
              <a:spcBef>
                <a:spcPts val="0"/>
              </a:spcBef>
              <a:spcAft>
                <a:spcPts val="0"/>
              </a:spcAft>
              <a:buSzPts val="2400"/>
              <a:buChar char="■"/>
            </a:pPr>
            <a:r>
              <a:rPr lang="en-GB" sz="1900"/>
              <a:t>Don´t retrieve</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2400"/>
          </a:p>
        </p:txBody>
      </p:sp>
      <p:pic>
        <p:nvPicPr>
          <p:cNvPr id="334" name="Google Shape;334;g3756939a4ac_0_257"/>
          <p:cNvPicPr preferRelativeResize="0"/>
          <p:nvPr/>
        </p:nvPicPr>
        <p:blipFill rotWithShape="1">
          <a:blip r:embed="rId3">
            <a:alphaModFix/>
          </a:blip>
          <a:srcRect b="0" l="0" r="0" t="0"/>
          <a:stretch/>
        </p:blipFill>
        <p:spPr>
          <a:xfrm>
            <a:off x="5427862" y="2689125"/>
            <a:ext cx="5657150" cy="3816301"/>
          </a:xfrm>
          <a:prstGeom prst="rect">
            <a:avLst/>
          </a:prstGeom>
          <a:noFill/>
          <a:ln>
            <a:noFill/>
          </a:ln>
        </p:spPr>
      </p:pic>
      <p:sp>
        <p:nvSpPr>
          <p:cNvPr id="335" name="Google Shape;335;g3756939a4ac_0_257"/>
          <p:cNvSpPr/>
          <p:nvPr/>
        </p:nvSpPr>
        <p:spPr>
          <a:xfrm>
            <a:off x="5614487" y="5396675"/>
            <a:ext cx="11295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756939a4ac_0_2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41" name="Google Shape;341;g3756939a4ac_0_2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42" name="Google Shape;342;g3756939a4ac_0_26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 - Switch Control</a:t>
            </a:r>
            <a:endParaRPr sz="1900"/>
          </a:p>
        </p:txBody>
      </p:sp>
      <p:sp>
        <p:nvSpPr>
          <p:cNvPr id="343" name="Google Shape;343;g3756939a4ac_0_26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Dena prest!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 ala ez? Zer gertatzen da etengailuari ematen diogunean?</a:t>
            </a:r>
            <a:endParaRPr sz="2400"/>
          </a:p>
          <a:p>
            <a:pPr indent="0" lvl="0" marL="0" rtl="0" algn="l">
              <a:lnSpc>
                <a:spcPct val="115000"/>
              </a:lnSpc>
              <a:spcBef>
                <a:spcPts val="0"/>
              </a:spcBef>
              <a:spcAft>
                <a:spcPts val="0"/>
              </a:spcAft>
              <a:buSzPts val="1600"/>
              <a:buNone/>
            </a:pPr>
            <a:r>
              <a:rPr lang="en-GB" sz="2400"/>
              <a:t>	</a:t>
            </a:r>
            <a:endParaRPr sz="2400"/>
          </a:p>
        </p:txBody>
      </p:sp>
      <p:pic>
        <p:nvPicPr>
          <p:cNvPr id="344" name="Google Shape;344;g3756939a4ac_0_266"/>
          <p:cNvPicPr preferRelativeResize="0"/>
          <p:nvPr/>
        </p:nvPicPr>
        <p:blipFill rotWithShape="1">
          <a:blip r:embed="rId3">
            <a:alphaModFix/>
          </a:blip>
          <a:srcRect b="0" l="0" r="0" t="0"/>
          <a:stretch/>
        </p:blipFill>
        <p:spPr>
          <a:xfrm>
            <a:off x="4762300" y="3222238"/>
            <a:ext cx="2667000" cy="1285875"/>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756939a4ac_0_27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50" name="Google Shape;350;g3756939a4ac_0_27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51" name="Google Shape;351;g3756939a4ac_0_27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352" name="Google Shape;352;g3756939a4ac_0_27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Ezer ez, noski! Node-REDeko zatia konfiguratzea falta zaigu!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353" name="Google Shape;353;g3756939a4ac_0_274"/>
          <p:cNvPicPr preferRelativeResize="0"/>
          <p:nvPr/>
        </p:nvPicPr>
        <p:blipFill rotWithShape="1">
          <a:blip r:embed="rId3">
            <a:alphaModFix/>
          </a:blip>
          <a:srcRect b="0" l="0" r="0" t="0"/>
          <a:stretch/>
        </p:blipFill>
        <p:spPr>
          <a:xfrm>
            <a:off x="4194800" y="3288375"/>
            <a:ext cx="3803500" cy="2531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756939a4ac_0_28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59" name="Google Shape;359;g3756939a4ac_0_28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60" name="Google Shape;360;g3756939a4ac_0_28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361" name="Google Shape;361;g3756939a4ac_0_28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Node-REDen, Thingsboard-etik iristen diren agianduak jaso ahal izateko, Thingsboard-eko broker-eko beste topic batera sortu behar dugu harpidetza bat (</a:t>
            </a:r>
            <a:r>
              <a:rPr lang="en-GB" sz="2400" u="sng">
                <a:solidFill>
                  <a:schemeClr val="hlink"/>
                </a:solidFill>
                <a:hlinkClick r:id="rId3"/>
              </a:rPr>
              <a:t>RPC-API</a:t>
            </a:r>
            <a:r>
              <a:rPr lang="en-GB" sz="2400"/>
              <a:t>):</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b="1" lang="en-GB" sz="2400"/>
              <a:t>v1/devices/me/rpc/request/+</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rPr lang="en-GB" sz="2400"/>
              <a:t>	Harpidetza sortzeko, “mqtt in” nodoa erabiliko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362" name="Google Shape;362;g3756939a4ac_0_282"/>
          <p:cNvPicPr preferRelativeResize="0"/>
          <p:nvPr/>
        </p:nvPicPr>
        <p:blipFill rotWithShape="1">
          <a:blip r:embed="rId4">
            <a:alphaModFix/>
          </a:blip>
          <a:srcRect b="0" l="0" r="0" t="0"/>
          <a:stretch/>
        </p:blipFill>
        <p:spPr>
          <a:xfrm>
            <a:off x="271961" y="3944600"/>
            <a:ext cx="3352800" cy="771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756939a4ac_0_29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68" name="Google Shape;368;g3756939a4ac_0_29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69" name="Google Shape;369;g3756939a4ac_0_29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370" name="Google Shape;370;g3756939a4ac_0_29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i="1" lang="en-GB" sz="2400">
                <a:solidFill>
                  <a:srgbClr val="000000"/>
                </a:solidFill>
              </a:rPr>
              <a:t>MQTT in</a:t>
            </a:r>
            <a:endParaRPr i="1" sz="2400">
              <a:solidFill>
                <a:srgbClr val="000000"/>
              </a:solidFill>
            </a:endParaRPr>
          </a:p>
          <a:p>
            <a:pPr indent="0" lvl="0" marL="0" rtl="0" algn="l">
              <a:lnSpc>
                <a:spcPct val="115000"/>
              </a:lnSpc>
              <a:spcBef>
                <a:spcPts val="0"/>
              </a:spcBef>
              <a:spcAft>
                <a:spcPts val="0"/>
              </a:spcAft>
              <a:buSzPts val="1600"/>
              <a:buNone/>
            </a:pPr>
            <a:r>
              <a:t/>
            </a:r>
            <a:endParaRPr sz="2400">
              <a:solidFill>
                <a:srgbClr val="000000"/>
              </a:solidFill>
            </a:endParaRPr>
          </a:p>
          <a:p>
            <a:pPr indent="0" lvl="0" marL="0" rtl="0" algn="l">
              <a:lnSpc>
                <a:spcPct val="115000"/>
              </a:lnSpc>
              <a:spcBef>
                <a:spcPts val="0"/>
              </a:spcBef>
              <a:spcAft>
                <a:spcPts val="0"/>
              </a:spcAft>
              <a:buSzPts val="1600"/>
              <a:buNone/>
            </a:pPr>
            <a:r>
              <a:rPr lang="en-GB" sz="2400">
                <a:solidFill>
                  <a:srgbClr val="000000"/>
                </a:solidFill>
              </a:rPr>
              <a:t>	</a:t>
            </a:r>
            <a:endParaRPr sz="2400">
              <a:solidFill>
                <a:srgbClr val="000000"/>
              </a:solidFill>
            </a:endParaRPr>
          </a:p>
          <a:p>
            <a:pPr indent="0" lvl="0" marL="0" rtl="0" algn="l">
              <a:lnSpc>
                <a:spcPct val="115000"/>
              </a:lnSpc>
              <a:spcBef>
                <a:spcPts val="0"/>
              </a:spcBef>
              <a:spcAft>
                <a:spcPts val="0"/>
              </a:spcAft>
              <a:buSzPts val="1600"/>
              <a:buNone/>
            </a:pPr>
            <a:r>
              <a:rPr lang="en-GB" sz="2400">
                <a:solidFill>
                  <a:srgbClr val="000000"/>
                </a:solidFill>
              </a:rPr>
              <a:t>	</a:t>
            </a:r>
            <a:endParaRPr sz="2400"/>
          </a:p>
        </p:txBody>
      </p:sp>
      <p:pic>
        <p:nvPicPr>
          <p:cNvPr id="371" name="Google Shape;371;g3756939a4ac_0_290"/>
          <p:cNvPicPr preferRelativeResize="0"/>
          <p:nvPr/>
        </p:nvPicPr>
        <p:blipFill rotWithShape="1">
          <a:blip r:embed="rId3">
            <a:alphaModFix/>
          </a:blip>
          <a:srcRect b="0" l="0" r="0" t="0"/>
          <a:stretch/>
        </p:blipFill>
        <p:spPr>
          <a:xfrm>
            <a:off x="3016446" y="2289888"/>
            <a:ext cx="3352800" cy="771525"/>
          </a:xfrm>
          <a:prstGeom prst="rect">
            <a:avLst/>
          </a:prstGeom>
          <a:noFill/>
          <a:ln>
            <a:noFill/>
          </a:ln>
        </p:spPr>
      </p:pic>
      <p:pic>
        <p:nvPicPr>
          <p:cNvPr id="372" name="Google Shape;372;g3756939a4ac_0_290"/>
          <p:cNvPicPr preferRelativeResize="0"/>
          <p:nvPr/>
        </p:nvPicPr>
        <p:blipFill rotWithShape="1">
          <a:blip r:embed="rId4">
            <a:alphaModFix/>
          </a:blip>
          <a:srcRect b="0" l="0" r="0" t="0"/>
          <a:stretch/>
        </p:blipFill>
        <p:spPr>
          <a:xfrm>
            <a:off x="2447196" y="3429002"/>
            <a:ext cx="7471625" cy="2126700"/>
          </a:xfrm>
          <a:prstGeom prst="rect">
            <a:avLst/>
          </a:prstGeom>
          <a:noFill/>
          <a:ln>
            <a:noFill/>
          </a:ln>
        </p:spPr>
      </p:pic>
      <p:sp>
        <p:nvSpPr>
          <p:cNvPr id="373" name="Google Shape;373;g3756939a4ac_0_290"/>
          <p:cNvSpPr txBox="1"/>
          <p:nvPr/>
        </p:nvSpPr>
        <p:spPr>
          <a:xfrm>
            <a:off x="4288963" y="5095875"/>
            <a:ext cx="4546500" cy="207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600"/>
              <a:buFont typeface="Arial"/>
              <a:buNone/>
            </a:pPr>
            <a:r>
              <a:rPr b="1" i="0" lang="en-GB" sz="2400" u="none" cap="none" strike="noStrike">
                <a:solidFill>
                  <a:schemeClr val="dk1"/>
                </a:solidFill>
                <a:latin typeface="Arial"/>
                <a:ea typeface="Arial"/>
                <a:cs typeface="Arial"/>
                <a:sym typeface="Arial"/>
              </a:rPr>
              <a:t>v1/devices/me/rpc/request/+</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756939a4ac_0_30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79" name="Google Shape;379;g3756939a4ac_0_30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80" name="Google Shape;380;g3756939a4ac_0_30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pic>
        <p:nvPicPr>
          <p:cNvPr id="381" name="Google Shape;381;g3756939a4ac_0_300"/>
          <p:cNvPicPr preferRelativeResize="0"/>
          <p:nvPr/>
        </p:nvPicPr>
        <p:blipFill rotWithShape="1">
          <a:blip r:embed="rId3">
            <a:alphaModFix/>
          </a:blip>
          <a:srcRect b="0" l="0" r="0" t="0"/>
          <a:stretch/>
        </p:blipFill>
        <p:spPr>
          <a:xfrm>
            <a:off x="282337" y="2874798"/>
            <a:ext cx="2966576" cy="3009901"/>
          </a:xfrm>
          <a:prstGeom prst="rect">
            <a:avLst/>
          </a:prstGeom>
          <a:noFill/>
          <a:ln>
            <a:noFill/>
          </a:ln>
        </p:spPr>
      </p:pic>
      <p:pic>
        <p:nvPicPr>
          <p:cNvPr id="382" name="Google Shape;382;g3756939a4ac_0_300"/>
          <p:cNvPicPr preferRelativeResize="0"/>
          <p:nvPr/>
        </p:nvPicPr>
        <p:blipFill rotWithShape="1">
          <a:blip r:embed="rId4">
            <a:alphaModFix/>
          </a:blip>
          <a:srcRect b="0" l="0" r="0" t="0"/>
          <a:stretch/>
        </p:blipFill>
        <p:spPr>
          <a:xfrm>
            <a:off x="7209796" y="3887043"/>
            <a:ext cx="4371975" cy="1924050"/>
          </a:xfrm>
          <a:prstGeom prst="rect">
            <a:avLst/>
          </a:prstGeom>
          <a:noFill/>
          <a:ln>
            <a:noFill/>
          </a:ln>
        </p:spPr>
      </p:pic>
      <p:pic>
        <p:nvPicPr>
          <p:cNvPr id="383" name="Google Shape;383;g3756939a4ac_0_300"/>
          <p:cNvPicPr preferRelativeResize="0"/>
          <p:nvPr/>
        </p:nvPicPr>
        <p:blipFill rotWithShape="1">
          <a:blip r:embed="rId5">
            <a:alphaModFix/>
          </a:blip>
          <a:srcRect b="0" l="0" r="0" t="0"/>
          <a:stretch/>
        </p:blipFill>
        <p:spPr>
          <a:xfrm>
            <a:off x="4311066" y="2874793"/>
            <a:ext cx="6286500" cy="895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756939a4ac_0_30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389" name="Google Shape;389;g3756939a4ac_0_30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90" name="Google Shape;390;g3756939a4ac_0_30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391" name="Google Shape;391;g3756939a4ac_0_309"/>
          <p:cNvSpPr txBox="1"/>
          <p:nvPr>
            <p:ph idx="2" type="body"/>
          </p:nvPr>
        </p:nvSpPr>
        <p:spPr>
          <a:xfrm>
            <a:off x="749101" y="1880855"/>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Topic horretara iristen diren mezuak prozesatzeko, Node-RED funtzio bat garatu da (Ikastaroaren plataforman aurkitu daiteke):</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sp>
        <p:nvSpPr>
          <p:cNvPr id="392" name="Google Shape;392;g3756939a4ac_0_309"/>
          <p:cNvSpPr txBox="1"/>
          <p:nvPr/>
        </p:nvSpPr>
        <p:spPr>
          <a:xfrm>
            <a:off x="7271954" y="4546375"/>
            <a:ext cx="4707300" cy="2298600"/>
          </a:xfrm>
          <a:prstGeom prst="rect">
            <a:avLst/>
          </a:prstGeom>
          <a:noFill/>
          <a:ln>
            <a:noFill/>
          </a:ln>
        </p:spPr>
        <p:txBody>
          <a:bodyPr anchorCtr="0" anchor="t" bIns="91425" lIns="91425" spcFirstLastPara="1" rIns="91425" wrap="square" tIns="91425">
            <a:spAutoFit/>
          </a:bodyPr>
          <a:lstStyle/>
          <a:p>
            <a:pPr indent="0" lvl="0" marL="0" marR="0" rtl="0" algn="l">
              <a:lnSpc>
                <a:spcPct val="133333"/>
              </a:lnSpc>
              <a:spcBef>
                <a:spcPts val="0"/>
              </a:spcBef>
              <a:spcAft>
                <a:spcPts val="0"/>
              </a:spcAft>
              <a:buClr>
                <a:schemeClr val="dk1"/>
              </a:buClr>
              <a:buSzPts val="1100"/>
              <a:buFont typeface="Arial"/>
              <a:buNone/>
            </a:pPr>
            <a:r>
              <a:rPr b="0" i="0" lang="en-GB" sz="1300" u="none" cap="none" strike="noStrike">
                <a:solidFill>
                  <a:srgbClr val="0000FF"/>
                </a:solidFill>
                <a:highlight>
                  <a:srgbClr val="FFFFFE"/>
                </a:highlight>
                <a:latin typeface="Courier New"/>
                <a:ea typeface="Courier New"/>
                <a:cs typeface="Courier New"/>
                <a:sym typeface="Courier New"/>
              </a:rPr>
              <a:t>if</a:t>
            </a:r>
            <a:r>
              <a:rPr b="0" i="0" lang="en-GB" sz="1300" u="none" cap="none" strike="noStrike">
                <a:solidFill>
                  <a:schemeClr val="dk1"/>
                </a:solidFill>
                <a:highlight>
                  <a:srgbClr val="FFFFFE"/>
                </a:highlight>
                <a:latin typeface="Courier New"/>
                <a:ea typeface="Courier New"/>
                <a:cs typeface="Courier New"/>
                <a:sym typeface="Courier New"/>
              </a:rPr>
              <a:t> (msg.payload.method != </a:t>
            </a:r>
            <a:r>
              <a:rPr b="0" i="0" lang="en-GB" sz="1300" u="none" cap="none" strike="noStrike">
                <a:solidFill>
                  <a:srgbClr val="A31515"/>
                </a:solidFill>
                <a:highlight>
                  <a:srgbClr val="FFFFFE"/>
                </a:highlight>
                <a:latin typeface="Courier New"/>
                <a:ea typeface="Courier New"/>
                <a:cs typeface="Courier New"/>
                <a:sym typeface="Courier New"/>
              </a:rPr>
              <a:t>"setValue"</a:t>
            </a:r>
            <a:r>
              <a:rPr b="0" i="0" lang="en-GB" sz="1300" u="none" cap="none" strike="noStrike">
                <a:solidFill>
                  <a:schemeClr val="dk1"/>
                </a:solidFill>
                <a:highlight>
                  <a:srgbClr val="FFFFFE"/>
                </a:highlight>
                <a:latin typeface="Courier New"/>
                <a:ea typeface="Courier New"/>
                <a:cs typeface="Courier New"/>
                <a:sym typeface="Courier New"/>
              </a:rPr>
              <a:t>) {</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33333"/>
              </a:lnSpc>
              <a:spcBef>
                <a:spcPts val="0"/>
              </a:spcBef>
              <a:spcAft>
                <a:spcPts val="0"/>
              </a:spcAft>
              <a:buClr>
                <a:schemeClr val="dk1"/>
              </a:buClr>
              <a:buSzPts val="1100"/>
              <a:buFont typeface="Arial"/>
              <a:buNone/>
            </a:pPr>
            <a:r>
              <a:rPr b="0" i="0" lang="en-GB" sz="1300" u="none" cap="none" strike="noStrike">
                <a:solidFill>
                  <a:schemeClr val="dk1"/>
                </a:solidFill>
                <a:highlight>
                  <a:srgbClr val="FFFFFE"/>
                </a:highlight>
                <a:latin typeface="Courier New"/>
                <a:ea typeface="Courier New"/>
                <a:cs typeface="Courier New"/>
                <a:sym typeface="Courier New"/>
              </a:rPr>
              <a:t>   </a:t>
            </a:r>
            <a:r>
              <a:rPr b="0" i="0" lang="en-GB" sz="1300" u="none" cap="none" strike="noStrike">
                <a:solidFill>
                  <a:srgbClr val="0000FF"/>
                </a:solidFill>
                <a:highlight>
                  <a:srgbClr val="FFFFFE"/>
                </a:highlight>
                <a:latin typeface="Courier New"/>
                <a:ea typeface="Courier New"/>
                <a:cs typeface="Courier New"/>
                <a:sym typeface="Courier New"/>
              </a:rPr>
              <a:t>return</a:t>
            </a:r>
            <a:r>
              <a:rPr b="0" i="0" lang="en-GB" sz="1300" u="none" cap="none" strike="noStrike">
                <a:solidFill>
                  <a:schemeClr val="dk1"/>
                </a:solidFill>
                <a:highlight>
                  <a:srgbClr val="FFFFFE"/>
                </a:highlight>
                <a:latin typeface="Courier New"/>
                <a:ea typeface="Courier New"/>
                <a:cs typeface="Courier New"/>
                <a:sym typeface="Courier New"/>
              </a:rPr>
              <a:t> </a:t>
            </a:r>
            <a:r>
              <a:rPr b="0" i="0" lang="en-GB" sz="1300" u="none" cap="none" strike="noStrike">
                <a:solidFill>
                  <a:srgbClr val="0000FF"/>
                </a:solidFill>
                <a:highlight>
                  <a:srgbClr val="FFFFFE"/>
                </a:highlight>
                <a:latin typeface="Courier New"/>
                <a:ea typeface="Courier New"/>
                <a:cs typeface="Courier New"/>
                <a:sym typeface="Courier New"/>
              </a:rPr>
              <a:t>null</a:t>
            </a:r>
            <a:r>
              <a:rPr b="0" i="0" lang="en-GB" sz="1300" u="none" cap="none" strike="noStrike">
                <a:solidFill>
                  <a:schemeClr val="dk1"/>
                </a:solidFill>
                <a:highlight>
                  <a:srgbClr val="FFFFFE"/>
                </a:highlight>
                <a:latin typeface="Courier New"/>
                <a:ea typeface="Courier New"/>
                <a:cs typeface="Courier New"/>
                <a:sym typeface="Courier New"/>
              </a:rPr>
              <a:t>;</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33333"/>
              </a:lnSpc>
              <a:spcBef>
                <a:spcPts val="0"/>
              </a:spcBef>
              <a:spcAft>
                <a:spcPts val="0"/>
              </a:spcAft>
              <a:buClr>
                <a:schemeClr val="dk1"/>
              </a:buClr>
              <a:buSzPts val="1100"/>
              <a:buFont typeface="Arial"/>
              <a:buNone/>
            </a:pPr>
            <a:r>
              <a:rPr b="0" i="0" lang="en-GB" sz="1300" u="none" cap="none" strike="noStrike">
                <a:solidFill>
                  <a:schemeClr val="dk1"/>
                </a:solidFill>
                <a:highlight>
                  <a:srgbClr val="FFFFFE"/>
                </a:highlight>
                <a:latin typeface="Courier New"/>
                <a:ea typeface="Courier New"/>
                <a:cs typeface="Courier New"/>
                <a:sym typeface="Courier New"/>
              </a:rPr>
              <a:t>}</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33333"/>
              </a:lnSpc>
              <a:spcBef>
                <a:spcPts val="0"/>
              </a:spcBef>
              <a:spcAft>
                <a:spcPts val="0"/>
              </a:spcAft>
              <a:buClr>
                <a:schemeClr val="dk1"/>
              </a:buClr>
              <a:buSzPts val="1100"/>
              <a:buFont typeface="Arial"/>
              <a:buNone/>
            </a:pPr>
            <a:r>
              <a:rPr b="0" i="0" lang="en-GB" sz="1300" u="none" cap="none" strike="noStrike">
                <a:solidFill>
                  <a:schemeClr val="dk1"/>
                </a:solidFill>
                <a:highlight>
                  <a:srgbClr val="FFFFFE"/>
                </a:highlight>
                <a:latin typeface="Courier New"/>
                <a:ea typeface="Courier New"/>
                <a:cs typeface="Courier New"/>
                <a:sym typeface="Courier New"/>
              </a:rPr>
              <a:t>msg.payload = msg.payload.params;</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33333"/>
              </a:lnSpc>
              <a:spcBef>
                <a:spcPts val="0"/>
              </a:spcBef>
              <a:spcAft>
                <a:spcPts val="0"/>
              </a:spcAft>
              <a:buClr>
                <a:schemeClr val="dk1"/>
              </a:buClr>
              <a:buSzPts val="1100"/>
              <a:buFont typeface="Arial"/>
              <a:buNone/>
            </a:pPr>
            <a:r>
              <a:rPr b="0" i="0" lang="en-GB" sz="1300" u="none" cap="none" strike="noStrike">
                <a:solidFill>
                  <a:srgbClr val="0000FF"/>
                </a:solidFill>
                <a:highlight>
                  <a:srgbClr val="FFFFFE"/>
                </a:highlight>
                <a:latin typeface="Courier New"/>
                <a:ea typeface="Courier New"/>
                <a:cs typeface="Courier New"/>
                <a:sym typeface="Courier New"/>
              </a:rPr>
              <a:t>return</a:t>
            </a:r>
            <a:r>
              <a:rPr b="0" i="0" lang="en-GB" sz="1300" u="none" cap="none" strike="noStrike">
                <a:solidFill>
                  <a:schemeClr val="dk1"/>
                </a:solidFill>
                <a:highlight>
                  <a:srgbClr val="FFFFFE"/>
                </a:highlight>
                <a:latin typeface="Courier New"/>
                <a:ea typeface="Courier New"/>
                <a:cs typeface="Courier New"/>
                <a:sym typeface="Courier New"/>
              </a:rPr>
              <a:t> msg;</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33333"/>
              </a:lnSpc>
              <a:spcBef>
                <a:spcPts val="0"/>
              </a:spcBef>
              <a:spcAft>
                <a:spcPts val="0"/>
              </a:spcAft>
              <a:buClr>
                <a:schemeClr val="dk1"/>
              </a:buClr>
              <a:buSzPts val="1100"/>
              <a:buFont typeface="Arial"/>
              <a:buNone/>
            </a:pPr>
            <a:r>
              <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33333"/>
              </a:lnSpc>
              <a:spcBef>
                <a:spcPts val="0"/>
              </a:spcBef>
              <a:spcAft>
                <a:spcPts val="0"/>
              </a:spcAft>
              <a:buClr>
                <a:schemeClr val="dk1"/>
              </a:buClr>
              <a:buSzPts val="1100"/>
              <a:buFont typeface="Arial"/>
              <a:buNone/>
            </a:pPr>
            <a:r>
              <a:t/>
            </a:r>
            <a:endParaRPr b="0" i="0" sz="1300" u="none" cap="none" strike="noStrike">
              <a:solidFill>
                <a:schemeClr val="dk1"/>
              </a:solidFill>
              <a:highlight>
                <a:srgbClr val="FFFFFE"/>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9900FF"/>
              </a:solidFill>
              <a:latin typeface="Calibri"/>
              <a:ea typeface="Calibri"/>
              <a:cs typeface="Calibri"/>
              <a:sym typeface="Calibri"/>
            </a:endParaRPr>
          </a:p>
        </p:txBody>
      </p:sp>
      <p:pic>
        <p:nvPicPr>
          <p:cNvPr id="393" name="Google Shape;393;g3756939a4ac_0_309"/>
          <p:cNvPicPr preferRelativeResize="0"/>
          <p:nvPr/>
        </p:nvPicPr>
        <p:blipFill rotWithShape="1">
          <a:blip r:embed="rId3">
            <a:alphaModFix/>
          </a:blip>
          <a:srcRect b="0" l="0" r="0" t="0"/>
          <a:stretch/>
        </p:blipFill>
        <p:spPr>
          <a:xfrm>
            <a:off x="6161509" y="4356499"/>
            <a:ext cx="759350" cy="759350"/>
          </a:xfrm>
          <a:prstGeom prst="rect">
            <a:avLst/>
          </a:prstGeom>
          <a:noFill/>
          <a:ln>
            <a:noFill/>
          </a:ln>
        </p:spPr>
      </p:pic>
      <p:cxnSp>
        <p:nvCxnSpPr>
          <p:cNvPr id="394" name="Google Shape;394;g3756939a4ac_0_309"/>
          <p:cNvCxnSpPr/>
          <p:nvPr/>
        </p:nvCxnSpPr>
        <p:spPr>
          <a:xfrm flipH="1" rot="10800000">
            <a:off x="6177861" y="4131025"/>
            <a:ext cx="705300" cy="13500"/>
          </a:xfrm>
          <a:prstGeom prst="straightConnector1">
            <a:avLst/>
          </a:prstGeom>
          <a:noFill/>
          <a:ln cap="flat" cmpd="sng" w="9525">
            <a:solidFill>
              <a:schemeClr val="dk2"/>
            </a:solidFill>
            <a:prstDash val="solid"/>
            <a:round/>
            <a:headEnd len="sm" w="sm" type="none"/>
            <a:tailEnd len="med" w="med" type="triangle"/>
          </a:ln>
        </p:spPr>
      </p:cxnSp>
      <p:pic>
        <p:nvPicPr>
          <p:cNvPr id="395" name="Google Shape;395;g3756939a4ac_0_309"/>
          <p:cNvPicPr preferRelativeResize="0"/>
          <p:nvPr/>
        </p:nvPicPr>
        <p:blipFill rotWithShape="1">
          <a:blip r:embed="rId4">
            <a:alphaModFix/>
          </a:blip>
          <a:srcRect b="0" l="0" r="0" t="0"/>
          <a:stretch/>
        </p:blipFill>
        <p:spPr>
          <a:xfrm>
            <a:off x="523432" y="4130713"/>
            <a:ext cx="5286375" cy="2124075"/>
          </a:xfrm>
          <a:prstGeom prst="rect">
            <a:avLst/>
          </a:prstGeom>
          <a:noFill/>
          <a:ln>
            <a:noFill/>
          </a:ln>
        </p:spPr>
      </p:pic>
      <p:pic>
        <p:nvPicPr>
          <p:cNvPr id="396" name="Google Shape;396;g3756939a4ac_0_309"/>
          <p:cNvPicPr preferRelativeResize="0"/>
          <p:nvPr/>
        </p:nvPicPr>
        <p:blipFill rotWithShape="1">
          <a:blip r:embed="rId5">
            <a:alphaModFix/>
          </a:blip>
          <a:srcRect b="0" l="0" r="0" t="0"/>
          <a:stretch/>
        </p:blipFill>
        <p:spPr>
          <a:xfrm>
            <a:off x="459960" y="3171975"/>
            <a:ext cx="6335352" cy="674825"/>
          </a:xfrm>
          <a:prstGeom prst="rect">
            <a:avLst/>
          </a:prstGeom>
          <a:noFill/>
          <a:ln>
            <a:noFill/>
          </a:ln>
        </p:spPr>
      </p:pic>
      <p:pic>
        <p:nvPicPr>
          <p:cNvPr id="397" name="Google Shape;397;g3756939a4ac_0_309"/>
          <p:cNvPicPr preferRelativeResize="0"/>
          <p:nvPr/>
        </p:nvPicPr>
        <p:blipFill rotWithShape="1">
          <a:blip r:embed="rId6">
            <a:alphaModFix/>
          </a:blip>
          <a:srcRect b="0" l="0" r="0" t="0"/>
          <a:stretch/>
        </p:blipFill>
        <p:spPr>
          <a:xfrm>
            <a:off x="8036929" y="2735274"/>
            <a:ext cx="3176951" cy="15482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756939a4ac_0_3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403" name="Google Shape;403;g3756939a4ac_0_3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04" name="Google Shape;404;g3756939a4ac_0_3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405" name="Google Shape;405;g3756939a4ac_0_322"/>
          <p:cNvSpPr txBox="1"/>
          <p:nvPr>
            <p:ph idx="2" type="body"/>
          </p:nvPr>
        </p:nvSpPr>
        <p:spPr>
          <a:xfrm>
            <a:off x="749101" y="1880855"/>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Orain Thingsboard-eko ureztatze etengailuaren gure GPIO Led-a piztu.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06" name="Google Shape;406;g3756939a4ac_0_322"/>
          <p:cNvPicPr preferRelativeResize="0"/>
          <p:nvPr/>
        </p:nvPicPr>
        <p:blipFill rotWithShape="1">
          <a:blip r:embed="rId3">
            <a:alphaModFix/>
          </a:blip>
          <a:srcRect b="0" l="0" r="0" t="0"/>
          <a:stretch/>
        </p:blipFill>
        <p:spPr>
          <a:xfrm>
            <a:off x="1785184" y="2784249"/>
            <a:ext cx="8620451" cy="893725"/>
          </a:xfrm>
          <a:prstGeom prst="rect">
            <a:avLst/>
          </a:prstGeom>
          <a:noFill/>
          <a:ln>
            <a:noFill/>
          </a:ln>
        </p:spPr>
      </p:pic>
      <p:pic>
        <p:nvPicPr>
          <p:cNvPr id="407" name="Google Shape;407;g3756939a4ac_0_322"/>
          <p:cNvPicPr preferRelativeResize="0"/>
          <p:nvPr/>
        </p:nvPicPr>
        <p:blipFill rotWithShape="1">
          <a:blip r:embed="rId4">
            <a:alphaModFix/>
          </a:blip>
          <a:srcRect b="0" l="0" r="0" t="0"/>
          <a:stretch/>
        </p:blipFill>
        <p:spPr>
          <a:xfrm>
            <a:off x="609605" y="3996351"/>
            <a:ext cx="4781751" cy="2188401"/>
          </a:xfrm>
          <a:prstGeom prst="rect">
            <a:avLst/>
          </a:prstGeom>
          <a:noFill/>
          <a:ln>
            <a:noFill/>
          </a:ln>
        </p:spPr>
      </p:pic>
      <p:sp>
        <p:nvSpPr>
          <p:cNvPr id="408" name="Google Shape;408;g3756939a4ac_0_322"/>
          <p:cNvSpPr/>
          <p:nvPr/>
        </p:nvSpPr>
        <p:spPr>
          <a:xfrm>
            <a:off x="466361" y="5804625"/>
            <a:ext cx="1512900" cy="365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409" name="Google Shape;409;g3756939a4ac_0_322"/>
          <p:cNvPicPr preferRelativeResize="0"/>
          <p:nvPr/>
        </p:nvPicPr>
        <p:blipFill rotWithShape="1">
          <a:blip r:embed="rId5">
            <a:alphaModFix/>
          </a:blip>
          <a:srcRect b="0" l="0" r="0" t="0"/>
          <a:stretch/>
        </p:blipFill>
        <p:spPr>
          <a:xfrm>
            <a:off x="7754538" y="3922363"/>
            <a:ext cx="2029675" cy="2336375"/>
          </a:xfrm>
          <a:prstGeom prst="rect">
            <a:avLst/>
          </a:prstGeom>
          <a:noFill/>
          <a:ln>
            <a:noFill/>
          </a:ln>
        </p:spPr>
      </p:pic>
      <p:sp>
        <p:nvSpPr>
          <p:cNvPr id="410" name="Google Shape;410;g3756939a4ac_0_322"/>
          <p:cNvSpPr/>
          <p:nvPr/>
        </p:nvSpPr>
        <p:spPr>
          <a:xfrm>
            <a:off x="8477938" y="5804625"/>
            <a:ext cx="396900" cy="365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411" name="Google Shape;411;g3756939a4ac_0_322"/>
          <p:cNvCxnSpPr/>
          <p:nvPr/>
        </p:nvCxnSpPr>
        <p:spPr>
          <a:xfrm flipH="1" rot="10800000">
            <a:off x="5756880" y="5654475"/>
            <a:ext cx="1559100" cy="12900"/>
          </a:xfrm>
          <a:prstGeom prst="straightConnector1">
            <a:avLst/>
          </a:prstGeom>
          <a:noFill/>
          <a:ln cap="flat" cmpd="sng" w="76200">
            <a:solidFill>
              <a:srgbClr val="FF0000"/>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6939a4ac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60" name="Google Shape;60;g3756939a4ac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6939a4ac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6939a4ac_0_14"/>
          <p:cNvSpPr txBox="1"/>
          <p:nvPr>
            <p:ph idx="2" type="body"/>
          </p:nvPr>
        </p:nvSpPr>
        <p:spPr>
          <a:xfrm>
            <a:off x="775079" y="2357275"/>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Device-ek sortzen dituzten datuak bistaratu edo device-ak zuzenean kontrolatzeko erabiltzaile-interfazeak</a:t>
            </a:r>
            <a:endParaRPr sz="2400"/>
          </a:p>
        </p:txBody>
      </p:sp>
      <p:pic>
        <p:nvPicPr>
          <p:cNvPr id="63" name="Google Shape;63;g3756939a4ac_0_14"/>
          <p:cNvPicPr preferRelativeResize="0"/>
          <p:nvPr/>
        </p:nvPicPr>
        <p:blipFill rotWithShape="1">
          <a:blip r:embed="rId3">
            <a:alphaModFix/>
          </a:blip>
          <a:srcRect b="0" l="0" r="0" t="0"/>
          <a:stretch/>
        </p:blipFill>
        <p:spPr>
          <a:xfrm>
            <a:off x="6247790" y="2498337"/>
            <a:ext cx="4964336" cy="33095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756939a4ac_0_33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417" name="Google Shape;417;g3756939a4ac_0_33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18" name="Google Shape;418;g3756939a4ac_0_33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419" name="Google Shape;419;g3756939a4ac_0_335"/>
          <p:cNvSpPr txBox="1"/>
          <p:nvPr>
            <p:ph idx="2" type="body"/>
          </p:nvPr>
        </p:nvSpPr>
        <p:spPr>
          <a:xfrm>
            <a:off x="775080"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hau gure Thingsboard dashboard-a: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20" name="Google Shape;420;g3756939a4ac_0_335"/>
          <p:cNvPicPr preferRelativeResize="0"/>
          <p:nvPr/>
        </p:nvPicPr>
        <p:blipFill rotWithShape="1">
          <a:blip r:embed="rId3">
            <a:alphaModFix/>
          </a:blip>
          <a:srcRect b="0" l="0" r="0" t="0"/>
          <a:stretch/>
        </p:blipFill>
        <p:spPr>
          <a:xfrm>
            <a:off x="2001162" y="2614600"/>
            <a:ext cx="7703804" cy="3741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3756939a4ac_0_34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426" name="Google Shape;426;g3756939a4ac_0_34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27" name="Google Shape;427;g3756939a4ac_0_34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Thingsboard → Node-RED</a:t>
            </a:r>
            <a:endParaRPr sz="1900"/>
          </a:p>
        </p:txBody>
      </p:sp>
      <p:sp>
        <p:nvSpPr>
          <p:cNvPr id="428" name="Google Shape;428;g3756939a4ac_0_343"/>
          <p:cNvSpPr txBox="1"/>
          <p:nvPr>
            <p:ph idx="2" type="body"/>
          </p:nvPr>
        </p:nvSpPr>
        <p:spPr>
          <a:xfrm>
            <a:off x="775080"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hau gure Thingsboard dashboard-a: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29" name="Google Shape;429;g3756939a4ac_0_343"/>
          <p:cNvPicPr preferRelativeResize="0"/>
          <p:nvPr/>
        </p:nvPicPr>
        <p:blipFill rotWithShape="1">
          <a:blip r:embed="rId3">
            <a:alphaModFix/>
          </a:blip>
          <a:srcRect b="0" l="0" r="0" t="0"/>
          <a:stretch/>
        </p:blipFill>
        <p:spPr>
          <a:xfrm>
            <a:off x="2001162" y="2614600"/>
            <a:ext cx="7703804" cy="3741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756939a4ac_0_35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435" name="Google Shape;435;g3756939a4ac_0_35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36" name="Google Shape;436;g3756939a4ac_0_35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Publiko egin</a:t>
            </a:r>
            <a:endParaRPr sz="1900"/>
          </a:p>
        </p:txBody>
      </p:sp>
      <p:sp>
        <p:nvSpPr>
          <p:cNvPr id="437" name="Google Shape;437;g3756939a4ac_0_351"/>
          <p:cNvSpPr txBox="1"/>
          <p:nvPr>
            <p:ph idx="2" type="body"/>
          </p:nvPr>
        </p:nvSpPr>
        <p:spPr>
          <a:xfrm>
            <a:off x="775080"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Device-ak publiko egiteko DEVICE GROUP-a publiko egin lehenbizi.</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38" name="Google Shape;438;g3756939a4ac_0_351"/>
          <p:cNvPicPr preferRelativeResize="0"/>
          <p:nvPr/>
        </p:nvPicPr>
        <p:blipFill rotWithShape="1">
          <a:blip r:embed="rId3">
            <a:alphaModFix/>
          </a:blip>
          <a:srcRect b="0" l="0" r="0" t="0"/>
          <a:stretch/>
        </p:blipFill>
        <p:spPr>
          <a:xfrm>
            <a:off x="1290444" y="3140288"/>
            <a:ext cx="3790950" cy="2695575"/>
          </a:xfrm>
          <a:prstGeom prst="rect">
            <a:avLst/>
          </a:prstGeom>
          <a:noFill/>
          <a:ln>
            <a:noFill/>
          </a:ln>
        </p:spPr>
      </p:pic>
      <p:pic>
        <p:nvPicPr>
          <p:cNvPr id="439" name="Google Shape;439;g3756939a4ac_0_351"/>
          <p:cNvPicPr preferRelativeResize="0"/>
          <p:nvPr/>
        </p:nvPicPr>
        <p:blipFill rotWithShape="1">
          <a:blip r:embed="rId4">
            <a:alphaModFix/>
          </a:blip>
          <a:srcRect b="0" l="0" r="0" t="0"/>
          <a:stretch/>
        </p:blipFill>
        <p:spPr>
          <a:xfrm>
            <a:off x="5081892" y="3140300"/>
            <a:ext cx="3305609" cy="2695575"/>
          </a:xfrm>
          <a:prstGeom prst="rect">
            <a:avLst/>
          </a:prstGeom>
          <a:noFill/>
          <a:ln>
            <a:noFill/>
          </a:ln>
        </p:spPr>
      </p:pic>
      <p:sp>
        <p:nvSpPr>
          <p:cNvPr id="440" name="Google Shape;440;g3756939a4ac_0_351"/>
          <p:cNvSpPr/>
          <p:nvPr/>
        </p:nvSpPr>
        <p:spPr>
          <a:xfrm>
            <a:off x="6571812" y="5376000"/>
            <a:ext cx="380100" cy="365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441" name="Google Shape;441;g3756939a4ac_0_351"/>
          <p:cNvPicPr preferRelativeResize="0"/>
          <p:nvPr/>
        </p:nvPicPr>
        <p:blipFill rotWithShape="1">
          <a:blip r:embed="rId5">
            <a:alphaModFix/>
          </a:blip>
          <a:srcRect b="0" l="0" r="0" t="0"/>
          <a:stretch/>
        </p:blipFill>
        <p:spPr>
          <a:xfrm>
            <a:off x="9151764" y="3428988"/>
            <a:ext cx="2143125" cy="2143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756939a4ac_0_36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447" name="Google Shape;447;g3756939a4ac_0_36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48" name="Google Shape;448;g3756939a4ac_0_36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Publiko egin</a:t>
            </a:r>
            <a:endParaRPr sz="1900"/>
          </a:p>
        </p:txBody>
      </p:sp>
      <p:sp>
        <p:nvSpPr>
          <p:cNvPr id="449" name="Google Shape;449;g3756939a4ac_0_362"/>
          <p:cNvSpPr txBox="1"/>
          <p:nvPr>
            <p:ph idx="2" type="body"/>
          </p:nvPr>
        </p:nvSpPr>
        <p:spPr>
          <a:xfrm>
            <a:off x="775080"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Dashboard-a GROUP-a publiko egin ondoren.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50" name="Google Shape;450;g3756939a4ac_0_362"/>
          <p:cNvPicPr preferRelativeResize="0"/>
          <p:nvPr/>
        </p:nvPicPr>
        <p:blipFill rotWithShape="1">
          <a:blip r:embed="rId3">
            <a:alphaModFix/>
          </a:blip>
          <a:srcRect b="0" l="0" r="0" t="0"/>
          <a:stretch/>
        </p:blipFill>
        <p:spPr>
          <a:xfrm>
            <a:off x="4771851" y="3068875"/>
            <a:ext cx="3505200" cy="2762250"/>
          </a:xfrm>
          <a:prstGeom prst="rect">
            <a:avLst/>
          </a:prstGeom>
          <a:noFill/>
          <a:ln>
            <a:noFill/>
          </a:ln>
        </p:spPr>
      </p:pic>
      <p:pic>
        <p:nvPicPr>
          <p:cNvPr id="451" name="Google Shape;451;g3756939a4ac_0_362"/>
          <p:cNvPicPr preferRelativeResize="0"/>
          <p:nvPr/>
        </p:nvPicPr>
        <p:blipFill rotWithShape="1">
          <a:blip r:embed="rId4">
            <a:alphaModFix/>
          </a:blip>
          <a:srcRect b="0" l="0" r="0" t="0"/>
          <a:stretch/>
        </p:blipFill>
        <p:spPr>
          <a:xfrm>
            <a:off x="847036" y="3068863"/>
            <a:ext cx="3924300" cy="2838450"/>
          </a:xfrm>
          <a:prstGeom prst="rect">
            <a:avLst/>
          </a:prstGeom>
          <a:noFill/>
          <a:ln>
            <a:noFill/>
          </a:ln>
        </p:spPr>
      </p:pic>
      <p:sp>
        <p:nvSpPr>
          <p:cNvPr id="452" name="Google Shape;452;g3756939a4ac_0_362"/>
          <p:cNvSpPr/>
          <p:nvPr/>
        </p:nvSpPr>
        <p:spPr>
          <a:xfrm>
            <a:off x="6389964" y="5401950"/>
            <a:ext cx="380100" cy="365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453" name="Google Shape;453;g3756939a4ac_0_362"/>
          <p:cNvPicPr preferRelativeResize="0"/>
          <p:nvPr/>
        </p:nvPicPr>
        <p:blipFill rotWithShape="1">
          <a:blip r:embed="rId5">
            <a:alphaModFix/>
          </a:blip>
          <a:srcRect b="0" l="0" r="0" t="0"/>
          <a:stretch/>
        </p:blipFill>
        <p:spPr>
          <a:xfrm>
            <a:off x="8953438" y="3416525"/>
            <a:ext cx="2143125" cy="2143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756939a4ac_0_37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459" name="Google Shape;459;g3756939a4ac_0_37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60" name="Google Shape;460;g3756939a4ac_0_37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Publiko egin</a:t>
            </a:r>
            <a:endParaRPr sz="1900"/>
          </a:p>
        </p:txBody>
      </p:sp>
      <p:sp>
        <p:nvSpPr>
          <p:cNvPr id="461" name="Google Shape;461;g3756939a4ac_0_373"/>
          <p:cNvSpPr txBox="1"/>
          <p:nvPr>
            <p:ph idx="2" type="body"/>
          </p:nvPr>
        </p:nvSpPr>
        <p:spPr>
          <a:xfrm>
            <a:off x="775080"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Dashboard-aren esteka publikoa non dagoen aurkitzea ez da batere erraza!!!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462" name="Google Shape;462;g3756939a4ac_0_373"/>
          <p:cNvPicPr preferRelativeResize="0"/>
          <p:nvPr/>
        </p:nvPicPr>
        <p:blipFill rotWithShape="1">
          <a:blip r:embed="rId3">
            <a:alphaModFix/>
          </a:blip>
          <a:srcRect b="0" l="0" r="0" t="0"/>
          <a:stretch/>
        </p:blipFill>
        <p:spPr>
          <a:xfrm>
            <a:off x="622657" y="3215205"/>
            <a:ext cx="10945197" cy="25414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descr="Icon&#10;&#10;Description automatically generated" id="467" name="Google Shape;467;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468" name="Google Shape;468;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469" name="Google Shape;469;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470" name="Google Shape;470;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471" name="Google Shape;471;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472" name="Google Shape;472;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473" name="Google Shape;473;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474" name="Google Shape;474;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475" name="Google Shape;475;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56939a4ac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69" name="Google Shape;69;g3756939a4ac_0_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0" name="Google Shape;70;g3756939a4ac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1" name="Google Shape;71;g3756939a4ac_0_2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Node-REDen antzekoak izango dira, baina Thingsboard-eko plataforman sortzen ditugunez, munduko edozein tokitik ikusi ahal izango ditugu.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2" name="Google Shape;72;g3756939a4ac_0_22"/>
          <p:cNvPicPr preferRelativeResize="0"/>
          <p:nvPr/>
        </p:nvPicPr>
        <p:blipFill rotWithShape="1">
          <a:blip r:embed="rId3">
            <a:alphaModFix/>
          </a:blip>
          <a:srcRect b="0" l="0" r="0" t="0"/>
          <a:stretch/>
        </p:blipFill>
        <p:spPr>
          <a:xfrm>
            <a:off x="2214016" y="3857463"/>
            <a:ext cx="7762875" cy="176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756939a4ac_0_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78" name="Google Shape;78;g3756939a4ac_0_3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9" name="Google Shape;79;g3756939a4ac_0_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80" name="Google Shape;80;g3756939a4ac_0_30"/>
          <p:cNvSpPr txBox="1"/>
          <p:nvPr>
            <p:ph idx="2" type="body"/>
          </p:nvPr>
        </p:nvSpPr>
        <p:spPr>
          <a:xfrm>
            <a:off x="398077" y="3771000"/>
            <a:ext cx="11184300" cy="246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Ezkerreko menuko “Dashboard” -&gt; Group atalean </a:t>
            </a:r>
            <a:r>
              <a:rPr b="1" lang="en-GB" sz="2400"/>
              <a:t>New Dashboard Group   —  Digitalizazioa</a:t>
            </a:r>
            <a:endParaRPr b="1" sz="2400"/>
          </a:p>
          <a:p>
            <a:pPr indent="0" lvl="0" marL="0" rtl="0" algn="l">
              <a:lnSpc>
                <a:spcPct val="115000"/>
              </a:lnSpc>
              <a:spcBef>
                <a:spcPts val="0"/>
              </a:spcBef>
              <a:spcAft>
                <a:spcPts val="0"/>
              </a:spcAft>
              <a:buSzPts val="1600"/>
              <a:buNone/>
            </a:pPr>
            <a:r>
              <a:rPr b="1" lang="en-GB" sz="2400"/>
              <a:t>                           </a:t>
            </a:r>
            <a:endParaRPr b="1" sz="2400"/>
          </a:p>
          <a:p>
            <a:pPr indent="457200" lvl="0" marL="914400" rtl="0" algn="l">
              <a:lnSpc>
                <a:spcPct val="115000"/>
              </a:lnSpc>
              <a:spcBef>
                <a:spcPts val="0"/>
              </a:spcBef>
              <a:spcAft>
                <a:spcPts val="0"/>
              </a:spcAft>
              <a:buSzPts val="1600"/>
              <a:buNone/>
            </a:pPr>
            <a:r>
              <a:rPr b="1" lang="en-GB" sz="2400">
                <a:solidFill>
                  <a:srgbClr val="FF0000"/>
                </a:solidFill>
              </a:rPr>
              <a:t>Bertan sartu ondoren…..</a:t>
            </a:r>
            <a:endParaRPr b="1" sz="2400">
              <a:solidFill>
                <a:srgbClr val="FF0000"/>
              </a:solidFill>
            </a:endParaRPr>
          </a:p>
          <a:p>
            <a:pPr indent="0" lvl="0" marL="0" rtl="0" algn="l">
              <a:lnSpc>
                <a:spcPct val="115000"/>
              </a:lnSpc>
              <a:spcBef>
                <a:spcPts val="0"/>
              </a:spcBef>
              <a:spcAft>
                <a:spcPts val="0"/>
              </a:spcAft>
              <a:buSzPts val="1600"/>
              <a:buNone/>
            </a:pPr>
            <a:r>
              <a:rPr lang="en-GB" sz="2400"/>
              <a:t>	</a:t>
            </a:r>
            <a:r>
              <a:rPr b="1" lang="en-GB" sz="2400"/>
              <a:t>New Dashboard — Digitalizazioa</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81" name="Google Shape;81;g3756939a4ac_0_30"/>
          <p:cNvSpPr/>
          <p:nvPr/>
        </p:nvSpPr>
        <p:spPr>
          <a:xfrm>
            <a:off x="1859794" y="3160575"/>
            <a:ext cx="10197600" cy="2685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82" name="Google Shape;82;g3756939a4ac_0_30"/>
          <p:cNvPicPr preferRelativeResize="0"/>
          <p:nvPr/>
        </p:nvPicPr>
        <p:blipFill rotWithShape="1">
          <a:blip r:embed="rId3">
            <a:alphaModFix/>
          </a:blip>
          <a:srcRect b="0" l="0" r="0" t="0"/>
          <a:stretch/>
        </p:blipFill>
        <p:spPr>
          <a:xfrm>
            <a:off x="68584" y="1902250"/>
            <a:ext cx="12054849" cy="1526832"/>
          </a:xfrm>
          <a:prstGeom prst="rect">
            <a:avLst/>
          </a:prstGeom>
          <a:noFill/>
          <a:ln>
            <a:noFill/>
          </a:ln>
        </p:spPr>
      </p:pic>
      <p:pic>
        <p:nvPicPr>
          <p:cNvPr id="83" name="Google Shape;83;g3756939a4ac_0_30"/>
          <p:cNvPicPr preferRelativeResize="0"/>
          <p:nvPr/>
        </p:nvPicPr>
        <p:blipFill rotWithShape="1">
          <a:blip r:embed="rId4">
            <a:alphaModFix/>
          </a:blip>
          <a:srcRect b="0" l="0" r="10522" t="0"/>
          <a:stretch/>
        </p:blipFill>
        <p:spPr>
          <a:xfrm>
            <a:off x="5730527" y="4242000"/>
            <a:ext cx="5617619" cy="1995300"/>
          </a:xfrm>
          <a:prstGeom prst="rect">
            <a:avLst/>
          </a:prstGeom>
          <a:noFill/>
          <a:ln>
            <a:noFill/>
          </a:ln>
        </p:spPr>
      </p:pic>
      <p:pic>
        <p:nvPicPr>
          <p:cNvPr id="84" name="Google Shape;84;g3756939a4ac_0_30"/>
          <p:cNvPicPr preferRelativeResize="0"/>
          <p:nvPr/>
        </p:nvPicPr>
        <p:blipFill rotWithShape="1">
          <a:blip r:embed="rId5">
            <a:alphaModFix/>
          </a:blip>
          <a:srcRect b="0" l="0" r="0" t="0"/>
          <a:stretch/>
        </p:blipFill>
        <p:spPr>
          <a:xfrm>
            <a:off x="10064996" y="5293648"/>
            <a:ext cx="1068900" cy="94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756939a4ac_0_4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90" name="Google Shape;90;g3756939a4ac_0_4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1" name="Google Shape;91;g3756939a4ac_0_4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92" name="Google Shape;92;g3756939a4ac_0_41"/>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Sortu berri dugun Dashboard-a zerrendan agertuko da: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93" name="Google Shape;93;g3756939a4ac_0_41"/>
          <p:cNvPicPr preferRelativeResize="0"/>
          <p:nvPr/>
        </p:nvPicPr>
        <p:blipFill rotWithShape="1">
          <a:blip r:embed="rId3">
            <a:alphaModFix/>
          </a:blip>
          <a:srcRect b="0" l="0" r="0" t="0"/>
          <a:stretch/>
        </p:blipFill>
        <p:spPr>
          <a:xfrm>
            <a:off x="609580" y="3091668"/>
            <a:ext cx="10971349" cy="2960664"/>
          </a:xfrm>
          <a:prstGeom prst="rect">
            <a:avLst/>
          </a:prstGeom>
          <a:noFill/>
          <a:ln cap="flat" cmpd="sng" w="9525">
            <a:solidFill>
              <a:srgbClr val="B7B7B7"/>
            </a:solidFill>
            <a:prstDash val="solid"/>
            <a:round/>
            <a:headEnd len="sm" w="sm" type="none"/>
            <a:tailEnd len="sm" w="sm" type="none"/>
          </a:ln>
        </p:spPr>
      </p:pic>
      <p:sp>
        <p:nvSpPr>
          <p:cNvPr id="94" name="Google Shape;94;g3756939a4ac_0_41"/>
          <p:cNvSpPr/>
          <p:nvPr/>
        </p:nvSpPr>
        <p:spPr>
          <a:xfrm>
            <a:off x="612575" y="4203880"/>
            <a:ext cx="109728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756939a4ac_0_5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00" name="Google Shape;100;g3756939a4ac_0_5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1" name="Google Shape;101;g3756939a4ac_0_5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102" name="Google Shape;102;g3756939a4ac_0_50"/>
          <p:cNvSpPr txBox="1"/>
          <p:nvPr>
            <p:ph idx="2" type="body"/>
          </p:nvPr>
        </p:nvSpPr>
        <p:spPr>
          <a:xfrm>
            <a:off x="775067" y="21624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Orain bai, gure Dashboard-aren barruan gaude, baina hutsik dago:</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03" name="Google Shape;103;g3756939a4ac_0_50"/>
          <p:cNvPicPr preferRelativeResize="0"/>
          <p:nvPr/>
        </p:nvPicPr>
        <p:blipFill rotWithShape="1">
          <a:blip r:embed="rId3">
            <a:alphaModFix/>
          </a:blip>
          <a:srcRect b="0" l="0" r="0" t="0"/>
          <a:stretch/>
        </p:blipFill>
        <p:spPr>
          <a:xfrm>
            <a:off x="969602" y="2845680"/>
            <a:ext cx="10582275" cy="35052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756939a4ac_0_5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Dashboard</a:t>
            </a:r>
            <a:endParaRPr sz="3600"/>
          </a:p>
        </p:txBody>
      </p:sp>
      <p:sp>
        <p:nvSpPr>
          <p:cNvPr id="109" name="Google Shape;109;g3756939a4ac_0_5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0" name="Google Shape;110;g3756939a4ac_0_5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111" name="Google Shape;111;g3756939a4ac_0_5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Dashboard-a pertsonalizatzeko, behean eskuinean dagoen botoiean klik egin: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12" name="Google Shape;112;g3756939a4ac_0_58"/>
          <p:cNvPicPr preferRelativeResize="0"/>
          <p:nvPr/>
        </p:nvPicPr>
        <p:blipFill rotWithShape="1">
          <a:blip r:embed="rId3">
            <a:alphaModFix/>
          </a:blip>
          <a:srcRect b="0" l="0" r="0" t="0"/>
          <a:stretch/>
        </p:blipFill>
        <p:spPr>
          <a:xfrm>
            <a:off x="1398410" y="4049901"/>
            <a:ext cx="1255725" cy="1219300"/>
          </a:xfrm>
          <a:prstGeom prst="rect">
            <a:avLst/>
          </a:prstGeom>
          <a:noFill/>
          <a:ln>
            <a:noFill/>
          </a:ln>
        </p:spPr>
      </p:pic>
      <p:sp>
        <p:nvSpPr>
          <p:cNvPr id="113" name="Google Shape;113;g3756939a4ac_0_58"/>
          <p:cNvSpPr/>
          <p:nvPr/>
        </p:nvSpPr>
        <p:spPr>
          <a:xfrm>
            <a:off x="3136012" y="4343950"/>
            <a:ext cx="918900" cy="631200"/>
          </a:xfrm>
          <a:prstGeom prst="rightArrow">
            <a:avLst>
              <a:gd fmla="val 50000" name="adj1"/>
              <a:gd fmla="val 50000" name="adj2"/>
            </a:avLst>
          </a:prstGeom>
          <a:solidFill>
            <a:srgbClr val="CEDA2E"/>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14" name="Google Shape;114;g3756939a4ac_0_58"/>
          <p:cNvPicPr preferRelativeResize="0"/>
          <p:nvPr/>
        </p:nvPicPr>
        <p:blipFill rotWithShape="1">
          <a:blip r:embed="rId4">
            <a:alphaModFix/>
          </a:blip>
          <a:srcRect b="0" l="0" r="0" t="0"/>
          <a:stretch/>
        </p:blipFill>
        <p:spPr>
          <a:xfrm>
            <a:off x="4536433" y="3135550"/>
            <a:ext cx="7077075" cy="30480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E9CB732B-06C2-4CF3-8E40-ADCE6D789363}"/>
</file>

<file path=customXml/itemProps2.xml><?xml version="1.0" encoding="utf-8"?>
<ds:datastoreItem xmlns:ds="http://schemas.openxmlformats.org/officeDocument/2006/customXml" ds:itemID="{E4B93B0C-8A12-40CE-B83A-3523BA7E5D7D}"/>
</file>

<file path=customXml/itemProps3.xml><?xml version="1.0" encoding="utf-8"?>
<ds:datastoreItem xmlns:ds="http://schemas.openxmlformats.org/officeDocument/2006/customXml" ds:itemID="{3BFE535A-96C1-49E8-98B3-2FB6382202A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