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12192000"/>
  <p:notesSz cx="6858000" cy="9144000"/>
  <p:embeddedFontLst>
    <p:embeddedFont>
      <p:font typeface="Roboto"/>
      <p:regular r:id="rId29"/>
      <p:bold r:id="rId30"/>
      <p:italic r:id="rId31"/>
      <p:boldItalic r:id="rId32"/>
    </p:embeddedFont>
    <p:embeddedFont>
      <p:font typeface="Arial Black"/>
      <p:regular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4" roundtripDataSignature="AMtx7mhHbmgM+88+fRkUbe52TOFwMXx3P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3" Type="http://schemas.openxmlformats.org/officeDocument/2006/relationships/slide" Target="slides/slide8.xml"/><Relationship Id="rId18" Type="http://schemas.openxmlformats.org/officeDocument/2006/relationships/slide" Target="slides/slide13.xml"/><Relationship Id="rId21" Type="http://schemas.openxmlformats.org/officeDocument/2006/relationships/slide" Target="slides/slide16.xml"/><Relationship Id="rId34" Type="http://customschemas.google.com/relationships/presentationmetadata" Target="metadata"/><Relationship Id="rId25" Type="http://schemas.openxmlformats.org/officeDocument/2006/relationships/slide" Target="slides/slide20.xml"/><Relationship Id="rId7" Type="http://schemas.openxmlformats.org/officeDocument/2006/relationships/slide" Target="slides/slide2.xml"/><Relationship Id="rId33" Type="http://schemas.openxmlformats.org/officeDocument/2006/relationships/font" Target="fonts/ArialBlack-regular.fntdata"/><Relationship Id="rId12" Type="http://schemas.openxmlformats.org/officeDocument/2006/relationships/slide" Target="slides/slide7.xml"/><Relationship Id="rId17" Type="http://schemas.openxmlformats.org/officeDocument/2006/relationships/slide" Target="slides/slide12.xml"/><Relationship Id="rId20" Type="http://schemas.openxmlformats.org/officeDocument/2006/relationships/slide" Target="slides/slide15.xml"/><Relationship Id="rId2" Type="http://schemas.openxmlformats.org/officeDocument/2006/relationships/presProps" Target="presProps.xml"/><Relationship Id="rId29" Type="http://schemas.openxmlformats.org/officeDocument/2006/relationships/font" Target="fonts/Roboto-regular.fntdata"/><Relationship Id="rId16" Type="http://schemas.openxmlformats.org/officeDocument/2006/relationships/slide" Target="slides/slide11.xml"/><Relationship Id="rId24" Type="http://schemas.openxmlformats.org/officeDocument/2006/relationships/slide" Target="slides/slide19.xml"/><Relationship Id="rId1" Type="http://schemas.openxmlformats.org/officeDocument/2006/relationships/theme" Target="theme/theme2.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font" Target="fonts/Roboto-boldItalic.fntdata"/><Relationship Id="rId37" Type="http://schemas.openxmlformats.org/officeDocument/2006/relationships/customXml" Target="../customXml/item3.xml"/><Relationship Id="rId23" Type="http://schemas.openxmlformats.org/officeDocument/2006/relationships/slide" Target="slides/slide18.xml"/><Relationship Id="rId28" Type="http://schemas.openxmlformats.org/officeDocument/2006/relationships/slide" Target="slides/slide23.xml"/><Relationship Id="rId5"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customXml" Target="../customXml/item2.xml"/><Relationship Id="rId31" Type="http://schemas.openxmlformats.org/officeDocument/2006/relationships/font" Target="fonts/Roboto-italic.fntdata"/><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slide" Target="slides/slide17.xml"/><Relationship Id="rId4" Type="http://schemas.openxmlformats.org/officeDocument/2006/relationships/slideMaster" Target="slideMasters/slideMaster2.xml"/><Relationship Id="rId9" Type="http://schemas.openxmlformats.org/officeDocument/2006/relationships/slide" Target="slides/slide4.xml"/><Relationship Id="rId27" Type="http://schemas.openxmlformats.org/officeDocument/2006/relationships/slide" Target="slides/slide22.xml"/><Relationship Id="rId30" Type="http://schemas.openxmlformats.org/officeDocument/2006/relationships/font" Target="fonts/Roboto-bold.fntdata"/><Relationship Id="rId14" Type="http://schemas.openxmlformats.org/officeDocument/2006/relationships/slide" Target="slides/slide9.xml"/><Relationship Id="rId35" Type="http://schemas.openxmlformats.org/officeDocument/2006/relationships/customXml" Target="../customXml/item1.xml"/><Relationship Id="rId8" Type="http://schemas.openxmlformats.org/officeDocument/2006/relationships/slide" Target="slides/slide3.xml"/><Relationship Id="rId3"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 name="Google Shape;3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75690d42b1_0_6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 name="Google Shape;114;g375690d42b1_0_65: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75690d42b1_0_7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 name="Google Shape;122;g375690d42b1_0_72: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75690d42b1_0_8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 name="Google Shape;131;g375690d42b1_0_8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75690d42b1_0_8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g375690d42b1_0_87: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75690d42b1_0_9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g375690d42b1_0_94: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75690d42b1_0_10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5" name="Google Shape;155;g375690d42b1_0_101: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75690d42b1_0_10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 name="Google Shape;164;g375690d42b1_0_109: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75690d42b1_0_1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 name="Google Shape;173;g375690d42b1_0_117: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75690d42b1_0_1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g375690d42b1_0_125: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75690d42b1_0_1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5" name="Google Shape;195;g375690d42b1_0_137: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g375690d42b1_0_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 name="Google Shape;41;g375690d42b1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 name="Google Shape;42;g375690d42b1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75690d42b1_0_1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 name="Google Shape;208;g375690d42b1_0_149: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75690d42b1_0_16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8" name="Google Shape;228;g375690d42b1_0_168: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75690d42b1_0_18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1" name="Google Shape;241;g375690d42b1_0_18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375690d42b1_0_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 name="Google Shape;50;g375690d42b1_0_8: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375690d42b1_0_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 name="Google Shape;57;g375690d42b1_0_14: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75690d42b1_0_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 name="Google Shape;66;g375690d42b1_0_22: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75690d42b1_0_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 name="Google Shape;75;g375690d42b1_0_3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75690d42b1_0_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 name="Google Shape;83;g375690d42b1_0_37: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75690d42b1_0_4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 name="Google Shape;94;g375690d42b1_0_47: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75690d42b1_0_5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 name="Google Shape;104;g375690d42b1_0_56: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16" name="Shape 1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spTree>
      <p:nvGrpSpPr>
        <p:cNvPr id="17" name="Shape 1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ulua eta edukia" type="obj">
  <p:cSld name="OBJECT">
    <p:spTree>
      <p:nvGrpSpPr>
        <p:cNvPr id="23" name="Shape 23"/>
        <p:cNvGrpSpPr/>
        <p:nvPr/>
      </p:nvGrpSpPr>
      <p:grpSpPr>
        <a:xfrm>
          <a:off x="0" y="0"/>
          <a:ext cx="0" cy="0"/>
          <a:chOff x="0" y="0"/>
          <a:chExt cx="0" cy="0"/>
        </a:xfrm>
      </p:grpSpPr>
      <p:sp>
        <p:nvSpPr>
          <p:cNvPr id="24" name="Google Shape;24;p7"/>
          <p:cNvSpPr txBox="1"/>
          <p:nvPr>
            <p:ph type="title"/>
          </p:nvPr>
        </p:nvSpPr>
        <p:spPr>
          <a:xfrm>
            <a:off x="3534335" y="248584"/>
            <a:ext cx="5814712" cy="75211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2060"/>
              </a:buClr>
              <a:buSzPts val="2400"/>
              <a:buFont typeface="Arial Black"/>
              <a:buNone/>
              <a:defRPr b="1" sz="2400">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17500" lvl="1" marL="9144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304800" lvl="2" marL="13716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298450" lvl="3" marL="18288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4pPr>
            <a:lvl5pPr indent="-298450" lvl="4" marL="22860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spTree>
      <p:nvGrpSpPr>
        <p:cNvPr id="26" name="Shape 26"/>
        <p:cNvGrpSpPr/>
        <p:nvPr/>
      </p:nvGrpSpPr>
      <p:grpSpPr>
        <a:xfrm>
          <a:off x="0" y="0"/>
          <a:ext cx="0" cy="0"/>
          <a:chOff x="0" y="0"/>
          <a:chExt cx="0" cy="0"/>
        </a:xfrm>
      </p:grpSpPr>
      <p:sp>
        <p:nvSpPr>
          <p:cNvPr id="27" name="Google Shape;27;p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8" name="Google Shape;28;p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9" name="Google Shape;29;p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30" name="Google Shape;30;p9"/>
          <p:cNvSpPr txBox="1"/>
          <p:nvPr>
            <p:ph type="title"/>
          </p:nvPr>
        </p:nvSpPr>
        <p:spPr>
          <a:xfrm>
            <a:off x="1183640" y="15979"/>
            <a:ext cx="8102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22D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31" name="Shape 3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 name="Shape 32"/>
        <p:cNvGrpSpPr/>
        <p:nvPr/>
      </p:nvGrpSpPr>
      <p:grpSpPr>
        <a:xfrm>
          <a:off x="0" y="0"/>
          <a:ext cx="0" cy="0"/>
          <a:chOff x="0" y="0"/>
          <a:chExt cx="0" cy="0"/>
        </a:xfrm>
      </p:grpSpPr>
      <p:sp>
        <p:nvSpPr>
          <p:cNvPr id="33" name="Google Shape;33;g375690d42b1_0_26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2.png"/><Relationship Id="rId3" Type="http://schemas.openxmlformats.org/officeDocument/2006/relationships/image" Target="../media/image18.png"/><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A picture containing text, clipart&#10;&#10;Description automatically generated" id="10" name="Google Shape;10;p4"/>
          <p:cNvPicPr preferRelativeResize="0"/>
          <p:nvPr/>
        </p:nvPicPr>
        <p:blipFill rotWithShape="1">
          <a:blip r:embed="rId1">
            <a:alphaModFix/>
          </a:blip>
          <a:srcRect b="0" l="0" r="0" t="0"/>
          <a:stretch/>
        </p:blipFill>
        <p:spPr>
          <a:xfrm>
            <a:off x="0" y="0"/>
            <a:ext cx="12192000" cy="6858000"/>
          </a:xfrm>
          <a:prstGeom prst="rect">
            <a:avLst/>
          </a:prstGeom>
          <a:noFill/>
          <a:ln>
            <a:noFill/>
          </a:ln>
        </p:spPr>
      </p:pic>
      <p:pic>
        <p:nvPicPr>
          <p:cNvPr descr="Imagen que contiene Logotipo&#10;&#10;Descripción generada automáticamente" id="11" name="Google Shape;11;p4"/>
          <p:cNvPicPr preferRelativeResize="0"/>
          <p:nvPr/>
        </p:nvPicPr>
        <p:blipFill rotWithShape="1">
          <a:blip r:embed="rId2">
            <a:alphaModFix/>
          </a:blip>
          <a:srcRect b="0" l="0" r="0" t="0"/>
          <a:stretch/>
        </p:blipFill>
        <p:spPr>
          <a:xfrm>
            <a:off x="605741" y="317550"/>
            <a:ext cx="4082006" cy="1530752"/>
          </a:xfrm>
          <a:prstGeom prst="rect">
            <a:avLst/>
          </a:prstGeom>
          <a:noFill/>
          <a:ln>
            <a:noFill/>
          </a:ln>
        </p:spPr>
      </p:pic>
      <p:grpSp>
        <p:nvGrpSpPr>
          <p:cNvPr id="12" name="Google Shape;12;p4"/>
          <p:cNvGrpSpPr/>
          <p:nvPr/>
        </p:nvGrpSpPr>
        <p:grpSpPr>
          <a:xfrm>
            <a:off x="179295" y="6057247"/>
            <a:ext cx="1955918" cy="548655"/>
            <a:chOff x="754017" y="3871464"/>
            <a:chExt cx="3958319" cy="1110348"/>
          </a:xfrm>
        </p:grpSpPr>
        <p:sp>
          <p:nvSpPr>
            <p:cNvPr id="13" name="Google Shape;13;p4"/>
            <p:cNvSpPr/>
            <p:nvPr/>
          </p:nvSpPr>
          <p:spPr>
            <a:xfrm>
              <a:off x="827314" y="3987080"/>
              <a:ext cx="3846107" cy="89842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Graphical user interface, text&#10;&#10;Description automatically generated" id="14" name="Google Shape;14;p4"/>
            <p:cNvPicPr preferRelativeResize="0"/>
            <p:nvPr/>
          </p:nvPicPr>
          <p:blipFill rotWithShape="1">
            <a:blip r:embed="rId3">
              <a:alphaModFix/>
            </a:blip>
            <a:srcRect b="0" l="0" r="0" t="0"/>
            <a:stretch/>
          </p:blipFill>
          <p:spPr>
            <a:xfrm>
              <a:off x="754017" y="3871464"/>
              <a:ext cx="3958319" cy="1110348"/>
            </a:xfrm>
            <a:prstGeom prst="rect">
              <a:avLst/>
            </a:prstGeom>
            <a:noFill/>
            <a:ln>
              <a:noFill/>
            </a:ln>
          </p:spPr>
        </p:pic>
      </p:grpSp>
      <p:sp>
        <p:nvSpPr>
          <p:cNvPr id="15" name="Google Shape;15;p4"/>
          <p:cNvSpPr txBox="1"/>
          <p:nvPr/>
        </p:nvSpPr>
        <p:spPr>
          <a:xfrm>
            <a:off x="2015639" y="5944690"/>
            <a:ext cx="4170007" cy="77376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0" i="0" lang="en-GB" sz="900" u="none" cap="none" strike="noStrike">
                <a:solidFill>
                  <a:srgbClr val="2A3768"/>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900" u="none" cap="none" strike="noStrike">
              <a:solidFill>
                <a:srgbClr val="2A3768"/>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 name="Shape 18"/>
        <p:cNvGrpSpPr/>
        <p:nvPr/>
      </p:nvGrpSpPr>
      <p:grpSpPr>
        <a:xfrm>
          <a:off x="0" y="0"/>
          <a:ext cx="0" cy="0"/>
          <a:chOff x="0" y="0"/>
          <a:chExt cx="0" cy="0"/>
        </a:xfrm>
      </p:grpSpPr>
      <p:sp>
        <p:nvSpPr>
          <p:cNvPr id="19" name="Google Shape;19;p6"/>
          <p:cNvSpPr txBox="1"/>
          <p:nvPr>
            <p:ph type="title"/>
          </p:nvPr>
        </p:nvSpPr>
        <p:spPr>
          <a:xfrm>
            <a:off x="1183640" y="15979"/>
            <a:ext cx="8102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22D59"/>
              </a:buClr>
              <a:buSzPts val="3000"/>
              <a:buFont typeface="Arial Black"/>
              <a:buNone/>
              <a:defRPr b="0" i="0" sz="3000" u="none" cap="none" strike="noStrike">
                <a:solidFill>
                  <a:srgbClr val="222D59"/>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descr="Icono&#10;&#10;Descripción generada automáticamente" id="20" name="Google Shape;20;p6"/>
          <p:cNvPicPr preferRelativeResize="0"/>
          <p:nvPr/>
        </p:nvPicPr>
        <p:blipFill rotWithShape="1">
          <a:blip r:embed="rId1">
            <a:alphaModFix/>
          </a:blip>
          <a:srcRect b="0" l="0" r="0" t="0"/>
          <a:stretch/>
        </p:blipFill>
        <p:spPr>
          <a:xfrm rot="-5400000">
            <a:off x="13302" y="2677"/>
            <a:ext cx="1080835" cy="1107440"/>
          </a:xfrm>
          <a:prstGeom prst="rect">
            <a:avLst/>
          </a:prstGeom>
          <a:noFill/>
          <a:ln>
            <a:noFill/>
          </a:ln>
        </p:spPr>
      </p:pic>
      <p:pic>
        <p:nvPicPr>
          <p:cNvPr descr="Imagen que contiene Logotipo&#10;&#10;Descripción generada automáticamente" id="21" name="Google Shape;21;p6"/>
          <p:cNvPicPr preferRelativeResize="0"/>
          <p:nvPr/>
        </p:nvPicPr>
        <p:blipFill rotWithShape="1">
          <a:blip r:embed="rId2">
            <a:alphaModFix/>
          </a:blip>
          <a:srcRect b="0" l="0" r="0" t="0"/>
          <a:stretch/>
        </p:blipFill>
        <p:spPr>
          <a:xfrm>
            <a:off x="9539549" y="146812"/>
            <a:ext cx="2332218" cy="874582"/>
          </a:xfrm>
          <a:prstGeom prst="rect">
            <a:avLst/>
          </a:prstGeom>
          <a:noFill/>
          <a:ln>
            <a:noFill/>
          </a:ln>
        </p:spPr>
      </p:pic>
      <p:pic>
        <p:nvPicPr>
          <p:cNvPr id="22" name="Google Shape;22;p6"/>
          <p:cNvPicPr preferRelativeResize="0"/>
          <p:nvPr/>
        </p:nvPicPr>
        <p:blipFill rotWithShape="1">
          <a:blip r:embed="rId3">
            <a:alphaModFix/>
          </a:blip>
          <a:srcRect b="0" l="0" r="0" t="0"/>
          <a:stretch/>
        </p:blipFill>
        <p:spPr>
          <a:xfrm>
            <a:off x="0" y="6395185"/>
            <a:ext cx="12192000" cy="46281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2" r:id="rId4"/>
    <p:sldLayoutId id="2147483653" r:id="rId5"/>
    <p:sldLayoutId id="2147483654" r:id="rId6"/>
    <p:sldLayoutId id="214748365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hyperlink" Target="https://thingsboard.io/docs/reference/protocols/" TargetMode="External"/><Relationship Id="rId4" Type="http://schemas.openxmlformats.org/officeDocument/2006/relationships/hyperlink" Target="https://thingsboard.io/docs/reference/http-api/" TargetMode="External"/><Relationship Id="rId5" Type="http://schemas.openxmlformats.org/officeDocument/2006/relationships/hyperlink" Target="https://thingsboard.io/docs/reference/coap-api/"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hyperlink" Target="https://thingsboard.io/docs/reference/mqtt-api/"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7.png"/><Relationship Id="rId4" Type="http://schemas.openxmlformats.org/officeDocument/2006/relationships/image" Target="../media/image15.png"/><Relationship Id="rId5"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30.png"/><Relationship Id="rId4" Type="http://schemas.openxmlformats.org/officeDocument/2006/relationships/image" Target="../media/image21.png"/><Relationship Id="rId5"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31.jpg"/><Relationship Id="rId4" Type="http://schemas.openxmlformats.org/officeDocument/2006/relationships/image" Target="../media/image28.png"/><Relationship Id="rId5"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7.png"/><Relationship Id="rId4" Type="http://schemas.openxmlformats.org/officeDocument/2006/relationships/image" Target="../media/image19.png"/><Relationship Id="rId5" Type="http://schemas.openxmlformats.org/officeDocument/2006/relationships/image" Target="../media/image22.png"/><Relationship Id="rId6"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2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hyperlink" Target="https://thingsboard.tknika.eu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6.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 name="Shape 37"/>
        <p:cNvGrpSpPr/>
        <p:nvPr/>
      </p:nvGrpSpPr>
      <p:grpSpPr>
        <a:xfrm>
          <a:off x="0" y="0"/>
          <a:ext cx="0" cy="0"/>
          <a:chOff x="0" y="0"/>
          <a:chExt cx="0" cy="0"/>
        </a:xfrm>
      </p:grpSpPr>
      <p:sp>
        <p:nvSpPr>
          <p:cNvPr id="38" name="Google Shape;38;p1"/>
          <p:cNvSpPr txBox="1"/>
          <p:nvPr>
            <p:ph type="ctrTitle"/>
          </p:nvPr>
        </p:nvSpPr>
        <p:spPr>
          <a:xfrm>
            <a:off x="1014713" y="2964404"/>
            <a:ext cx="4712909" cy="57064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222D59"/>
              </a:buClr>
              <a:buSzPts val="3600"/>
              <a:buFont typeface="Arial Black"/>
              <a:buNone/>
            </a:pPr>
            <a:r>
              <a:rPr lang="en-GB" sz="3600">
                <a:solidFill>
                  <a:srgbClr val="222D59"/>
                </a:solidFill>
                <a:latin typeface="Arial Black"/>
                <a:ea typeface="Arial Black"/>
                <a:cs typeface="Arial Black"/>
                <a:sym typeface="Arial Black"/>
              </a:rPr>
              <a:t>NODE RED ETA THINGSBOARD</a:t>
            </a:r>
            <a:endParaRPr sz="3600">
              <a:solidFill>
                <a:srgbClr val="222D59"/>
              </a:solidFill>
              <a:latin typeface="Arial Black"/>
              <a:ea typeface="Arial Black"/>
              <a:cs typeface="Arial Black"/>
              <a:sym typeface="Arial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375690d42b1_0_65"/>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Node-RED eta Thingsboard</a:t>
            </a:r>
            <a:endParaRPr sz="3600"/>
          </a:p>
        </p:txBody>
      </p:sp>
      <p:sp>
        <p:nvSpPr>
          <p:cNvPr id="117" name="Google Shape;117;g375690d42b1_0_65"/>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18" name="Google Shape;118;g375690d42b1_0_65"/>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Thingsboard - Device</a:t>
            </a:r>
            <a:endParaRPr sz="1900"/>
          </a:p>
        </p:txBody>
      </p:sp>
      <p:sp>
        <p:nvSpPr>
          <p:cNvPr id="119" name="Google Shape;119;g375690d42b1_0_65"/>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Izenean klik egin ezkero, device-aren oinarrizko ezaugarriak ikus ditzakegu:</a:t>
            </a:r>
            <a:endParaRPr sz="2400"/>
          </a:p>
          <a:p>
            <a:pPr indent="0" lvl="0" marL="0" rtl="0" algn="l">
              <a:lnSpc>
                <a:spcPct val="115000"/>
              </a:lnSpc>
              <a:spcBef>
                <a:spcPts val="0"/>
              </a:spcBef>
              <a:spcAft>
                <a:spcPts val="0"/>
              </a:spcAft>
              <a:buSzPts val="1600"/>
              <a:buNone/>
            </a:pPr>
            <a:r>
              <a:t/>
            </a:r>
            <a:endParaRPr sz="2000"/>
          </a:p>
          <a:p>
            <a:pPr indent="-368300" lvl="0" marL="457200" rtl="0" algn="l">
              <a:lnSpc>
                <a:spcPct val="115000"/>
              </a:lnSpc>
              <a:spcBef>
                <a:spcPts val="0"/>
              </a:spcBef>
              <a:spcAft>
                <a:spcPts val="0"/>
              </a:spcAft>
              <a:buSzPts val="2400"/>
              <a:buChar char="●"/>
            </a:pPr>
            <a:r>
              <a:rPr b="1" lang="en-GB" sz="2400"/>
              <a:t>Access token</a:t>
            </a:r>
            <a:r>
              <a:rPr lang="en-GB" sz="2400"/>
              <a:t> (MQTT bitartez datuak bidaltzeko pasahitza/giltza)</a:t>
            </a:r>
            <a:endParaRPr sz="2400"/>
          </a:p>
          <a:p>
            <a:pPr indent="-368300" lvl="0" marL="457200" rtl="0" algn="l">
              <a:lnSpc>
                <a:spcPct val="115000"/>
              </a:lnSpc>
              <a:spcBef>
                <a:spcPts val="0"/>
              </a:spcBef>
              <a:spcAft>
                <a:spcPts val="0"/>
              </a:spcAft>
              <a:buSzPts val="2400"/>
              <a:buChar char="●"/>
            </a:pPr>
            <a:r>
              <a:rPr lang="en-GB" sz="2400"/>
              <a:t>Attributes</a:t>
            </a:r>
            <a:endParaRPr sz="2400"/>
          </a:p>
          <a:p>
            <a:pPr indent="-368300" lvl="0" marL="457200" rtl="0" algn="l">
              <a:lnSpc>
                <a:spcPct val="115000"/>
              </a:lnSpc>
              <a:spcBef>
                <a:spcPts val="0"/>
              </a:spcBef>
              <a:spcAft>
                <a:spcPts val="0"/>
              </a:spcAft>
              <a:buSzPts val="2400"/>
              <a:buChar char="●"/>
            </a:pPr>
            <a:r>
              <a:rPr lang="en-GB" sz="2400"/>
              <a:t>Latest telemetry</a:t>
            </a:r>
            <a:endParaRPr sz="2400"/>
          </a:p>
          <a:p>
            <a:pPr indent="-368300" lvl="0" marL="457200" rtl="0" algn="l">
              <a:lnSpc>
                <a:spcPct val="115000"/>
              </a:lnSpc>
              <a:spcBef>
                <a:spcPts val="0"/>
              </a:spcBef>
              <a:spcAft>
                <a:spcPts val="0"/>
              </a:spcAft>
              <a:buSzPts val="2400"/>
              <a:buChar char="●"/>
            </a:pPr>
            <a:r>
              <a:rPr lang="en-GB" sz="2400"/>
              <a:t>Alarms</a:t>
            </a:r>
            <a:endParaRPr sz="2400"/>
          </a:p>
          <a:p>
            <a:pPr indent="-368300" lvl="0" marL="457200" rtl="0" algn="l">
              <a:lnSpc>
                <a:spcPct val="115000"/>
              </a:lnSpc>
              <a:spcBef>
                <a:spcPts val="0"/>
              </a:spcBef>
              <a:spcAft>
                <a:spcPts val="0"/>
              </a:spcAft>
              <a:buSzPts val="2400"/>
              <a:buChar char="●"/>
            </a:pPr>
            <a:r>
              <a:rPr lang="en-GB" sz="2400"/>
              <a:t>Events</a:t>
            </a:r>
            <a:endParaRPr sz="2400"/>
          </a:p>
          <a:p>
            <a:pPr indent="-368300" lvl="0" marL="457200" rtl="0" algn="l">
              <a:lnSpc>
                <a:spcPct val="115000"/>
              </a:lnSpc>
              <a:spcBef>
                <a:spcPts val="0"/>
              </a:spcBef>
              <a:spcAft>
                <a:spcPts val="0"/>
              </a:spcAft>
              <a:buSzPts val="2400"/>
              <a:buChar char="●"/>
            </a:pPr>
            <a:r>
              <a:rPr lang="en-GB" sz="2400"/>
              <a:t>Relations</a:t>
            </a:r>
            <a:endParaRPr sz="2400"/>
          </a:p>
          <a:p>
            <a:pPr indent="-368300" lvl="0" marL="457200" rtl="0" algn="l">
              <a:lnSpc>
                <a:spcPct val="115000"/>
              </a:lnSpc>
              <a:spcBef>
                <a:spcPts val="0"/>
              </a:spcBef>
              <a:spcAft>
                <a:spcPts val="0"/>
              </a:spcAft>
              <a:buSzPts val="2400"/>
              <a:buChar char="●"/>
            </a:pPr>
            <a:r>
              <a:rPr lang="en-GB" sz="2400"/>
              <a:t>Audit logs</a:t>
            </a:r>
            <a:endParaRPr sz="2400"/>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375690d42b1_0_72"/>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Node-RED eta Thingsboard</a:t>
            </a:r>
            <a:endParaRPr sz="3600"/>
          </a:p>
        </p:txBody>
      </p:sp>
      <p:sp>
        <p:nvSpPr>
          <p:cNvPr id="125" name="Google Shape;125;g375690d42b1_0_72"/>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26" name="Google Shape;126;g375690d42b1_0_72"/>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Thingsboard - Device</a:t>
            </a:r>
            <a:endParaRPr sz="1900"/>
          </a:p>
        </p:txBody>
      </p:sp>
      <p:pic>
        <p:nvPicPr>
          <p:cNvPr id="127" name="Google Shape;127;g375690d42b1_0_72"/>
          <p:cNvPicPr preferRelativeResize="0"/>
          <p:nvPr/>
        </p:nvPicPr>
        <p:blipFill rotWithShape="1">
          <a:blip r:embed="rId3">
            <a:alphaModFix/>
          </a:blip>
          <a:srcRect b="24294" l="0" r="0" t="0"/>
          <a:stretch/>
        </p:blipFill>
        <p:spPr>
          <a:xfrm>
            <a:off x="1137599" y="2069350"/>
            <a:ext cx="9916826" cy="4167951"/>
          </a:xfrm>
          <a:prstGeom prst="rect">
            <a:avLst/>
          </a:prstGeom>
          <a:noFill/>
          <a:ln cap="flat" cmpd="sng" w="9525">
            <a:solidFill>
              <a:srgbClr val="B7B7B7"/>
            </a:solidFill>
            <a:prstDash val="solid"/>
            <a:round/>
            <a:headEnd len="sm" w="sm" type="none"/>
            <a:tailEnd len="sm" w="sm" type="none"/>
          </a:ln>
        </p:spPr>
      </p:pic>
      <p:sp>
        <p:nvSpPr>
          <p:cNvPr id="128" name="Google Shape;128;g375690d42b1_0_72"/>
          <p:cNvSpPr/>
          <p:nvPr/>
        </p:nvSpPr>
        <p:spPr>
          <a:xfrm>
            <a:off x="2802968" y="3999725"/>
            <a:ext cx="1717200" cy="3621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375690d42b1_0_80"/>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Node-RED eta Thingsboard</a:t>
            </a:r>
            <a:endParaRPr sz="3600"/>
          </a:p>
        </p:txBody>
      </p:sp>
      <p:sp>
        <p:nvSpPr>
          <p:cNvPr id="134" name="Google Shape;134;g375690d42b1_0_80"/>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35" name="Google Shape;135;g375690d42b1_0_80"/>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Thingsboard - Komunikazio protokoloa</a:t>
            </a:r>
            <a:endParaRPr sz="1900"/>
          </a:p>
        </p:txBody>
      </p:sp>
      <p:sp>
        <p:nvSpPr>
          <p:cNvPr id="136" name="Google Shape;136;g375690d42b1_0_80"/>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Gailua sortzean, prest dago kanpo programa baten bitartez bere </a:t>
            </a:r>
            <a:r>
              <a:rPr b="1" lang="en-GB" sz="2400"/>
              <a:t>telemetry</a:t>
            </a:r>
            <a:r>
              <a:rPr lang="en-GB" sz="2400"/>
              <a:t> eta attribute-ak eguneratzeko. Horretarako, ‘access token’-a beti eskura izanik, hiru </a:t>
            </a:r>
            <a:r>
              <a:rPr lang="en-GB" sz="2400" u="sng">
                <a:solidFill>
                  <a:schemeClr val="hlink"/>
                </a:solidFill>
                <a:hlinkClick r:id="rId3"/>
              </a:rPr>
              <a:t>komunikazio protokolo</a:t>
            </a:r>
            <a:r>
              <a:rPr lang="en-GB" sz="2400"/>
              <a:t> desberdin erabiltzeko aukera izango dugu:</a:t>
            </a:r>
            <a:endParaRPr sz="2400"/>
          </a:p>
          <a:p>
            <a:pPr indent="0" lvl="0" marL="0" rtl="0" algn="l">
              <a:lnSpc>
                <a:spcPct val="115000"/>
              </a:lnSpc>
              <a:spcBef>
                <a:spcPts val="0"/>
              </a:spcBef>
              <a:spcAft>
                <a:spcPts val="0"/>
              </a:spcAft>
              <a:buSzPts val="1600"/>
              <a:buNone/>
            </a:pPr>
            <a:r>
              <a:t/>
            </a:r>
            <a:endParaRPr sz="2400"/>
          </a:p>
          <a:p>
            <a:pPr indent="-368300" lvl="0" marL="914400" rtl="0" algn="l">
              <a:lnSpc>
                <a:spcPct val="115000"/>
              </a:lnSpc>
              <a:spcBef>
                <a:spcPts val="0"/>
              </a:spcBef>
              <a:spcAft>
                <a:spcPts val="0"/>
              </a:spcAft>
              <a:buSzPts val="2400"/>
              <a:buChar char="●"/>
            </a:pPr>
            <a:r>
              <a:rPr lang="en-GB" sz="2400" u="sng">
                <a:solidFill>
                  <a:schemeClr val="hlink"/>
                </a:solidFill>
                <a:hlinkClick r:id="rId4"/>
              </a:rPr>
              <a:t>HTTP</a:t>
            </a:r>
            <a:endParaRPr sz="2400"/>
          </a:p>
          <a:p>
            <a:pPr indent="0" lvl="0" marL="0" rtl="0" algn="l">
              <a:lnSpc>
                <a:spcPct val="115000"/>
              </a:lnSpc>
              <a:spcBef>
                <a:spcPts val="0"/>
              </a:spcBef>
              <a:spcAft>
                <a:spcPts val="0"/>
              </a:spcAft>
              <a:buSzPts val="1600"/>
              <a:buNone/>
            </a:pPr>
            <a:r>
              <a:t/>
            </a:r>
            <a:endParaRPr sz="2400"/>
          </a:p>
          <a:p>
            <a:pPr indent="-368300" lvl="0" marL="914400" rtl="0" algn="l">
              <a:lnSpc>
                <a:spcPct val="115000"/>
              </a:lnSpc>
              <a:spcBef>
                <a:spcPts val="0"/>
              </a:spcBef>
              <a:spcAft>
                <a:spcPts val="0"/>
              </a:spcAft>
              <a:buSzPts val="2400"/>
              <a:buChar char="●"/>
            </a:pPr>
            <a:r>
              <a:rPr lang="en-GB" sz="2400" u="sng">
                <a:solidFill>
                  <a:schemeClr val="hlink"/>
                </a:solidFill>
                <a:hlinkClick r:id="rId5"/>
              </a:rPr>
              <a:t>CoAP</a:t>
            </a:r>
            <a:endParaRPr sz="2400"/>
          </a:p>
          <a:p>
            <a:pPr indent="0" lvl="0" marL="0" rtl="0" algn="l">
              <a:lnSpc>
                <a:spcPct val="115000"/>
              </a:lnSpc>
              <a:spcBef>
                <a:spcPts val="0"/>
              </a:spcBef>
              <a:spcAft>
                <a:spcPts val="0"/>
              </a:spcAft>
              <a:buSzPts val="1600"/>
              <a:buNone/>
            </a:pPr>
            <a:r>
              <a:t/>
            </a:r>
            <a:endParaRPr sz="2400"/>
          </a:p>
          <a:p>
            <a:pPr indent="-368300" lvl="0" marL="914400" rtl="0" algn="l">
              <a:lnSpc>
                <a:spcPct val="115000"/>
              </a:lnSpc>
              <a:spcBef>
                <a:spcPts val="0"/>
              </a:spcBef>
              <a:spcAft>
                <a:spcPts val="0"/>
              </a:spcAft>
              <a:buSzPts val="2400"/>
              <a:buChar char="●"/>
            </a:pPr>
            <a:r>
              <a:rPr b="1" lang="en-GB" sz="2400"/>
              <a:t>MQTT</a:t>
            </a:r>
            <a:endParaRPr b="1"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375690d42b1_0_87"/>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Node-RED eta Thingsboard</a:t>
            </a:r>
            <a:endParaRPr sz="3600"/>
          </a:p>
        </p:txBody>
      </p:sp>
      <p:sp>
        <p:nvSpPr>
          <p:cNvPr id="142" name="Google Shape;142;g375690d42b1_0_87"/>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43" name="Google Shape;143;g375690d42b1_0_87"/>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Komunikazio protokoloa</a:t>
            </a:r>
            <a:endParaRPr sz="1900"/>
          </a:p>
        </p:txBody>
      </p:sp>
      <p:sp>
        <p:nvSpPr>
          <p:cNvPr id="144" name="Google Shape;144;g375690d42b1_0_87"/>
          <p:cNvSpPr txBox="1"/>
          <p:nvPr>
            <p:ph idx="2" type="body"/>
          </p:nvPr>
        </p:nvSpPr>
        <p:spPr>
          <a:xfrm>
            <a:off x="788056" y="20195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a:t>
            </a:r>
            <a:r>
              <a:rPr lang="en-GB" sz="2400" u="sng">
                <a:solidFill>
                  <a:schemeClr val="hlink"/>
                </a:solidFill>
                <a:hlinkClick r:id="rId3"/>
              </a:rPr>
              <a:t>MQTT protokoloa</a:t>
            </a:r>
            <a:r>
              <a:rPr lang="en-GB" sz="2400"/>
              <a:t> erabili ezkero, telemetry datuak bidaltzeko broker-eko topic honetara egin beharko ditugu publish-ak:</a:t>
            </a:r>
            <a:endParaRPr sz="2400"/>
          </a:p>
          <a:p>
            <a:pPr indent="0" lvl="0" marL="0" rtl="0" algn="l">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rPr b="1" lang="en-GB" sz="2400"/>
              <a:t>v1/devices/me/telemetry</a:t>
            </a:r>
            <a:endParaRPr b="1"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Mezuaren payload-a hurrengo formatuan bidali beharko dugu.</a:t>
            </a:r>
            <a:endParaRPr sz="2400"/>
          </a:p>
          <a:p>
            <a:pPr indent="0" lvl="0" marL="0" rtl="0" algn="l">
              <a:lnSpc>
                <a:spcPct val="115000"/>
              </a:lnSpc>
              <a:spcBef>
                <a:spcPts val="0"/>
              </a:spcBef>
              <a:spcAft>
                <a:spcPts val="0"/>
              </a:spcAft>
              <a:buSzPts val="1600"/>
              <a:buNone/>
            </a:pPr>
            <a:r>
              <a:t/>
            </a:r>
            <a:endParaRPr sz="1500"/>
          </a:p>
          <a:p>
            <a:pPr indent="-368300" lvl="0" marL="457200" rtl="0" algn="l">
              <a:lnSpc>
                <a:spcPct val="115000"/>
              </a:lnSpc>
              <a:spcBef>
                <a:spcPts val="0"/>
              </a:spcBef>
              <a:spcAft>
                <a:spcPts val="0"/>
              </a:spcAft>
              <a:buSzPts val="2400"/>
              <a:buChar char="●"/>
            </a:pPr>
            <a:r>
              <a:rPr lang="en-GB" sz="2400"/>
              <a:t>{ “temperatura”: 20.2, “hezetasuna”: 67 }</a:t>
            </a:r>
            <a:endParaRPr sz="2400"/>
          </a:p>
          <a:p>
            <a:pPr indent="0" lvl="0" marL="0" rtl="0" algn="l">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g375690d42b1_0_94"/>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Node-RED eta Thingsboard</a:t>
            </a:r>
            <a:endParaRPr sz="3600"/>
          </a:p>
        </p:txBody>
      </p:sp>
      <p:sp>
        <p:nvSpPr>
          <p:cNvPr id="150" name="Google Shape;150;g375690d42b1_0_94"/>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51" name="Google Shape;151;g375690d42b1_0_94"/>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Komunikazio protokoloa</a:t>
            </a:r>
            <a:endParaRPr sz="1900"/>
          </a:p>
        </p:txBody>
      </p:sp>
      <p:sp>
        <p:nvSpPr>
          <p:cNvPr id="152" name="Google Shape;152;g375690d42b1_0_94"/>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Ikastaroan MQTT protokoloaz baliatuko gara Node-RED eta Thingsboard lotzeko. Kasu honetan, Thingsboard-eko tknikako plataformak bere broker-a eskaintzen du helbide honetan:</a:t>
            </a:r>
            <a:endParaRPr sz="2400"/>
          </a:p>
          <a:p>
            <a:pPr indent="0" lvl="0" marL="0" rtl="0" algn="l">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rPr b="1" lang="en-GB" sz="2400"/>
              <a:t>thingsboard.tknika.eus</a:t>
            </a:r>
            <a:r>
              <a:rPr lang="en-GB" sz="2400"/>
              <a:t> (8883 portuan)</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375690d42b1_0_101"/>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Node-RED eta Thingsboard</a:t>
            </a:r>
            <a:endParaRPr sz="3600"/>
          </a:p>
        </p:txBody>
      </p:sp>
      <p:sp>
        <p:nvSpPr>
          <p:cNvPr id="158" name="Google Shape;158;g375690d42b1_0_101"/>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59" name="Google Shape;159;g375690d42b1_0_101"/>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Node-REDetik informazioa bidali</a:t>
            </a:r>
            <a:endParaRPr sz="1900"/>
          </a:p>
        </p:txBody>
      </p:sp>
      <p:sp>
        <p:nvSpPr>
          <p:cNvPr id="160" name="Google Shape;160;g375690d42b1_0_101"/>
          <p:cNvSpPr txBox="1"/>
          <p:nvPr>
            <p:ph idx="2" type="body"/>
          </p:nvPr>
        </p:nvSpPr>
        <p:spPr>
          <a:xfrm>
            <a:off x="775079" y="2357275"/>
            <a:ext cx="54804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a:t>
            </a:r>
            <a:endParaRPr sz="2400"/>
          </a:p>
          <a:p>
            <a:pPr indent="0" lvl="0" marL="0" rtl="0" algn="l">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rPr lang="en-GB" sz="2400"/>
              <a:t>Komunikazioa MQTT-n oinarrituko dela jakinda, zer Node-RED nodo erabili beharko dugu datuak Thingsboard-era eramateko?</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161" name="Google Shape;161;g375690d42b1_0_101"/>
          <p:cNvPicPr preferRelativeResize="0"/>
          <p:nvPr/>
        </p:nvPicPr>
        <p:blipFill rotWithShape="1">
          <a:blip r:embed="rId3">
            <a:alphaModFix/>
          </a:blip>
          <a:srcRect b="0" l="0" r="0" t="0"/>
          <a:stretch/>
        </p:blipFill>
        <p:spPr>
          <a:xfrm>
            <a:off x="7707311" y="2754850"/>
            <a:ext cx="2160252" cy="27960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375690d42b1_0_109"/>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Node-RED eta Thingsboard</a:t>
            </a:r>
            <a:endParaRPr sz="3600"/>
          </a:p>
        </p:txBody>
      </p:sp>
      <p:sp>
        <p:nvSpPr>
          <p:cNvPr id="167" name="Google Shape;167;g375690d42b1_0_109"/>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68" name="Google Shape;168;g375690d42b1_0_109"/>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Node-REDetik informazioa bidali</a:t>
            </a:r>
            <a:endParaRPr sz="1900"/>
          </a:p>
        </p:txBody>
      </p:sp>
      <p:sp>
        <p:nvSpPr>
          <p:cNvPr id="169" name="Google Shape;169;g375690d42b1_0_109"/>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rPr lang="en-GB" sz="2400"/>
              <a:t>MQTT out!</a:t>
            </a:r>
            <a:endParaRPr sz="2400"/>
          </a:p>
          <a:p>
            <a:pPr indent="0" lvl="0" marL="0" rtl="0" algn="ctr">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170" name="Google Shape;170;g375690d42b1_0_109"/>
          <p:cNvPicPr preferRelativeResize="0"/>
          <p:nvPr/>
        </p:nvPicPr>
        <p:blipFill rotWithShape="1">
          <a:blip r:embed="rId3">
            <a:alphaModFix/>
          </a:blip>
          <a:srcRect b="0" l="0" r="0" t="0"/>
          <a:stretch/>
        </p:blipFill>
        <p:spPr>
          <a:xfrm>
            <a:off x="5325324" y="3845625"/>
            <a:ext cx="1872000" cy="576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375690d42b1_0_117"/>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Node-RED eta Thingsboard</a:t>
            </a:r>
            <a:endParaRPr sz="3600"/>
          </a:p>
        </p:txBody>
      </p:sp>
      <p:sp>
        <p:nvSpPr>
          <p:cNvPr id="176" name="Google Shape;176;g375690d42b1_0_117"/>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77" name="Google Shape;177;g375690d42b1_0_117"/>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Node-REDetik informazioa bidali</a:t>
            </a:r>
            <a:endParaRPr sz="1900"/>
          </a:p>
        </p:txBody>
      </p:sp>
      <p:sp>
        <p:nvSpPr>
          <p:cNvPr id="178" name="Google Shape;178;g375690d42b1_0_117"/>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Eta nola konfiguratuko dugu nodoaren konexioa (mqtt-broker)?</a:t>
            </a:r>
            <a:endParaRPr sz="2400"/>
          </a:p>
          <a:p>
            <a:pPr indent="0" lvl="0" marL="0" rtl="0" algn="l">
              <a:lnSpc>
                <a:spcPct val="115000"/>
              </a:lnSpc>
              <a:spcBef>
                <a:spcPts val="0"/>
              </a:spcBef>
              <a:spcAft>
                <a:spcPts val="0"/>
              </a:spcAft>
              <a:buSzPts val="1600"/>
              <a:buNone/>
            </a:pPr>
            <a:r>
              <a:t/>
            </a:r>
            <a:endParaRPr sz="2400"/>
          </a:p>
          <a:p>
            <a:pPr indent="-368300" lvl="0" marL="914400" rtl="0" algn="l">
              <a:lnSpc>
                <a:spcPct val="115000"/>
              </a:lnSpc>
              <a:spcBef>
                <a:spcPts val="0"/>
              </a:spcBef>
              <a:spcAft>
                <a:spcPts val="0"/>
              </a:spcAft>
              <a:buSzPts val="2400"/>
              <a:buChar char="●"/>
            </a:pPr>
            <a:r>
              <a:rPr lang="en-GB" sz="2400"/>
              <a:t>Connection → Server: 		thingsboard.tknika.eus</a:t>
            </a:r>
            <a:endParaRPr sz="2400"/>
          </a:p>
          <a:p>
            <a:pPr indent="-368300" lvl="0" marL="914400" rtl="0" algn="l">
              <a:lnSpc>
                <a:spcPct val="115000"/>
              </a:lnSpc>
              <a:spcBef>
                <a:spcPts val="0"/>
              </a:spcBef>
              <a:spcAft>
                <a:spcPts val="0"/>
              </a:spcAft>
              <a:buSzPts val="2400"/>
              <a:buChar char="●"/>
            </a:pPr>
            <a:r>
              <a:rPr lang="en-GB" sz="2400"/>
              <a:t>Connection → Port: 			8883</a:t>
            </a:r>
            <a:endParaRPr sz="2400"/>
          </a:p>
          <a:p>
            <a:pPr indent="-368300" lvl="0" marL="914400" rtl="0" algn="l">
              <a:lnSpc>
                <a:spcPct val="115000"/>
              </a:lnSpc>
              <a:spcBef>
                <a:spcPts val="0"/>
              </a:spcBef>
              <a:spcAft>
                <a:spcPts val="0"/>
              </a:spcAft>
              <a:buSzPts val="2400"/>
              <a:buChar char="●"/>
            </a:pPr>
            <a:r>
              <a:rPr lang="en-GB" sz="2400"/>
              <a:t>Connection</a:t>
            </a:r>
            <a:r>
              <a:rPr lang="en-GB" sz="2400">
                <a:solidFill>
                  <a:srgbClr val="FF0000"/>
                </a:solidFill>
              </a:rPr>
              <a:t> </a:t>
            </a:r>
            <a:r>
              <a:rPr lang="en-GB" sz="2400"/>
              <a:t>→ Use TLS:		‘Arkatza’ -&gt; ‘Add’ (TLS Configuration)</a:t>
            </a:r>
            <a:endParaRPr sz="2400">
              <a:solidFill>
                <a:srgbClr val="FF0000"/>
              </a:solidFill>
            </a:endParaRPr>
          </a:p>
          <a:p>
            <a:pPr indent="-368300" lvl="0" marL="914400" rtl="0" algn="l">
              <a:lnSpc>
                <a:spcPct val="115000"/>
              </a:lnSpc>
              <a:spcBef>
                <a:spcPts val="0"/>
              </a:spcBef>
              <a:spcAft>
                <a:spcPts val="0"/>
              </a:spcAft>
              <a:buSzPts val="2400"/>
              <a:buChar char="●"/>
            </a:pPr>
            <a:r>
              <a:rPr lang="en-GB" sz="2400"/>
              <a:t>Security → Username: 		</a:t>
            </a:r>
            <a:r>
              <a:rPr lang="en-GB" sz="2400">
                <a:solidFill>
                  <a:srgbClr val="FF0000"/>
                </a:solidFill>
              </a:rPr>
              <a:t>&lt;device-aren access token&gt;</a:t>
            </a:r>
            <a:endParaRPr sz="2400">
              <a:solidFill>
                <a:srgbClr val="FF0000"/>
              </a:solidFill>
            </a:endParaRPr>
          </a:p>
          <a:p>
            <a:pPr indent="0" lvl="0" marL="457200" rtl="0" algn="l">
              <a:lnSpc>
                <a:spcPct val="115000"/>
              </a:lnSpc>
              <a:spcBef>
                <a:spcPts val="0"/>
              </a:spcBef>
              <a:spcAft>
                <a:spcPts val="0"/>
              </a:spcAft>
              <a:buSzPts val="1600"/>
              <a:buNone/>
            </a:pPr>
            <a:r>
              <a:t/>
            </a:r>
            <a:endParaRPr sz="2400"/>
          </a:p>
          <a:p>
            <a:pPr indent="-368300" lvl="0" marL="914400" rtl="0" algn="l">
              <a:lnSpc>
                <a:spcPct val="115000"/>
              </a:lnSpc>
              <a:spcBef>
                <a:spcPts val="0"/>
              </a:spcBef>
              <a:spcAft>
                <a:spcPts val="0"/>
              </a:spcAft>
              <a:buSzPts val="2400"/>
              <a:buChar char="●"/>
            </a:pPr>
            <a:r>
              <a:rPr lang="en-GB" sz="2400"/>
              <a:t>topic-a  → </a:t>
            </a:r>
            <a:r>
              <a:rPr b="1" i="1" lang="en-GB" sz="2400"/>
              <a:t>v1/devices/me/telemetry</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179" name="Google Shape;179;g375690d42b1_0_117"/>
          <p:cNvPicPr preferRelativeResize="0"/>
          <p:nvPr/>
        </p:nvPicPr>
        <p:blipFill rotWithShape="1">
          <a:blip r:embed="rId3">
            <a:alphaModFix/>
          </a:blip>
          <a:srcRect b="0" l="0" r="0" t="0"/>
          <a:stretch/>
        </p:blipFill>
        <p:spPr>
          <a:xfrm>
            <a:off x="7337013" y="5161263"/>
            <a:ext cx="3181350" cy="8477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375690d42b1_0_125"/>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Node-RED eta Thingsboard</a:t>
            </a:r>
            <a:endParaRPr sz="3600"/>
          </a:p>
        </p:txBody>
      </p:sp>
      <p:sp>
        <p:nvSpPr>
          <p:cNvPr id="185" name="Google Shape;185;g375690d42b1_0_125"/>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86" name="Google Shape;186;g375690d42b1_0_125"/>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Node-REDetik informazioa bidali</a:t>
            </a:r>
            <a:endParaRPr sz="1900"/>
          </a:p>
        </p:txBody>
      </p:sp>
      <p:sp>
        <p:nvSpPr>
          <p:cNvPr id="187" name="Google Shape;187;g375690d42b1_0_125"/>
          <p:cNvSpPr txBox="1"/>
          <p:nvPr>
            <p:ph idx="2" type="body"/>
          </p:nvPr>
        </p:nvSpPr>
        <p:spPr>
          <a:xfrm>
            <a:off x="775080" y="198061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Gure kasuan konfiguratu behar dugun datu transmizioa hurrengoa da:</a:t>
            </a:r>
            <a:endParaRPr sz="2400"/>
          </a:p>
          <a:p>
            <a:pPr indent="0" lvl="0" marL="0" rtl="0" algn="l">
              <a:lnSpc>
                <a:spcPct val="115000"/>
              </a:lnSpc>
              <a:spcBef>
                <a:spcPts val="0"/>
              </a:spcBef>
              <a:spcAft>
                <a:spcPts val="0"/>
              </a:spcAft>
              <a:buSzPts val="1600"/>
              <a:buNone/>
            </a:pPr>
            <a:r>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188" name="Google Shape;188;g375690d42b1_0_125"/>
          <p:cNvPicPr preferRelativeResize="0"/>
          <p:nvPr/>
        </p:nvPicPr>
        <p:blipFill rotWithShape="1">
          <a:blip r:embed="rId3">
            <a:alphaModFix/>
          </a:blip>
          <a:srcRect b="0" l="0" r="0" t="0"/>
          <a:stretch/>
        </p:blipFill>
        <p:spPr>
          <a:xfrm>
            <a:off x="2265985" y="3835974"/>
            <a:ext cx="7288477" cy="2302975"/>
          </a:xfrm>
          <a:prstGeom prst="rect">
            <a:avLst/>
          </a:prstGeom>
          <a:noFill/>
          <a:ln>
            <a:noFill/>
          </a:ln>
        </p:spPr>
      </p:pic>
      <p:cxnSp>
        <p:nvCxnSpPr>
          <p:cNvPr id="189" name="Google Shape;189;g375690d42b1_0_125"/>
          <p:cNvCxnSpPr/>
          <p:nvPr/>
        </p:nvCxnSpPr>
        <p:spPr>
          <a:xfrm flipH="1" rot="10800000">
            <a:off x="8614856" y="3212537"/>
            <a:ext cx="699600" cy="1454700"/>
          </a:xfrm>
          <a:prstGeom prst="straightConnector1">
            <a:avLst/>
          </a:prstGeom>
          <a:noFill/>
          <a:ln cap="flat" cmpd="sng" w="9525">
            <a:solidFill>
              <a:srgbClr val="FF0000"/>
            </a:solidFill>
            <a:prstDash val="solid"/>
            <a:round/>
            <a:headEnd len="sm" w="sm" type="none"/>
            <a:tailEnd len="med" w="med" type="triangle"/>
          </a:ln>
        </p:spPr>
      </p:cxnSp>
      <p:cxnSp>
        <p:nvCxnSpPr>
          <p:cNvPr id="190" name="Google Shape;190;g375690d42b1_0_125"/>
          <p:cNvCxnSpPr/>
          <p:nvPr/>
        </p:nvCxnSpPr>
        <p:spPr>
          <a:xfrm rot="10800000">
            <a:off x="3392417" y="3169663"/>
            <a:ext cx="636900" cy="666300"/>
          </a:xfrm>
          <a:prstGeom prst="straightConnector1">
            <a:avLst/>
          </a:prstGeom>
          <a:noFill/>
          <a:ln cap="flat" cmpd="sng" w="9525">
            <a:solidFill>
              <a:srgbClr val="FF0000"/>
            </a:solidFill>
            <a:prstDash val="solid"/>
            <a:round/>
            <a:headEnd len="sm" w="sm" type="none"/>
            <a:tailEnd len="med" w="med" type="triangle"/>
          </a:ln>
        </p:spPr>
      </p:cxnSp>
      <p:pic>
        <p:nvPicPr>
          <p:cNvPr id="191" name="Google Shape;191;g375690d42b1_0_125"/>
          <p:cNvPicPr preferRelativeResize="0"/>
          <p:nvPr/>
        </p:nvPicPr>
        <p:blipFill rotWithShape="1">
          <a:blip r:embed="rId4">
            <a:alphaModFix/>
          </a:blip>
          <a:srcRect b="0" l="0" r="0" t="52127"/>
          <a:stretch/>
        </p:blipFill>
        <p:spPr>
          <a:xfrm>
            <a:off x="171473" y="2741050"/>
            <a:ext cx="5925328" cy="428625"/>
          </a:xfrm>
          <a:prstGeom prst="rect">
            <a:avLst/>
          </a:prstGeom>
          <a:noFill/>
          <a:ln>
            <a:noFill/>
          </a:ln>
        </p:spPr>
      </p:pic>
      <p:pic>
        <p:nvPicPr>
          <p:cNvPr id="192" name="Google Shape;192;g375690d42b1_0_125"/>
          <p:cNvPicPr preferRelativeResize="0"/>
          <p:nvPr/>
        </p:nvPicPr>
        <p:blipFill rotWithShape="1">
          <a:blip r:embed="rId5">
            <a:alphaModFix/>
          </a:blip>
          <a:srcRect b="0" l="0" r="0" t="0"/>
          <a:stretch/>
        </p:blipFill>
        <p:spPr>
          <a:xfrm>
            <a:off x="6790491" y="2755338"/>
            <a:ext cx="5153025" cy="4000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g375690d42b1_0_137"/>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MQTT</a:t>
            </a:r>
            <a:endParaRPr sz="3600"/>
          </a:p>
        </p:txBody>
      </p:sp>
      <p:sp>
        <p:nvSpPr>
          <p:cNvPr id="198" name="Google Shape;198;g375690d42b1_0_137"/>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99" name="Google Shape;199;g375690d42b1_0_137"/>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Node-Red eta MQTT (Datuak jaso)</a:t>
            </a:r>
            <a:endParaRPr sz="1900"/>
          </a:p>
        </p:txBody>
      </p:sp>
      <p:sp>
        <p:nvSpPr>
          <p:cNvPr id="200" name="Google Shape;200;g375690d42b1_0_137"/>
          <p:cNvSpPr txBox="1"/>
          <p:nvPr>
            <p:ph idx="2" type="body"/>
          </p:nvPr>
        </p:nvSpPr>
        <p:spPr>
          <a:xfrm>
            <a:off x="762025" y="1980600"/>
            <a:ext cx="101913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Gure ariketako datuak hurrengo brokerretik jasoko ditugu:</a:t>
            </a:r>
            <a:endParaRPr sz="2400"/>
          </a:p>
          <a:p>
            <a:pPr indent="0" lvl="0" marL="0" rtl="0" algn="l">
              <a:lnSpc>
                <a:spcPct val="115000"/>
              </a:lnSpc>
              <a:spcBef>
                <a:spcPts val="0"/>
              </a:spcBef>
              <a:spcAft>
                <a:spcPts val="0"/>
              </a:spcAft>
              <a:buSzPts val="1600"/>
              <a:buNone/>
            </a:pPr>
            <a:r>
              <a:t/>
            </a:r>
            <a:endParaRPr sz="2400"/>
          </a:p>
          <a:p>
            <a:pPr indent="0" lvl="0" marL="45720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p:txBody>
      </p:sp>
      <p:pic>
        <p:nvPicPr>
          <p:cNvPr id="201" name="Google Shape;201;g375690d42b1_0_137"/>
          <p:cNvPicPr preferRelativeResize="0"/>
          <p:nvPr/>
        </p:nvPicPr>
        <p:blipFill rotWithShape="1">
          <a:blip r:embed="rId3">
            <a:alphaModFix/>
          </a:blip>
          <a:srcRect b="0" l="0" r="0" t="12549"/>
          <a:stretch/>
        </p:blipFill>
        <p:spPr>
          <a:xfrm>
            <a:off x="2865239" y="2634246"/>
            <a:ext cx="6461479" cy="3816300"/>
          </a:xfrm>
          <a:prstGeom prst="rect">
            <a:avLst/>
          </a:prstGeom>
          <a:noFill/>
          <a:ln>
            <a:noFill/>
          </a:ln>
        </p:spPr>
      </p:pic>
      <p:sp>
        <p:nvSpPr>
          <p:cNvPr id="202" name="Google Shape;202;g375690d42b1_0_137"/>
          <p:cNvSpPr txBox="1"/>
          <p:nvPr/>
        </p:nvSpPr>
        <p:spPr>
          <a:xfrm>
            <a:off x="4159071" y="3680125"/>
            <a:ext cx="2481300" cy="207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1" i="0" lang="en-GB" sz="1500" u="none" cap="none" strike="noStrike">
                <a:solidFill>
                  <a:schemeClr val="dk1"/>
                </a:solidFill>
                <a:latin typeface="Times New Roman"/>
                <a:ea typeface="Times New Roman"/>
                <a:cs typeface="Times New Roman"/>
                <a:sym typeface="Times New Roman"/>
              </a:rPr>
              <a:t>broker.hivemq.com</a:t>
            </a:r>
            <a:endParaRPr b="1" i="0" sz="1700" u="none" cap="none" strike="noStrike">
              <a:solidFill>
                <a:schemeClr val="dk1"/>
              </a:solidFill>
              <a:latin typeface="Calibri"/>
              <a:ea typeface="Calibri"/>
              <a:cs typeface="Calibri"/>
              <a:sym typeface="Calibri"/>
            </a:endParaRPr>
          </a:p>
        </p:txBody>
      </p:sp>
      <p:sp>
        <p:nvSpPr>
          <p:cNvPr id="203" name="Google Shape;203;g375690d42b1_0_137"/>
          <p:cNvSpPr txBox="1"/>
          <p:nvPr/>
        </p:nvSpPr>
        <p:spPr>
          <a:xfrm>
            <a:off x="7837804" y="3685050"/>
            <a:ext cx="621300" cy="207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chemeClr val="dk1"/>
                </a:solidFill>
                <a:latin typeface="Calibri"/>
                <a:ea typeface="Calibri"/>
                <a:cs typeface="Calibri"/>
                <a:sym typeface="Calibri"/>
              </a:rPr>
              <a:t>1883</a:t>
            </a:r>
            <a:endParaRPr b="0" i="0" sz="1500" u="none" cap="none" strike="noStrike">
              <a:solidFill>
                <a:schemeClr val="dk1"/>
              </a:solidFill>
              <a:latin typeface="Calibri"/>
              <a:ea typeface="Calibri"/>
              <a:cs typeface="Calibri"/>
              <a:sym typeface="Calibri"/>
            </a:endParaRPr>
          </a:p>
        </p:txBody>
      </p:sp>
      <p:pic>
        <p:nvPicPr>
          <p:cNvPr id="204" name="Google Shape;204;g375690d42b1_0_137"/>
          <p:cNvPicPr preferRelativeResize="0"/>
          <p:nvPr/>
        </p:nvPicPr>
        <p:blipFill rotWithShape="1">
          <a:blip r:embed="rId4">
            <a:alphaModFix/>
          </a:blip>
          <a:srcRect b="47740" l="71073" r="0" t="10344"/>
          <a:stretch/>
        </p:blipFill>
        <p:spPr>
          <a:xfrm>
            <a:off x="703617" y="5060850"/>
            <a:ext cx="1312049" cy="1069800"/>
          </a:xfrm>
          <a:prstGeom prst="rect">
            <a:avLst/>
          </a:prstGeom>
          <a:noFill/>
          <a:ln>
            <a:noFill/>
          </a:ln>
        </p:spPr>
      </p:pic>
      <p:pic>
        <p:nvPicPr>
          <p:cNvPr id="205" name="Google Shape;205;g375690d42b1_0_137"/>
          <p:cNvPicPr preferRelativeResize="0"/>
          <p:nvPr/>
        </p:nvPicPr>
        <p:blipFill rotWithShape="1">
          <a:blip r:embed="rId5">
            <a:alphaModFix/>
          </a:blip>
          <a:srcRect b="0" l="0" r="0" t="0"/>
          <a:stretch/>
        </p:blipFill>
        <p:spPr>
          <a:xfrm>
            <a:off x="83199" y="3888025"/>
            <a:ext cx="2552550" cy="644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g375690d42b1_0_0"/>
          <p:cNvSpPr txBox="1"/>
          <p:nvPr/>
        </p:nvSpPr>
        <p:spPr>
          <a:xfrm>
            <a:off x="874741" y="4973106"/>
            <a:ext cx="10442400" cy="400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Arial"/>
                <a:ea typeface="Arial"/>
                <a:cs typeface="Arial"/>
                <a:sym typeface="Arial"/>
              </a:rPr>
              <a:t>AITOR AZPIROZ</a:t>
            </a:r>
            <a:endParaRPr b="0" i="0" sz="1500" u="none" cap="none" strike="noStrike">
              <a:solidFill>
                <a:srgbClr val="000000"/>
              </a:solidFill>
              <a:latin typeface="Arial"/>
              <a:ea typeface="Arial"/>
              <a:cs typeface="Arial"/>
              <a:sym typeface="Arial"/>
            </a:endParaRPr>
          </a:p>
        </p:txBody>
      </p:sp>
      <p:sp>
        <p:nvSpPr>
          <p:cNvPr id="45" name="Google Shape;45;g375690d42b1_0_0"/>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46" name="Google Shape;46;g375690d42b1_0_0"/>
          <p:cNvSpPr txBox="1"/>
          <p:nvPr/>
        </p:nvSpPr>
        <p:spPr>
          <a:xfrm>
            <a:off x="781053" y="2132856"/>
            <a:ext cx="10442400" cy="1631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100"/>
              <a:buFont typeface="Arial"/>
              <a:buNone/>
            </a:pPr>
            <a:r>
              <a:t/>
            </a:r>
            <a:endParaRPr b="1" i="0" sz="5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100"/>
              <a:buFont typeface="Arial"/>
              <a:buNone/>
            </a:pPr>
            <a:r>
              <a:rPr b="1" i="0" lang="en-GB" sz="5100" u="none" cap="none" strike="noStrike">
                <a:solidFill>
                  <a:srgbClr val="000000"/>
                </a:solidFill>
                <a:latin typeface="Arial"/>
                <a:ea typeface="Arial"/>
                <a:cs typeface="Arial"/>
                <a:sym typeface="Arial"/>
              </a:rPr>
              <a:t>Node-RED eta Thingsboard</a:t>
            </a:r>
            <a:endParaRPr b="1" i="0" sz="5100" u="none" cap="none" strike="noStrike">
              <a:solidFill>
                <a:srgbClr val="000000"/>
              </a:solidFill>
              <a:latin typeface="Arial"/>
              <a:ea typeface="Arial"/>
              <a:cs typeface="Arial"/>
              <a:sym typeface="Arial"/>
            </a:endParaRPr>
          </a:p>
        </p:txBody>
      </p:sp>
      <p:pic>
        <p:nvPicPr>
          <p:cNvPr id="47" name="Google Shape;47;g375690d42b1_0_0"/>
          <p:cNvPicPr preferRelativeResize="0"/>
          <p:nvPr/>
        </p:nvPicPr>
        <p:blipFill rotWithShape="1">
          <a:blip r:embed="rId3">
            <a:alphaModFix amt="11000"/>
          </a:blip>
          <a:srcRect b="0" l="0" r="0" t="0"/>
          <a:stretch/>
        </p:blipFill>
        <p:spPr>
          <a:xfrm>
            <a:off x="0" y="783650"/>
            <a:ext cx="12192000" cy="58136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375690d42b1_0_149"/>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Node-RED eta Thingsboard</a:t>
            </a:r>
            <a:endParaRPr sz="3600"/>
          </a:p>
        </p:txBody>
      </p:sp>
      <p:sp>
        <p:nvSpPr>
          <p:cNvPr id="211" name="Google Shape;211;g375690d42b1_0_149"/>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212" name="Google Shape;212;g375690d42b1_0_149"/>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Node-REDetik informazioa bidali</a:t>
            </a:r>
            <a:endParaRPr sz="1900"/>
          </a:p>
        </p:txBody>
      </p:sp>
      <p:sp>
        <p:nvSpPr>
          <p:cNvPr id="213" name="Google Shape;213;g375690d42b1_0_149"/>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a:t>
            </a:r>
            <a:r>
              <a:rPr i="1" lang="en-GB" sz="2400"/>
              <a:t>MQTT out</a:t>
            </a:r>
            <a:endParaRPr i="1"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214" name="Google Shape;214;g375690d42b1_0_149"/>
          <p:cNvPicPr preferRelativeResize="0"/>
          <p:nvPr/>
        </p:nvPicPr>
        <p:blipFill rotWithShape="1">
          <a:blip r:embed="rId3">
            <a:alphaModFix/>
          </a:blip>
          <a:srcRect b="0" l="1947" r="2587" t="0"/>
          <a:stretch/>
        </p:blipFill>
        <p:spPr>
          <a:xfrm>
            <a:off x="436207" y="3103050"/>
            <a:ext cx="5336775" cy="3213200"/>
          </a:xfrm>
          <a:prstGeom prst="rect">
            <a:avLst/>
          </a:prstGeom>
          <a:noFill/>
          <a:ln cap="flat" cmpd="sng" w="9525">
            <a:solidFill>
              <a:srgbClr val="B7B7B7"/>
            </a:solidFill>
            <a:prstDash val="solid"/>
            <a:round/>
            <a:headEnd len="sm" w="sm" type="none"/>
            <a:tailEnd len="sm" w="sm" type="none"/>
          </a:ln>
        </p:spPr>
      </p:pic>
      <p:sp>
        <p:nvSpPr>
          <p:cNvPr id="215" name="Google Shape;215;g375690d42b1_0_149"/>
          <p:cNvSpPr/>
          <p:nvPr/>
        </p:nvSpPr>
        <p:spPr>
          <a:xfrm>
            <a:off x="1380431" y="4027575"/>
            <a:ext cx="2207100" cy="2877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16" name="Google Shape;216;g375690d42b1_0_149"/>
          <p:cNvSpPr/>
          <p:nvPr/>
        </p:nvSpPr>
        <p:spPr>
          <a:xfrm>
            <a:off x="4758850" y="4027575"/>
            <a:ext cx="673200" cy="2691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17" name="Google Shape;217;g375690d42b1_0_149"/>
          <p:cNvSpPr/>
          <p:nvPr/>
        </p:nvSpPr>
        <p:spPr>
          <a:xfrm>
            <a:off x="1380431" y="4463725"/>
            <a:ext cx="761100" cy="2229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18" name="Google Shape;218;g375690d42b1_0_149"/>
          <p:cNvSpPr/>
          <p:nvPr/>
        </p:nvSpPr>
        <p:spPr>
          <a:xfrm>
            <a:off x="2559161" y="4454450"/>
            <a:ext cx="1132500" cy="2877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id="219" name="Google Shape;219;g375690d42b1_0_149"/>
          <p:cNvPicPr preferRelativeResize="0"/>
          <p:nvPr/>
        </p:nvPicPr>
        <p:blipFill rotWithShape="1">
          <a:blip r:embed="rId4">
            <a:alphaModFix/>
          </a:blip>
          <a:srcRect b="0" l="2036" r="4549" t="0"/>
          <a:stretch/>
        </p:blipFill>
        <p:spPr>
          <a:xfrm>
            <a:off x="6096800" y="3103050"/>
            <a:ext cx="5651016" cy="1857375"/>
          </a:xfrm>
          <a:prstGeom prst="rect">
            <a:avLst/>
          </a:prstGeom>
          <a:noFill/>
          <a:ln cap="flat" cmpd="sng" w="9525">
            <a:solidFill>
              <a:srgbClr val="B7B7B7"/>
            </a:solidFill>
            <a:prstDash val="solid"/>
            <a:round/>
            <a:headEnd len="sm" w="sm" type="none"/>
            <a:tailEnd len="sm" w="sm" type="none"/>
          </a:ln>
        </p:spPr>
      </p:pic>
      <p:sp>
        <p:nvSpPr>
          <p:cNvPr id="220" name="Google Shape;220;g375690d42b1_0_149"/>
          <p:cNvSpPr/>
          <p:nvPr/>
        </p:nvSpPr>
        <p:spPr>
          <a:xfrm>
            <a:off x="7146613" y="4073975"/>
            <a:ext cx="1680000" cy="2877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21" name="Google Shape;221;g375690d42b1_0_149"/>
          <p:cNvSpPr txBox="1"/>
          <p:nvPr/>
        </p:nvSpPr>
        <p:spPr>
          <a:xfrm>
            <a:off x="6185562" y="5159750"/>
            <a:ext cx="58200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GB" sz="2000" u="none" cap="none" strike="noStrike">
                <a:solidFill>
                  <a:srgbClr val="FF0000"/>
                </a:solidFill>
                <a:latin typeface="Arial"/>
                <a:ea typeface="Arial"/>
                <a:cs typeface="Arial"/>
                <a:sym typeface="Arial"/>
              </a:rPr>
              <a:t>               Bakoitzak bere access token-a, </a:t>
            </a:r>
            <a:endParaRPr b="0" i="0" sz="2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2000" u="none" cap="none" strike="noStrike">
                <a:solidFill>
                  <a:srgbClr val="FF0000"/>
                </a:solidFill>
                <a:latin typeface="Arial"/>
                <a:ea typeface="Arial"/>
                <a:cs typeface="Arial"/>
                <a:sym typeface="Arial"/>
              </a:rPr>
              <a:t>THINGSBOARD DEVICE ACCESS TOKEN</a:t>
            </a:r>
            <a:endParaRPr b="0" i="0" sz="2000" u="none" cap="none" strike="noStrike">
              <a:solidFill>
                <a:srgbClr val="FF0000"/>
              </a:solidFill>
              <a:latin typeface="Arial"/>
              <a:ea typeface="Arial"/>
              <a:cs typeface="Arial"/>
              <a:sym typeface="Arial"/>
            </a:endParaRPr>
          </a:p>
        </p:txBody>
      </p:sp>
      <p:cxnSp>
        <p:nvCxnSpPr>
          <p:cNvPr id="222" name="Google Shape;222;g375690d42b1_0_149"/>
          <p:cNvCxnSpPr>
            <a:stCxn id="221" idx="0"/>
            <a:endCxn id="220" idx="2"/>
          </p:cNvCxnSpPr>
          <p:nvPr/>
        </p:nvCxnSpPr>
        <p:spPr>
          <a:xfrm rot="10800000">
            <a:off x="7986762" y="4361750"/>
            <a:ext cx="1108800" cy="798000"/>
          </a:xfrm>
          <a:prstGeom prst="straightConnector1">
            <a:avLst/>
          </a:prstGeom>
          <a:noFill/>
          <a:ln cap="flat" cmpd="sng" w="9525">
            <a:solidFill>
              <a:srgbClr val="FF0000"/>
            </a:solidFill>
            <a:prstDash val="solid"/>
            <a:round/>
            <a:headEnd len="sm" w="sm" type="none"/>
            <a:tailEnd len="med" w="med" type="triangle"/>
          </a:ln>
        </p:spPr>
      </p:cxnSp>
      <p:sp>
        <p:nvSpPr>
          <p:cNvPr id="223" name="Google Shape;223;g375690d42b1_0_149"/>
          <p:cNvSpPr txBox="1"/>
          <p:nvPr/>
        </p:nvSpPr>
        <p:spPr>
          <a:xfrm>
            <a:off x="1422637" y="4067475"/>
            <a:ext cx="1947300" cy="207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1" i="0" lang="en-GB" sz="1500" u="none" cap="none" strike="noStrike">
                <a:solidFill>
                  <a:schemeClr val="dk1"/>
                </a:solidFill>
                <a:latin typeface="Times New Roman"/>
                <a:ea typeface="Times New Roman"/>
                <a:cs typeface="Times New Roman"/>
                <a:sym typeface="Times New Roman"/>
              </a:rPr>
              <a:t>thingsboard.tknika.eus</a:t>
            </a:r>
            <a:endParaRPr b="1" i="0" sz="1700" u="none" cap="none" strike="noStrike">
              <a:solidFill>
                <a:schemeClr val="dk1"/>
              </a:solidFill>
              <a:latin typeface="Calibri"/>
              <a:ea typeface="Calibri"/>
              <a:cs typeface="Calibri"/>
              <a:sym typeface="Calibri"/>
            </a:endParaRPr>
          </a:p>
        </p:txBody>
      </p:sp>
      <p:sp>
        <p:nvSpPr>
          <p:cNvPr id="224" name="Google Shape;224;g375690d42b1_0_149"/>
          <p:cNvSpPr txBox="1"/>
          <p:nvPr/>
        </p:nvSpPr>
        <p:spPr>
          <a:xfrm>
            <a:off x="4822633" y="4058175"/>
            <a:ext cx="609300" cy="207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1" i="0" lang="en-GB" sz="1500" u="none" cap="none" strike="noStrike">
                <a:solidFill>
                  <a:schemeClr val="dk1"/>
                </a:solidFill>
                <a:latin typeface="Times New Roman"/>
                <a:ea typeface="Times New Roman"/>
                <a:cs typeface="Times New Roman"/>
                <a:sym typeface="Times New Roman"/>
              </a:rPr>
              <a:t>8883</a:t>
            </a:r>
            <a:endParaRPr b="1" i="0" sz="1700" u="none" cap="none" strike="noStrike">
              <a:solidFill>
                <a:schemeClr val="dk1"/>
              </a:solidFill>
              <a:latin typeface="Calibri"/>
              <a:ea typeface="Calibri"/>
              <a:cs typeface="Calibri"/>
              <a:sym typeface="Calibri"/>
            </a:endParaRPr>
          </a:p>
        </p:txBody>
      </p:sp>
      <p:pic>
        <p:nvPicPr>
          <p:cNvPr id="225" name="Google Shape;225;g375690d42b1_0_149"/>
          <p:cNvPicPr preferRelativeResize="0"/>
          <p:nvPr/>
        </p:nvPicPr>
        <p:blipFill rotWithShape="1">
          <a:blip r:embed="rId5">
            <a:alphaModFix/>
          </a:blip>
          <a:srcRect b="0" l="0" r="0" t="0"/>
          <a:stretch/>
        </p:blipFill>
        <p:spPr>
          <a:xfrm>
            <a:off x="3504610" y="2147888"/>
            <a:ext cx="3181350" cy="8477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g375690d42b1_0_168"/>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Node-RED eta Thingsboard</a:t>
            </a:r>
            <a:endParaRPr sz="3600"/>
          </a:p>
        </p:txBody>
      </p:sp>
      <p:sp>
        <p:nvSpPr>
          <p:cNvPr id="231" name="Google Shape;231;g375690d42b1_0_168"/>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232" name="Google Shape;232;g375690d42b1_0_168"/>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Node-REDetik informazioa bidali</a:t>
            </a:r>
            <a:endParaRPr sz="1900"/>
          </a:p>
        </p:txBody>
      </p:sp>
      <p:sp>
        <p:nvSpPr>
          <p:cNvPr id="233" name="Google Shape;233;g375690d42b1_0_168"/>
          <p:cNvSpPr txBox="1"/>
          <p:nvPr>
            <p:ph idx="2" type="body"/>
          </p:nvPr>
        </p:nvSpPr>
        <p:spPr>
          <a:xfrm>
            <a:off x="818435" y="2097179"/>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Flow-a pare bat aldiz eskuz exekutatzen badugu, hau ikusi beharko genuke Thingsboard-eko </a:t>
            </a:r>
            <a:r>
              <a:rPr i="1" lang="en-GB" sz="2400"/>
              <a:t>Adibidea</a:t>
            </a:r>
            <a:r>
              <a:rPr lang="en-GB" sz="2400"/>
              <a:t> device-aren “Latest telemetry” atalean:</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sp>
        <p:nvSpPr>
          <p:cNvPr id="234" name="Google Shape;234;g375690d42b1_0_168"/>
          <p:cNvSpPr/>
          <p:nvPr/>
        </p:nvSpPr>
        <p:spPr>
          <a:xfrm>
            <a:off x="4602329" y="5542050"/>
            <a:ext cx="4721700" cy="300900"/>
          </a:xfrm>
          <a:prstGeom prst="rect">
            <a:avLst/>
          </a:prstGeom>
          <a:solidFill>
            <a:schemeClr val="lt1"/>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id="235" name="Google Shape;235;g375690d42b1_0_168"/>
          <p:cNvPicPr preferRelativeResize="0"/>
          <p:nvPr/>
        </p:nvPicPr>
        <p:blipFill rotWithShape="1">
          <a:blip r:embed="rId3">
            <a:alphaModFix/>
          </a:blip>
          <a:srcRect b="0" l="0" r="0" t="0"/>
          <a:stretch/>
        </p:blipFill>
        <p:spPr>
          <a:xfrm>
            <a:off x="1104470" y="3213350"/>
            <a:ext cx="9561603" cy="3159650"/>
          </a:xfrm>
          <a:prstGeom prst="rect">
            <a:avLst/>
          </a:prstGeom>
          <a:noFill/>
          <a:ln cap="flat" cmpd="sng" w="9525">
            <a:solidFill>
              <a:srgbClr val="B7B7B7"/>
            </a:solidFill>
            <a:prstDash val="solid"/>
            <a:round/>
            <a:headEnd len="sm" w="sm" type="none"/>
            <a:tailEnd len="sm" w="sm" type="none"/>
          </a:ln>
        </p:spPr>
      </p:pic>
      <p:sp>
        <p:nvSpPr>
          <p:cNvPr id="236" name="Google Shape;236;g375690d42b1_0_168"/>
          <p:cNvSpPr/>
          <p:nvPr/>
        </p:nvSpPr>
        <p:spPr>
          <a:xfrm>
            <a:off x="1355078" y="3368675"/>
            <a:ext cx="974400" cy="3009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37" name="Google Shape;237;g375690d42b1_0_168"/>
          <p:cNvSpPr/>
          <p:nvPr/>
        </p:nvSpPr>
        <p:spPr>
          <a:xfrm>
            <a:off x="2951462" y="4138925"/>
            <a:ext cx="1382700" cy="4329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38" name="Google Shape;238;g375690d42b1_0_168"/>
          <p:cNvSpPr/>
          <p:nvPr/>
        </p:nvSpPr>
        <p:spPr>
          <a:xfrm>
            <a:off x="1243688" y="5855750"/>
            <a:ext cx="5438700" cy="4737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g375690d42b1_0_180"/>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Node-RED eta Thingsboard</a:t>
            </a:r>
            <a:endParaRPr sz="3600"/>
          </a:p>
        </p:txBody>
      </p:sp>
      <p:sp>
        <p:nvSpPr>
          <p:cNvPr id="244" name="Google Shape;244;g375690d42b1_0_180"/>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245" name="Google Shape;245;g375690d42b1_0_180"/>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Node-REDetik informazioa bidali</a:t>
            </a:r>
            <a:endParaRPr sz="1900"/>
          </a:p>
        </p:txBody>
      </p:sp>
      <p:pic>
        <p:nvPicPr>
          <p:cNvPr id="246" name="Google Shape;246;g375690d42b1_0_180"/>
          <p:cNvPicPr preferRelativeResize="0"/>
          <p:nvPr/>
        </p:nvPicPr>
        <p:blipFill rotWithShape="1">
          <a:blip r:embed="rId3">
            <a:alphaModFix/>
          </a:blip>
          <a:srcRect b="0" l="0" r="0" t="0"/>
          <a:stretch/>
        </p:blipFill>
        <p:spPr>
          <a:xfrm>
            <a:off x="2882828" y="2095224"/>
            <a:ext cx="6425449" cy="4285724"/>
          </a:xfrm>
          <a:prstGeom prst="rect">
            <a:avLst/>
          </a:prstGeom>
          <a:noFill/>
          <a:ln>
            <a:noFill/>
          </a:ln>
        </p:spPr>
      </p:pic>
      <p:pic>
        <p:nvPicPr>
          <p:cNvPr id="247" name="Google Shape;247;g375690d42b1_0_180"/>
          <p:cNvPicPr preferRelativeResize="0"/>
          <p:nvPr/>
        </p:nvPicPr>
        <p:blipFill rotWithShape="1">
          <a:blip r:embed="rId4">
            <a:alphaModFix/>
          </a:blip>
          <a:srcRect b="0" l="0" r="0" t="0"/>
          <a:stretch/>
        </p:blipFill>
        <p:spPr>
          <a:xfrm>
            <a:off x="1218410" y="3094349"/>
            <a:ext cx="1664197" cy="2101924"/>
          </a:xfrm>
          <a:prstGeom prst="rect">
            <a:avLst/>
          </a:prstGeom>
          <a:noFill/>
          <a:ln>
            <a:noFill/>
          </a:ln>
        </p:spPr>
      </p:pic>
      <p:pic>
        <p:nvPicPr>
          <p:cNvPr id="248" name="Google Shape;248;g375690d42b1_0_180"/>
          <p:cNvPicPr preferRelativeResize="0"/>
          <p:nvPr/>
        </p:nvPicPr>
        <p:blipFill rotWithShape="1">
          <a:blip r:embed="rId5">
            <a:alphaModFix/>
          </a:blip>
          <a:srcRect b="0" l="0" r="0" t="0"/>
          <a:stretch/>
        </p:blipFill>
        <p:spPr>
          <a:xfrm>
            <a:off x="9309122" y="3272925"/>
            <a:ext cx="1491401" cy="193032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descr="Icon&#10;&#10;Description automatically generated" id="253" name="Google Shape;253;p3"/>
          <p:cNvPicPr preferRelativeResize="0"/>
          <p:nvPr/>
        </p:nvPicPr>
        <p:blipFill rotWithShape="1">
          <a:blip r:embed="rId3">
            <a:alphaModFix/>
          </a:blip>
          <a:srcRect b="15742" l="12589" r="15262" t="15276"/>
          <a:stretch/>
        </p:blipFill>
        <p:spPr>
          <a:xfrm>
            <a:off x="803107" y="4798637"/>
            <a:ext cx="467472" cy="446937"/>
          </a:xfrm>
          <a:prstGeom prst="rect">
            <a:avLst/>
          </a:prstGeom>
          <a:noFill/>
          <a:ln>
            <a:noFill/>
          </a:ln>
        </p:spPr>
      </p:pic>
      <p:pic>
        <p:nvPicPr>
          <p:cNvPr descr="Icon&#10;&#10;Description automatically generated" id="254" name="Google Shape;254;p3"/>
          <p:cNvPicPr preferRelativeResize="0"/>
          <p:nvPr/>
        </p:nvPicPr>
        <p:blipFill rotWithShape="1">
          <a:blip r:embed="rId4">
            <a:alphaModFix/>
          </a:blip>
          <a:srcRect b="14522" l="14710" r="11904" t="12668"/>
          <a:stretch/>
        </p:blipFill>
        <p:spPr>
          <a:xfrm>
            <a:off x="5130665" y="4702639"/>
            <a:ext cx="516714" cy="512670"/>
          </a:xfrm>
          <a:prstGeom prst="rect">
            <a:avLst/>
          </a:prstGeom>
          <a:noFill/>
          <a:ln>
            <a:noFill/>
          </a:ln>
        </p:spPr>
      </p:pic>
      <p:sp>
        <p:nvSpPr>
          <p:cNvPr id="255" name="Google Shape;255;p3"/>
          <p:cNvSpPr/>
          <p:nvPr/>
        </p:nvSpPr>
        <p:spPr>
          <a:xfrm>
            <a:off x="784272" y="3028890"/>
            <a:ext cx="2073687"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rgbClr val="13284B"/>
                </a:solidFill>
                <a:latin typeface="Roboto"/>
                <a:ea typeface="Roboto"/>
                <a:cs typeface="Roboto"/>
                <a:sym typeface="Roboto"/>
              </a:rPr>
              <a:t>#LCAMP_EU</a:t>
            </a:r>
            <a:endParaRPr b="1" sz="2000">
              <a:solidFill>
                <a:schemeClr val="dk1"/>
              </a:solidFill>
              <a:latin typeface="Roboto"/>
              <a:ea typeface="Roboto"/>
              <a:cs typeface="Roboto"/>
              <a:sym typeface="Roboto"/>
            </a:endParaRPr>
          </a:p>
        </p:txBody>
      </p:sp>
      <p:sp>
        <p:nvSpPr>
          <p:cNvPr id="256" name="Google Shape;256;p3"/>
          <p:cNvSpPr/>
          <p:nvPr/>
        </p:nvSpPr>
        <p:spPr>
          <a:xfrm>
            <a:off x="0" y="5311214"/>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www.lcamp.eu</a:t>
            </a:r>
            <a:endParaRPr/>
          </a:p>
        </p:txBody>
      </p:sp>
      <p:sp>
        <p:nvSpPr>
          <p:cNvPr id="257" name="Google Shape;257;p3"/>
          <p:cNvSpPr/>
          <p:nvPr/>
        </p:nvSpPr>
        <p:spPr>
          <a:xfrm>
            <a:off x="1894483" y="5311214"/>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@LCAMP_EU</a:t>
            </a:r>
            <a:endParaRPr/>
          </a:p>
        </p:txBody>
      </p:sp>
      <p:sp>
        <p:nvSpPr>
          <p:cNvPr id="258" name="Google Shape;258;p3"/>
          <p:cNvSpPr/>
          <p:nvPr/>
        </p:nvSpPr>
        <p:spPr>
          <a:xfrm>
            <a:off x="3968170" y="5308072"/>
            <a:ext cx="284170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200">
                <a:solidFill>
                  <a:srgbClr val="57B9DF"/>
                </a:solidFill>
                <a:latin typeface="Roboto"/>
                <a:ea typeface="Roboto"/>
                <a:cs typeface="Roboto"/>
                <a:sym typeface="Roboto"/>
              </a:rPr>
              <a:t>LCAMP</a:t>
            </a:r>
            <a:br>
              <a:rPr lang="en-GB" sz="1200">
                <a:solidFill>
                  <a:srgbClr val="57B9DF"/>
                </a:solidFill>
                <a:latin typeface="Roboto"/>
                <a:ea typeface="Roboto"/>
                <a:cs typeface="Roboto"/>
                <a:sym typeface="Roboto"/>
              </a:rPr>
            </a:br>
            <a:r>
              <a:rPr i="0" lang="en-GB" sz="1200">
                <a:solidFill>
                  <a:srgbClr val="57B9DF"/>
                </a:solidFill>
                <a:latin typeface="Roboto"/>
                <a:ea typeface="Roboto"/>
                <a:cs typeface="Roboto"/>
                <a:sym typeface="Roboto"/>
              </a:rPr>
              <a:t>Learner Centric Advanced Manufacturing Platform for CoVEs</a:t>
            </a:r>
            <a:endParaRPr i="0" sz="1200">
              <a:solidFill>
                <a:srgbClr val="57B9DF"/>
              </a:solidFill>
              <a:latin typeface="Roboto"/>
              <a:ea typeface="Roboto"/>
              <a:cs typeface="Roboto"/>
              <a:sym typeface="Roboto"/>
            </a:endParaRPr>
          </a:p>
        </p:txBody>
      </p:sp>
      <p:pic>
        <p:nvPicPr>
          <p:cNvPr descr="A white x in a black background&#10;&#10;Description automatically generated" id="259" name="Google Shape;259;p3"/>
          <p:cNvPicPr preferRelativeResize="0"/>
          <p:nvPr/>
        </p:nvPicPr>
        <p:blipFill rotWithShape="1">
          <a:blip r:embed="rId5">
            <a:alphaModFix/>
          </a:blip>
          <a:srcRect b="10856" l="23471" r="23100" t="13713"/>
          <a:stretch/>
        </p:blipFill>
        <p:spPr>
          <a:xfrm>
            <a:off x="2697618" y="4785341"/>
            <a:ext cx="454127" cy="468318"/>
          </a:xfrm>
          <a:prstGeom prst="rect">
            <a:avLst/>
          </a:prstGeom>
          <a:noFill/>
          <a:ln>
            <a:noFill/>
          </a:ln>
        </p:spPr>
      </p:pic>
      <p:pic>
        <p:nvPicPr>
          <p:cNvPr descr="Email outline" id="260" name="Google Shape;260;p3"/>
          <p:cNvPicPr preferRelativeResize="0"/>
          <p:nvPr/>
        </p:nvPicPr>
        <p:blipFill rotWithShape="1">
          <a:blip r:embed="rId6">
            <a:alphaModFix/>
          </a:blip>
          <a:srcRect b="0" l="0" r="0" t="0"/>
          <a:stretch/>
        </p:blipFill>
        <p:spPr>
          <a:xfrm>
            <a:off x="1043637" y="3421983"/>
            <a:ext cx="622663" cy="622663"/>
          </a:xfrm>
          <a:prstGeom prst="rect">
            <a:avLst/>
          </a:prstGeom>
          <a:noFill/>
          <a:ln>
            <a:noFill/>
          </a:ln>
        </p:spPr>
      </p:pic>
      <p:sp>
        <p:nvSpPr>
          <p:cNvPr id="261" name="Google Shape;261;p3"/>
          <p:cNvSpPr/>
          <p:nvPr/>
        </p:nvSpPr>
        <p:spPr>
          <a:xfrm>
            <a:off x="1354968" y="3569635"/>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info@lcamp.eu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g375690d42b1_0_8"/>
          <p:cNvSpPr txBox="1"/>
          <p:nvPr>
            <p:ph idx="4294967295" type="title"/>
          </p:nvPr>
        </p:nvSpPr>
        <p:spPr>
          <a:xfrm>
            <a:off x="359031" y="843558"/>
            <a:ext cx="8373300" cy="648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100"/>
              <a:buFont typeface="Arial"/>
              <a:buNone/>
            </a:pPr>
            <a:r>
              <a:rPr lang="en-GB"/>
              <a:t>Edukiak</a:t>
            </a:r>
            <a:endParaRPr/>
          </a:p>
        </p:txBody>
      </p:sp>
      <p:sp>
        <p:nvSpPr>
          <p:cNvPr id="53" name="Google Shape;53;g375690d42b1_0_8"/>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54" name="Google Shape;54;g375690d42b1_0_8"/>
          <p:cNvSpPr txBox="1"/>
          <p:nvPr>
            <p:ph idx="1" type="body"/>
          </p:nvPr>
        </p:nvSpPr>
        <p:spPr>
          <a:xfrm>
            <a:off x="3454275" y="1988850"/>
            <a:ext cx="5283300" cy="3528300"/>
          </a:xfrm>
          <a:prstGeom prst="rect">
            <a:avLst/>
          </a:prstGeom>
          <a:noFill/>
          <a:ln>
            <a:noFill/>
          </a:ln>
        </p:spPr>
        <p:txBody>
          <a:bodyPr anchorCtr="0" anchor="t" bIns="45700" lIns="91425" spcFirstLastPara="1" rIns="91425" wrap="square" tIns="45700">
            <a:noAutofit/>
          </a:bodyPr>
          <a:lstStyle/>
          <a:p>
            <a:pPr indent="-361950" lvl="0" marL="457200" rtl="0" algn="just">
              <a:lnSpc>
                <a:spcPct val="100000"/>
              </a:lnSpc>
              <a:spcBef>
                <a:spcPts val="0"/>
              </a:spcBef>
              <a:spcAft>
                <a:spcPts val="0"/>
              </a:spcAft>
              <a:buSzPts val="2300"/>
              <a:buAutoNum type="arabicPeriod"/>
            </a:pPr>
            <a:r>
              <a:rPr lang="en-GB" sz="2300"/>
              <a:t>Sarrera</a:t>
            </a:r>
            <a:endParaRPr sz="2300"/>
          </a:p>
          <a:p>
            <a:pPr indent="0" lvl="0" marL="457200" rtl="0" algn="just">
              <a:lnSpc>
                <a:spcPct val="100000"/>
              </a:lnSpc>
              <a:spcBef>
                <a:spcPts val="0"/>
              </a:spcBef>
              <a:spcAft>
                <a:spcPts val="0"/>
              </a:spcAft>
              <a:buSzPts val="1900"/>
              <a:buNone/>
            </a:pPr>
            <a:r>
              <a:t/>
            </a:r>
            <a:endParaRPr sz="2300"/>
          </a:p>
          <a:p>
            <a:pPr indent="0" lvl="0" marL="0" rtl="0" algn="just">
              <a:lnSpc>
                <a:spcPct val="100000"/>
              </a:lnSpc>
              <a:spcBef>
                <a:spcPts val="0"/>
              </a:spcBef>
              <a:spcAft>
                <a:spcPts val="0"/>
              </a:spcAft>
              <a:buSzPts val="1900"/>
              <a:buNone/>
            </a:pPr>
            <a:r>
              <a:rPr lang="en-GB" sz="2300"/>
              <a:t>2.	Thingsboard</a:t>
            </a:r>
            <a:endParaRPr sz="2300"/>
          </a:p>
          <a:p>
            <a:pPr indent="-361950" lvl="1" marL="914400" rtl="0" algn="just">
              <a:lnSpc>
                <a:spcPct val="100000"/>
              </a:lnSpc>
              <a:spcBef>
                <a:spcPts val="0"/>
              </a:spcBef>
              <a:spcAft>
                <a:spcPts val="0"/>
              </a:spcAft>
              <a:buSzPts val="2300"/>
              <a:buAutoNum type="alphaLcPeriod"/>
            </a:pPr>
            <a:r>
              <a:rPr lang="en-GB" sz="2300"/>
              <a:t>Device-a</a:t>
            </a:r>
            <a:endParaRPr sz="2300"/>
          </a:p>
          <a:p>
            <a:pPr indent="-361950" lvl="1" marL="914400" rtl="0" algn="just">
              <a:lnSpc>
                <a:spcPct val="100000"/>
              </a:lnSpc>
              <a:spcBef>
                <a:spcPts val="0"/>
              </a:spcBef>
              <a:spcAft>
                <a:spcPts val="0"/>
              </a:spcAft>
              <a:buSzPts val="2300"/>
              <a:buAutoNum type="alphaLcPeriod"/>
            </a:pPr>
            <a:r>
              <a:rPr lang="en-GB" sz="2300"/>
              <a:t>Komunikazio protokoloak</a:t>
            </a:r>
            <a:endParaRPr sz="2300"/>
          </a:p>
          <a:p>
            <a:pPr indent="0" lvl="0" marL="457200" rtl="0" algn="just">
              <a:lnSpc>
                <a:spcPct val="100000"/>
              </a:lnSpc>
              <a:spcBef>
                <a:spcPts val="0"/>
              </a:spcBef>
              <a:spcAft>
                <a:spcPts val="0"/>
              </a:spcAft>
              <a:buSzPts val="1900"/>
              <a:buNone/>
            </a:pPr>
            <a:r>
              <a:t/>
            </a:r>
            <a:endParaRPr sz="2300"/>
          </a:p>
          <a:p>
            <a:pPr indent="0" lvl="0" marL="0" rtl="0" algn="just">
              <a:lnSpc>
                <a:spcPct val="100000"/>
              </a:lnSpc>
              <a:spcBef>
                <a:spcPts val="0"/>
              </a:spcBef>
              <a:spcAft>
                <a:spcPts val="0"/>
              </a:spcAft>
              <a:buSzPts val="1900"/>
              <a:buNone/>
            </a:pPr>
            <a:r>
              <a:rPr lang="en-GB" sz="2300"/>
              <a:t>3.	Node-REDetik informazio bidali</a:t>
            </a:r>
            <a:endParaRPr sz="2300" strike="sngStrike"/>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g375690d42b1_0_14"/>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Node-RED eta Thingsboard</a:t>
            </a:r>
            <a:endParaRPr sz="3600"/>
          </a:p>
        </p:txBody>
      </p:sp>
      <p:sp>
        <p:nvSpPr>
          <p:cNvPr id="60" name="Google Shape;60;g375690d42b1_0_14"/>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61" name="Google Shape;61;g375690d42b1_0_14"/>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1. Sarrera</a:t>
            </a:r>
            <a:endParaRPr sz="1900"/>
          </a:p>
        </p:txBody>
      </p:sp>
      <p:pic>
        <p:nvPicPr>
          <p:cNvPr id="62" name="Google Shape;62;g375690d42b1_0_14"/>
          <p:cNvPicPr preferRelativeResize="0"/>
          <p:nvPr/>
        </p:nvPicPr>
        <p:blipFill rotWithShape="1">
          <a:blip r:embed="rId3">
            <a:alphaModFix/>
          </a:blip>
          <a:srcRect b="0" l="0" r="0" t="0"/>
          <a:stretch/>
        </p:blipFill>
        <p:spPr>
          <a:xfrm>
            <a:off x="4215078" y="4394475"/>
            <a:ext cx="4066099" cy="1732351"/>
          </a:xfrm>
          <a:prstGeom prst="rect">
            <a:avLst/>
          </a:prstGeom>
          <a:noFill/>
          <a:ln>
            <a:noFill/>
          </a:ln>
        </p:spPr>
      </p:pic>
      <p:sp>
        <p:nvSpPr>
          <p:cNvPr id="63" name="Google Shape;63;g375690d42b1_0_14"/>
          <p:cNvSpPr txBox="1"/>
          <p:nvPr>
            <p:ph idx="2" type="body"/>
          </p:nvPr>
        </p:nvSpPr>
        <p:spPr>
          <a:xfrm>
            <a:off x="775077" y="2357271"/>
            <a:ext cx="10946700" cy="19209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Thingsboard informazio biltzaile eta bistaratzaile plataforma bat izanik, ez ditu datuak automatikoki sortzen, sentsore, PLC edo gailuren batetik inportatu beharko ditugu Node-RED bezalako programa baten bitartez (ikastaroaren kasua). Bi programak pausoz pauso nola lotu daitezkeen ikusiko dugu aurkezpen honetan.</a:t>
            </a:r>
            <a:endParaRPr sz="2400"/>
          </a:p>
          <a:p>
            <a:pPr indent="0" lvl="0" marL="457200" rtl="0" algn="l">
              <a:lnSpc>
                <a:spcPct val="115000"/>
              </a:lnSpc>
              <a:spcBef>
                <a:spcPts val="0"/>
              </a:spcBef>
              <a:spcAft>
                <a:spcPts val="0"/>
              </a:spcAft>
              <a:buSzPts val="1600"/>
              <a:buNone/>
            </a:pPr>
            <a:r>
              <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g375690d42b1_0_22"/>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Node-RED eta Thingsboard</a:t>
            </a:r>
            <a:endParaRPr sz="3600"/>
          </a:p>
        </p:txBody>
      </p:sp>
      <p:sp>
        <p:nvSpPr>
          <p:cNvPr id="69" name="Google Shape;69;g375690d42b1_0_22"/>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70" name="Google Shape;70;g375690d42b1_0_22"/>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Thingsboard - Device</a:t>
            </a:r>
            <a:endParaRPr sz="1900"/>
          </a:p>
        </p:txBody>
      </p:sp>
      <p:sp>
        <p:nvSpPr>
          <p:cNvPr id="71" name="Google Shape;71;g375690d42b1_0_22"/>
          <p:cNvSpPr txBox="1"/>
          <p:nvPr/>
        </p:nvSpPr>
        <p:spPr>
          <a:xfrm>
            <a:off x="609605" y="2667375"/>
            <a:ext cx="5487300" cy="2653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2400"/>
              <a:buFont typeface="Arial"/>
              <a:buNone/>
            </a:pPr>
            <a:r>
              <a:rPr b="0" i="0" lang="en-GB" sz="2400" u="none" cap="none" strike="noStrike">
                <a:solidFill>
                  <a:schemeClr val="dk1"/>
                </a:solidFill>
                <a:latin typeface="Arial"/>
                <a:ea typeface="Arial"/>
                <a:cs typeface="Arial"/>
                <a:sym typeface="Arial"/>
              </a:rPr>
              <a:t>Gure sisteman ondoren bistaratu edo prosezatuko ditugun datuak sortzen dituen elementuari Device deituko diogu.</a:t>
            </a:r>
            <a:endParaRPr b="0" i="0" sz="2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id="72" name="Google Shape;72;g375690d42b1_0_22"/>
          <p:cNvPicPr preferRelativeResize="0"/>
          <p:nvPr/>
        </p:nvPicPr>
        <p:blipFill rotWithShape="1">
          <a:blip r:embed="rId3">
            <a:alphaModFix/>
          </a:blip>
          <a:srcRect b="0" l="20898" r="0" t="0"/>
          <a:stretch/>
        </p:blipFill>
        <p:spPr>
          <a:xfrm>
            <a:off x="6623469" y="2078175"/>
            <a:ext cx="4903220" cy="4095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g375690d42b1_0_30"/>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Node-RED eta Thingsboard</a:t>
            </a:r>
            <a:endParaRPr sz="3600"/>
          </a:p>
        </p:txBody>
      </p:sp>
      <p:sp>
        <p:nvSpPr>
          <p:cNvPr id="78" name="Google Shape;78;g375690d42b1_0_30"/>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79" name="Google Shape;79;g375690d42b1_0_30"/>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Thingsboard - Device</a:t>
            </a:r>
            <a:endParaRPr sz="1900"/>
          </a:p>
        </p:txBody>
      </p:sp>
      <p:sp>
        <p:nvSpPr>
          <p:cNvPr id="80" name="Google Shape;80;g375690d42b1_0_30"/>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Informazioa bidaltzen hasi baina lehen, datuak sortzen dituen gailua Thingsboard plataforman modelatu behar dugu </a:t>
            </a:r>
            <a:r>
              <a:rPr b="1" lang="en-GB" sz="2400"/>
              <a:t>device</a:t>
            </a:r>
            <a:r>
              <a:rPr lang="en-GB" sz="2400"/>
              <a:t> bat sortuz.</a:t>
            </a:r>
            <a:endParaRPr sz="2400"/>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38000"/>
              </a:lnSpc>
              <a:spcBef>
                <a:spcPts val="0"/>
              </a:spcBef>
              <a:spcAft>
                <a:spcPts val="0"/>
              </a:spcAft>
              <a:buClr>
                <a:schemeClr val="dk1"/>
              </a:buClr>
              <a:buSzPts val="1100"/>
              <a:buFont typeface="Arial"/>
              <a:buNone/>
            </a:pPr>
            <a:r>
              <a:rPr lang="en-GB" sz="2400"/>
              <a:t>	Device-a sortzeko, lehenengo Thingsboard plataformara joan eta zuen erabiltzaile eta pasahitzarekin logeatu:</a:t>
            </a:r>
            <a:endParaRPr sz="2400"/>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ctr">
              <a:lnSpc>
                <a:spcPct val="138000"/>
              </a:lnSpc>
              <a:spcBef>
                <a:spcPts val="0"/>
              </a:spcBef>
              <a:spcAft>
                <a:spcPts val="0"/>
              </a:spcAft>
              <a:buClr>
                <a:schemeClr val="dk1"/>
              </a:buClr>
              <a:buSzPts val="1100"/>
              <a:buFont typeface="Arial"/>
              <a:buNone/>
            </a:pPr>
            <a:r>
              <a:rPr lang="en-GB" sz="2400" u="sng">
                <a:solidFill>
                  <a:srgbClr val="0000FF"/>
                </a:solidFill>
                <a:hlinkClick r:id="rId3">
                  <a:extLst>
                    <a:ext uri="{A12FA001-AC4F-418D-AE19-62706E023703}">
                      <ahyp:hlinkClr val="tx"/>
                    </a:ext>
                  </a:extLst>
                </a:hlinkClick>
              </a:rPr>
              <a:t>https://thingsboard.tknika.eus</a:t>
            </a:r>
            <a:endParaRPr sz="2400" u="sng">
              <a:solidFill>
                <a:srgbClr val="0000FF"/>
              </a:solidFil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g375690d42b1_0_37"/>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Node-RED eta Thingsboard</a:t>
            </a:r>
            <a:endParaRPr sz="3600"/>
          </a:p>
        </p:txBody>
      </p:sp>
      <p:sp>
        <p:nvSpPr>
          <p:cNvPr id="86" name="Google Shape;86;g375690d42b1_0_37"/>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87" name="Google Shape;87;g375690d42b1_0_37"/>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Thingsboard - Device</a:t>
            </a:r>
            <a:endParaRPr sz="1900"/>
          </a:p>
        </p:txBody>
      </p:sp>
      <p:sp>
        <p:nvSpPr>
          <p:cNvPr id="88" name="Google Shape;88;g375690d42b1_0_37"/>
          <p:cNvSpPr txBox="1"/>
          <p:nvPr>
            <p:ph idx="2" type="body"/>
          </p:nvPr>
        </p:nvSpPr>
        <p:spPr>
          <a:xfrm>
            <a:off x="398077" y="3771000"/>
            <a:ext cx="11184300" cy="246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Ezkerreko menuko “Entities” -&gt; “Devices” eta Group atalean </a:t>
            </a:r>
            <a:r>
              <a:rPr b="1" lang="en-GB" sz="2400"/>
              <a:t>New Device Group   —  Digitalizazioa</a:t>
            </a:r>
            <a:endParaRPr b="1" sz="2400"/>
          </a:p>
          <a:p>
            <a:pPr indent="0" lvl="0" marL="0" rtl="0" algn="l">
              <a:lnSpc>
                <a:spcPct val="115000"/>
              </a:lnSpc>
              <a:spcBef>
                <a:spcPts val="0"/>
              </a:spcBef>
              <a:spcAft>
                <a:spcPts val="0"/>
              </a:spcAft>
              <a:buSzPts val="1600"/>
              <a:buNone/>
            </a:pPr>
            <a:r>
              <a:rPr b="1" lang="en-GB" sz="2400"/>
              <a:t>                           </a:t>
            </a:r>
            <a:endParaRPr b="1" sz="2400"/>
          </a:p>
          <a:p>
            <a:pPr indent="457200" lvl="0" marL="914400" rtl="0" algn="l">
              <a:lnSpc>
                <a:spcPct val="115000"/>
              </a:lnSpc>
              <a:spcBef>
                <a:spcPts val="0"/>
              </a:spcBef>
              <a:spcAft>
                <a:spcPts val="0"/>
              </a:spcAft>
              <a:buSzPts val="1600"/>
              <a:buNone/>
            </a:pPr>
            <a:r>
              <a:rPr b="1" lang="en-GB" sz="2400">
                <a:solidFill>
                  <a:srgbClr val="FF0000"/>
                </a:solidFill>
              </a:rPr>
              <a:t>Bertan sartu ondoren…..</a:t>
            </a:r>
            <a:endParaRPr b="1" sz="2400">
              <a:solidFill>
                <a:srgbClr val="FF0000"/>
              </a:solidFill>
            </a:endParaRPr>
          </a:p>
          <a:p>
            <a:pPr indent="0" lvl="0" marL="0" rtl="0" algn="l">
              <a:lnSpc>
                <a:spcPct val="115000"/>
              </a:lnSpc>
              <a:spcBef>
                <a:spcPts val="0"/>
              </a:spcBef>
              <a:spcAft>
                <a:spcPts val="0"/>
              </a:spcAft>
              <a:buSzPts val="1600"/>
              <a:buNone/>
            </a:pPr>
            <a:r>
              <a:rPr lang="en-GB" sz="2400"/>
              <a:t>	</a:t>
            </a:r>
            <a:r>
              <a:rPr b="1" lang="en-GB" sz="2400"/>
              <a:t>New Device   —  Digitalizazioa</a:t>
            </a:r>
            <a:endParaRPr b="1"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89" name="Google Shape;89;g375690d42b1_0_37"/>
          <p:cNvPicPr preferRelativeResize="0"/>
          <p:nvPr/>
        </p:nvPicPr>
        <p:blipFill rotWithShape="1">
          <a:blip r:embed="rId3">
            <a:alphaModFix/>
          </a:blip>
          <a:srcRect b="0" l="0" r="0" t="0"/>
          <a:stretch/>
        </p:blipFill>
        <p:spPr>
          <a:xfrm>
            <a:off x="151262" y="1965625"/>
            <a:ext cx="12039201" cy="1523150"/>
          </a:xfrm>
          <a:prstGeom prst="rect">
            <a:avLst/>
          </a:prstGeom>
          <a:noFill/>
          <a:ln>
            <a:noFill/>
          </a:ln>
        </p:spPr>
      </p:pic>
      <p:pic>
        <p:nvPicPr>
          <p:cNvPr id="90" name="Google Shape;90;g375690d42b1_0_37"/>
          <p:cNvPicPr preferRelativeResize="0"/>
          <p:nvPr/>
        </p:nvPicPr>
        <p:blipFill rotWithShape="1">
          <a:blip r:embed="rId4">
            <a:alphaModFix/>
          </a:blip>
          <a:srcRect b="0" l="0" r="0" t="0"/>
          <a:stretch/>
        </p:blipFill>
        <p:spPr>
          <a:xfrm>
            <a:off x="5708224" y="4321550"/>
            <a:ext cx="6208150" cy="1969275"/>
          </a:xfrm>
          <a:prstGeom prst="rect">
            <a:avLst/>
          </a:prstGeom>
          <a:noFill/>
          <a:ln>
            <a:noFill/>
          </a:ln>
        </p:spPr>
      </p:pic>
      <p:sp>
        <p:nvSpPr>
          <p:cNvPr id="91" name="Google Shape;91;g375690d42b1_0_37"/>
          <p:cNvSpPr/>
          <p:nvPr/>
        </p:nvSpPr>
        <p:spPr>
          <a:xfrm>
            <a:off x="1859794" y="3160575"/>
            <a:ext cx="10197600" cy="268500"/>
          </a:xfrm>
          <a:prstGeom prst="rect">
            <a:avLst/>
          </a:pr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g375690d42b1_0_47"/>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Node-RED eta Thingsboard</a:t>
            </a:r>
            <a:endParaRPr sz="3600"/>
          </a:p>
        </p:txBody>
      </p:sp>
      <p:sp>
        <p:nvSpPr>
          <p:cNvPr id="97" name="Google Shape;97;g375690d42b1_0_47"/>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98" name="Google Shape;98;g375690d42b1_0_47"/>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Thingsboard - Device</a:t>
            </a:r>
            <a:endParaRPr sz="1900"/>
          </a:p>
        </p:txBody>
      </p:sp>
      <p:sp>
        <p:nvSpPr>
          <p:cNvPr id="99" name="Google Shape;99;g375690d42b1_0_47"/>
          <p:cNvSpPr/>
          <p:nvPr/>
        </p:nvSpPr>
        <p:spPr>
          <a:xfrm>
            <a:off x="1859794" y="3160575"/>
            <a:ext cx="10197600" cy="268500"/>
          </a:xfrm>
          <a:prstGeom prst="rect">
            <a:avLst/>
          </a:pr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pic>
        <p:nvPicPr>
          <p:cNvPr id="100" name="Google Shape;100;g375690d42b1_0_47"/>
          <p:cNvPicPr preferRelativeResize="0"/>
          <p:nvPr/>
        </p:nvPicPr>
        <p:blipFill rotWithShape="1">
          <a:blip r:embed="rId3">
            <a:alphaModFix/>
          </a:blip>
          <a:srcRect b="0" l="0" r="0" t="0"/>
          <a:stretch/>
        </p:blipFill>
        <p:spPr>
          <a:xfrm>
            <a:off x="2724483" y="2852500"/>
            <a:ext cx="6319357" cy="3501950"/>
          </a:xfrm>
          <a:prstGeom prst="rect">
            <a:avLst/>
          </a:prstGeom>
          <a:noFill/>
          <a:ln>
            <a:noFill/>
          </a:ln>
        </p:spPr>
      </p:pic>
      <p:sp>
        <p:nvSpPr>
          <p:cNvPr id="101" name="Google Shape;101;g375690d42b1_0_47"/>
          <p:cNvSpPr txBox="1"/>
          <p:nvPr/>
        </p:nvSpPr>
        <p:spPr>
          <a:xfrm>
            <a:off x="126617" y="1977525"/>
            <a:ext cx="119403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0" i="0" lang="en-GB" sz="2400" u="none" cap="none" strike="noStrike">
                <a:solidFill>
                  <a:schemeClr val="dk1"/>
                </a:solidFill>
                <a:latin typeface="Arial"/>
                <a:ea typeface="Arial"/>
                <a:cs typeface="Arial"/>
                <a:sym typeface="Arial"/>
              </a:rPr>
              <a:t>Izen berdineko Device Profilea jarri. Ondoren alarmak konfiguratzeko beharko dugu.</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g375690d42b1_0_56"/>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Node-RED eta Thingsboard</a:t>
            </a:r>
            <a:endParaRPr sz="3600"/>
          </a:p>
        </p:txBody>
      </p:sp>
      <p:sp>
        <p:nvSpPr>
          <p:cNvPr id="107" name="Google Shape;107;g375690d42b1_0_56"/>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08" name="Google Shape;108;g375690d42b1_0_56"/>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Thingsboard - Device</a:t>
            </a:r>
            <a:endParaRPr sz="1900"/>
          </a:p>
        </p:txBody>
      </p:sp>
      <p:sp>
        <p:nvSpPr>
          <p:cNvPr id="109" name="Google Shape;109;g375690d42b1_0_56"/>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Gailua sortu ondoren, gure “Device” zerrendan aurkitu beharko genuke:</a:t>
            </a:r>
            <a:endParaRPr sz="2400" u="sng">
              <a:solidFill>
                <a:srgbClr val="0000FF"/>
              </a:solidFil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110" name="Google Shape;110;g375690d42b1_0_56"/>
          <p:cNvPicPr preferRelativeResize="0"/>
          <p:nvPr/>
        </p:nvPicPr>
        <p:blipFill rotWithShape="1">
          <a:blip r:embed="rId3">
            <a:alphaModFix/>
          </a:blip>
          <a:srcRect b="0" l="0" r="0" t="0"/>
          <a:stretch/>
        </p:blipFill>
        <p:spPr>
          <a:xfrm>
            <a:off x="122616" y="3205964"/>
            <a:ext cx="11740575" cy="1166073"/>
          </a:xfrm>
          <a:prstGeom prst="rect">
            <a:avLst/>
          </a:prstGeom>
          <a:noFill/>
          <a:ln>
            <a:noFill/>
          </a:ln>
        </p:spPr>
      </p:pic>
      <p:sp>
        <p:nvSpPr>
          <p:cNvPr id="111" name="Google Shape;111;g375690d42b1_0_56"/>
          <p:cNvSpPr/>
          <p:nvPr/>
        </p:nvSpPr>
        <p:spPr>
          <a:xfrm>
            <a:off x="1625963" y="4072175"/>
            <a:ext cx="7703100" cy="3000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V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ONTEN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026C5034DEF31469D687DC74110F0C4" ma:contentTypeVersion="18" ma:contentTypeDescription="Crear nuevo documento." ma:contentTypeScope="" ma:versionID="76f5c0324a1dd667b65e6f767c58d39e">
  <xsd:schema xmlns:xsd="http://www.w3.org/2001/XMLSchema" xmlns:xs="http://www.w3.org/2001/XMLSchema" xmlns:p="http://schemas.microsoft.com/office/2006/metadata/properties" xmlns:ns2="fab0e02d-7b70-4413-b572-d44f1292ffc6" xmlns:ns3="328b14d6-6e2c-4870-bd3d-20a4f0e49c9e" targetNamespace="http://schemas.microsoft.com/office/2006/metadata/properties" ma:root="true" ma:fieldsID="3fc5b34351196944d8ebb526917e9c88" ns2:_="" ns3:_="">
    <xsd:import namespace="fab0e02d-7b70-4413-b572-d44f1292ffc6"/>
    <xsd:import namespace="328b14d6-6e2c-4870-bd3d-20a4f0e49c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0e02d-7b70-4413-b572-d44f1292f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18748ed3-a044-4069-afca-14a5a74919a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8b14d6-6e2c-4870-bd3d-20a4f0e49c9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484c96b-0302-40db-b824-a3a76ee72efe}" ma:internalName="TaxCatchAll" ma:showField="CatchAllData" ma:web="328b14d6-6e2c-4870-bd3d-20a4f0e49c9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b0e02d-7b70-4413-b572-d44f1292ffc6">
      <Terms xmlns="http://schemas.microsoft.com/office/infopath/2007/PartnerControls"/>
    </lcf76f155ced4ddcb4097134ff3c332f>
    <TaxCatchAll xmlns="328b14d6-6e2c-4870-bd3d-20a4f0e49c9e" xsi:nil="true"/>
  </documentManagement>
</p:properties>
</file>

<file path=customXml/itemProps1.xml><?xml version="1.0" encoding="utf-8"?>
<ds:datastoreItem xmlns:ds="http://schemas.openxmlformats.org/officeDocument/2006/customXml" ds:itemID="{448E4F48-A857-4CC5-B200-8BC979C8D009}"/>
</file>

<file path=customXml/itemProps2.xml><?xml version="1.0" encoding="utf-8"?>
<ds:datastoreItem xmlns:ds="http://schemas.openxmlformats.org/officeDocument/2006/customXml" ds:itemID="{1BC3E981-E9B1-4BBF-84DE-D6AB18DA3342}"/>
</file>

<file path=customXml/itemProps3.xml><?xml version="1.0" encoding="utf-8"?>
<ds:datastoreItem xmlns:ds="http://schemas.openxmlformats.org/officeDocument/2006/customXml" ds:itemID="{F6F9638F-0E4A-4F1F-9204-5CC7A301A623}"/>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Elena Gonzalez Larrañaga</dc:creator>
  <dcterms:created xsi:type="dcterms:W3CDTF">2022-08-31T20:39:04Z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0x010100B026C5034DEF31469D687DC74110F0C4</vt:lpwstr>
  </property>
  <property fmtid="{D5CDD505-2E9C-101B-9397-08002B2CF9AE}" pid="3" name="MediaServiceImageTags">
    <vt:lpwstr/>
  </property>
</Properties>
</file>