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12192000"/>
  <p:notesSz cx="6858000" cy="9144000"/>
  <p:embeddedFontLst>
    <p:embeddedFont>
      <p:font typeface="Roboto"/>
      <p:regular r:id="rId20"/>
      <p:bold r:id="rId21"/>
      <p:italic r:id="rId22"/>
      <p:boldItalic r:id="rId23"/>
    </p:embeddedFont>
    <p:embeddedFont>
      <p:font typeface="Arial Black"/>
      <p:regular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ggcpkPjJPYYP2gqC3N8y85/LPPm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ustomXml" Target="../customXml/item1.xml"/><Relationship Id="rId21" Type="http://schemas.openxmlformats.org/officeDocument/2006/relationships/font" Target="fonts/Roboto-bold.fntdata"/><Relationship Id="rId3" Type="http://schemas.openxmlformats.org/officeDocument/2006/relationships/slideMaster" Target="slideMasters/slideMaster1.xml"/><Relationship Id="rId25" Type="http://customschemas.google.com/relationships/presentationmetadata" Target="metadata"/><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0" Type="http://schemas.openxmlformats.org/officeDocument/2006/relationships/font" Target="fonts/Roboto-regular.fntdata"/><Relationship Id="rId2" Type="http://schemas.openxmlformats.org/officeDocument/2006/relationships/presProps" Target="presProps.xml"/><Relationship Id="rId16" Type="http://schemas.openxmlformats.org/officeDocument/2006/relationships/slide" Target="slides/slide11.xml"/><Relationship Id="rId24" Type="http://schemas.openxmlformats.org/officeDocument/2006/relationships/font" Target="fonts/ArialBlack-regular.fntdata"/><Relationship Id="rId1" Type="http://schemas.openxmlformats.org/officeDocument/2006/relationships/theme" Target="theme/theme3.xml"/><Relationship Id="rId6" Type="http://schemas.openxmlformats.org/officeDocument/2006/relationships/slide" Target="slides/slide1.xml"/><Relationship Id="rId11" Type="http://schemas.openxmlformats.org/officeDocument/2006/relationships/slide" Target="slides/slide6.xml"/><Relationship Id="rId23" Type="http://schemas.openxmlformats.org/officeDocument/2006/relationships/font" Target="fonts/Roboto-boldItalic.fntdata"/><Relationship Id="rId5" Type="http://schemas.openxmlformats.org/officeDocument/2006/relationships/notesMaster" Target="notesMasters/notesMaster1.xml"/><Relationship Id="rId15" Type="http://schemas.openxmlformats.org/officeDocument/2006/relationships/slide" Target="slides/slide10.xml"/><Relationship Id="rId28" Type="http://schemas.openxmlformats.org/officeDocument/2006/relationships/customXml" Target="../customXml/item3.xml"/><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font" Target="fonts/Roboto-italic.fntdata"/><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7"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 name="Google Shape;3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75690cfed5_1_6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0" name="Google Shape;110;g375690cfed5_1_61: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75690cfed5_1_6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g375690cfed5_1_6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375690cfed5_1_7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7" name="Google Shape;127;g375690cfed5_1_76: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75690cfed5_1_8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7" name="Google Shape;137;g375690cfed5_1_85: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 name="Shape 39"/>
        <p:cNvGrpSpPr/>
        <p:nvPr/>
      </p:nvGrpSpPr>
      <p:grpSpPr>
        <a:xfrm>
          <a:off x="0" y="0"/>
          <a:ext cx="0" cy="0"/>
          <a:chOff x="0" y="0"/>
          <a:chExt cx="0" cy="0"/>
        </a:xfrm>
      </p:grpSpPr>
      <p:sp>
        <p:nvSpPr>
          <p:cNvPr id="40" name="Google Shape;40;g375690cfed5_1_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1" name="Google Shape;41;g375690cfed5_1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2" name="Google Shape;42;g375690cfed5_1_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GB"/>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375690cfed5_1_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0" name="Google Shape;50;g375690cfed5_1_8: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375690cfed5_1_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7" name="Google Shape;57;g375690cfed5_1_14: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75690cfed5_1_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6" name="Google Shape;66;g375690cfed5_1_22: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75690cfed5_1_3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5" name="Google Shape;75;g375690cfed5_1_30: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75690cfed5_1_3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3" name="Google Shape;83;g375690cfed5_1_37: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75690cfed5_1_4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g375690cfed5_1_46: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75690cfed5_1_5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1" name="Google Shape;101;g375690cfed5_1_53:notes"/>
          <p:cNvSpPr/>
          <p:nvPr>
            <p:ph idx="2" type="sldImg"/>
          </p:nvPr>
        </p:nvSpPr>
        <p:spPr>
          <a:xfrm>
            <a:off x="382188" y="685800"/>
            <a:ext cx="60936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16" name="Shape 16"/>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spTree>
      <p:nvGrpSpPr>
        <p:cNvPr id="17" name="Shape 17"/>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ulua eta edukia" type="obj">
  <p:cSld name="OBJECT">
    <p:spTree>
      <p:nvGrpSpPr>
        <p:cNvPr id="23" name="Shape 23"/>
        <p:cNvGrpSpPr/>
        <p:nvPr/>
      </p:nvGrpSpPr>
      <p:grpSpPr>
        <a:xfrm>
          <a:off x="0" y="0"/>
          <a:ext cx="0" cy="0"/>
          <a:chOff x="0" y="0"/>
          <a:chExt cx="0" cy="0"/>
        </a:xfrm>
      </p:grpSpPr>
      <p:sp>
        <p:nvSpPr>
          <p:cNvPr id="24" name="Google Shape;24;p7"/>
          <p:cNvSpPr txBox="1"/>
          <p:nvPr>
            <p:ph type="title"/>
          </p:nvPr>
        </p:nvSpPr>
        <p:spPr>
          <a:xfrm>
            <a:off x="3534335" y="248584"/>
            <a:ext cx="5814712" cy="7521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2400"/>
              <a:buFont typeface="Arial Black"/>
              <a:buNone/>
              <a:defRPr b="1" sz="2400">
                <a:solidFill>
                  <a:srgbClr val="002060"/>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30200" lvl="0" marL="457200" marR="0" rtl="0" algn="l">
              <a:lnSpc>
                <a:spcPct val="90000"/>
              </a:lnSpc>
              <a:spcBef>
                <a:spcPts val="100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1pPr>
            <a:lvl2pPr indent="-317500" lvl="1" marL="914400" marR="0" rtl="0" algn="l">
              <a:lnSpc>
                <a:spcPct val="9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2pPr>
            <a:lvl3pPr indent="-304800" lvl="2" marL="1371600" marR="0" rtl="0" algn="l">
              <a:lnSpc>
                <a:spcPct val="90000"/>
              </a:lnSpc>
              <a:spcBef>
                <a:spcPts val="500"/>
              </a:spcBef>
              <a:spcAft>
                <a:spcPts val="0"/>
              </a:spcAft>
              <a:buClr>
                <a:schemeClr val="dk1"/>
              </a:buClr>
              <a:buSzPts val="1200"/>
              <a:buFont typeface="Arial"/>
              <a:buChar char="•"/>
              <a:defRPr b="0" i="0" sz="1200" u="none" cap="none" strike="noStrike">
                <a:solidFill>
                  <a:schemeClr val="dk1"/>
                </a:solidFill>
                <a:latin typeface="Arial"/>
                <a:ea typeface="Arial"/>
                <a:cs typeface="Arial"/>
                <a:sym typeface="Arial"/>
              </a:defRPr>
            </a:lvl3pPr>
            <a:lvl4pPr indent="-298450" lvl="3" marL="18288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298450" lvl="4" marL="2286000" marR="0" rtl="0" algn="l">
              <a:lnSpc>
                <a:spcPct val="9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p:cSld name="CONTENT">
    <p:spTree>
      <p:nvGrpSpPr>
        <p:cNvPr id="26" name="Shape 26"/>
        <p:cNvGrpSpPr/>
        <p:nvPr/>
      </p:nvGrpSpPr>
      <p:grpSpPr>
        <a:xfrm>
          <a:off x="0" y="0"/>
          <a:ext cx="0" cy="0"/>
          <a:chOff x="0" y="0"/>
          <a:chExt cx="0" cy="0"/>
        </a:xfrm>
      </p:grpSpPr>
      <p:sp>
        <p:nvSpPr>
          <p:cNvPr id="27" name="Google Shape;27;p9"/>
          <p:cNvSpPr txBox="1"/>
          <p:nvPr>
            <p:ph idx="10" type="dt"/>
          </p:nvPr>
        </p:nvSpPr>
        <p:spPr>
          <a:xfrm>
            <a:off x="838200" y="6356350"/>
            <a:ext cx="27432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9"/>
          <p:cNvSpPr txBox="1"/>
          <p:nvPr>
            <p:ph idx="11" type="ftr"/>
          </p:nvPr>
        </p:nvSpPr>
        <p:spPr>
          <a:xfrm>
            <a:off x="4038600" y="6356350"/>
            <a:ext cx="4114800" cy="3651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9"/>
          <p:cNvSpPr txBox="1"/>
          <p:nvPr>
            <p:ph idx="12" type="sldNum"/>
          </p:nvPr>
        </p:nvSpPr>
        <p:spPr>
          <a:xfrm>
            <a:off x="8610600" y="6356350"/>
            <a:ext cx="2743200" cy="365125"/>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GB"/>
              <a:t>‹#›</a:t>
            </a:fld>
            <a:endParaRPr/>
          </a:p>
        </p:txBody>
      </p:sp>
      <p:sp>
        <p:nvSpPr>
          <p:cNvPr id="30" name="Google Shape;30;p9"/>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222D59"/>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p:cSld name="Diapositiva de título">
    <p:spTree>
      <p:nvGrpSpPr>
        <p:cNvPr id="31" name="Shape 3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g375690cfed5_1_165"/>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buNone/>
              <a:defRPr sz="1900"/>
            </a:lvl1pPr>
            <a:lvl2pPr lvl="1">
              <a:buNone/>
              <a:defRPr sz="1900"/>
            </a:lvl2pPr>
            <a:lvl3pPr lvl="2">
              <a:buNone/>
              <a:defRPr sz="1900"/>
            </a:lvl3pPr>
            <a:lvl4pPr lvl="3">
              <a:buNone/>
              <a:defRPr sz="1900"/>
            </a:lvl4pPr>
            <a:lvl5pPr lvl="4">
              <a:buNone/>
              <a:defRPr sz="1900"/>
            </a:lvl5pPr>
            <a:lvl6pPr lvl="5">
              <a:buNone/>
              <a:defRPr sz="1900"/>
            </a:lvl6pPr>
            <a:lvl7pPr lvl="6">
              <a:buNone/>
              <a:defRPr sz="1900"/>
            </a:lvl7pPr>
            <a:lvl8pPr lvl="7">
              <a:buNone/>
              <a:defRPr sz="1900"/>
            </a:lvl8pPr>
            <a:lvl9pPr lvl="8">
              <a:buNone/>
              <a:defRPr sz="1900"/>
            </a:lvl9pPr>
          </a:lstStyle>
          <a:p>
            <a:pPr indent="0" lvl="0" marL="0" rtl="0" algn="l">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5.jpg"/><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2.png"/><Relationship Id="rId3" Type="http://schemas.openxmlformats.org/officeDocument/2006/relationships/image" Target="../media/image17.png"/><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A picture containing text, clipart&#10;&#10;Description automatically generated" id="10" name="Google Shape;10;p4"/>
          <p:cNvPicPr preferRelativeResize="0"/>
          <p:nvPr/>
        </p:nvPicPr>
        <p:blipFill rotWithShape="1">
          <a:blip r:embed="rId1">
            <a:alphaModFix/>
          </a:blip>
          <a:srcRect b="0" l="0" r="0" t="0"/>
          <a:stretch/>
        </p:blipFill>
        <p:spPr>
          <a:xfrm>
            <a:off x="0" y="0"/>
            <a:ext cx="12192000" cy="6858000"/>
          </a:xfrm>
          <a:prstGeom prst="rect">
            <a:avLst/>
          </a:prstGeom>
          <a:noFill/>
          <a:ln>
            <a:noFill/>
          </a:ln>
        </p:spPr>
      </p:pic>
      <p:pic>
        <p:nvPicPr>
          <p:cNvPr descr="Imagen que contiene Logotipo&#10;&#10;Descripción generada automáticamente" id="11" name="Google Shape;11;p4"/>
          <p:cNvPicPr preferRelativeResize="0"/>
          <p:nvPr/>
        </p:nvPicPr>
        <p:blipFill rotWithShape="1">
          <a:blip r:embed="rId2">
            <a:alphaModFix/>
          </a:blip>
          <a:srcRect b="0" l="0" r="0" t="0"/>
          <a:stretch/>
        </p:blipFill>
        <p:spPr>
          <a:xfrm>
            <a:off x="605741" y="317550"/>
            <a:ext cx="4082006" cy="1530752"/>
          </a:xfrm>
          <a:prstGeom prst="rect">
            <a:avLst/>
          </a:prstGeom>
          <a:noFill/>
          <a:ln>
            <a:noFill/>
          </a:ln>
        </p:spPr>
      </p:pic>
      <p:grpSp>
        <p:nvGrpSpPr>
          <p:cNvPr id="12" name="Google Shape;12;p4"/>
          <p:cNvGrpSpPr/>
          <p:nvPr/>
        </p:nvGrpSpPr>
        <p:grpSpPr>
          <a:xfrm>
            <a:off x="179295" y="6057247"/>
            <a:ext cx="1955918" cy="548655"/>
            <a:chOff x="754017" y="3871464"/>
            <a:chExt cx="3958319" cy="1110348"/>
          </a:xfrm>
        </p:grpSpPr>
        <p:sp>
          <p:nvSpPr>
            <p:cNvPr id="13" name="Google Shape;13;p4"/>
            <p:cNvSpPr/>
            <p:nvPr/>
          </p:nvSpPr>
          <p:spPr>
            <a:xfrm>
              <a:off x="827314" y="3987080"/>
              <a:ext cx="3846107" cy="898429"/>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Graphical user interface, text&#10;&#10;Description automatically generated" id="14" name="Google Shape;14;p4"/>
            <p:cNvPicPr preferRelativeResize="0"/>
            <p:nvPr/>
          </p:nvPicPr>
          <p:blipFill rotWithShape="1">
            <a:blip r:embed="rId3">
              <a:alphaModFix/>
            </a:blip>
            <a:srcRect b="0" l="0" r="0" t="0"/>
            <a:stretch/>
          </p:blipFill>
          <p:spPr>
            <a:xfrm>
              <a:off x="754017" y="3871464"/>
              <a:ext cx="3958319" cy="1110348"/>
            </a:xfrm>
            <a:prstGeom prst="rect">
              <a:avLst/>
            </a:prstGeom>
            <a:noFill/>
            <a:ln>
              <a:noFill/>
            </a:ln>
          </p:spPr>
        </p:pic>
      </p:grpSp>
      <p:sp>
        <p:nvSpPr>
          <p:cNvPr id="15" name="Google Shape;15;p4"/>
          <p:cNvSpPr txBox="1"/>
          <p:nvPr/>
        </p:nvSpPr>
        <p:spPr>
          <a:xfrm>
            <a:off x="2015639" y="5944690"/>
            <a:ext cx="4170007" cy="773767"/>
          </a:xfrm>
          <a:prstGeom prst="rect">
            <a:avLst/>
          </a:prstGeom>
          <a:noFill/>
          <a:ln>
            <a:noFill/>
          </a:ln>
        </p:spPr>
        <p:txBody>
          <a:bodyPr anchorCtr="0" anchor="t" bIns="45700" lIns="91425" spcFirstLastPara="1" rIns="91425" wrap="square" tIns="45700">
            <a:noAutofit/>
          </a:bodyPr>
          <a:lstStyle/>
          <a:p>
            <a:pPr indent="0" lvl="0" marL="0" marR="0" rtl="0" algn="just">
              <a:spcBef>
                <a:spcPts val="0"/>
              </a:spcBef>
              <a:spcAft>
                <a:spcPts val="0"/>
              </a:spcAft>
              <a:buNone/>
            </a:pPr>
            <a:r>
              <a:rPr b="0" i="0" lang="en-GB" sz="900" u="none" cap="none" strike="noStrike">
                <a:solidFill>
                  <a:srgbClr val="2A3768"/>
                </a:solidFill>
                <a:latin typeface="Arial"/>
                <a:ea typeface="Arial"/>
                <a:cs typeface="Arial"/>
                <a:sym typeface="Arial"/>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b="0" i="0" sz="900" u="none" cap="none" strike="noStrike">
              <a:solidFill>
                <a:srgbClr val="2A3768"/>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4"/>
    <p:sldLayoutId id="214748365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 name="Shape 18"/>
        <p:cNvGrpSpPr/>
        <p:nvPr/>
      </p:nvGrpSpPr>
      <p:grpSpPr>
        <a:xfrm>
          <a:off x="0" y="0"/>
          <a:ext cx="0" cy="0"/>
          <a:chOff x="0" y="0"/>
          <a:chExt cx="0" cy="0"/>
        </a:xfrm>
      </p:grpSpPr>
      <p:sp>
        <p:nvSpPr>
          <p:cNvPr id="19" name="Google Shape;19;p6"/>
          <p:cNvSpPr txBox="1"/>
          <p:nvPr>
            <p:ph type="title"/>
          </p:nvPr>
        </p:nvSpPr>
        <p:spPr>
          <a:xfrm>
            <a:off x="1183640" y="15979"/>
            <a:ext cx="8102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rgbClr val="222D59"/>
              </a:buClr>
              <a:buSzPts val="3000"/>
              <a:buFont typeface="Arial Black"/>
              <a:buNone/>
              <a:defRPr b="0" i="0" sz="3000" u="none" cap="none" strike="noStrike">
                <a:solidFill>
                  <a:srgbClr val="222D59"/>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pic>
        <p:nvPicPr>
          <p:cNvPr descr="Icono&#10;&#10;Descripción generada automáticamente" id="20" name="Google Shape;20;p6"/>
          <p:cNvPicPr preferRelativeResize="0"/>
          <p:nvPr/>
        </p:nvPicPr>
        <p:blipFill rotWithShape="1">
          <a:blip r:embed="rId1">
            <a:alphaModFix/>
          </a:blip>
          <a:srcRect b="0" l="0" r="0" t="0"/>
          <a:stretch/>
        </p:blipFill>
        <p:spPr>
          <a:xfrm rot="-5400000">
            <a:off x="13302" y="2677"/>
            <a:ext cx="1080835" cy="1107440"/>
          </a:xfrm>
          <a:prstGeom prst="rect">
            <a:avLst/>
          </a:prstGeom>
          <a:noFill/>
          <a:ln>
            <a:noFill/>
          </a:ln>
        </p:spPr>
      </p:pic>
      <p:pic>
        <p:nvPicPr>
          <p:cNvPr descr="Imagen que contiene Logotipo&#10;&#10;Descripción generada automáticamente" id="21" name="Google Shape;21;p6"/>
          <p:cNvPicPr preferRelativeResize="0"/>
          <p:nvPr/>
        </p:nvPicPr>
        <p:blipFill rotWithShape="1">
          <a:blip r:embed="rId2">
            <a:alphaModFix/>
          </a:blip>
          <a:srcRect b="0" l="0" r="0" t="0"/>
          <a:stretch/>
        </p:blipFill>
        <p:spPr>
          <a:xfrm>
            <a:off x="9539549" y="146812"/>
            <a:ext cx="2332218" cy="874582"/>
          </a:xfrm>
          <a:prstGeom prst="rect">
            <a:avLst/>
          </a:prstGeom>
          <a:noFill/>
          <a:ln>
            <a:noFill/>
          </a:ln>
        </p:spPr>
      </p:pic>
      <p:pic>
        <p:nvPicPr>
          <p:cNvPr id="22" name="Google Shape;22;p6"/>
          <p:cNvPicPr preferRelativeResize="0"/>
          <p:nvPr/>
        </p:nvPicPr>
        <p:blipFill rotWithShape="1">
          <a:blip r:embed="rId3">
            <a:alphaModFix/>
          </a:blip>
          <a:srcRect b="0" l="0" r="0" t="0"/>
          <a:stretch/>
        </p:blipFill>
        <p:spPr>
          <a:xfrm>
            <a:off x="0" y="6395185"/>
            <a:ext cx="12192000" cy="46281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2" r:id="rId4"/>
    <p:sldLayoutId id="2147483653" r:id="rId5"/>
    <p:sldLayoutId id="2147483654" r:id="rId6"/>
    <p:sldLayoutId id="2147483655" r:id="rId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 Id="rId3" Type="http://schemas.openxmlformats.org/officeDocument/2006/relationships/image" Target="../media/image1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1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image" Target="../media/image1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7.png"/><Relationship Id="rId4" Type="http://schemas.openxmlformats.org/officeDocument/2006/relationships/image" Target="../media/image9.png"/><Relationship Id="rId5" Type="http://schemas.openxmlformats.org/officeDocument/2006/relationships/image" Target="../media/image8.png"/><Relationship Id="rId6"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hyperlink" Target="https://thingsboard.tknika.eus/" TargetMode="Externa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hyperlink" Target="https://thingsboard.io/docs/pe/" TargetMode="Externa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hyperlink" Target="https://thingsboard.io/docs/pe/user-guide/attributes/" TargetMode="External"/><Relationship Id="rId4" Type="http://schemas.openxmlformats.org/officeDocument/2006/relationships/hyperlink" Target="https://thingsboard.io/docs/pe/user-guide/telemetry/" TargetMode="External"/><Relationship Id="rId5" Type="http://schemas.openxmlformats.org/officeDocument/2006/relationships/hyperlink" Target="https://thingsboard.io/docs/pe/guides#AnchorIDDataVisualization" TargetMode="External"/><Relationship Id="rId6" Type="http://schemas.openxmlformats.org/officeDocument/2006/relationships/hyperlink" Target="https://thingsboard.io/docs/pe/user-guide/rule-engine-2-0/re-getting-started/" TargetMode="External"/><Relationship Id="rId7" Type="http://schemas.openxmlformats.org/officeDocument/2006/relationships/hyperlink" Target="https://thingsboard.io/docs/pe/user-guide/rpc/" TargetMode="External"/><Relationship Id="rId8" Type="http://schemas.openxmlformats.org/officeDocument/2006/relationships/hyperlink" Target="https://thingsboard.io/docs/user-guide/white-labeling/" TargetMode="External"/></Relationships>
</file>

<file path=ppt/slides/_rels/slide7.xml.rels><?xml version="1.0" encoding="UTF-8" standalone="yes"?><Relationships xmlns="http://schemas.openxmlformats.org/package/2006/relationships"><Relationship Id="rId11" Type="http://schemas.openxmlformats.org/officeDocument/2006/relationships/hyperlink" Target="https://thingsboard.io/docs/user-guide/integrations/opc-ua/" TargetMode="External"/><Relationship Id="rId10" Type="http://schemas.openxmlformats.org/officeDocument/2006/relationships/hyperlink" Target="https://thingsboard.io/docs/user-guide/integrations/mqtt/" TargetMode="External"/><Relationship Id="rId13" Type="http://schemas.openxmlformats.org/officeDocument/2006/relationships/hyperlink" Target="https://thingsboard.io/docs/user-guide/integrations/thingpark/" TargetMode="External"/><Relationship Id="rId12" Type="http://schemas.openxmlformats.org/officeDocument/2006/relationships/hyperlink" Target="https://thingsboard.io/docs/user-guide/integrations/sigfox/" TargetMode="External"/><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hyperlink" Target="https://thingsboard.io/docs/user-guide/integrations/" TargetMode="External"/><Relationship Id="rId4" Type="http://schemas.openxmlformats.org/officeDocument/2006/relationships/hyperlink" Target="https://thingsboard.io/docs/user-guide/integrations/azure-event-hub/" TargetMode="External"/><Relationship Id="rId9" Type="http://schemas.openxmlformats.org/officeDocument/2006/relationships/hyperlink" Target="https://thingsboard.io/docs/user-guide/integrations/http/" TargetMode="External"/><Relationship Id="rId14" Type="http://schemas.openxmlformats.org/officeDocument/2006/relationships/hyperlink" Target="https://thingsboard.io/docs/user-guide/integrations/ttn/" TargetMode="External"/><Relationship Id="rId5" Type="http://schemas.openxmlformats.org/officeDocument/2006/relationships/hyperlink" Target="https://thingsboard.io/docs/user-guide/integrations/azure-iot-hub/" TargetMode="External"/><Relationship Id="rId6" Type="http://schemas.openxmlformats.org/officeDocument/2006/relationships/hyperlink" Target="https://thingsboard.io/docs/user-guide/integrations/ibm-watson-iot/" TargetMode="External"/><Relationship Id="rId7" Type="http://schemas.openxmlformats.org/officeDocument/2006/relationships/hyperlink" Target="https://thingsboard.io/docs/user-guide/integrations/aws-iot/" TargetMode="External"/><Relationship Id="rId8" Type="http://schemas.openxmlformats.org/officeDocument/2006/relationships/hyperlink" Target="https://thingsboard.io/docs/user-guide/integrations/aws-kinesis/"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hyperlink" Target="https://thingsboard.io/docs/user-guide/groups/" TargetMode="External"/><Relationship Id="rId4" Type="http://schemas.openxmlformats.org/officeDocument/2006/relationships/hyperlink" Target="https://thingsboard.io/docs/user-guide/reporting/" TargetMode="External"/><Relationship Id="rId5" Type="http://schemas.openxmlformats.org/officeDocument/2006/relationships/hyperlink" Target="https://thingsboard.io/docs/user-guide/csv-xls-data-export/" TargetMode="External"/><Relationship Id="rId6" Type="http://schemas.openxmlformats.org/officeDocument/2006/relationships/hyperlink" Target="https://thingsboard.io/docs/user-guide/file-storage/"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hyperlink" Target="https://thingsboard.tknika.eus/login" TargetMode="Externa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p1"/>
          <p:cNvSpPr txBox="1"/>
          <p:nvPr>
            <p:ph type="ctrTitle"/>
          </p:nvPr>
        </p:nvSpPr>
        <p:spPr>
          <a:xfrm>
            <a:off x="1014730" y="2964400"/>
            <a:ext cx="6795000" cy="570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3600"/>
              <a:buFont typeface="Arial"/>
              <a:buNone/>
            </a:pPr>
            <a:r>
              <a:rPr lang="en-GB" sz="3600">
                <a:solidFill>
                  <a:srgbClr val="222D59"/>
                </a:solidFill>
                <a:latin typeface="Arial Black"/>
                <a:ea typeface="Arial Black"/>
                <a:cs typeface="Arial Black"/>
                <a:sym typeface="Arial Black"/>
              </a:rPr>
              <a:t>thingsboard.tknika.eus</a:t>
            </a:r>
            <a:endParaRPr sz="3600">
              <a:solidFill>
                <a:srgbClr val="222D59"/>
              </a:solidFill>
              <a:latin typeface="Arial Black"/>
              <a:ea typeface="Arial Black"/>
              <a:cs typeface="Arial Black"/>
              <a:sym typeface="Arial Blac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375690cfed5_1_61"/>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113" name="Google Shape;113;g375690cfed5_1_61"/>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114" name="Google Shape;114;g375690cfed5_1_61"/>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Erabiltzaile kontua </a:t>
            </a:r>
            <a:endParaRPr sz="1900"/>
          </a:p>
        </p:txBody>
      </p:sp>
      <p:pic>
        <p:nvPicPr>
          <p:cNvPr id="115" name="Google Shape;115;g375690cfed5_1_61"/>
          <p:cNvPicPr preferRelativeResize="0"/>
          <p:nvPr/>
        </p:nvPicPr>
        <p:blipFill rotWithShape="1">
          <a:blip r:embed="rId3">
            <a:alphaModFix/>
          </a:blip>
          <a:srcRect b="0" l="0" r="0" t="0"/>
          <a:stretch/>
        </p:blipFill>
        <p:spPr>
          <a:xfrm>
            <a:off x="1614012" y="2078168"/>
            <a:ext cx="8962756" cy="415914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g375690cfed5_1_68"/>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121" name="Google Shape;121;g375690cfed5_1_68"/>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122" name="Google Shape;122;g375690cfed5_1_68"/>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4. Segurtasuna</a:t>
            </a:r>
            <a:endParaRPr sz="1900"/>
          </a:p>
        </p:txBody>
      </p:sp>
      <p:sp>
        <p:nvSpPr>
          <p:cNvPr id="123" name="Google Shape;123;g375690cfed5_1_68"/>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Martxan jarri den plataformak komunikazio segurua bermatzen du:</a:t>
            </a:r>
            <a:endParaRPr sz="2400"/>
          </a:p>
          <a:p>
            <a:pPr indent="0" lvl="0" marL="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SzPts val="2400"/>
              <a:buChar char="●"/>
            </a:pPr>
            <a:r>
              <a:rPr lang="en-GB" sz="2400"/>
              <a:t>Erabiltzaile interfazeak (UI) HTTPS protokoloa erabiltzen du </a:t>
            </a:r>
            <a:endParaRPr sz="2400"/>
          </a:p>
          <a:p>
            <a:pPr indent="0" lvl="0" marL="457200" rtl="0" algn="l">
              <a:lnSpc>
                <a:spcPct val="115000"/>
              </a:lnSpc>
              <a:spcBef>
                <a:spcPts val="0"/>
              </a:spcBef>
              <a:spcAft>
                <a:spcPts val="0"/>
              </a:spcAft>
              <a:buSzPts val="1600"/>
              <a:buNone/>
            </a:pPr>
            <a:r>
              <a:rPr lang="en-GB" sz="2400"/>
              <a:t>443 portuan. (Let’s Encrypt zertifikatua)</a:t>
            </a:r>
            <a:endParaRPr sz="2400"/>
          </a:p>
          <a:p>
            <a:pPr indent="0" lvl="0" marL="91440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SzPts val="2400"/>
              <a:buChar char="●"/>
            </a:pPr>
            <a:r>
              <a:rPr lang="en-GB" sz="2400"/>
              <a:t>MQTT mezuak enkriptatuak doaz zertifikatu bera erabiliz. </a:t>
            </a:r>
            <a:endParaRPr sz="2400"/>
          </a:p>
          <a:p>
            <a:pPr indent="0" lvl="0" marL="0" rtl="0" algn="l">
              <a:lnSpc>
                <a:spcPct val="115000"/>
              </a:lnSpc>
              <a:spcBef>
                <a:spcPts val="0"/>
              </a:spcBef>
              <a:spcAft>
                <a:spcPts val="0"/>
              </a:spcAft>
              <a:buSzPts val="1600"/>
              <a:buNone/>
            </a:pPr>
            <a:r>
              <a:rPr lang="en-GB" sz="2400"/>
              <a:t>	Broker-a 8883 portuan entzuten dago.</a:t>
            </a:r>
            <a:endParaRPr sz="2400"/>
          </a:p>
          <a:p>
            <a:pPr indent="0" lvl="0" marL="457200" rtl="0" algn="l">
              <a:lnSpc>
                <a:spcPct val="115000"/>
              </a:lnSpc>
              <a:spcBef>
                <a:spcPts val="1200"/>
              </a:spcBef>
              <a:spcAft>
                <a:spcPts val="0"/>
              </a:spcAft>
              <a:buSzPts val="1600"/>
              <a:buNone/>
            </a:pPr>
            <a:r>
              <a:t/>
            </a:r>
            <a:endParaRPr sz="2400"/>
          </a:p>
          <a:p>
            <a:pPr indent="0" lvl="0" marL="457200" rtl="0" algn="l">
              <a:lnSpc>
                <a:spcPct val="115000"/>
              </a:lnSpc>
              <a:spcBef>
                <a:spcPts val="1200"/>
              </a:spcBef>
              <a:spcAft>
                <a:spcPts val="0"/>
              </a:spcAft>
              <a:buSzPts val="1600"/>
              <a:buNone/>
            </a:pPr>
            <a:r>
              <a:t/>
            </a:r>
            <a:endParaRPr b="1" sz="1100">
              <a:latin typeface="Arial"/>
              <a:ea typeface="Arial"/>
              <a:cs typeface="Arial"/>
              <a:sym typeface="Arial"/>
            </a:endParaRPr>
          </a:p>
          <a:p>
            <a:pPr indent="0" lvl="0" marL="457200" rtl="0" algn="l">
              <a:lnSpc>
                <a:spcPct val="115000"/>
              </a:lnSpc>
              <a:spcBef>
                <a:spcPts val="1200"/>
              </a:spcBef>
              <a:spcAft>
                <a:spcPts val="0"/>
              </a:spcAft>
              <a:buSzPts val="1600"/>
              <a:buNone/>
            </a:pPr>
            <a:r>
              <a:t/>
            </a:r>
            <a:endParaRPr sz="2400"/>
          </a:p>
          <a:p>
            <a:pPr indent="0" lvl="0" marL="0" rtl="0" algn="l">
              <a:lnSpc>
                <a:spcPct val="115000"/>
              </a:lnSpc>
              <a:spcBef>
                <a:spcPts val="120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124" name="Google Shape;124;g375690cfed5_1_68"/>
          <p:cNvPicPr preferRelativeResize="0"/>
          <p:nvPr/>
        </p:nvPicPr>
        <p:blipFill rotWithShape="1">
          <a:blip r:embed="rId3">
            <a:alphaModFix/>
          </a:blip>
          <a:srcRect b="0" l="0" r="0" t="0"/>
          <a:stretch/>
        </p:blipFill>
        <p:spPr>
          <a:xfrm>
            <a:off x="8923746" y="3183100"/>
            <a:ext cx="2373050" cy="266970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g375690cfed5_1_76"/>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130" name="Google Shape;130;g375690cfed5_1_76"/>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131" name="Google Shape;131;g375690cfed5_1_76"/>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4. Segurtasuna</a:t>
            </a:r>
            <a:endParaRPr sz="1900"/>
          </a:p>
        </p:txBody>
      </p:sp>
      <p:sp>
        <p:nvSpPr>
          <p:cNvPr id="132" name="Google Shape;132;g375690cfed5_1_76"/>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t/>
            </a:r>
            <a:endParaRPr sz="2400"/>
          </a:p>
          <a:p>
            <a:pPr indent="0" lvl="0" marL="457200" rtl="0" algn="l">
              <a:lnSpc>
                <a:spcPct val="115000"/>
              </a:lnSpc>
              <a:spcBef>
                <a:spcPts val="1200"/>
              </a:spcBef>
              <a:spcAft>
                <a:spcPts val="0"/>
              </a:spcAft>
              <a:buSzPts val="1600"/>
              <a:buNone/>
            </a:pPr>
            <a:r>
              <a:t/>
            </a:r>
            <a:endParaRPr sz="2400"/>
          </a:p>
          <a:p>
            <a:pPr indent="0" lvl="0" marL="457200" rtl="0" algn="l">
              <a:lnSpc>
                <a:spcPct val="115000"/>
              </a:lnSpc>
              <a:spcBef>
                <a:spcPts val="1200"/>
              </a:spcBef>
              <a:spcAft>
                <a:spcPts val="0"/>
              </a:spcAft>
              <a:buSzPts val="1600"/>
              <a:buNone/>
            </a:pPr>
            <a:r>
              <a:t/>
            </a:r>
            <a:endParaRPr b="1" sz="1100">
              <a:latin typeface="Arial"/>
              <a:ea typeface="Arial"/>
              <a:cs typeface="Arial"/>
              <a:sym typeface="Arial"/>
            </a:endParaRPr>
          </a:p>
          <a:p>
            <a:pPr indent="0" lvl="0" marL="457200" rtl="0" algn="l">
              <a:lnSpc>
                <a:spcPct val="115000"/>
              </a:lnSpc>
              <a:spcBef>
                <a:spcPts val="1200"/>
              </a:spcBef>
              <a:spcAft>
                <a:spcPts val="0"/>
              </a:spcAft>
              <a:buSzPts val="1600"/>
              <a:buNone/>
            </a:pPr>
            <a:r>
              <a:t/>
            </a:r>
            <a:endParaRPr sz="2400"/>
          </a:p>
          <a:p>
            <a:pPr indent="0" lvl="0" marL="0" rtl="0" algn="l">
              <a:lnSpc>
                <a:spcPct val="115000"/>
              </a:lnSpc>
              <a:spcBef>
                <a:spcPts val="120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133" name="Google Shape;133;g375690cfed5_1_76"/>
          <p:cNvPicPr preferRelativeResize="0"/>
          <p:nvPr/>
        </p:nvPicPr>
        <p:blipFill rotWithShape="1">
          <a:blip r:embed="rId3">
            <a:alphaModFix/>
          </a:blip>
          <a:srcRect b="37973" l="0" r="0" t="12908"/>
          <a:stretch/>
        </p:blipFill>
        <p:spPr>
          <a:xfrm>
            <a:off x="762025" y="2599387"/>
            <a:ext cx="5182280" cy="2811875"/>
          </a:xfrm>
          <a:prstGeom prst="rect">
            <a:avLst/>
          </a:prstGeom>
          <a:noFill/>
          <a:ln cap="flat" cmpd="sng" w="9525">
            <a:solidFill>
              <a:srgbClr val="B7B7B7"/>
            </a:solidFill>
            <a:prstDash val="solid"/>
            <a:round/>
            <a:headEnd len="sm" w="sm" type="none"/>
            <a:tailEnd len="sm" w="sm" type="none"/>
          </a:ln>
        </p:spPr>
      </p:pic>
      <p:pic>
        <p:nvPicPr>
          <p:cNvPr id="134" name="Google Shape;134;g375690cfed5_1_76"/>
          <p:cNvPicPr preferRelativeResize="0"/>
          <p:nvPr/>
        </p:nvPicPr>
        <p:blipFill rotWithShape="1">
          <a:blip r:embed="rId3">
            <a:alphaModFix/>
          </a:blip>
          <a:srcRect b="0" l="0" r="0" t="62493"/>
          <a:stretch/>
        </p:blipFill>
        <p:spPr>
          <a:xfrm>
            <a:off x="6413117" y="2931830"/>
            <a:ext cx="5182280" cy="2147000"/>
          </a:xfrm>
          <a:prstGeom prst="rect">
            <a:avLst/>
          </a:prstGeom>
          <a:noFill/>
          <a:ln cap="flat" cmpd="sng" w="9525">
            <a:solidFill>
              <a:srgbClr val="B7B7B7"/>
            </a:solidFill>
            <a:prstDash val="solid"/>
            <a:round/>
            <a:headEnd len="sm" w="sm" type="none"/>
            <a:tailEnd len="sm" w="sm" type="none"/>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g375690cfed5_1_85"/>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140" name="Google Shape;140;g375690cfed5_1_85"/>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141" name="Google Shape;141;g375690cfed5_1_85"/>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5. Oharrak</a:t>
            </a:r>
            <a:endParaRPr sz="1900"/>
          </a:p>
        </p:txBody>
      </p:sp>
      <p:sp>
        <p:nvSpPr>
          <p:cNvPr id="142" name="Google Shape;142;g375690cfed5_1_85"/>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Plataformaren inguruko ohar batzuk:</a:t>
            </a:r>
            <a:endParaRPr sz="2400"/>
          </a:p>
          <a:p>
            <a:pPr indent="0" lvl="0" marL="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SzPts val="2400"/>
              <a:buChar char="●"/>
            </a:pPr>
            <a:r>
              <a:rPr lang="en-GB" sz="2400"/>
              <a:t>Thingsboard zerbitzu hau ikastaroetan erabiltzeko sortu</a:t>
            </a:r>
            <a:endParaRPr sz="2400"/>
          </a:p>
          <a:p>
            <a:pPr indent="0" lvl="0" marL="0" rtl="0" algn="l">
              <a:lnSpc>
                <a:spcPct val="115000"/>
              </a:lnSpc>
              <a:spcBef>
                <a:spcPts val="0"/>
              </a:spcBef>
              <a:spcAft>
                <a:spcPts val="0"/>
              </a:spcAft>
              <a:buSzPts val="1600"/>
              <a:buNone/>
            </a:pPr>
            <a:r>
              <a:rPr lang="en-GB" sz="2400"/>
              <a:t>	da: bertan gordetzen diren datuen osotasuna ez da bermatzen</a:t>
            </a:r>
            <a:endParaRPr sz="2400"/>
          </a:p>
          <a:p>
            <a:pPr indent="457200" lvl="0" marL="0" rtl="0" algn="l">
              <a:lnSpc>
                <a:spcPct val="115000"/>
              </a:lnSpc>
              <a:spcBef>
                <a:spcPts val="0"/>
              </a:spcBef>
              <a:spcAft>
                <a:spcPts val="0"/>
              </a:spcAft>
              <a:buSzPts val="1600"/>
              <a:buNone/>
            </a:pPr>
            <a:r>
              <a:rPr lang="en-GB" sz="2400"/>
              <a:t>eta, momentuz, fase pilotu batean dago.</a:t>
            </a:r>
            <a:endParaRPr sz="2400"/>
          </a:p>
          <a:p>
            <a:pPr indent="0" lvl="0" marL="914400" rtl="0" algn="l">
              <a:lnSpc>
                <a:spcPct val="115000"/>
              </a:lnSpc>
              <a:spcBef>
                <a:spcPts val="0"/>
              </a:spcBef>
              <a:spcAft>
                <a:spcPts val="0"/>
              </a:spcAft>
              <a:buSzPts val="1600"/>
              <a:buNone/>
            </a:pPr>
            <a:r>
              <a:t/>
            </a:r>
            <a:endParaRPr sz="2400"/>
          </a:p>
          <a:p>
            <a:pPr indent="-368300" lvl="0" marL="457200" rtl="0" algn="l">
              <a:lnSpc>
                <a:spcPct val="115000"/>
              </a:lnSpc>
              <a:spcBef>
                <a:spcPts val="0"/>
              </a:spcBef>
              <a:spcAft>
                <a:spcPts val="0"/>
              </a:spcAft>
              <a:buSzPts val="2400"/>
              <a:buChar char="●"/>
            </a:pPr>
            <a:r>
              <a:rPr lang="en-GB" sz="2400"/>
              <a:t>Plataformak erabiltzen duen MQTT broker-a ez da broker</a:t>
            </a:r>
            <a:endParaRPr sz="2400"/>
          </a:p>
          <a:p>
            <a:pPr indent="0" lvl="0" marL="0" rtl="0" algn="l">
              <a:lnSpc>
                <a:spcPct val="115000"/>
              </a:lnSpc>
              <a:spcBef>
                <a:spcPts val="0"/>
              </a:spcBef>
              <a:spcAft>
                <a:spcPts val="0"/>
              </a:spcAft>
              <a:buSzPts val="1600"/>
              <a:buNone/>
            </a:pPr>
            <a:r>
              <a:rPr lang="en-GB" sz="2400"/>
              <a:t>	publiko bat, Thingsboard gailuak konektatzeko bakarrik</a:t>
            </a:r>
            <a:endParaRPr sz="2400"/>
          </a:p>
          <a:p>
            <a:pPr indent="0" lvl="0" marL="0" rtl="0" algn="l">
              <a:lnSpc>
                <a:spcPct val="115000"/>
              </a:lnSpc>
              <a:spcBef>
                <a:spcPts val="0"/>
              </a:spcBef>
              <a:spcAft>
                <a:spcPts val="0"/>
              </a:spcAft>
              <a:buSzPts val="1600"/>
              <a:buNone/>
            </a:pPr>
            <a:r>
              <a:rPr lang="en-GB" sz="2400"/>
              <a:t>	erabili daiteke.</a:t>
            </a:r>
            <a:endParaRPr sz="2400"/>
          </a:p>
          <a:p>
            <a:pPr indent="0" lvl="0" marL="457200" rtl="0" algn="l">
              <a:lnSpc>
                <a:spcPct val="115000"/>
              </a:lnSpc>
              <a:spcBef>
                <a:spcPts val="1200"/>
              </a:spcBef>
              <a:spcAft>
                <a:spcPts val="0"/>
              </a:spcAft>
              <a:buSzPts val="1600"/>
              <a:buNone/>
            </a:pPr>
            <a:r>
              <a:t/>
            </a:r>
            <a:endParaRPr sz="2400"/>
          </a:p>
          <a:p>
            <a:pPr indent="0" lvl="0" marL="457200" rtl="0" algn="l">
              <a:lnSpc>
                <a:spcPct val="115000"/>
              </a:lnSpc>
              <a:spcBef>
                <a:spcPts val="1200"/>
              </a:spcBef>
              <a:spcAft>
                <a:spcPts val="0"/>
              </a:spcAft>
              <a:buSzPts val="1600"/>
              <a:buNone/>
            </a:pPr>
            <a:r>
              <a:t/>
            </a:r>
            <a:endParaRPr b="1" sz="1100">
              <a:latin typeface="Arial"/>
              <a:ea typeface="Arial"/>
              <a:cs typeface="Arial"/>
              <a:sym typeface="Arial"/>
            </a:endParaRPr>
          </a:p>
          <a:p>
            <a:pPr indent="0" lvl="0" marL="457200" rtl="0" algn="l">
              <a:lnSpc>
                <a:spcPct val="115000"/>
              </a:lnSpc>
              <a:spcBef>
                <a:spcPts val="1200"/>
              </a:spcBef>
              <a:spcAft>
                <a:spcPts val="0"/>
              </a:spcAft>
              <a:buSzPts val="1600"/>
              <a:buNone/>
            </a:pPr>
            <a:r>
              <a:t/>
            </a:r>
            <a:endParaRPr sz="2400"/>
          </a:p>
          <a:p>
            <a:pPr indent="0" lvl="0" marL="0" rtl="0" algn="l">
              <a:lnSpc>
                <a:spcPct val="115000"/>
              </a:lnSpc>
              <a:spcBef>
                <a:spcPts val="120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143" name="Google Shape;143;g375690cfed5_1_85"/>
          <p:cNvPicPr preferRelativeResize="0"/>
          <p:nvPr/>
        </p:nvPicPr>
        <p:blipFill rotWithShape="1">
          <a:blip r:embed="rId3">
            <a:alphaModFix/>
          </a:blip>
          <a:srcRect b="0" l="0" r="0" t="0"/>
          <a:stretch/>
        </p:blipFill>
        <p:spPr>
          <a:xfrm>
            <a:off x="8881491" y="3112288"/>
            <a:ext cx="2700499" cy="27005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pic>
        <p:nvPicPr>
          <p:cNvPr descr="Icon&#10;&#10;Description automatically generated" id="148" name="Google Shape;148;p3"/>
          <p:cNvPicPr preferRelativeResize="0"/>
          <p:nvPr/>
        </p:nvPicPr>
        <p:blipFill rotWithShape="1">
          <a:blip r:embed="rId3">
            <a:alphaModFix/>
          </a:blip>
          <a:srcRect b="15742" l="12589" r="15262" t="15276"/>
          <a:stretch/>
        </p:blipFill>
        <p:spPr>
          <a:xfrm>
            <a:off x="803107" y="4798637"/>
            <a:ext cx="467472" cy="446937"/>
          </a:xfrm>
          <a:prstGeom prst="rect">
            <a:avLst/>
          </a:prstGeom>
          <a:noFill/>
          <a:ln>
            <a:noFill/>
          </a:ln>
        </p:spPr>
      </p:pic>
      <p:pic>
        <p:nvPicPr>
          <p:cNvPr descr="Icon&#10;&#10;Description automatically generated" id="149" name="Google Shape;149;p3"/>
          <p:cNvPicPr preferRelativeResize="0"/>
          <p:nvPr/>
        </p:nvPicPr>
        <p:blipFill rotWithShape="1">
          <a:blip r:embed="rId4">
            <a:alphaModFix/>
          </a:blip>
          <a:srcRect b="14522" l="14710" r="11904" t="12668"/>
          <a:stretch/>
        </p:blipFill>
        <p:spPr>
          <a:xfrm>
            <a:off x="5130665" y="4702639"/>
            <a:ext cx="516714" cy="512670"/>
          </a:xfrm>
          <a:prstGeom prst="rect">
            <a:avLst/>
          </a:prstGeom>
          <a:noFill/>
          <a:ln>
            <a:noFill/>
          </a:ln>
        </p:spPr>
      </p:pic>
      <p:sp>
        <p:nvSpPr>
          <p:cNvPr id="150" name="Google Shape;150;p3"/>
          <p:cNvSpPr/>
          <p:nvPr/>
        </p:nvSpPr>
        <p:spPr>
          <a:xfrm>
            <a:off x="784272" y="3028890"/>
            <a:ext cx="2073687"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GB" sz="2000">
                <a:solidFill>
                  <a:srgbClr val="13284B"/>
                </a:solidFill>
                <a:latin typeface="Roboto"/>
                <a:ea typeface="Roboto"/>
                <a:cs typeface="Roboto"/>
                <a:sym typeface="Roboto"/>
              </a:rPr>
              <a:t>#LCAMP_EU</a:t>
            </a:r>
            <a:endParaRPr b="1" sz="2000">
              <a:solidFill>
                <a:schemeClr val="dk1"/>
              </a:solidFill>
              <a:latin typeface="Roboto"/>
              <a:ea typeface="Roboto"/>
              <a:cs typeface="Roboto"/>
              <a:sym typeface="Roboto"/>
            </a:endParaRPr>
          </a:p>
        </p:txBody>
      </p:sp>
      <p:sp>
        <p:nvSpPr>
          <p:cNvPr id="151" name="Google Shape;151;p3"/>
          <p:cNvSpPr/>
          <p:nvPr/>
        </p:nvSpPr>
        <p:spPr>
          <a:xfrm>
            <a:off x="0"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www.lcamp.eu</a:t>
            </a:r>
            <a:endParaRPr/>
          </a:p>
        </p:txBody>
      </p:sp>
      <p:sp>
        <p:nvSpPr>
          <p:cNvPr id="152" name="Google Shape;152;p3"/>
          <p:cNvSpPr/>
          <p:nvPr/>
        </p:nvSpPr>
        <p:spPr>
          <a:xfrm>
            <a:off x="1894483" y="5311214"/>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@LCAMP_EU</a:t>
            </a:r>
            <a:endParaRPr/>
          </a:p>
        </p:txBody>
      </p:sp>
      <p:sp>
        <p:nvSpPr>
          <p:cNvPr id="153" name="Google Shape;153;p3"/>
          <p:cNvSpPr/>
          <p:nvPr/>
        </p:nvSpPr>
        <p:spPr>
          <a:xfrm>
            <a:off x="3968170" y="5308072"/>
            <a:ext cx="2841704"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200">
                <a:solidFill>
                  <a:srgbClr val="57B9DF"/>
                </a:solidFill>
                <a:latin typeface="Roboto"/>
                <a:ea typeface="Roboto"/>
                <a:cs typeface="Roboto"/>
                <a:sym typeface="Roboto"/>
              </a:rPr>
              <a:t>LCAMP</a:t>
            </a:r>
            <a:br>
              <a:rPr lang="en-GB" sz="1200">
                <a:solidFill>
                  <a:srgbClr val="57B9DF"/>
                </a:solidFill>
                <a:latin typeface="Roboto"/>
                <a:ea typeface="Roboto"/>
                <a:cs typeface="Roboto"/>
                <a:sym typeface="Roboto"/>
              </a:rPr>
            </a:br>
            <a:r>
              <a:rPr i="0" lang="en-GB" sz="1200">
                <a:solidFill>
                  <a:srgbClr val="57B9DF"/>
                </a:solidFill>
                <a:latin typeface="Roboto"/>
                <a:ea typeface="Roboto"/>
                <a:cs typeface="Roboto"/>
                <a:sym typeface="Roboto"/>
              </a:rPr>
              <a:t>Learner Centric Advanced Manufacturing Platform for CoVEs</a:t>
            </a:r>
            <a:endParaRPr i="0" sz="1200">
              <a:solidFill>
                <a:srgbClr val="57B9DF"/>
              </a:solidFill>
              <a:latin typeface="Roboto"/>
              <a:ea typeface="Roboto"/>
              <a:cs typeface="Roboto"/>
              <a:sym typeface="Roboto"/>
            </a:endParaRPr>
          </a:p>
        </p:txBody>
      </p:sp>
      <p:pic>
        <p:nvPicPr>
          <p:cNvPr descr="A white x in a black background&#10;&#10;Description automatically generated" id="154" name="Google Shape;154;p3"/>
          <p:cNvPicPr preferRelativeResize="0"/>
          <p:nvPr/>
        </p:nvPicPr>
        <p:blipFill rotWithShape="1">
          <a:blip r:embed="rId5">
            <a:alphaModFix/>
          </a:blip>
          <a:srcRect b="10856" l="23471" r="23100" t="13713"/>
          <a:stretch/>
        </p:blipFill>
        <p:spPr>
          <a:xfrm>
            <a:off x="2697618" y="4785341"/>
            <a:ext cx="454127" cy="468318"/>
          </a:xfrm>
          <a:prstGeom prst="rect">
            <a:avLst/>
          </a:prstGeom>
          <a:noFill/>
          <a:ln>
            <a:noFill/>
          </a:ln>
        </p:spPr>
      </p:pic>
      <p:pic>
        <p:nvPicPr>
          <p:cNvPr descr="Email outline" id="155" name="Google Shape;155;p3"/>
          <p:cNvPicPr preferRelativeResize="0"/>
          <p:nvPr/>
        </p:nvPicPr>
        <p:blipFill rotWithShape="1">
          <a:blip r:embed="rId6">
            <a:alphaModFix/>
          </a:blip>
          <a:srcRect b="0" l="0" r="0" t="0"/>
          <a:stretch/>
        </p:blipFill>
        <p:spPr>
          <a:xfrm>
            <a:off x="1043637" y="3421983"/>
            <a:ext cx="622663" cy="622663"/>
          </a:xfrm>
          <a:prstGeom prst="rect">
            <a:avLst/>
          </a:prstGeom>
          <a:noFill/>
          <a:ln>
            <a:noFill/>
          </a:ln>
        </p:spPr>
      </p:pic>
      <p:sp>
        <p:nvSpPr>
          <p:cNvPr id="156" name="Google Shape;156;p3"/>
          <p:cNvSpPr/>
          <p:nvPr/>
        </p:nvSpPr>
        <p:spPr>
          <a:xfrm>
            <a:off x="1354968" y="3569635"/>
            <a:ext cx="2073687" cy="33855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600">
                <a:solidFill>
                  <a:srgbClr val="57B9DF"/>
                </a:solidFill>
                <a:latin typeface="Roboto"/>
                <a:ea typeface="Roboto"/>
                <a:cs typeface="Roboto"/>
                <a:sym typeface="Roboto"/>
              </a:rPr>
              <a:t>info@lcamp.eu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pic>
        <p:nvPicPr>
          <p:cNvPr id="44" name="Google Shape;44;g375690cfed5_1_0"/>
          <p:cNvPicPr preferRelativeResize="0"/>
          <p:nvPr/>
        </p:nvPicPr>
        <p:blipFill rotWithShape="1">
          <a:blip r:embed="rId3">
            <a:alphaModFix amt="20000"/>
          </a:blip>
          <a:srcRect b="2240" l="0" r="0" t="7031"/>
          <a:stretch/>
        </p:blipFill>
        <p:spPr>
          <a:xfrm>
            <a:off x="9276" y="965125"/>
            <a:ext cx="12190400" cy="5603750"/>
          </a:xfrm>
          <a:prstGeom prst="rect">
            <a:avLst/>
          </a:prstGeom>
          <a:noFill/>
          <a:ln>
            <a:noFill/>
          </a:ln>
        </p:spPr>
      </p:pic>
      <p:sp>
        <p:nvSpPr>
          <p:cNvPr id="45" name="Google Shape;45;g375690cfed5_1_0"/>
          <p:cNvSpPr txBox="1"/>
          <p:nvPr/>
        </p:nvSpPr>
        <p:spPr>
          <a:xfrm>
            <a:off x="874741" y="4973106"/>
            <a:ext cx="10442400" cy="4005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000"/>
              <a:buFont typeface="Arial"/>
              <a:buNone/>
            </a:pPr>
            <a:r>
              <a:rPr b="0" i="0" lang="en-GB" sz="2000" u="none" cap="none" strike="noStrike">
                <a:solidFill>
                  <a:schemeClr val="dk1"/>
                </a:solidFill>
                <a:latin typeface="Arial"/>
                <a:ea typeface="Arial"/>
                <a:cs typeface="Arial"/>
                <a:sym typeface="Arial"/>
              </a:rPr>
              <a:t>AITOR ITURRIOZ</a:t>
            </a:r>
            <a:endParaRPr b="0" i="0" sz="1500" u="none" cap="none" strike="noStrike">
              <a:solidFill>
                <a:srgbClr val="000000"/>
              </a:solidFill>
              <a:latin typeface="Arial"/>
              <a:ea typeface="Arial"/>
              <a:cs typeface="Arial"/>
              <a:sym typeface="Arial"/>
            </a:endParaRPr>
          </a:p>
        </p:txBody>
      </p:sp>
      <p:sp>
        <p:nvSpPr>
          <p:cNvPr id="46" name="Google Shape;46;g375690cfed5_1_0"/>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47" name="Google Shape;47;g375690cfed5_1_0"/>
          <p:cNvSpPr txBox="1"/>
          <p:nvPr/>
        </p:nvSpPr>
        <p:spPr>
          <a:xfrm>
            <a:off x="781053" y="2132856"/>
            <a:ext cx="10442400" cy="16311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5100"/>
              <a:buFont typeface="Arial"/>
              <a:buNone/>
            </a:pPr>
            <a:r>
              <a:t/>
            </a:r>
            <a:endParaRPr b="1" i="0" sz="51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5100"/>
              <a:buFont typeface="Arial"/>
              <a:buNone/>
            </a:pPr>
            <a:r>
              <a:rPr b="1" i="0" lang="en-GB" sz="5100" u="none" cap="none" strike="noStrike">
                <a:solidFill>
                  <a:srgbClr val="000000"/>
                </a:solidFill>
                <a:latin typeface="Arial"/>
                <a:ea typeface="Arial"/>
                <a:cs typeface="Arial"/>
                <a:sym typeface="Arial"/>
              </a:rPr>
              <a:t>thingsboard.tknika.eus</a:t>
            </a:r>
            <a:endParaRPr b="1" i="0" sz="51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g375690cfed5_1_8"/>
          <p:cNvSpPr txBox="1"/>
          <p:nvPr>
            <p:ph idx="4294967295" type="title"/>
          </p:nvPr>
        </p:nvSpPr>
        <p:spPr>
          <a:xfrm>
            <a:off x="478645" y="1124744"/>
            <a:ext cx="11162700" cy="864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100"/>
              <a:buFont typeface="Arial"/>
              <a:buNone/>
            </a:pPr>
            <a:r>
              <a:rPr lang="en-GB"/>
              <a:t>Edukiak</a:t>
            </a:r>
            <a:endParaRPr/>
          </a:p>
        </p:txBody>
      </p:sp>
      <p:sp>
        <p:nvSpPr>
          <p:cNvPr id="53" name="Google Shape;53;g375690cfed5_1_8"/>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54" name="Google Shape;54;g375690cfed5_1_8"/>
          <p:cNvSpPr txBox="1"/>
          <p:nvPr>
            <p:ph idx="1" type="body"/>
          </p:nvPr>
        </p:nvSpPr>
        <p:spPr>
          <a:xfrm>
            <a:off x="3454275" y="1988850"/>
            <a:ext cx="5283300" cy="3528300"/>
          </a:xfrm>
          <a:prstGeom prst="rect">
            <a:avLst/>
          </a:prstGeom>
          <a:noFill/>
          <a:ln>
            <a:noFill/>
          </a:ln>
        </p:spPr>
        <p:txBody>
          <a:bodyPr anchorCtr="0" anchor="t" bIns="45700" lIns="91425" spcFirstLastPara="1" rIns="91425" wrap="square" tIns="45700">
            <a:noAutofit/>
          </a:bodyPr>
          <a:lstStyle/>
          <a:p>
            <a:pPr indent="-361950" lvl="0" marL="457200" rtl="0" algn="just">
              <a:lnSpc>
                <a:spcPct val="100000"/>
              </a:lnSpc>
              <a:spcBef>
                <a:spcPts val="0"/>
              </a:spcBef>
              <a:spcAft>
                <a:spcPts val="0"/>
              </a:spcAft>
              <a:buSzPts val="2300"/>
              <a:buAutoNum type="arabicPeriod"/>
            </a:pPr>
            <a:r>
              <a:rPr lang="en-GB" sz="2300"/>
              <a:t>Sarrera</a:t>
            </a:r>
            <a:endParaRPr sz="2300"/>
          </a:p>
          <a:p>
            <a:pPr indent="0" lvl="0" marL="457200" rtl="0" algn="just">
              <a:lnSpc>
                <a:spcPct val="100000"/>
              </a:lnSpc>
              <a:spcBef>
                <a:spcPts val="0"/>
              </a:spcBef>
              <a:spcAft>
                <a:spcPts val="0"/>
              </a:spcAft>
              <a:buSzPts val="1900"/>
              <a:buNone/>
            </a:pPr>
            <a:r>
              <a:t/>
            </a:r>
            <a:endParaRPr sz="2300"/>
          </a:p>
          <a:p>
            <a:pPr indent="0" lvl="0" marL="0" rtl="0" algn="just">
              <a:lnSpc>
                <a:spcPct val="100000"/>
              </a:lnSpc>
              <a:spcBef>
                <a:spcPts val="0"/>
              </a:spcBef>
              <a:spcAft>
                <a:spcPts val="0"/>
              </a:spcAft>
              <a:buSzPts val="1900"/>
              <a:buNone/>
            </a:pPr>
            <a:r>
              <a:rPr lang="en-GB" sz="2300"/>
              <a:t>2. 	Ezaugarriak</a:t>
            </a:r>
            <a:endParaRPr sz="2300"/>
          </a:p>
          <a:p>
            <a:pPr indent="0" lvl="0" marL="457200" rtl="0" algn="just">
              <a:lnSpc>
                <a:spcPct val="100000"/>
              </a:lnSpc>
              <a:spcBef>
                <a:spcPts val="0"/>
              </a:spcBef>
              <a:spcAft>
                <a:spcPts val="0"/>
              </a:spcAft>
              <a:buSzPts val="1900"/>
              <a:buNone/>
            </a:pPr>
            <a:r>
              <a:t/>
            </a:r>
            <a:endParaRPr sz="2300"/>
          </a:p>
          <a:p>
            <a:pPr indent="0" lvl="0" marL="0" rtl="0" algn="just">
              <a:lnSpc>
                <a:spcPct val="100000"/>
              </a:lnSpc>
              <a:spcBef>
                <a:spcPts val="0"/>
              </a:spcBef>
              <a:spcAft>
                <a:spcPts val="0"/>
              </a:spcAft>
              <a:buSzPts val="1900"/>
              <a:buNone/>
            </a:pPr>
            <a:r>
              <a:rPr lang="en-GB" sz="2300"/>
              <a:t>3.	Erabiltzaile kontua</a:t>
            </a:r>
            <a:endParaRPr sz="2300"/>
          </a:p>
          <a:p>
            <a:pPr indent="0" lvl="0" marL="0" rtl="0" algn="just">
              <a:lnSpc>
                <a:spcPct val="100000"/>
              </a:lnSpc>
              <a:spcBef>
                <a:spcPts val="0"/>
              </a:spcBef>
              <a:spcAft>
                <a:spcPts val="0"/>
              </a:spcAft>
              <a:buSzPts val="1900"/>
              <a:buNone/>
            </a:pPr>
            <a:r>
              <a:t/>
            </a:r>
            <a:endParaRPr sz="2300"/>
          </a:p>
          <a:p>
            <a:pPr indent="0" lvl="0" marL="0" rtl="0" algn="just">
              <a:lnSpc>
                <a:spcPct val="100000"/>
              </a:lnSpc>
              <a:spcBef>
                <a:spcPts val="0"/>
              </a:spcBef>
              <a:spcAft>
                <a:spcPts val="0"/>
              </a:spcAft>
              <a:buSzPts val="1900"/>
              <a:buNone/>
            </a:pPr>
            <a:r>
              <a:rPr lang="en-GB" sz="2300"/>
              <a:t>4.	Segurtasuna</a:t>
            </a:r>
            <a:endParaRPr sz="2300"/>
          </a:p>
          <a:p>
            <a:pPr indent="0" lvl="0" marL="0" rtl="0" algn="just">
              <a:lnSpc>
                <a:spcPct val="100000"/>
              </a:lnSpc>
              <a:spcBef>
                <a:spcPts val="0"/>
              </a:spcBef>
              <a:spcAft>
                <a:spcPts val="0"/>
              </a:spcAft>
              <a:buSzPts val="1900"/>
              <a:buNone/>
            </a:pPr>
            <a:r>
              <a:t/>
            </a:r>
            <a:endParaRPr sz="2300"/>
          </a:p>
          <a:p>
            <a:pPr indent="0" lvl="0" marL="0" rtl="0" algn="just">
              <a:lnSpc>
                <a:spcPct val="100000"/>
              </a:lnSpc>
              <a:spcBef>
                <a:spcPts val="0"/>
              </a:spcBef>
              <a:spcAft>
                <a:spcPts val="0"/>
              </a:spcAft>
              <a:buSzPts val="1900"/>
              <a:buNone/>
            </a:pPr>
            <a:r>
              <a:rPr lang="en-GB" sz="2300"/>
              <a:t>5.	Oharrak</a:t>
            </a:r>
            <a:endParaRPr sz="2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g375690cfed5_1_14"/>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60" name="Google Shape;60;g375690cfed5_1_14"/>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61" name="Google Shape;61;g375690cfed5_1_14"/>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Sarrera</a:t>
            </a:r>
            <a:endParaRPr sz="1900"/>
          </a:p>
        </p:txBody>
      </p:sp>
      <p:sp>
        <p:nvSpPr>
          <p:cNvPr id="62" name="Google Shape;62;g375690cfed5_1_14"/>
          <p:cNvSpPr txBox="1"/>
          <p:nvPr>
            <p:ph idx="2" type="body"/>
          </p:nvPr>
        </p:nvSpPr>
        <p:spPr>
          <a:xfrm>
            <a:off x="775079" y="2357275"/>
            <a:ext cx="5472900" cy="3816300"/>
          </a:xfrm>
          <a:prstGeom prst="rect">
            <a:avLst/>
          </a:prstGeom>
          <a:noFill/>
          <a:ln>
            <a:noFill/>
          </a:ln>
        </p:spPr>
        <p:txBody>
          <a:bodyPr anchorCtr="0" anchor="t" bIns="45700" lIns="91425" spcFirstLastPara="1" rIns="91425" wrap="square" tIns="45700">
            <a:noAutofit/>
          </a:bodyPr>
          <a:lstStyle/>
          <a:p>
            <a:pPr indent="45720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457200" lvl="0" marL="0" rtl="0" algn="ctr">
              <a:lnSpc>
                <a:spcPct val="115000"/>
              </a:lnSpc>
              <a:spcBef>
                <a:spcPts val="0"/>
              </a:spcBef>
              <a:spcAft>
                <a:spcPts val="0"/>
              </a:spcAft>
              <a:buSzPts val="1600"/>
              <a:buNone/>
            </a:pPr>
            <a:r>
              <a:rPr b="1" lang="en-GB" sz="2400" u="sng">
                <a:solidFill>
                  <a:schemeClr val="hlink"/>
                </a:solidFill>
                <a:hlinkClick r:id="rId3"/>
              </a:rPr>
              <a:t>thingsboard.tknika.eus</a:t>
            </a:r>
            <a:r>
              <a:rPr lang="en-GB" sz="2400"/>
              <a:t> Tknikak lainoan kokaturiko Thingsboard  zerbitzua da. Ikastaroan erabiliko dugun plataforma izango.</a:t>
            </a:r>
            <a:endParaRPr sz="2400"/>
          </a:p>
        </p:txBody>
      </p:sp>
      <p:pic>
        <p:nvPicPr>
          <p:cNvPr id="63" name="Google Shape;63;g375690cfed5_1_14"/>
          <p:cNvPicPr preferRelativeResize="0"/>
          <p:nvPr/>
        </p:nvPicPr>
        <p:blipFill rotWithShape="1">
          <a:blip r:embed="rId4">
            <a:alphaModFix/>
          </a:blip>
          <a:srcRect b="31502" l="13235" r="13191" t="29624"/>
          <a:stretch/>
        </p:blipFill>
        <p:spPr>
          <a:xfrm>
            <a:off x="6942436" y="3213638"/>
            <a:ext cx="4148772" cy="11507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g375690cfed5_1_22"/>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69" name="Google Shape;69;g375690cfed5_1_22"/>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70" name="Google Shape;70;g375690cfed5_1_22"/>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1. Sarrera</a:t>
            </a:r>
            <a:endParaRPr sz="1900"/>
          </a:p>
        </p:txBody>
      </p:sp>
      <p:sp>
        <p:nvSpPr>
          <p:cNvPr id="71" name="Google Shape;71;g375690cfed5_1_22"/>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Thingsboard Professional Edition (PE) zerbitzuan oinarritua dago:</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rPr lang="en-GB" sz="2400" u="sng">
                <a:solidFill>
                  <a:schemeClr val="hlink"/>
                </a:solidFill>
                <a:hlinkClick r:id="rId3"/>
              </a:rPr>
              <a:t>https://thingsboard.io/docs/pe/</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Horrela izanik, ondorengo ezaugarriak eskaintzen ditu:</a:t>
            </a:r>
            <a:endParaRPr sz="2400"/>
          </a:p>
          <a:p>
            <a:pPr indent="0" lvl="0" marL="0" rtl="0" algn="l">
              <a:lnSpc>
                <a:spcPct val="115000"/>
              </a:lnSpc>
              <a:spcBef>
                <a:spcPts val="0"/>
              </a:spcBef>
              <a:spcAft>
                <a:spcPts val="0"/>
              </a:spcAft>
              <a:buSzPts val="1600"/>
              <a:buNone/>
            </a:pPr>
            <a:r>
              <a:rPr lang="en-GB" sz="2400"/>
              <a:t>	</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72" name="Google Shape;72;g375690cfed5_1_22"/>
          <p:cNvPicPr preferRelativeResize="0"/>
          <p:nvPr/>
        </p:nvPicPr>
        <p:blipFill rotWithShape="1">
          <a:blip r:embed="rId4">
            <a:alphaModFix/>
          </a:blip>
          <a:srcRect b="0" l="0" r="0" t="0"/>
          <a:stretch/>
        </p:blipFill>
        <p:spPr>
          <a:xfrm>
            <a:off x="5352465" y="3449225"/>
            <a:ext cx="1817716" cy="45990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g375690cfed5_1_30"/>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78" name="Google Shape;78;g375690cfed5_1_30"/>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79" name="Google Shape;79;g375690cfed5_1_30"/>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Ezaugarriak</a:t>
            </a:r>
            <a:endParaRPr sz="1900"/>
          </a:p>
        </p:txBody>
      </p:sp>
      <p:sp>
        <p:nvSpPr>
          <p:cNvPr id="80" name="Google Shape;80;g375690cfed5_1_30"/>
          <p:cNvSpPr txBox="1"/>
          <p:nvPr>
            <p:ph idx="2" type="body"/>
          </p:nvPr>
        </p:nvSpPr>
        <p:spPr>
          <a:xfrm>
            <a:off x="775080" y="2097180"/>
            <a:ext cx="10972800" cy="3816300"/>
          </a:xfrm>
          <a:prstGeom prst="rect">
            <a:avLst/>
          </a:prstGeom>
          <a:noFill/>
          <a:ln>
            <a:noFill/>
          </a:ln>
        </p:spPr>
        <p:txBody>
          <a:bodyPr anchorCtr="0" anchor="t" bIns="45700" lIns="91425" spcFirstLastPara="1" rIns="91425" wrap="square" tIns="45700">
            <a:noAutofit/>
          </a:bodyPr>
          <a:lstStyle/>
          <a:p>
            <a:pPr indent="-368300" lvl="0" marL="457200" rtl="0" algn="l">
              <a:lnSpc>
                <a:spcPct val="115000"/>
              </a:lnSpc>
              <a:spcBef>
                <a:spcPts val="1100"/>
              </a:spcBef>
              <a:spcAft>
                <a:spcPts val="0"/>
              </a:spcAft>
              <a:buSzPts val="2400"/>
              <a:buChar char="●"/>
            </a:pPr>
            <a:r>
              <a:rPr b="1" lang="en-GB" sz="2400" u="sng">
                <a:solidFill>
                  <a:schemeClr val="hlink"/>
                </a:solidFill>
                <a:hlinkClick r:id="rId3"/>
              </a:rPr>
              <a:t>Attributes</a:t>
            </a:r>
            <a:r>
              <a:rPr lang="en-GB" sz="2400"/>
              <a:t> - Entitateei key-value atributu pertsonalizatuak esleitu.</a:t>
            </a:r>
            <a:endParaRPr sz="1500"/>
          </a:p>
          <a:p>
            <a:pPr indent="-368300" lvl="0" marL="457200" rtl="0" algn="l">
              <a:lnSpc>
                <a:spcPct val="115000"/>
              </a:lnSpc>
              <a:spcBef>
                <a:spcPts val="1100"/>
              </a:spcBef>
              <a:spcAft>
                <a:spcPts val="0"/>
              </a:spcAft>
              <a:buSzPts val="2400"/>
              <a:buChar char="●"/>
            </a:pPr>
            <a:r>
              <a:rPr b="1" lang="en-GB" sz="2400" u="sng">
                <a:solidFill>
                  <a:schemeClr val="hlink"/>
                </a:solidFill>
                <a:hlinkClick r:id="rId4"/>
              </a:rPr>
              <a:t>Telemetry</a:t>
            </a:r>
            <a:r>
              <a:rPr lang="en-GB" sz="2400"/>
              <a:t> - Denbora-serieko datuak bildu.</a:t>
            </a:r>
            <a:endParaRPr sz="2400"/>
          </a:p>
          <a:p>
            <a:pPr indent="-368300" lvl="0" marL="457200" rtl="0" algn="l">
              <a:lnSpc>
                <a:spcPct val="115000"/>
              </a:lnSpc>
              <a:spcBef>
                <a:spcPts val="1100"/>
              </a:spcBef>
              <a:spcAft>
                <a:spcPts val="0"/>
              </a:spcAft>
              <a:buSzPts val="2400"/>
              <a:buChar char="●"/>
            </a:pPr>
            <a:r>
              <a:rPr b="1" lang="en-GB" sz="2400" u="sng">
                <a:solidFill>
                  <a:schemeClr val="hlink"/>
                </a:solidFill>
                <a:hlinkClick r:id="rId5"/>
              </a:rPr>
              <a:t>Data visualization</a:t>
            </a:r>
            <a:r>
              <a:rPr lang="en-GB" sz="2400"/>
              <a:t> - Datuak bistaratu: widget-ak, dashboard-ak...</a:t>
            </a:r>
            <a:endParaRPr sz="2400"/>
          </a:p>
          <a:p>
            <a:pPr indent="-368300" lvl="0" marL="457200" rtl="0" algn="l">
              <a:lnSpc>
                <a:spcPct val="115000"/>
              </a:lnSpc>
              <a:spcBef>
                <a:spcPts val="1100"/>
              </a:spcBef>
              <a:spcAft>
                <a:spcPts val="0"/>
              </a:spcAft>
              <a:buSzPts val="2400"/>
              <a:buChar char="●"/>
            </a:pPr>
            <a:r>
              <a:rPr b="1" lang="en-GB" sz="2400" u="sng">
                <a:solidFill>
                  <a:schemeClr val="hlink"/>
                </a:solidFill>
                <a:hlinkClick r:id="rId6"/>
              </a:rPr>
              <a:t>Rule engine</a:t>
            </a:r>
            <a:r>
              <a:rPr lang="en-GB" sz="2400"/>
              <a:t> - Erregelak konfiguratu eta telemetry-en arabera gertaerak sortu.</a:t>
            </a:r>
            <a:endParaRPr sz="2400"/>
          </a:p>
          <a:p>
            <a:pPr indent="-368300" lvl="0" marL="457200" rtl="0" algn="l">
              <a:lnSpc>
                <a:spcPct val="115000"/>
              </a:lnSpc>
              <a:spcBef>
                <a:spcPts val="1200"/>
              </a:spcBef>
              <a:spcAft>
                <a:spcPts val="0"/>
              </a:spcAft>
              <a:buSzPts val="2400"/>
              <a:buChar char="●"/>
            </a:pPr>
            <a:r>
              <a:rPr b="1" lang="en-GB" sz="2400" u="sng">
                <a:solidFill>
                  <a:schemeClr val="hlink"/>
                </a:solidFill>
                <a:hlinkClick r:id="rId7"/>
              </a:rPr>
              <a:t>RPC</a:t>
            </a:r>
            <a:r>
              <a:rPr lang="en-GB" sz="2400"/>
              <a:t> - Gailuei aginduak bidali (remote call procedure).</a:t>
            </a:r>
            <a:endParaRPr sz="2400"/>
          </a:p>
          <a:p>
            <a:pPr indent="-368300" lvl="0" marL="457200" rtl="0" algn="l">
              <a:lnSpc>
                <a:spcPct val="115000"/>
              </a:lnSpc>
              <a:spcBef>
                <a:spcPts val="1200"/>
              </a:spcBef>
              <a:spcAft>
                <a:spcPts val="0"/>
              </a:spcAft>
              <a:buSzPts val="2400"/>
              <a:buChar char="●"/>
            </a:pPr>
            <a:r>
              <a:rPr b="1" lang="en-GB" sz="2400" u="sng">
                <a:solidFill>
                  <a:schemeClr val="hlink"/>
                </a:solidFill>
                <a:hlinkClick r:id="rId8"/>
              </a:rPr>
              <a:t>White-labeling</a:t>
            </a:r>
            <a:r>
              <a:rPr lang="en-GB" sz="2400"/>
              <a:t> - Enpresaren logoa, kolore eskema eta posta elektronikoa 2 minututan konfiguratu.</a:t>
            </a:r>
            <a:endParaRPr sz="2400"/>
          </a:p>
          <a:p>
            <a:pPr indent="0" lvl="0" marL="457200" rtl="0" algn="l">
              <a:lnSpc>
                <a:spcPct val="115000"/>
              </a:lnSpc>
              <a:spcBef>
                <a:spcPts val="1200"/>
              </a:spcBef>
              <a:spcAft>
                <a:spcPts val="0"/>
              </a:spcAft>
              <a:buSzPts val="1600"/>
              <a:buNone/>
            </a:pPr>
            <a:r>
              <a:t/>
            </a:r>
            <a:endParaRPr sz="1100">
              <a:latin typeface="Arial"/>
              <a:ea typeface="Arial"/>
              <a:cs typeface="Arial"/>
              <a:sym typeface="Arial"/>
            </a:endParaRPr>
          </a:p>
          <a:p>
            <a:pPr indent="0" lvl="0" marL="457200" rtl="0" algn="l">
              <a:lnSpc>
                <a:spcPct val="115000"/>
              </a:lnSpc>
              <a:spcBef>
                <a:spcPts val="1200"/>
              </a:spcBef>
              <a:spcAft>
                <a:spcPts val="0"/>
              </a:spcAft>
              <a:buSzPts val="1600"/>
              <a:buNone/>
            </a:pPr>
            <a:r>
              <a:t/>
            </a:r>
            <a:endParaRPr sz="2400"/>
          </a:p>
          <a:p>
            <a:pPr indent="0" lvl="0" marL="0" rtl="0" algn="l">
              <a:lnSpc>
                <a:spcPct val="115000"/>
              </a:lnSpc>
              <a:spcBef>
                <a:spcPts val="120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g375690cfed5_1_37"/>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86" name="Google Shape;86;g375690cfed5_1_37"/>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87" name="Google Shape;87;g375690cfed5_1_37"/>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Ezaugarriak</a:t>
            </a:r>
            <a:endParaRPr sz="1900"/>
          </a:p>
        </p:txBody>
      </p:sp>
      <p:sp>
        <p:nvSpPr>
          <p:cNvPr id="88" name="Google Shape;88;g375690cfed5_1_37"/>
          <p:cNvSpPr txBox="1"/>
          <p:nvPr>
            <p:ph idx="2" type="body"/>
          </p:nvPr>
        </p:nvSpPr>
        <p:spPr>
          <a:xfrm>
            <a:off x="740447" y="2379093"/>
            <a:ext cx="10972800" cy="576000"/>
          </a:xfrm>
          <a:prstGeom prst="rect">
            <a:avLst/>
          </a:prstGeom>
          <a:noFill/>
          <a:ln>
            <a:noFill/>
          </a:ln>
        </p:spPr>
        <p:txBody>
          <a:bodyPr anchorCtr="0" anchor="t" bIns="45700" lIns="91425" spcFirstLastPara="1" rIns="91425" wrap="square" tIns="45700">
            <a:noAutofit/>
          </a:bodyPr>
          <a:lstStyle/>
          <a:p>
            <a:pPr indent="-368300" lvl="0" marL="457200" rtl="0" algn="l">
              <a:lnSpc>
                <a:spcPct val="115000"/>
              </a:lnSpc>
              <a:spcBef>
                <a:spcPts val="1200"/>
              </a:spcBef>
              <a:spcAft>
                <a:spcPts val="0"/>
              </a:spcAft>
              <a:buSzPts val="2400"/>
              <a:buChar char="●"/>
            </a:pPr>
            <a:r>
              <a:rPr b="1" lang="en-GB" sz="2400" u="sng">
                <a:solidFill>
                  <a:schemeClr val="hlink"/>
                </a:solidFill>
                <a:hlinkClick r:id="rId3"/>
              </a:rPr>
              <a:t>Platform Integrations</a:t>
            </a:r>
            <a:r>
              <a:rPr lang="en-GB" sz="2400"/>
              <a:t> - datuak eskuratzeko kanpo IoT plataforma ugari onartu. </a:t>
            </a:r>
            <a:endParaRPr sz="2400"/>
          </a:p>
          <a:p>
            <a:pPr indent="0" lvl="0" marL="0" rtl="0" algn="l">
              <a:lnSpc>
                <a:spcPct val="115000"/>
              </a:lnSpc>
              <a:spcBef>
                <a:spcPts val="1200"/>
              </a:spcBef>
              <a:spcAft>
                <a:spcPts val="0"/>
              </a:spcAft>
              <a:buSzPts val="1600"/>
              <a:buNone/>
            </a:pPr>
            <a:r>
              <a:t/>
            </a:r>
            <a:endParaRPr sz="2400"/>
          </a:p>
          <a:p>
            <a:pPr indent="0" lvl="0" marL="914400" rtl="0" algn="l">
              <a:lnSpc>
                <a:spcPct val="115000"/>
              </a:lnSpc>
              <a:spcBef>
                <a:spcPts val="1200"/>
              </a:spcBef>
              <a:spcAft>
                <a:spcPts val="0"/>
              </a:spcAft>
              <a:buSzPts val="1600"/>
              <a:buNone/>
            </a:pPr>
            <a:r>
              <a:t/>
            </a:r>
            <a:endParaRPr b="1" sz="1900" u="sng">
              <a:solidFill>
                <a:schemeClr val="hlink"/>
              </a:solidFill>
            </a:endParaRPr>
          </a:p>
          <a:p>
            <a:pPr indent="0" lvl="0" marL="457200" rtl="0" algn="l">
              <a:lnSpc>
                <a:spcPct val="115000"/>
              </a:lnSpc>
              <a:spcBef>
                <a:spcPts val="1200"/>
              </a:spcBef>
              <a:spcAft>
                <a:spcPts val="0"/>
              </a:spcAft>
              <a:buSzPts val="1600"/>
              <a:buNone/>
            </a:pPr>
            <a:r>
              <a:t/>
            </a:r>
            <a:endParaRPr b="1" sz="1100">
              <a:latin typeface="Arial"/>
              <a:ea typeface="Arial"/>
              <a:cs typeface="Arial"/>
              <a:sym typeface="Arial"/>
            </a:endParaRPr>
          </a:p>
          <a:p>
            <a:pPr indent="0" lvl="0" marL="0" rtl="0" algn="l">
              <a:lnSpc>
                <a:spcPct val="115000"/>
              </a:lnSpc>
              <a:spcBef>
                <a:spcPts val="120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sp>
        <p:nvSpPr>
          <p:cNvPr id="89" name="Google Shape;89;g375690cfed5_1_37"/>
          <p:cNvSpPr txBox="1"/>
          <p:nvPr/>
        </p:nvSpPr>
        <p:spPr>
          <a:xfrm>
            <a:off x="6581789" y="3128275"/>
            <a:ext cx="4676400" cy="2253300"/>
          </a:xfrm>
          <a:prstGeom prst="rect">
            <a:avLst/>
          </a:prstGeom>
          <a:noFill/>
          <a:ln>
            <a:noFill/>
          </a:ln>
        </p:spPr>
        <p:txBody>
          <a:bodyPr anchorCtr="0" anchor="t" bIns="91425" lIns="91425" spcFirstLastPara="1" rIns="91425" wrap="square" tIns="91425">
            <a:spAutoFit/>
          </a:bodyPr>
          <a:lstStyle/>
          <a:p>
            <a:pPr indent="-368300" lvl="1" marL="914400" marR="0" rtl="0" algn="l">
              <a:lnSpc>
                <a:spcPct val="115000"/>
              </a:lnSpc>
              <a:spcBef>
                <a:spcPts val="120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4"/>
              </a:rPr>
              <a:t>Azure Event Hub</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5"/>
              </a:rPr>
              <a:t>Azure IoT Hub</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6"/>
              </a:rPr>
              <a:t>IBM Watson IoT</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7"/>
              </a:rPr>
              <a:t>AWS IoT</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8"/>
              </a:rPr>
              <a:t>AWS Kinesis</a:t>
            </a:r>
            <a:endParaRPr b="0" i="0" sz="1500" u="none" cap="none" strike="noStrike">
              <a:solidFill>
                <a:srgbClr val="000000"/>
              </a:solidFill>
              <a:latin typeface="Calibri"/>
              <a:ea typeface="Calibri"/>
              <a:cs typeface="Calibri"/>
              <a:sym typeface="Calibri"/>
            </a:endParaRPr>
          </a:p>
        </p:txBody>
      </p:sp>
      <p:sp>
        <p:nvSpPr>
          <p:cNvPr id="90" name="Google Shape;90;g375690cfed5_1_37"/>
          <p:cNvSpPr txBox="1"/>
          <p:nvPr/>
        </p:nvSpPr>
        <p:spPr>
          <a:xfrm>
            <a:off x="1035761" y="3128275"/>
            <a:ext cx="4676400" cy="3118500"/>
          </a:xfrm>
          <a:prstGeom prst="rect">
            <a:avLst/>
          </a:prstGeom>
          <a:noFill/>
          <a:ln>
            <a:noFill/>
          </a:ln>
        </p:spPr>
        <p:txBody>
          <a:bodyPr anchorCtr="0" anchor="t" bIns="91425" lIns="91425" spcFirstLastPara="1" rIns="91425" wrap="square" tIns="91425">
            <a:spAutoFit/>
          </a:bodyPr>
          <a:lstStyle/>
          <a:p>
            <a:pPr indent="-368300" lvl="1" marL="914400" marR="0" rtl="0" algn="l">
              <a:lnSpc>
                <a:spcPct val="115000"/>
              </a:lnSpc>
              <a:spcBef>
                <a:spcPts val="120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9"/>
              </a:rPr>
              <a:t>HTTP</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10"/>
              </a:rPr>
              <a:t>MQTT</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11"/>
              </a:rPr>
              <a:t>OPC UA</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12"/>
              </a:rPr>
              <a:t>SigFox</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13"/>
              </a:rPr>
              <a:t>ThingPark</a:t>
            </a:r>
            <a:endParaRPr b="1" i="0" sz="2400" u="sng" cap="none" strike="noStrike">
              <a:solidFill>
                <a:schemeClr val="hlink"/>
              </a:solidFill>
              <a:latin typeface="Arial"/>
              <a:ea typeface="Arial"/>
              <a:cs typeface="Arial"/>
              <a:sym typeface="Arial"/>
            </a:endParaRPr>
          </a:p>
          <a:p>
            <a:pPr indent="-368300" lvl="1" marL="914400" marR="0" rtl="0" algn="l">
              <a:lnSpc>
                <a:spcPct val="115000"/>
              </a:lnSpc>
              <a:spcBef>
                <a:spcPts val="0"/>
              </a:spcBef>
              <a:spcAft>
                <a:spcPts val="0"/>
              </a:spcAft>
              <a:buClr>
                <a:schemeClr val="dk1"/>
              </a:buClr>
              <a:buSzPts val="2400"/>
              <a:buFont typeface="Arial"/>
              <a:buChar char="○"/>
            </a:pPr>
            <a:r>
              <a:rPr b="1" i="0" lang="en-GB" sz="2400" u="sng" cap="none" strike="noStrike">
                <a:solidFill>
                  <a:schemeClr val="hlink"/>
                </a:solidFill>
                <a:latin typeface="Arial"/>
                <a:ea typeface="Arial"/>
                <a:cs typeface="Arial"/>
                <a:sym typeface="Arial"/>
                <a:hlinkClick r:id="rId14"/>
              </a:rPr>
              <a:t>TheThingsNetwork</a:t>
            </a:r>
            <a:endParaRPr b="1" i="0" sz="2400" u="sng" cap="none" strike="noStrike">
              <a:solidFill>
                <a:schemeClr val="hlink"/>
              </a:solidFill>
              <a:latin typeface="Arial"/>
              <a:ea typeface="Arial"/>
              <a:cs typeface="Arial"/>
              <a:sym typeface="Arial"/>
            </a:endParaRPr>
          </a:p>
          <a:p>
            <a:pPr indent="0" lvl="0" marL="0" marR="0" rtl="0" algn="l">
              <a:lnSpc>
                <a:spcPct val="115000"/>
              </a:lnSpc>
              <a:spcBef>
                <a:spcPts val="1200"/>
              </a:spcBef>
              <a:spcAft>
                <a:spcPts val="1200"/>
              </a:spcAft>
              <a:buClr>
                <a:srgbClr val="000000"/>
              </a:buClr>
              <a:buSzPts val="1500"/>
              <a:buFont typeface="Arial"/>
              <a:buNone/>
            </a:pPr>
            <a:r>
              <a:t/>
            </a:r>
            <a:endParaRPr b="0" i="0" sz="15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75690cfed5_1_46"/>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96" name="Google Shape;96;g375690cfed5_1_46"/>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97" name="Google Shape;97;g375690cfed5_1_46"/>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2. Ezaugarriak</a:t>
            </a:r>
            <a:endParaRPr sz="1900"/>
          </a:p>
        </p:txBody>
      </p:sp>
      <p:sp>
        <p:nvSpPr>
          <p:cNvPr id="98" name="Google Shape;98;g375690cfed5_1_46"/>
          <p:cNvSpPr txBox="1"/>
          <p:nvPr>
            <p:ph idx="2" type="body"/>
          </p:nvPr>
        </p:nvSpPr>
        <p:spPr>
          <a:xfrm>
            <a:off x="775080" y="2357267"/>
            <a:ext cx="10972800" cy="3816300"/>
          </a:xfrm>
          <a:prstGeom prst="rect">
            <a:avLst/>
          </a:prstGeom>
          <a:noFill/>
          <a:ln>
            <a:noFill/>
          </a:ln>
        </p:spPr>
        <p:txBody>
          <a:bodyPr anchorCtr="0" anchor="t" bIns="45700" lIns="91425" spcFirstLastPara="1" rIns="91425" wrap="square" tIns="45700">
            <a:noAutofit/>
          </a:bodyPr>
          <a:lstStyle/>
          <a:p>
            <a:pPr indent="-368300" lvl="0" marL="457200" rtl="0" algn="l">
              <a:lnSpc>
                <a:spcPct val="115000"/>
              </a:lnSpc>
              <a:spcBef>
                <a:spcPts val="1100"/>
              </a:spcBef>
              <a:spcAft>
                <a:spcPts val="0"/>
              </a:spcAft>
              <a:buSzPts val="2400"/>
              <a:buChar char="●"/>
            </a:pPr>
            <a:r>
              <a:rPr b="1" lang="en-GB" sz="2400" u="sng">
                <a:solidFill>
                  <a:schemeClr val="hlink"/>
                </a:solidFill>
                <a:hlinkClick r:id="rId3"/>
              </a:rPr>
              <a:t>Device &amp; asset groups</a:t>
            </a:r>
            <a:r>
              <a:rPr lang="en-GB" sz="2400"/>
              <a:t> - Gailu eta asset taldeak pertsonalizatu.</a:t>
            </a:r>
            <a:endParaRPr sz="2400"/>
          </a:p>
          <a:p>
            <a:pPr indent="-368300" lvl="0" marL="457200" rtl="0" algn="l">
              <a:lnSpc>
                <a:spcPct val="115000"/>
              </a:lnSpc>
              <a:spcBef>
                <a:spcPts val="1100"/>
              </a:spcBef>
              <a:spcAft>
                <a:spcPts val="0"/>
              </a:spcAft>
              <a:buSzPts val="2400"/>
              <a:buChar char="●"/>
            </a:pPr>
            <a:r>
              <a:rPr b="1" lang="en-GB" sz="2400" u="sng">
                <a:solidFill>
                  <a:schemeClr val="hlink"/>
                </a:solidFill>
                <a:hlinkClick r:id="rId4"/>
              </a:rPr>
              <a:t>Reporting</a:t>
            </a:r>
            <a:r>
              <a:rPr lang="en-GB" sz="2400"/>
              <a:t> - Dashboard-ak erabiliz txostenak sortu eta erabiltzaileei posta elektroniko bidez bidali.</a:t>
            </a:r>
            <a:endParaRPr sz="2400"/>
          </a:p>
          <a:p>
            <a:pPr indent="-368300" lvl="0" marL="457200" rtl="0" algn="l">
              <a:lnSpc>
                <a:spcPct val="115000"/>
              </a:lnSpc>
              <a:spcBef>
                <a:spcPts val="1100"/>
              </a:spcBef>
              <a:spcAft>
                <a:spcPts val="0"/>
              </a:spcAft>
              <a:buSzPts val="2400"/>
              <a:buChar char="●"/>
            </a:pPr>
            <a:r>
              <a:rPr b="1" lang="en-GB" sz="2400" u="sng">
                <a:solidFill>
                  <a:schemeClr val="hlink"/>
                </a:solidFill>
                <a:hlinkClick r:id="rId5"/>
              </a:rPr>
              <a:t>CSV/XLS data export</a:t>
            </a:r>
            <a:r>
              <a:rPr lang="en-GB" sz="2400"/>
              <a:t> - Datuak widget-etatik CSV edo XLSra esportatu.</a:t>
            </a:r>
            <a:endParaRPr sz="2400"/>
          </a:p>
          <a:p>
            <a:pPr indent="-368300" lvl="0" marL="457200" rtl="0" algn="l">
              <a:lnSpc>
                <a:spcPct val="115000"/>
              </a:lnSpc>
              <a:spcBef>
                <a:spcPts val="1100"/>
              </a:spcBef>
              <a:spcAft>
                <a:spcPts val="0"/>
              </a:spcAft>
              <a:buSzPts val="2400"/>
              <a:buChar char="●"/>
            </a:pPr>
            <a:r>
              <a:rPr b="1" lang="en-GB" sz="2400" u="sng">
                <a:solidFill>
                  <a:schemeClr val="hlink"/>
                </a:solidFill>
                <a:hlinkClick r:id="rId6"/>
              </a:rPr>
              <a:t>File Storage</a:t>
            </a:r>
            <a:r>
              <a:rPr lang="en-GB" sz="2400"/>
              <a:t> - Eduki bitarra (fitxategiak) datu basean gorde.</a:t>
            </a:r>
            <a:endParaRPr sz="2400"/>
          </a:p>
          <a:p>
            <a:pPr indent="0" lvl="0" marL="457200" rtl="0" algn="l">
              <a:lnSpc>
                <a:spcPct val="115000"/>
              </a:lnSpc>
              <a:spcBef>
                <a:spcPts val="1200"/>
              </a:spcBef>
              <a:spcAft>
                <a:spcPts val="0"/>
              </a:spcAft>
              <a:buSzPts val="1600"/>
              <a:buNone/>
            </a:pPr>
            <a:r>
              <a:t/>
            </a:r>
            <a:endParaRPr sz="2400"/>
          </a:p>
          <a:p>
            <a:pPr indent="0" lvl="0" marL="457200" rtl="0" algn="l">
              <a:lnSpc>
                <a:spcPct val="115000"/>
              </a:lnSpc>
              <a:spcBef>
                <a:spcPts val="1200"/>
              </a:spcBef>
              <a:spcAft>
                <a:spcPts val="0"/>
              </a:spcAft>
              <a:buSzPts val="1600"/>
              <a:buNone/>
            </a:pPr>
            <a:r>
              <a:t/>
            </a:r>
            <a:endParaRPr b="1" sz="1100">
              <a:latin typeface="Arial"/>
              <a:ea typeface="Arial"/>
              <a:cs typeface="Arial"/>
              <a:sym typeface="Arial"/>
            </a:endParaRPr>
          </a:p>
          <a:p>
            <a:pPr indent="0" lvl="0" marL="457200" rtl="0" algn="l">
              <a:lnSpc>
                <a:spcPct val="115000"/>
              </a:lnSpc>
              <a:spcBef>
                <a:spcPts val="1200"/>
              </a:spcBef>
              <a:spcAft>
                <a:spcPts val="0"/>
              </a:spcAft>
              <a:buSzPts val="1600"/>
              <a:buNone/>
            </a:pPr>
            <a:r>
              <a:t/>
            </a:r>
            <a:endParaRPr sz="2400"/>
          </a:p>
          <a:p>
            <a:pPr indent="0" lvl="0" marL="0" rtl="0" algn="l">
              <a:lnSpc>
                <a:spcPct val="115000"/>
              </a:lnSpc>
              <a:spcBef>
                <a:spcPts val="120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g375690cfed5_1_53"/>
          <p:cNvSpPr txBox="1"/>
          <p:nvPr>
            <p:ph idx="4294967295" type="title"/>
          </p:nvPr>
        </p:nvSpPr>
        <p:spPr>
          <a:xfrm>
            <a:off x="609601" y="764704"/>
            <a:ext cx="10972800" cy="576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3600"/>
              <a:buFont typeface="Arial"/>
              <a:buNone/>
            </a:pPr>
            <a:r>
              <a:rPr lang="en-GB" sz="3600"/>
              <a:t>thingsboard.tknika.eus</a:t>
            </a:r>
            <a:endParaRPr sz="3600"/>
          </a:p>
        </p:txBody>
      </p:sp>
      <p:sp>
        <p:nvSpPr>
          <p:cNvPr id="104" name="Google Shape;104;g375690cfed5_1_53"/>
          <p:cNvSpPr txBox="1"/>
          <p:nvPr>
            <p:ph idx="12" type="sldNum"/>
          </p:nvPr>
        </p:nvSpPr>
        <p:spPr>
          <a:xfrm>
            <a:off x="11296610" y="6217622"/>
            <a:ext cx="731700" cy="5247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fld id="{00000000-1234-1234-1234-123412341234}" type="slidenum">
              <a:rPr lang="en-GB" sz="1300">
                <a:solidFill>
                  <a:schemeClr val="dk2"/>
                </a:solidFill>
              </a:rPr>
              <a:t>‹#›</a:t>
            </a:fld>
            <a:endParaRPr sz="1300">
              <a:solidFill>
                <a:schemeClr val="dk2"/>
              </a:solidFill>
            </a:endParaRPr>
          </a:p>
        </p:txBody>
      </p:sp>
      <p:sp>
        <p:nvSpPr>
          <p:cNvPr id="105" name="Google Shape;105;g375690cfed5_1_53"/>
          <p:cNvSpPr txBox="1"/>
          <p:nvPr>
            <p:ph idx="1" type="body"/>
          </p:nvPr>
        </p:nvSpPr>
        <p:spPr>
          <a:xfrm>
            <a:off x="622680" y="1340768"/>
            <a:ext cx="10946700" cy="432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100"/>
              <a:buFont typeface="Arial"/>
              <a:buNone/>
            </a:pPr>
            <a:r>
              <a:rPr lang="en-GB" sz="1900"/>
              <a:t>3. Erabiltzaile kontua </a:t>
            </a:r>
            <a:endParaRPr sz="1900"/>
          </a:p>
        </p:txBody>
      </p:sp>
      <p:sp>
        <p:nvSpPr>
          <p:cNvPr id="106" name="Google Shape;106;g375690cfed5_1_53"/>
          <p:cNvSpPr txBox="1"/>
          <p:nvPr>
            <p:ph idx="2" type="body"/>
          </p:nvPr>
        </p:nvSpPr>
        <p:spPr>
          <a:xfrm>
            <a:off x="775078" y="2357275"/>
            <a:ext cx="5754900" cy="3816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SzPts val="1600"/>
              <a:buNone/>
            </a:pPr>
            <a:r>
              <a:rPr lang="en-GB" sz="2400"/>
              <a:t>	</a:t>
            </a:r>
            <a:endParaRPr sz="2400"/>
          </a:p>
          <a:p>
            <a:pPr indent="457200" lvl="0" marL="0" rtl="0" algn="l">
              <a:lnSpc>
                <a:spcPct val="115000"/>
              </a:lnSpc>
              <a:spcBef>
                <a:spcPts val="0"/>
              </a:spcBef>
              <a:spcAft>
                <a:spcPts val="0"/>
              </a:spcAft>
              <a:buSzPts val="1600"/>
              <a:buNone/>
            </a:pPr>
            <a:r>
              <a:rPr lang="en-GB" sz="2400"/>
              <a:t>Ikasle bakoitzarentzat ikastetxe </a:t>
            </a:r>
            <a:r>
              <a:rPr b="1" lang="en-GB" sz="2400"/>
              <a:t>Tenant</a:t>
            </a:r>
            <a:r>
              <a:rPr lang="en-GB" sz="2400"/>
              <a:t> bat sortu da eta, bertan, tenant administratzariak izango zarete. Hurrengo orrian login-a egin beharko duzue:</a:t>
            </a:r>
            <a:endParaRPr sz="2400"/>
          </a:p>
          <a:p>
            <a:pPr indent="0" lvl="0" marL="0" rtl="0" algn="l">
              <a:lnSpc>
                <a:spcPct val="115000"/>
              </a:lnSpc>
              <a:spcBef>
                <a:spcPts val="0"/>
              </a:spcBef>
              <a:spcAft>
                <a:spcPts val="0"/>
              </a:spcAft>
              <a:buSzPts val="1600"/>
              <a:buNone/>
            </a:pPr>
            <a:r>
              <a:t/>
            </a:r>
            <a:endParaRPr sz="2400"/>
          </a:p>
          <a:p>
            <a:pPr indent="0" lvl="0" marL="457200" rtl="0" algn="l">
              <a:lnSpc>
                <a:spcPct val="115000"/>
              </a:lnSpc>
              <a:spcBef>
                <a:spcPts val="0"/>
              </a:spcBef>
              <a:spcAft>
                <a:spcPts val="0"/>
              </a:spcAft>
              <a:buSzPts val="1600"/>
              <a:buNone/>
            </a:pPr>
            <a:r>
              <a:rPr lang="en-GB" sz="2400" u="sng">
                <a:solidFill>
                  <a:schemeClr val="hlink"/>
                </a:solidFill>
                <a:hlinkClick r:id="rId3"/>
              </a:rPr>
              <a:t>https://thingsboard.tknika.eus/login</a:t>
            </a:r>
            <a:endParaRPr sz="2400"/>
          </a:p>
          <a:p>
            <a:pPr indent="0" lvl="0" marL="0" rtl="0" algn="l">
              <a:lnSpc>
                <a:spcPct val="115000"/>
              </a:lnSpc>
              <a:spcBef>
                <a:spcPts val="0"/>
              </a:spcBef>
              <a:spcAft>
                <a:spcPts val="0"/>
              </a:spcAft>
              <a:buSzPts val="1600"/>
              <a:buNone/>
            </a:pPr>
            <a:r>
              <a:t/>
            </a:r>
            <a:endParaRPr sz="2400"/>
          </a:p>
          <a:p>
            <a:pPr indent="0" lvl="0" marL="0" rtl="0" algn="ctr">
              <a:lnSpc>
                <a:spcPct val="115000"/>
              </a:lnSpc>
              <a:spcBef>
                <a:spcPts val="0"/>
              </a:spcBef>
              <a:spcAft>
                <a:spcPts val="0"/>
              </a:spcAft>
              <a:buSzPts val="1600"/>
              <a:buNone/>
            </a:pPr>
            <a:r>
              <a:t/>
            </a:r>
            <a:endParaRPr sz="2400"/>
          </a:p>
          <a:p>
            <a:pPr indent="0" lvl="0" marL="0" rtl="0" algn="l">
              <a:lnSpc>
                <a:spcPct val="115000"/>
              </a:lnSpc>
              <a:spcBef>
                <a:spcPts val="0"/>
              </a:spcBef>
              <a:spcAft>
                <a:spcPts val="0"/>
              </a:spcAft>
              <a:buSzPts val="1600"/>
              <a:buNone/>
            </a:pPr>
            <a:r>
              <a:rPr lang="en-GB" sz="2400"/>
              <a:t>	</a:t>
            </a:r>
            <a:endParaRPr sz="2400"/>
          </a:p>
          <a:p>
            <a:pPr indent="457200" lvl="0" marL="0" rtl="0" algn="ctr">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t/>
            </a:r>
            <a:endParaRPr sz="2400"/>
          </a:p>
          <a:p>
            <a:pPr indent="457200" lvl="0" marL="0" rtl="0" algn="l">
              <a:lnSpc>
                <a:spcPct val="115000"/>
              </a:lnSpc>
              <a:spcBef>
                <a:spcPts val="0"/>
              </a:spcBef>
              <a:spcAft>
                <a:spcPts val="0"/>
              </a:spcAft>
              <a:buSzPts val="1600"/>
              <a:buNone/>
            </a:pPr>
            <a:r>
              <a:rPr lang="en-GB" sz="2400"/>
              <a:t>	</a:t>
            </a:r>
            <a:endParaRPr sz="2400"/>
          </a:p>
          <a:p>
            <a:pPr indent="0" lvl="0" marL="457200" rtl="0" algn="l">
              <a:lnSpc>
                <a:spcPct val="115000"/>
              </a:lnSpc>
              <a:spcBef>
                <a:spcPts val="0"/>
              </a:spcBef>
              <a:spcAft>
                <a:spcPts val="0"/>
              </a:spcAft>
              <a:buSzPts val="1600"/>
              <a:buNone/>
            </a:pPr>
            <a:r>
              <a:t/>
            </a:r>
            <a:endParaRPr sz="2400"/>
          </a:p>
        </p:txBody>
      </p:sp>
      <p:pic>
        <p:nvPicPr>
          <p:cNvPr id="107" name="Google Shape;107;g375690cfed5_1_53"/>
          <p:cNvPicPr preferRelativeResize="0"/>
          <p:nvPr/>
        </p:nvPicPr>
        <p:blipFill rotWithShape="1">
          <a:blip r:embed="rId4">
            <a:alphaModFix/>
          </a:blip>
          <a:srcRect b="0" l="0" r="0" t="0"/>
          <a:stretch/>
        </p:blipFill>
        <p:spPr>
          <a:xfrm>
            <a:off x="6765688" y="2097201"/>
            <a:ext cx="5130318" cy="40763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NTENT">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OVER">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B026C5034DEF31469D687DC74110F0C4" ma:contentTypeVersion="18" ma:contentTypeDescription="Crear nuevo documento." ma:contentTypeScope="" ma:versionID="76f5c0324a1dd667b65e6f767c58d39e">
  <xsd:schema xmlns:xsd="http://www.w3.org/2001/XMLSchema" xmlns:xs="http://www.w3.org/2001/XMLSchema" xmlns:p="http://schemas.microsoft.com/office/2006/metadata/properties" xmlns:ns2="fab0e02d-7b70-4413-b572-d44f1292ffc6" xmlns:ns3="328b14d6-6e2c-4870-bd3d-20a4f0e49c9e" targetNamespace="http://schemas.microsoft.com/office/2006/metadata/properties" ma:root="true" ma:fieldsID="3fc5b34351196944d8ebb526917e9c88" ns2:_="" ns3:_="">
    <xsd:import namespace="fab0e02d-7b70-4413-b572-d44f1292ffc6"/>
    <xsd:import namespace="328b14d6-6e2c-4870-bd3d-20a4f0e49c9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b0e02d-7b70-4413-b572-d44f1292ff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Etiquetas de imagen" ma:readOnly="false" ma:fieldId="{5cf76f15-5ced-4ddc-b409-7134ff3c332f}" ma:taxonomyMulti="true" ma:sspId="18748ed3-a044-4069-afca-14a5a74919a6"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8b14d6-6e2c-4870-bd3d-20a4f0e49c9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484c96b-0302-40db-b824-a3a76ee72efe}" ma:internalName="TaxCatchAll" ma:showField="CatchAllData" ma:web="328b14d6-6e2c-4870-bd3d-20a4f0e49c9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b0e02d-7b70-4413-b572-d44f1292ffc6">
      <Terms xmlns="http://schemas.microsoft.com/office/infopath/2007/PartnerControls"/>
    </lcf76f155ced4ddcb4097134ff3c332f>
    <TaxCatchAll xmlns="328b14d6-6e2c-4870-bd3d-20a4f0e49c9e" xsi:nil="true"/>
  </documentManagement>
</p:properties>
</file>

<file path=customXml/itemProps1.xml><?xml version="1.0" encoding="utf-8"?>
<ds:datastoreItem xmlns:ds="http://schemas.openxmlformats.org/officeDocument/2006/customXml" ds:itemID="{EDB5EE7F-9963-4E04-BF2C-1D7A1517C6AF}"/>
</file>

<file path=customXml/itemProps2.xml><?xml version="1.0" encoding="utf-8"?>
<ds:datastoreItem xmlns:ds="http://schemas.openxmlformats.org/officeDocument/2006/customXml" ds:itemID="{3D2F92AE-DC83-4537-AD41-2789BB558097}"/>
</file>

<file path=customXml/itemProps3.xml><?xml version="1.0" encoding="utf-8"?>
<ds:datastoreItem xmlns:ds="http://schemas.openxmlformats.org/officeDocument/2006/customXml" ds:itemID="{0CFAB485-911A-4960-B93A-546E5C6A0C22}"/>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Elena Gonzalez Larrañaga</dc:creator>
  <dcterms:created xsi:type="dcterms:W3CDTF">2022-08-31T20:39:04Z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0x010100B026C5034DEF31469D687DC74110F0C4</vt:lpwstr>
  </property>
  <property fmtid="{D5CDD505-2E9C-101B-9397-08002B2CF9AE}" pid="3" name="MediaServiceImageTags">
    <vt:lpwstr/>
  </property>
</Properties>
</file>