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Roboto"/>
      <p:regular r:id="rId26"/>
      <p:bold r:id="rId27"/>
      <p:italic r:id="rId28"/>
      <p:boldItalic r:id="rId29"/>
    </p:embeddedFont>
    <p:embeddedFont>
      <p:font typeface="Arial Black"/>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gdz+R9+5R72qp/PLWGC9bVvQ8i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font" Target="fonts/Roboto-regular.fntdata"/><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slideMaster" Target="slideMasters/slideMaster1.xml"/><Relationship Id="rId34" Type="http://schemas.openxmlformats.org/officeDocument/2006/relationships/customXml" Target="../customXml/item3.xml"/><Relationship Id="rId25" Type="http://schemas.openxmlformats.org/officeDocument/2006/relationships/slide" Target="slides/slide2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customXml" Target="../customXml/item2.xml"/><Relationship Id="rId20" Type="http://schemas.openxmlformats.org/officeDocument/2006/relationships/slide" Target="slides/slide15.xml"/><Relationship Id="rId2" Type="http://schemas.openxmlformats.org/officeDocument/2006/relationships/presProps" Target="presProps.xml"/><Relationship Id="rId29" Type="http://schemas.openxmlformats.org/officeDocument/2006/relationships/font" Target="fonts/Roboto-boldItalic.fntdata"/><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customXml" Target="../customXml/item1.xml"/><Relationship Id="rId23" Type="http://schemas.openxmlformats.org/officeDocument/2006/relationships/slide" Target="slides/slide18.xml"/><Relationship Id="rId28" Type="http://schemas.openxmlformats.org/officeDocument/2006/relationships/font" Target="fonts/Roboto-italic.fntdata"/><Relationship Id="rId5" Type="http://schemas.openxmlformats.org/officeDocument/2006/relationships/notesMaster" Target="notesMasters/notesMaster1.xml"/><Relationship Id="rId15" Type="http://schemas.openxmlformats.org/officeDocument/2006/relationships/slide" Target="slides/slide10.xml"/><Relationship Id="rId31"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2.xml"/><Relationship Id="rId9" Type="http://schemas.openxmlformats.org/officeDocument/2006/relationships/slide" Target="slides/slide4.xml"/><Relationship Id="rId27" Type="http://schemas.openxmlformats.org/officeDocument/2006/relationships/font" Target="fonts/Roboto-bold.fntdata"/><Relationship Id="rId30" Type="http://schemas.openxmlformats.org/officeDocument/2006/relationships/font" Target="fonts/ArialBlack-regular.fntdata"/><Relationship Id="rId14" Type="http://schemas.openxmlformats.org/officeDocument/2006/relationships/slide" Target="slides/slide9.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7568f519e2_0_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g37568f519e2_0_6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7568f519e2_0_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g37568f519e2_0_6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7568f519e2_0_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37568f519e2_0_9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7568f519e2_0_1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37568f519e2_0_10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7568f519e2_0_1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37568f519e2_0_11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7568f519e2_0_1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g37568f519e2_0_12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7568f519e2_0_1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g37568f519e2_0_12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7568f519e2_0_1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g37568f519e2_0_13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7568f519e2_0_1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g37568f519e2_0_14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7568f519e2_0_1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37568f519e2_0_15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37568f519e2_0_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 name="Google Shape;43;g37568f519e2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 name="Google Shape;44;g37568f519e2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7568f519e2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 name="Google Shape;52;g37568f519e2_0_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7568f519e2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Zerbait definitzeko sortzaileak ematen duen definizioa kontsultatzea da aukera errazena: “Gailuak kudeatu, datuak bildu, prozesatu eta bistaratzeko IoT plataforma”</a:t>
            </a:r>
            <a:endParaRPr/>
          </a:p>
        </p:txBody>
      </p:sp>
      <p:sp>
        <p:nvSpPr>
          <p:cNvPr id="59" name="Google Shape;59;g37568f519e2_0_1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7568f519e2_0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 name="Google Shape;68;g37568f519e2_0_2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7568f519e2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g37568f519e2_0_3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7568f519e2_0_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g37568f519e2_0_3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7568f519e2_0_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g37568f519e2_0_4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7568f519e2_0_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g37568f519e2_0_5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utsik" type="blank">
  <p:cSld name="BLANK">
    <p:spTree>
      <p:nvGrpSpPr>
        <p:cNvPr id="32" name="Shape 32"/>
        <p:cNvGrpSpPr/>
        <p:nvPr/>
      </p:nvGrpSpPr>
      <p:grpSpPr>
        <a:xfrm>
          <a:off x="0" y="0"/>
          <a:ext cx="0" cy="0"/>
          <a:chOff x="0" y="0"/>
          <a:chExt cx="0" cy="0"/>
        </a:xfrm>
      </p:grpSpPr>
      <p:sp>
        <p:nvSpPr>
          <p:cNvPr id="33" name="Google Shape;33;g37568f519e2_0_272"/>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
        <p:nvSpPr>
          <p:cNvPr id="34" name="Google Shape;34;g37568f519e2_0_272"/>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
        <p:nvSpPr>
          <p:cNvPr id="35" name="Google Shape;35;g37568f519e2_0_272"/>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9.png"/><Relationship Id="rId3" Type="http://schemas.openxmlformats.org/officeDocument/2006/relationships/image" Target="../media/image17.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9.png"/><Relationship Id="rId3" Type="http://schemas.openxmlformats.org/officeDocument/2006/relationships/image" Target="../media/image14.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thingsboard.io/docs/user-guide/entities-and-relation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thingsboard.io/docs/" TargetMode="External"/><Relationship Id="rId4" Type="http://schemas.openxmlformats.org/officeDocument/2006/relationships/hyperlink" Target="https://thingsboard.io/docs/guides/" TargetMode="External"/><Relationship Id="rId5" Type="http://schemas.openxmlformats.org/officeDocument/2006/relationships/hyperlink" Target="https://www.youtube.com/channel/UCDb9fsV-YR4JmnipAMGsVAQ/video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thingsboard.io/docs/user-guide/install/installation-options/" TargetMode="External"/><Relationship Id="rId4" Type="http://schemas.openxmlformats.org/officeDocument/2006/relationships/hyperlink" Target="https://demo.thingsboard.io/" TargetMode="External"/><Relationship Id="rId5" Type="http://schemas.openxmlformats.org/officeDocument/2006/relationships/hyperlink" Target="https://thingsboard.io/docs/user-guide/install/docker/" TargetMode="External"/><Relationship Id="rId6" Type="http://schemas.openxmlformats.org/officeDocument/2006/relationships/hyperlink" Target="https://thingsboard.io/products/paas/" TargetMode="External"/><Relationship Id="rId7" Type="http://schemas.openxmlformats.org/officeDocument/2006/relationships/hyperlink" Target="https://thingsboard.io/pric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
          <p:cNvSpPr txBox="1"/>
          <p:nvPr>
            <p:ph type="ctrTitle"/>
          </p:nvPr>
        </p:nvSpPr>
        <p:spPr>
          <a:xfrm>
            <a:off x="1014713" y="2964404"/>
            <a:ext cx="4712909" cy="57064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lang="en-GB" sz="3600">
                <a:solidFill>
                  <a:srgbClr val="222D59"/>
                </a:solidFill>
                <a:latin typeface="Arial Black"/>
                <a:ea typeface="Arial Black"/>
                <a:cs typeface="Arial Black"/>
                <a:sym typeface="Arial Black"/>
              </a:rPr>
              <a:t>THINGSBOARD</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37568f519e2_0_6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a:t>
            </a:r>
            <a:endParaRPr sz="3600"/>
          </a:p>
        </p:txBody>
      </p:sp>
      <p:sp>
        <p:nvSpPr>
          <p:cNvPr id="114" name="Google Shape;114;g37568f519e2_0_6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15" name="Google Shape;115;g37568f519e2_0_6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a:t>
            </a:r>
            <a:endParaRPr sz="1900"/>
          </a:p>
        </p:txBody>
      </p:sp>
      <p:sp>
        <p:nvSpPr>
          <p:cNvPr id="116" name="Google Shape;116;g37568f519e2_0_60"/>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Thingsboard ondo erabili eta ulertu ahal izateko, plataformak erabiltzen dituen </a:t>
            </a:r>
            <a:r>
              <a:rPr lang="en-GB" sz="2400" u="sng">
                <a:solidFill>
                  <a:schemeClr val="hlink"/>
                </a:solidFill>
                <a:hlinkClick r:id="rId3"/>
              </a:rPr>
              <a:t>hitz garrantzitsu</a:t>
            </a:r>
            <a:r>
              <a:rPr lang="en-GB" sz="2400"/>
              <a:t> batzuk eta beraien arteko erlazioa garbi eduki behar dugu:</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Device</a:t>
            </a:r>
            <a:endParaRPr sz="2400"/>
          </a:p>
          <a:p>
            <a:pPr indent="-368300" lvl="0" marL="914400" rtl="0" algn="l">
              <a:lnSpc>
                <a:spcPct val="115000"/>
              </a:lnSpc>
              <a:spcBef>
                <a:spcPts val="0"/>
              </a:spcBef>
              <a:spcAft>
                <a:spcPts val="0"/>
              </a:spcAft>
              <a:buSzPts val="2400"/>
              <a:buChar char="●"/>
            </a:pPr>
            <a:r>
              <a:rPr lang="en-GB" sz="2400"/>
              <a:t>Asset</a:t>
            </a:r>
            <a:endParaRPr sz="2400"/>
          </a:p>
          <a:p>
            <a:pPr indent="-368300" lvl="0" marL="914400" rtl="0" algn="l">
              <a:lnSpc>
                <a:spcPct val="115000"/>
              </a:lnSpc>
              <a:spcBef>
                <a:spcPts val="0"/>
              </a:spcBef>
              <a:spcAft>
                <a:spcPts val="0"/>
              </a:spcAft>
              <a:buSzPts val="2400"/>
              <a:buChar char="●"/>
            </a:pPr>
            <a:r>
              <a:rPr lang="en-GB" sz="2400"/>
              <a:t>Tenant eta Customer</a:t>
            </a:r>
            <a:endParaRPr sz="2400"/>
          </a:p>
          <a:p>
            <a:pPr indent="-368300" lvl="0" marL="914400" rtl="0" algn="l">
              <a:lnSpc>
                <a:spcPct val="115000"/>
              </a:lnSpc>
              <a:spcBef>
                <a:spcPts val="0"/>
              </a:spcBef>
              <a:spcAft>
                <a:spcPts val="0"/>
              </a:spcAft>
              <a:buSzPts val="2400"/>
              <a:buChar char="●"/>
            </a:pPr>
            <a:r>
              <a:rPr lang="en-GB" sz="2400"/>
              <a:t>Entity</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37568f519e2_0_6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a:t>
            </a:r>
            <a:endParaRPr sz="3600"/>
          </a:p>
        </p:txBody>
      </p:sp>
      <p:sp>
        <p:nvSpPr>
          <p:cNvPr id="122" name="Google Shape;122;g37568f519e2_0_67"/>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23" name="Google Shape;123;g37568f519e2_0_6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a:t>
            </a:r>
            <a:endParaRPr sz="1900"/>
          </a:p>
        </p:txBody>
      </p:sp>
      <p:sp>
        <p:nvSpPr>
          <p:cNvPr id="124" name="Google Shape;124;g37568f519e2_0_67"/>
          <p:cNvSpPr/>
          <p:nvPr/>
        </p:nvSpPr>
        <p:spPr>
          <a:xfrm>
            <a:off x="5483445" y="2394250"/>
            <a:ext cx="1225200" cy="576000"/>
          </a:xfrm>
          <a:prstGeom prst="rect">
            <a:avLst/>
          </a:prstGeom>
          <a:solidFill>
            <a:srgbClr val="CEDA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Asset</a:t>
            </a:r>
            <a:endParaRPr b="0" i="0" sz="2400" u="none" cap="none" strike="noStrike">
              <a:solidFill>
                <a:srgbClr val="000000"/>
              </a:solidFill>
              <a:latin typeface="Arial"/>
              <a:ea typeface="Arial"/>
              <a:cs typeface="Arial"/>
              <a:sym typeface="Arial"/>
            </a:endParaRPr>
          </a:p>
        </p:txBody>
      </p:sp>
      <p:sp>
        <p:nvSpPr>
          <p:cNvPr id="125" name="Google Shape;125;g37568f519e2_0_67"/>
          <p:cNvSpPr/>
          <p:nvPr/>
        </p:nvSpPr>
        <p:spPr>
          <a:xfrm>
            <a:off x="2304777" y="3970425"/>
            <a:ext cx="1225200" cy="576000"/>
          </a:xfrm>
          <a:prstGeom prst="rect">
            <a:avLst/>
          </a:prstGeom>
          <a:solidFill>
            <a:srgbClr val="CEDA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Device</a:t>
            </a:r>
            <a:endParaRPr b="0" i="0" sz="2400" u="none" cap="none" strike="noStrike">
              <a:solidFill>
                <a:srgbClr val="000000"/>
              </a:solidFill>
              <a:latin typeface="Arial"/>
              <a:ea typeface="Arial"/>
              <a:cs typeface="Arial"/>
              <a:sym typeface="Arial"/>
            </a:endParaRPr>
          </a:p>
        </p:txBody>
      </p:sp>
      <p:sp>
        <p:nvSpPr>
          <p:cNvPr id="126" name="Google Shape;126;g37568f519e2_0_67"/>
          <p:cNvSpPr/>
          <p:nvPr/>
        </p:nvSpPr>
        <p:spPr>
          <a:xfrm>
            <a:off x="5483445" y="3970425"/>
            <a:ext cx="1225200" cy="576000"/>
          </a:xfrm>
          <a:prstGeom prst="rect">
            <a:avLst/>
          </a:prstGeom>
          <a:solidFill>
            <a:srgbClr val="CEDA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Device</a:t>
            </a:r>
            <a:endParaRPr b="0" i="0" sz="2400" u="none" cap="none" strike="noStrike">
              <a:solidFill>
                <a:srgbClr val="000000"/>
              </a:solidFill>
              <a:latin typeface="Arial"/>
              <a:ea typeface="Arial"/>
              <a:cs typeface="Arial"/>
              <a:sym typeface="Arial"/>
            </a:endParaRPr>
          </a:p>
        </p:txBody>
      </p:sp>
      <p:sp>
        <p:nvSpPr>
          <p:cNvPr id="127" name="Google Shape;127;g37568f519e2_0_67"/>
          <p:cNvSpPr/>
          <p:nvPr/>
        </p:nvSpPr>
        <p:spPr>
          <a:xfrm>
            <a:off x="8802230" y="3970413"/>
            <a:ext cx="1225200" cy="576000"/>
          </a:xfrm>
          <a:prstGeom prst="rect">
            <a:avLst/>
          </a:prstGeom>
          <a:solidFill>
            <a:srgbClr val="CEDA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Device</a:t>
            </a:r>
            <a:endParaRPr b="0" i="0" sz="2400" u="none" cap="none" strike="noStrike">
              <a:solidFill>
                <a:srgbClr val="000000"/>
              </a:solidFill>
              <a:latin typeface="Arial"/>
              <a:ea typeface="Arial"/>
              <a:cs typeface="Arial"/>
              <a:sym typeface="Arial"/>
            </a:endParaRPr>
          </a:p>
        </p:txBody>
      </p:sp>
      <p:sp>
        <p:nvSpPr>
          <p:cNvPr id="128" name="Google Shape;128;g37568f519e2_0_67"/>
          <p:cNvSpPr/>
          <p:nvPr/>
        </p:nvSpPr>
        <p:spPr>
          <a:xfrm>
            <a:off x="2164659" y="5351725"/>
            <a:ext cx="1505100" cy="576000"/>
          </a:xfrm>
          <a:prstGeom prst="rect">
            <a:avLst/>
          </a:prstGeom>
          <a:solidFill>
            <a:srgbClr val="CEDA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Telemetry</a:t>
            </a:r>
            <a:endParaRPr b="0" i="0" sz="2400" u="none" cap="none" strike="noStrike">
              <a:solidFill>
                <a:srgbClr val="000000"/>
              </a:solidFill>
              <a:latin typeface="Arial"/>
              <a:ea typeface="Arial"/>
              <a:cs typeface="Arial"/>
              <a:sym typeface="Arial"/>
            </a:endParaRPr>
          </a:p>
        </p:txBody>
      </p:sp>
      <p:sp>
        <p:nvSpPr>
          <p:cNvPr id="129" name="Google Shape;129;g37568f519e2_0_67"/>
          <p:cNvSpPr/>
          <p:nvPr/>
        </p:nvSpPr>
        <p:spPr>
          <a:xfrm>
            <a:off x="5343326" y="5351725"/>
            <a:ext cx="1505100" cy="576000"/>
          </a:xfrm>
          <a:prstGeom prst="rect">
            <a:avLst/>
          </a:prstGeom>
          <a:solidFill>
            <a:srgbClr val="CEDA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Telemetry</a:t>
            </a:r>
            <a:endParaRPr b="0" i="0" sz="2400" u="none" cap="none" strike="noStrike">
              <a:solidFill>
                <a:srgbClr val="000000"/>
              </a:solidFill>
              <a:latin typeface="Arial"/>
              <a:ea typeface="Arial"/>
              <a:cs typeface="Arial"/>
              <a:sym typeface="Arial"/>
            </a:endParaRPr>
          </a:p>
        </p:txBody>
      </p:sp>
      <p:sp>
        <p:nvSpPr>
          <p:cNvPr id="130" name="Google Shape;130;g37568f519e2_0_67"/>
          <p:cNvSpPr/>
          <p:nvPr/>
        </p:nvSpPr>
        <p:spPr>
          <a:xfrm>
            <a:off x="8662112" y="5351725"/>
            <a:ext cx="1505100" cy="576000"/>
          </a:xfrm>
          <a:prstGeom prst="rect">
            <a:avLst/>
          </a:prstGeom>
          <a:solidFill>
            <a:srgbClr val="CEDA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Telemetry</a:t>
            </a:r>
            <a:endParaRPr b="0" i="0" sz="2400" u="none" cap="none" strike="noStrike">
              <a:solidFill>
                <a:srgbClr val="000000"/>
              </a:solidFill>
              <a:latin typeface="Arial"/>
              <a:ea typeface="Arial"/>
              <a:cs typeface="Arial"/>
              <a:sym typeface="Arial"/>
            </a:endParaRPr>
          </a:p>
        </p:txBody>
      </p:sp>
      <p:sp>
        <p:nvSpPr>
          <p:cNvPr id="131" name="Google Shape;131;g37568f519e2_0_67"/>
          <p:cNvSpPr/>
          <p:nvPr/>
        </p:nvSpPr>
        <p:spPr>
          <a:xfrm>
            <a:off x="2304777" y="2394250"/>
            <a:ext cx="1225200" cy="576000"/>
          </a:xfrm>
          <a:prstGeom prst="rect">
            <a:avLst/>
          </a:prstGeom>
          <a:solidFill>
            <a:srgbClr val="CEDA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Tenant</a:t>
            </a:r>
            <a:endParaRPr b="0" i="0" sz="2400" u="none" cap="none" strike="noStrike">
              <a:solidFill>
                <a:srgbClr val="000000"/>
              </a:solidFill>
              <a:latin typeface="Arial"/>
              <a:ea typeface="Arial"/>
              <a:cs typeface="Arial"/>
              <a:sym typeface="Arial"/>
            </a:endParaRPr>
          </a:p>
        </p:txBody>
      </p:sp>
      <p:sp>
        <p:nvSpPr>
          <p:cNvPr id="132" name="Google Shape;132;g37568f519e2_0_67"/>
          <p:cNvSpPr/>
          <p:nvPr/>
        </p:nvSpPr>
        <p:spPr>
          <a:xfrm>
            <a:off x="8802230" y="2394250"/>
            <a:ext cx="1505100" cy="576000"/>
          </a:xfrm>
          <a:prstGeom prst="rect">
            <a:avLst/>
          </a:prstGeom>
          <a:solidFill>
            <a:srgbClr val="CEDA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Customer</a:t>
            </a:r>
            <a:endParaRPr b="0" i="0" sz="2400" u="none" cap="none" strike="noStrike">
              <a:solidFill>
                <a:srgbClr val="000000"/>
              </a:solidFill>
              <a:latin typeface="Arial"/>
              <a:ea typeface="Arial"/>
              <a:cs typeface="Arial"/>
              <a:sym typeface="Arial"/>
            </a:endParaRPr>
          </a:p>
        </p:txBody>
      </p:sp>
      <p:cxnSp>
        <p:nvCxnSpPr>
          <p:cNvPr id="133" name="Google Shape;133;g37568f519e2_0_67"/>
          <p:cNvCxnSpPr>
            <a:stCxn id="125" idx="2"/>
            <a:endCxn id="128" idx="0"/>
          </p:cNvCxnSpPr>
          <p:nvPr/>
        </p:nvCxnSpPr>
        <p:spPr>
          <a:xfrm flipH="1">
            <a:off x="2917077" y="4546425"/>
            <a:ext cx="300" cy="805200"/>
          </a:xfrm>
          <a:prstGeom prst="straightConnector1">
            <a:avLst/>
          </a:prstGeom>
          <a:noFill/>
          <a:ln cap="flat" cmpd="sng" w="9525">
            <a:solidFill>
              <a:schemeClr val="dk2"/>
            </a:solidFill>
            <a:prstDash val="solid"/>
            <a:round/>
            <a:headEnd len="sm" w="sm" type="triangle"/>
            <a:tailEnd len="sm" w="sm" type="none"/>
          </a:ln>
        </p:spPr>
      </p:cxnSp>
      <p:cxnSp>
        <p:nvCxnSpPr>
          <p:cNvPr id="134" name="Google Shape;134;g37568f519e2_0_67"/>
          <p:cNvCxnSpPr>
            <a:stCxn id="126" idx="2"/>
            <a:endCxn id="129" idx="0"/>
          </p:cNvCxnSpPr>
          <p:nvPr/>
        </p:nvCxnSpPr>
        <p:spPr>
          <a:xfrm flipH="1">
            <a:off x="6095745" y="4546425"/>
            <a:ext cx="300" cy="805200"/>
          </a:xfrm>
          <a:prstGeom prst="straightConnector1">
            <a:avLst/>
          </a:prstGeom>
          <a:noFill/>
          <a:ln cap="flat" cmpd="sng" w="9525">
            <a:solidFill>
              <a:schemeClr val="dk2"/>
            </a:solidFill>
            <a:prstDash val="solid"/>
            <a:round/>
            <a:headEnd len="sm" w="sm" type="triangle"/>
            <a:tailEnd len="sm" w="sm" type="none"/>
          </a:ln>
        </p:spPr>
      </p:cxnSp>
      <p:cxnSp>
        <p:nvCxnSpPr>
          <p:cNvPr id="135" name="Google Shape;135;g37568f519e2_0_67"/>
          <p:cNvCxnSpPr>
            <a:stCxn id="127" idx="2"/>
            <a:endCxn id="130" idx="0"/>
          </p:cNvCxnSpPr>
          <p:nvPr/>
        </p:nvCxnSpPr>
        <p:spPr>
          <a:xfrm flipH="1">
            <a:off x="9414530" y="4546413"/>
            <a:ext cx="300" cy="805200"/>
          </a:xfrm>
          <a:prstGeom prst="straightConnector1">
            <a:avLst/>
          </a:prstGeom>
          <a:noFill/>
          <a:ln cap="flat" cmpd="sng" w="9525">
            <a:solidFill>
              <a:schemeClr val="dk2"/>
            </a:solidFill>
            <a:prstDash val="solid"/>
            <a:round/>
            <a:headEnd len="sm" w="sm" type="triangle"/>
            <a:tailEnd len="sm" w="sm" type="none"/>
          </a:ln>
        </p:spPr>
      </p:cxnSp>
      <p:cxnSp>
        <p:nvCxnSpPr>
          <p:cNvPr id="136" name="Google Shape;136;g37568f519e2_0_67"/>
          <p:cNvCxnSpPr>
            <a:stCxn id="124" idx="2"/>
            <a:endCxn id="126" idx="0"/>
          </p:cNvCxnSpPr>
          <p:nvPr/>
        </p:nvCxnSpPr>
        <p:spPr>
          <a:xfrm>
            <a:off x="6096045" y="2970250"/>
            <a:ext cx="0" cy="1000200"/>
          </a:xfrm>
          <a:prstGeom prst="straightConnector1">
            <a:avLst/>
          </a:prstGeom>
          <a:noFill/>
          <a:ln cap="flat" cmpd="sng" w="9525">
            <a:solidFill>
              <a:schemeClr val="dk2"/>
            </a:solidFill>
            <a:prstDash val="solid"/>
            <a:round/>
            <a:headEnd len="sm" w="sm" type="none"/>
            <a:tailEnd len="sm" w="sm" type="none"/>
          </a:ln>
        </p:spPr>
      </p:cxnSp>
      <p:cxnSp>
        <p:nvCxnSpPr>
          <p:cNvPr id="137" name="Google Shape;137;g37568f519e2_0_67"/>
          <p:cNvCxnSpPr>
            <a:stCxn id="124" idx="2"/>
            <a:endCxn id="125" idx="0"/>
          </p:cNvCxnSpPr>
          <p:nvPr/>
        </p:nvCxnSpPr>
        <p:spPr>
          <a:xfrm rot="5400000">
            <a:off x="4006545" y="1880950"/>
            <a:ext cx="1000200" cy="3178800"/>
          </a:xfrm>
          <a:prstGeom prst="bentConnector3">
            <a:avLst>
              <a:gd fmla="val 49999" name="adj1"/>
            </a:avLst>
          </a:prstGeom>
          <a:noFill/>
          <a:ln cap="flat" cmpd="sng" w="9525">
            <a:solidFill>
              <a:schemeClr val="dk2"/>
            </a:solidFill>
            <a:prstDash val="solid"/>
            <a:round/>
            <a:headEnd len="sm" w="sm" type="triangle"/>
            <a:tailEnd len="sm" w="sm" type="none"/>
          </a:ln>
        </p:spPr>
      </p:cxnSp>
      <p:cxnSp>
        <p:nvCxnSpPr>
          <p:cNvPr id="138" name="Google Shape;138;g37568f519e2_0_67"/>
          <p:cNvCxnSpPr>
            <a:stCxn id="124" idx="2"/>
            <a:endCxn id="127" idx="0"/>
          </p:cNvCxnSpPr>
          <p:nvPr/>
        </p:nvCxnSpPr>
        <p:spPr>
          <a:xfrm flipH="1" rot="-5400000">
            <a:off x="7255395" y="1810900"/>
            <a:ext cx="1000200" cy="3318900"/>
          </a:xfrm>
          <a:prstGeom prst="bentConnector3">
            <a:avLst>
              <a:gd fmla="val 49998" name="adj1"/>
            </a:avLst>
          </a:prstGeom>
          <a:noFill/>
          <a:ln cap="flat" cmpd="sng" w="9525">
            <a:solidFill>
              <a:schemeClr val="dk2"/>
            </a:solidFill>
            <a:prstDash val="solid"/>
            <a:round/>
            <a:headEnd len="sm" w="sm" type="none"/>
            <a:tailEnd len="sm" w="sm" type="none"/>
          </a:ln>
        </p:spPr>
      </p:cxnSp>
      <p:cxnSp>
        <p:nvCxnSpPr>
          <p:cNvPr id="139" name="Google Shape;139;g37568f519e2_0_67"/>
          <p:cNvCxnSpPr>
            <a:stCxn id="131" idx="3"/>
            <a:endCxn id="124" idx="1"/>
          </p:cNvCxnSpPr>
          <p:nvPr/>
        </p:nvCxnSpPr>
        <p:spPr>
          <a:xfrm>
            <a:off x="3529977" y="2682250"/>
            <a:ext cx="1953600" cy="0"/>
          </a:xfrm>
          <a:prstGeom prst="straightConnector1">
            <a:avLst/>
          </a:prstGeom>
          <a:noFill/>
          <a:ln cap="flat" cmpd="sng" w="9525">
            <a:solidFill>
              <a:schemeClr val="dk2"/>
            </a:solidFill>
            <a:prstDash val="solid"/>
            <a:round/>
            <a:headEnd len="sm" w="sm" type="none"/>
            <a:tailEnd len="med" w="med" type="triangle"/>
          </a:ln>
        </p:spPr>
      </p:cxnSp>
      <p:cxnSp>
        <p:nvCxnSpPr>
          <p:cNvPr id="140" name="Google Shape;140;g37568f519e2_0_67"/>
          <p:cNvCxnSpPr>
            <a:stCxn id="132" idx="1"/>
            <a:endCxn id="124" idx="3"/>
          </p:cNvCxnSpPr>
          <p:nvPr/>
        </p:nvCxnSpPr>
        <p:spPr>
          <a:xfrm rot="10800000">
            <a:off x="6708530" y="2682250"/>
            <a:ext cx="2093700" cy="0"/>
          </a:xfrm>
          <a:prstGeom prst="straightConnector1">
            <a:avLst/>
          </a:prstGeom>
          <a:noFill/>
          <a:ln cap="flat" cmpd="sng" w="9525">
            <a:solidFill>
              <a:schemeClr val="dk2"/>
            </a:solidFill>
            <a:prstDash val="solid"/>
            <a:round/>
            <a:headEnd len="sm" w="sm" type="none"/>
            <a:tailEnd len="med" w="med" type="triangle"/>
          </a:ln>
        </p:spPr>
      </p:cxnSp>
      <p:sp>
        <p:nvSpPr>
          <p:cNvPr id="141" name="Google Shape;141;g37568f519e2_0_67"/>
          <p:cNvSpPr txBox="1"/>
          <p:nvPr/>
        </p:nvSpPr>
        <p:spPr>
          <a:xfrm>
            <a:off x="2439345" y="4767950"/>
            <a:ext cx="956100" cy="17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Generates</a:t>
            </a:r>
            <a:endParaRPr b="0" i="0" sz="1300" u="none" cap="none" strike="noStrike">
              <a:solidFill>
                <a:srgbClr val="000000"/>
              </a:solidFill>
              <a:latin typeface="Arial"/>
              <a:ea typeface="Arial"/>
              <a:cs typeface="Arial"/>
              <a:sym typeface="Arial"/>
            </a:endParaRPr>
          </a:p>
        </p:txBody>
      </p:sp>
      <p:sp>
        <p:nvSpPr>
          <p:cNvPr id="142" name="Google Shape;142;g37568f519e2_0_67"/>
          <p:cNvSpPr txBox="1"/>
          <p:nvPr/>
        </p:nvSpPr>
        <p:spPr>
          <a:xfrm>
            <a:off x="5618012" y="4767950"/>
            <a:ext cx="956100" cy="17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Generates</a:t>
            </a:r>
            <a:endParaRPr b="0" i="0" sz="1300" u="none" cap="none" strike="noStrike">
              <a:solidFill>
                <a:srgbClr val="000000"/>
              </a:solidFill>
              <a:latin typeface="Arial"/>
              <a:ea typeface="Arial"/>
              <a:cs typeface="Arial"/>
              <a:sym typeface="Arial"/>
            </a:endParaRPr>
          </a:p>
        </p:txBody>
      </p:sp>
      <p:sp>
        <p:nvSpPr>
          <p:cNvPr id="143" name="Google Shape;143;g37568f519e2_0_67"/>
          <p:cNvSpPr txBox="1"/>
          <p:nvPr/>
        </p:nvSpPr>
        <p:spPr>
          <a:xfrm>
            <a:off x="8936798" y="4767950"/>
            <a:ext cx="956100" cy="17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Generates</a:t>
            </a:r>
            <a:endParaRPr b="0" i="0" sz="1300" u="none" cap="none" strike="noStrike">
              <a:solidFill>
                <a:srgbClr val="000000"/>
              </a:solidFill>
              <a:latin typeface="Arial"/>
              <a:ea typeface="Arial"/>
              <a:cs typeface="Arial"/>
              <a:sym typeface="Arial"/>
            </a:endParaRPr>
          </a:p>
        </p:txBody>
      </p:sp>
      <p:sp>
        <p:nvSpPr>
          <p:cNvPr id="144" name="Google Shape;144;g37568f519e2_0_67"/>
          <p:cNvSpPr txBox="1"/>
          <p:nvPr/>
        </p:nvSpPr>
        <p:spPr>
          <a:xfrm>
            <a:off x="4028654" y="3382000"/>
            <a:ext cx="956100" cy="17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Contains</a:t>
            </a:r>
            <a:endParaRPr b="0" i="0" sz="1300" u="none" cap="none" strike="noStrike">
              <a:solidFill>
                <a:srgbClr val="000000"/>
              </a:solidFill>
              <a:latin typeface="Arial"/>
              <a:ea typeface="Arial"/>
              <a:cs typeface="Arial"/>
              <a:sym typeface="Arial"/>
            </a:endParaRPr>
          </a:p>
        </p:txBody>
      </p:sp>
      <p:sp>
        <p:nvSpPr>
          <p:cNvPr id="145" name="Google Shape;145;g37568f519e2_0_67"/>
          <p:cNvSpPr txBox="1"/>
          <p:nvPr/>
        </p:nvSpPr>
        <p:spPr>
          <a:xfrm>
            <a:off x="7277430" y="3382000"/>
            <a:ext cx="956100" cy="17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Contains</a:t>
            </a:r>
            <a:endParaRPr b="0" i="0" sz="1300" u="none" cap="none" strike="noStrike">
              <a:solidFill>
                <a:srgbClr val="000000"/>
              </a:solidFill>
              <a:latin typeface="Arial"/>
              <a:ea typeface="Arial"/>
              <a:cs typeface="Arial"/>
              <a:sym typeface="Arial"/>
            </a:endParaRPr>
          </a:p>
        </p:txBody>
      </p:sp>
      <p:sp>
        <p:nvSpPr>
          <p:cNvPr id="146" name="Google Shape;146;g37568f519e2_0_67"/>
          <p:cNvSpPr txBox="1"/>
          <p:nvPr/>
        </p:nvSpPr>
        <p:spPr>
          <a:xfrm>
            <a:off x="5618012" y="3381988"/>
            <a:ext cx="956100" cy="17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Contains</a:t>
            </a:r>
            <a:endParaRPr b="0" i="0" sz="1300" u="none" cap="none" strike="noStrike">
              <a:solidFill>
                <a:srgbClr val="000000"/>
              </a:solidFill>
              <a:latin typeface="Arial"/>
              <a:ea typeface="Arial"/>
              <a:cs typeface="Arial"/>
              <a:sym typeface="Arial"/>
            </a:endParaRPr>
          </a:p>
        </p:txBody>
      </p:sp>
      <p:sp>
        <p:nvSpPr>
          <p:cNvPr id="147" name="Google Shape;147;g37568f519e2_0_67"/>
          <p:cNvSpPr txBox="1"/>
          <p:nvPr/>
        </p:nvSpPr>
        <p:spPr>
          <a:xfrm>
            <a:off x="4028679" y="2593900"/>
            <a:ext cx="956100" cy="17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Owns</a:t>
            </a:r>
            <a:endParaRPr b="0" i="0" sz="1300" u="none" cap="none" strike="noStrike">
              <a:solidFill>
                <a:srgbClr val="000000"/>
              </a:solidFill>
              <a:latin typeface="Arial"/>
              <a:ea typeface="Arial"/>
              <a:cs typeface="Arial"/>
              <a:sym typeface="Arial"/>
            </a:endParaRPr>
          </a:p>
        </p:txBody>
      </p:sp>
      <p:sp>
        <p:nvSpPr>
          <p:cNvPr id="148" name="Google Shape;148;g37568f519e2_0_67"/>
          <p:cNvSpPr txBox="1"/>
          <p:nvPr/>
        </p:nvSpPr>
        <p:spPr>
          <a:xfrm>
            <a:off x="7277405" y="2593900"/>
            <a:ext cx="956100" cy="17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Uses</a:t>
            </a:r>
            <a:endParaRPr b="0" i="0" sz="1300" u="none" cap="none" strike="noStrike">
              <a:solidFill>
                <a:srgbClr val="000000"/>
              </a:solidFill>
              <a:latin typeface="Arial"/>
              <a:ea typeface="Arial"/>
              <a:cs typeface="Arial"/>
              <a:sym typeface="Arial"/>
            </a:endParaRPr>
          </a:p>
        </p:txBody>
      </p:sp>
      <p:sp>
        <p:nvSpPr>
          <p:cNvPr id="149" name="Google Shape;149;g37568f519e2_0_67"/>
          <p:cNvSpPr/>
          <p:nvPr/>
        </p:nvSpPr>
        <p:spPr>
          <a:xfrm>
            <a:off x="1561930" y="5092575"/>
            <a:ext cx="9040500" cy="10272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37568f519e2_0_9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a:t>
            </a:r>
            <a:endParaRPr sz="3600"/>
          </a:p>
        </p:txBody>
      </p:sp>
      <p:sp>
        <p:nvSpPr>
          <p:cNvPr id="155" name="Google Shape;155;g37568f519e2_0_99"/>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56" name="Google Shape;156;g37568f519e2_0_9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 - Device</a:t>
            </a:r>
            <a:endParaRPr sz="1900"/>
          </a:p>
        </p:txBody>
      </p:sp>
      <p:sp>
        <p:nvSpPr>
          <p:cNvPr id="157" name="Google Shape;157;g37568f519e2_0_99"/>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b="1" lang="en-GB" sz="2400"/>
              <a:t>Device</a:t>
            </a:r>
            <a:endParaRPr b="1"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Thingsboard-eko oinarrizko elementuak dira, datuak bidaltzeko eta aginduak jasotzeko gai direnak.</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Adibidez: sentsoreak, eragingailuak, etengailuak…</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Aldi berean, device hauek bi motatako datuak sortu ditzakete: </a:t>
            </a:r>
            <a:r>
              <a:rPr i="1" lang="en-GB" sz="2400"/>
              <a:t>telemetry</a:t>
            </a:r>
            <a:r>
              <a:rPr lang="en-GB" sz="2400"/>
              <a:t> eta </a:t>
            </a:r>
            <a:r>
              <a:rPr i="1" lang="en-GB" sz="2400"/>
              <a:t>attributes</a:t>
            </a:r>
            <a:r>
              <a:rPr lang="en-GB" sz="2400"/>
              <a:t>.</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37568f519e2_0_10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a:t>
            </a:r>
            <a:endParaRPr sz="3600"/>
          </a:p>
        </p:txBody>
      </p:sp>
      <p:sp>
        <p:nvSpPr>
          <p:cNvPr id="163" name="Google Shape;163;g37568f519e2_0_10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64" name="Google Shape;164;g37568f519e2_0_10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 - Device</a:t>
            </a:r>
            <a:endParaRPr sz="1900"/>
          </a:p>
        </p:txBody>
      </p:sp>
      <p:sp>
        <p:nvSpPr>
          <p:cNvPr id="165" name="Google Shape;165;g37568f519e2_0_106"/>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Telemetry</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Gorde, aztertu eta bistaratu daitezkeen timeseries (denbora) datu-puntuak. Adibidez: tenperatura, hezetasuna, abiadura, presioa...</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66" name="Google Shape;166;g37568f519e2_0_106"/>
          <p:cNvPicPr preferRelativeResize="0"/>
          <p:nvPr/>
        </p:nvPicPr>
        <p:blipFill rotWithShape="1">
          <a:blip r:embed="rId3">
            <a:alphaModFix/>
          </a:blip>
          <a:srcRect b="0" l="0" r="0" t="0"/>
          <a:stretch/>
        </p:blipFill>
        <p:spPr>
          <a:xfrm>
            <a:off x="4362222" y="4316200"/>
            <a:ext cx="3467050" cy="173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37568f519e2_0_11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a:t>
            </a:r>
            <a:endParaRPr sz="3600"/>
          </a:p>
        </p:txBody>
      </p:sp>
      <p:sp>
        <p:nvSpPr>
          <p:cNvPr id="172" name="Google Shape;172;g37568f519e2_0_114"/>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73" name="Google Shape;173;g37568f519e2_0_11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 - Device</a:t>
            </a:r>
            <a:endParaRPr sz="1900"/>
          </a:p>
        </p:txBody>
      </p:sp>
      <p:sp>
        <p:nvSpPr>
          <p:cNvPr id="174" name="Google Shape;174;g37568f519e2_0_114"/>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Attributes</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Estatikoak edo ez oso aldakorrak diren gailuaren propietateak. Adibidez: serie zenbakia, modeloa, firmware bertsioa...</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75" name="Google Shape;175;g37568f519e2_0_114"/>
          <p:cNvPicPr preferRelativeResize="0"/>
          <p:nvPr/>
        </p:nvPicPr>
        <p:blipFill rotWithShape="1">
          <a:blip r:embed="rId3">
            <a:alphaModFix/>
          </a:blip>
          <a:srcRect b="0" l="0" r="0" t="0"/>
          <a:stretch/>
        </p:blipFill>
        <p:spPr>
          <a:xfrm>
            <a:off x="5089768" y="4289700"/>
            <a:ext cx="2013802" cy="20138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7568f519e2_0_12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a:t>
            </a:r>
            <a:endParaRPr sz="3600"/>
          </a:p>
        </p:txBody>
      </p:sp>
      <p:sp>
        <p:nvSpPr>
          <p:cNvPr id="181" name="Google Shape;181;g37568f519e2_0_12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82" name="Google Shape;182;g37568f519e2_0_12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 - Device</a:t>
            </a:r>
            <a:endParaRPr sz="1900"/>
          </a:p>
        </p:txBody>
      </p:sp>
      <p:sp>
        <p:nvSpPr>
          <p:cNvPr id="183" name="Google Shape;183;g37568f519e2_0_122"/>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Bai telemetry, eta baita attributes aldagaiek ere, lau motatako balioak izan ditzakete:</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Boolean: aldagai bitarrak errepresentatzeko</a:t>
            </a:r>
            <a:endParaRPr sz="2400"/>
          </a:p>
          <a:p>
            <a:pPr indent="-368300" lvl="0" marL="914400" rtl="0" algn="l">
              <a:lnSpc>
                <a:spcPct val="115000"/>
              </a:lnSpc>
              <a:spcBef>
                <a:spcPts val="0"/>
              </a:spcBef>
              <a:spcAft>
                <a:spcPts val="0"/>
              </a:spcAft>
              <a:buSzPts val="2400"/>
              <a:buChar char="●"/>
            </a:pPr>
            <a:r>
              <a:rPr lang="en-GB" sz="2400"/>
              <a:t>Long: zenbaki osoak errepresentatzeko</a:t>
            </a:r>
            <a:endParaRPr sz="2400"/>
          </a:p>
          <a:p>
            <a:pPr indent="-368300" lvl="0" marL="914400" rtl="0" algn="l">
              <a:lnSpc>
                <a:spcPct val="115000"/>
              </a:lnSpc>
              <a:spcBef>
                <a:spcPts val="0"/>
              </a:spcBef>
              <a:spcAft>
                <a:spcPts val="0"/>
              </a:spcAft>
              <a:buSzPts val="2400"/>
              <a:buChar char="●"/>
            </a:pPr>
            <a:r>
              <a:rPr lang="en-GB" sz="2400"/>
              <a:t>Double: zenbaki errealak errepresentatzeko</a:t>
            </a:r>
            <a:endParaRPr sz="2400"/>
          </a:p>
          <a:p>
            <a:pPr indent="-368300" lvl="0" marL="914400" rtl="0" algn="l">
              <a:lnSpc>
                <a:spcPct val="115000"/>
              </a:lnSpc>
              <a:spcBef>
                <a:spcPts val="0"/>
              </a:spcBef>
              <a:spcAft>
                <a:spcPts val="0"/>
              </a:spcAft>
              <a:buSzPts val="2400"/>
              <a:buChar char="●"/>
            </a:pPr>
            <a:r>
              <a:rPr lang="en-GB" sz="2400"/>
              <a:t>String: karaktere-kateak errepresentatzeko</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37568f519e2_0_12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a:t>
            </a:r>
            <a:endParaRPr sz="3600"/>
          </a:p>
        </p:txBody>
      </p:sp>
      <p:sp>
        <p:nvSpPr>
          <p:cNvPr id="189" name="Google Shape;189;g37568f519e2_0_129"/>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90" name="Google Shape;190;g37568f519e2_0_12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 - Asset</a:t>
            </a:r>
            <a:endParaRPr sz="1900"/>
          </a:p>
        </p:txBody>
      </p:sp>
      <p:sp>
        <p:nvSpPr>
          <p:cNvPr id="191" name="Google Shape;191;g37568f519e2_0_129"/>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b="1" lang="en-GB" sz="2400"/>
              <a:t>Asset</a:t>
            </a:r>
            <a:endParaRPr b="1"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Gure IoT plataforman egon daitezkeen beste elementu abstraktuak errepresentatzeko erabiltzen dira. Orokorrean elementu hauek ez dituzte datuak sortuko eta gure device-ak sailkatzeko erabiltzen dira. Adibidez: hiri bat, eraikuntza bat, lantegi bat, produkzio kate bat,...</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37568f519e2_0_13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a:t>
            </a:r>
            <a:endParaRPr sz="3600"/>
          </a:p>
        </p:txBody>
      </p:sp>
      <p:sp>
        <p:nvSpPr>
          <p:cNvPr id="197" name="Google Shape;197;g37568f519e2_0_13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98" name="Google Shape;198;g37568f519e2_0_13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 - Tenant eta Customer</a:t>
            </a:r>
            <a:endParaRPr sz="1900"/>
          </a:p>
        </p:txBody>
      </p:sp>
      <p:sp>
        <p:nvSpPr>
          <p:cNvPr id="199" name="Google Shape;199;g37568f519e2_0_136"/>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b="1" lang="en-GB" sz="2400"/>
              <a:t>Tenant</a:t>
            </a:r>
            <a:endParaRPr b="1"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Plataformaren barruan device-ak, asset-ak eta bezeroak kudeatzen dituen erakundea da (enpresa, ikastetxe… bat izan daiteke). Elementu guztien jabea izango da eta bi erabiltzaile mota eduki ditzake:</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Tenant administrator: dena egiteko gai den erabiltzailea.</a:t>
            </a:r>
            <a:endParaRPr sz="2400"/>
          </a:p>
          <a:p>
            <a:pPr indent="-368300" lvl="0" marL="914400" rtl="0" algn="l">
              <a:lnSpc>
                <a:spcPct val="115000"/>
              </a:lnSpc>
              <a:spcBef>
                <a:spcPts val="0"/>
              </a:spcBef>
              <a:spcAft>
                <a:spcPts val="0"/>
              </a:spcAft>
              <a:buSzPts val="2400"/>
              <a:buChar char="●"/>
            </a:pPr>
            <a:r>
              <a:rPr lang="en-GB" sz="2400"/>
              <a:t>Tenant user: baimen mugatuak dituen erabiltzailea.</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37568f519e2_0_14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a:t>
            </a:r>
            <a:endParaRPr sz="3600"/>
          </a:p>
        </p:txBody>
      </p:sp>
      <p:sp>
        <p:nvSpPr>
          <p:cNvPr id="205" name="Google Shape;205;g37568f519e2_0_143"/>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06" name="Google Shape;206;g37568f519e2_0_14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 - Tenant eta Customer</a:t>
            </a:r>
            <a:endParaRPr sz="1900"/>
          </a:p>
        </p:txBody>
      </p:sp>
      <p:sp>
        <p:nvSpPr>
          <p:cNvPr id="207" name="Google Shape;207;g37568f519e2_0_143"/>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b="1" lang="en-GB" sz="2400"/>
              <a:t>Customer</a:t>
            </a:r>
            <a:endParaRPr b="1"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Tenant-aren device-ak eta asset-ak erabiltzeko baimena duen taldea edo erabiltzailea. Enpresa edo ikastetxearen bezeroak izango dira.</a:t>
            </a:r>
            <a:endParaRPr sz="2400"/>
          </a:p>
          <a:p>
            <a:pPr indent="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Gailuen datuak ikusi ahal izango ditu, baina ez du administratzeko baimenik izango.</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37568f519e2_0_15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a:t>
            </a:r>
            <a:endParaRPr sz="3600"/>
          </a:p>
        </p:txBody>
      </p:sp>
      <p:sp>
        <p:nvSpPr>
          <p:cNvPr id="213" name="Google Shape;213;g37568f519e2_0_15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14" name="Google Shape;214;g37568f519e2_0_15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 - Dashboard</a:t>
            </a:r>
            <a:endParaRPr sz="1900"/>
          </a:p>
        </p:txBody>
      </p:sp>
      <p:sp>
        <p:nvSpPr>
          <p:cNvPr id="215" name="Google Shape;215;g37568f519e2_0_150"/>
          <p:cNvSpPr txBox="1"/>
          <p:nvPr>
            <p:ph idx="2" type="body"/>
          </p:nvPr>
        </p:nvSpPr>
        <p:spPr>
          <a:xfrm>
            <a:off x="762078" y="20195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b="1" lang="en-GB" sz="2400"/>
              <a:t>Dashboard</a:t>
            </a:r>
            <a:endParaRPr b="1"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Device-ek sortzen dituzten datuak bistaratu edo device-ak zuzenean kontrolatzeko erabiltzaile-interfazeak dira.</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216" name="Google Shape;216;g37568f519e2_0_150"/>
          <p:cNvPicPr preferRelativeResize="0"/>
          <p:nvPr/>
        </p:nvPicPr>
        <p:blipFill rotWithShape="1">
          <a:blip r:embed="rId3">
            <a:alphaModFix/>
          </a:blip>
          <a:srcRect b="0" l="0" r="0" t="0"/>
          <a:stretch/>
        </p:blipFill>
        <p:spPr>
          <a:xfrm>
            <a:off x="3740366" y="4066336"/>
            <a:ext cx="4710603" cy="2028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g37568f519e2_0_0"/>
          <p:cNvSpPr txBox="1"/>
          <p:nvPr/>
        </p:nvSpPr>
        <p:spPr>
          <a:xfrm>
            <a:off x="874741" y="4973106"/>
            <a:ext cx="10442400" cy="40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AITOR AZPIROZ</a:t>
            </a:r>
            <a:endParaRPr b="0" i="0" sz="1500" u="none" cap="none" strike="noStrike">
              <a:solidFill>
                <a:srgbClr val="000000"/>
              </a:solidFill>
              <a:latin typeface="Arial"/>
              <a:ea typeface="Arial"/>
              <a:cs typeface="Arial"/>
              <a:sym typeface="Arial"/>
            </a:endParaRPr>
          </a:p>
        </p:txBody>
      </p:sp>
      <p:pic>
        <p:nvPicPr>
          <p:cNvPr id="47" name="Google Shape;47;g37568f519e2_0_0"/>
          <p:cNvPicPr preferRelativeResize="0"/>
          <p:nvPr/>
        </p:nvPicPr>
        <p:blipFill rotWithShape="1">
          <a:blip r:embed="rId3">
            <a:alphaModFix amt="20000"/>
          </a:blip>
          <a:srcRect b="6983" l="0" r="0" t="5726"/>
          <a:stretch/>
        </p:blipFill>
        <p:spPr>
          <a:xfrm>
            <a:off x="0" y="1066375"/>
            <a:ext cx="12192000" cy="5530950"/>
          </a:xfrm>
          <a:prstGeom prst="rect">
            <a:avLst/>
          </a:prstGeom>
          <a:noFill/>
          <a:ln>
            <a:noFill/>
          </a:ln>
        </p:spPr>
      </p:pic>
      <p:sp>
        <p:nvSpPr>
          <p:cNvPr id="48" name="Google Shape;48;g37568f519e2_0_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49" name="Google Shape;49;g37568f519e2_0_0"/>
          <p:cNvSpPr txBox="1"/>
          <p:nvPr/>
        </p:nvSpPr>
        <p:spPr>
          <a:xfrm>
            <a:off x="781053" y="2132856"/>
            <a:ext cx="10442400" cy="16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100"/>
              <a:buFont typeface="Arial"/>
              <a:buNone/>
            </a:pPr>
            <a:r>
              <a:t/>
            </a:r>
            <a:endParaRPr b="1" i="0" sz="5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100"/>
              <a:buFont typeface="Arial"/>
              <a:buNone/>
            </a:pPr>
            <a:r>
              <a:rPr b="1" i="0" lang="en-GB" sz="5100" u="none" cap="none" strike="noStrike">
                <a:solidFill>
                  <a:srgbClr val="000000"/>
                </a:solidFill>
                <a:latin typeface="Arial"/>
                <a:ea typeface="Arial"/>
                <a:cs typeface="Arial"/>
                <a:sym typeface="Arial"/>
              </a:rPr>
              <a:t>Thingsboard </a:t>
            </a:r>
            <a:endParaRPr b="1" i="0" sz="51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descr="Icon&#10;&#10;Description automatically generated" id="221" name="Google Shape;221;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222" name="Google Shape;222;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223" name="Google Shape;223;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224" name="Google Shape;224;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225" name="Google Shape;225;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226" name="Google Shape;226;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227" name="Google Shape;227;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228" name="Google Shape;228;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229" name="Google Shape;229;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37568f519e2_0_8"/>
          <p:cNvSpPr txBox="1"/>
          <p:nvPr>
            <p:ph idx="4294967295" type="title"/>
          </p:nvPr>
        </p:nvSpPr>
        <p:spPr>
          <a:xfrm>
            <a:off x="359031" y="843558"/>
            <a:ext cx="8373300" cy="648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100"/>
              <a:buFont typeface="Arial"/>
              <a:buNone/>
            </a:pPr>
            <a:r>
              <a:rPr lang="en-GB"/>
              <a:t>Edukiak</a:t>
            </a:r>
            <a:endParaRPr/>
          </a:p>
        </p:txBody>
      </p:sp>
      <p:sp>
        <p:nvSpPr>
          <p:cNvPr id="55" name="Google Shape;55;g37568f519e2_0_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56" name="Google Shape;56;g37568f519e2_0_8"/>
          <p:cNvSpPr txBox="1"/>
          <p:nvPr>
            <p:ph idx="1" type="body"/>
          </p:nvPr>
        </p:nvSpPr>
        <p:spPr>
          <a:xfrm>
            <a:off x="3454275" y="1988850"/>
            <a:ext cx="5283300" cy="3528300"/>
          </a:xfrm>
          <a:prstGeom prst="rect">
            <a:avLst/>
          </a:prstGeom>
          <a:noFill/>
          <a:ln>
            <a:noFill/>
          </a:ln>
        </p:spPr>
        <p:txBody>
          <a:bodyPr anchorCtr="0" anchor="t" bIns="45700" lIns="91425" spcFirstLastPara="1" rIns="91425" wrap="square" tIns="45700">
            <a:noAutofit/>
          </a:bodyPr>
          <a:lstStyle/>
          <a:p>
            <a:pPr indent="-361950" lvl="0" marL="457200" rtl="0" algn="just">
              <a:lnSpc>
                <a:spcPct val="100000"/>
              </a:lnSpc>
              <a:spcBef>
                <a:spcPts val="0"/>
              </a:spcBef>
              <a:spcAft>
                <a:spcPts val="0"/>
              </a:spcAft>
              <a:buSzPts val="2300"/>
              <a:buAutoNum type="arabicPeriod"/>
            </a:pPr>
            <a:r>
              <a:rPr lang="en-GB" sz="2300"/>
              <a:t>Sarrera</a:t>
            </a:r>
            <a:endParaRPr sz="2300"/>
          </a:p>
          <a:p>
            <a:pPr indent="0" lvl="0" marL="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2.	Instalazioa</a:t>
            </a:r>
            <a:endParaRPr sz="2300"/>
          </a:p>
          <a:p>
            <a:pPr indent="0" lvl="0" marL="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3.	Oinarrizko kontzeptuak</a:t>
            </a:r>
            <a:endParaRPr sz="2300"/>
          </a:p>
          <a:p>
            <a:pPr indent="-361950" lvl="1" marL="914400" rtl="0" algn="just">
              <a:lnSpc>
                <a:spcPct val="100000"/>
              </a:lnSpc>
              <a:spcBef>
                <a:spcPts val="0"/>
              </a:spcBef>
              <a:spcAft>
                <a:spcPts val="0"/>
              </a:spcAft>
              <a:buSzPts val="2300"/>
              <a:buAutoNum type="alphaLcPeriod"/>
            </a:pPr>
            <a:r>
              <a:rPr lang="en-GB" sz="2300"/>
              <a:t>Device</a:t>
            </a:r>
            <a:endParaRPr sz="2300"/>
          </a:p>
          <a:p>
            <a:pPr indent="-361950" lvl="2" marL="1371600" rtl="0" algn="just">
              <a:lnSpc>
                <a:spcPct val="100000"/>
              </a:lnSpc>
              <a:spcBef>
                <a:spcPts val="0"/>
              </a:spcBef>
              <a:spcAft>
                <a:spcPts val="0"/>
              </a:spcAft>
              <a:buSzPts val="2300"/>
              <a:buAutoNum type="romanLcPeriod"/>
            </a:pPr>
            <a:r>
              <a:rPr lang="en-GB" sz="2300"/>
              <a:t>Telemetry</a:t>
            </a:r>
            <a:endParaRPr sz="2300"/>
          </a:p>
          <a:p>
            <a:pPr indent="-361950" lvl="2" marL="1371600" rtl="0" algn="just">
              <a:lnSpc>
                <a:spcPct val="100000"/>
              </a:lnSpc>
              <a:spcBef>
                <a:spcPts val="0"/>
              </a:spcBef>
              <a:spcAft>
                <a:spcPts val="0"/>
              </a:spcAft>
              <a:buSzPts val="2300"/>
              <a:buAutoNum type="romanLcPeriod"/>
            </a:pPr>
            <a:r>
              <a:rPr lang="en-GB" sz="2300"/>
              <a:t>Attributes</a:t>
            </a:r>
            <a:endParaRPr sz="2300"/>
          </a:p>
          <a:p>
            <a:pPr indent="-361950" lvl="1" marL="914400" rtl="0" algn="just">
              <a:lnSpc>
                <a:spcPct val="100000"/>
              </a:lnSpc>
              <a:spcBef>
                <a:spcPts val="0"/>
              </a:spcBef>
              <a:spcAft>
                <a:spcPts val="0"/>
              </a:spcAft>
              <a:buSzPts val="2300"/>
              <a:buAutoNum type="alphaLcPeriod"/>
            </a:pPr>
            <a:r>
              <a:rPr lang="en-GB" sz="2300"/>
              <a:t>Asset</a:t>
            </a:r>
            <a:endParaRPr sz="2300"/>
          </a:p>
          <a:p>
            <a:pPr indent="-361950" lvl="1" marL="914400" rtl="0" algn="just">
              <a:lnSpc>
                <a:spcPct val="100000"/>
              </a:lnSpc>
              <a:spcBef>
                <a:spcPts val="0"/>
              </a:spcBef>
              <a:spcAft>
                <a:spcPts val="0"/>
              </a:spcAft>
              <a:buSzPts val="2300"/>
              <a:buAutoNum type="alphaLcPeriod"/>
            </a:pPr>
            <a:r>
              <a:rPr lang="en-GB" sz="2300"/>
              <a:t>Tenant eta Customer</a:t>
            </a:r>
            <a:endParaRPr sz="2300"/>
          </a:p>
          <a:p>
            <a:pPr indent="-361950" lvl="1" marL="914400" rtl="0" algn="just">
              <a:lnSpc>
                <a:spcPct val="100000"/>
              </a:lnSpc>
              <a:spcBef>
                <a:spcPts val="0"/>
              </a:spcBef>
              <a:spcAft>
                <a:spcPts val="0"/>
              </a:spcAft>
              <a:buSzPts val="2300"/>
              <a:buAutoNum type="alphaLcPeriod"/>
            </a:pPr>
            <a:r>
              <a:rPr lang="en-GB" sz="2300"/>
              <a:t>Entity eta Relation</a:t>
            </a:r>
            <a:endParaRPr sz="2300"/>
          </a:p>
          <a:p>
            <a:pPr indent="-361950" lvl="1" marL="914400" rtl="0" algn="just">
              <a:lnSpc>
                <a:spcPct val="100000"/>
              </a:lnSpc>
              <a:spcBef>
                <a:spcPts val="0"/>
              </a:spcBef>
              <a:spcAft>
                <a:spcPts val="0"/>
              </a:spcAft>
              <a:buSzPts val="2300"/>
              <a:buAutoNum type="alphaLcPeriod"/>
            </a:pPr>
            <a:r>
              <a:rPr lang="en-GB" sz="2300"/>
              <a:t>Dashboard</a:t>
            </a:r>
            <a:endParaRPr sz="2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37568f519e2_0_1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a:t>
            </a:r>
            <a:endParaRPr sz="3600"/>
          </a:p>
        </p:txBody>
      </p:sp>
      <p:sp>
        <p:nvSpPr>
          <p:cNvPr id="62" name="Google Shape;62;g37568f519e2_0_14"/>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63" name="Google Shape;63;g37568f519e2_0_1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64" name="Google Shape;64;g37568f519e2_0_14"/>
          <p:cNvSpPr txBox="1"/>
          <p:nvPr>
            <p:ph idx="2" type="body"/>
          </p:nvPr>
        </p:nvSpPr>
        <p:spPr>
          <a:xfrm>
            <a:off x="775079" y="2357275"/>
            <a:ext cx="54729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rPr lang="en-GB" sz="2400"/>
              <a:t>“Device management, data collection, processing and visualization for your IoT solution”</a:t>
            </a:r>
            <a:endParaRPr sz="2400"/>
          </a:p>
        </p:txBody>
      </p:sp>
      <p:pic>
        <p:nvPicPr>
          <p:cNvPr id="65" name="Google Shape;65;g37568f519e2_0_14"/>
          <p:cNvPicPr preferRelativeResize="0"/>
          <p:nvPr/>
        </p:nvPicPr>
        <p:blipFill rotWithShape="1">
          <a:blip r:embed="rId3">
            <a:alphaModFix/>
          </a:blip>
          <a:srcRect b="31502" l="13235" r="13191" t="29624"/>
          <a:stretch/>
        </p:blipFill>
        <p:spPr>
          <a:xfrm>
            <a:off x="6942436" y="3213638"/>
            <a:ext cx="4148772" cy="1150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37568f519e2_0_2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a:t>
            </a:r>
            <a:endParaRPr sz="3600"/>
          </a:p>
        </p:txBody>
      </p:sp>
      <p:sp>
        <p:nvSpPr>
          <p:cNvPr id="71" name="Google Shape;71;g37568f519e2_0_2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72" name="Google Shape;72;g37568f519e2_0_2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73" name="Google Shape;73;g37568f519e2_0_22"/>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Ezaugarri nagusiak:</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Erraza erabiltzen eta dokumentazio ugari</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Lokalean instalatu daiteke</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“Community edition” bertsio irekia eta “Professional edition” bertsioak daude.</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74" name="Google Shape;74;g37568f519e2_0_22"/>
          <p:cNvPicPr preferRelativeResize="0"/>
          <p:nvPr/>
        </p:nvPicPr>
        <p:blipFill rotWithShape="1">
          <a:blip r:embed="rId3">
            <a:alphaModFix/>
          </a:blip>
          <a:srcRect b="0" l="0" r="0" t="0"/>
          <a:stretch/>
        </p:blipFill>
        <p:spPr>
          <a:xfrm>
            <a:off x="8919996" y="2700500"/>
            <a:ext cx="1758250" cy="1758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37568f519e2_0_3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a:t>
            </a:r>
            <a:endParaRPr sz="3600"/>
          </a:p>
        </p:txBody>
      </p:sp>
      <p:sp>
        <p:nvSpPr>
          <p:cNvPr id="80" name="Google Shape;80;g37568f519e2_0_3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81" name="Google Shape;81;g37568f519e2_0_3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82" name="Google Shape;82;g37568f519e2_0_30"/>
          <p:cNvSpPr txBox="1"/>
          <p:nvPr>
            <p:ph idx="2" type="body"/>
          </p:nvPr>
        </p:nvSpPr>
        <p:spPr>
          <a:xfrm>
            <a:off x="775077" y="1986576"/>
            <a:ext cx="10972800" cy="4250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Ezaugarri teknikoak:</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Gailuak eta errekurtsoak modelatu </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Datuak bildu, gorde eta bistaratu</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Datuak prozesatu (erregelak)</a:t>
            </a:r>
            <a:endParaRPr sz="2400"/>
          </a:p>
          <a:p>
            <a:pPr indent="0" lvl="0" marL="45720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Alarmak programatu</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83" name="Google Shape;83;g37568f519e2_0_30"/>
          <p:cNvPicPr preferRelativeResize="0"/>
          <p:nvPr/>
        </p:nvPicPr>
        <p:blipFill rotWithShape="1">
          <a:blip r:embed="rId3">
            <a:alphaModFix/>
          </a:blip>
          <a:srcRect b="0" l="0" r="0" t="0"/>
          <a:stretch/>
        </p:blipFill>
        <p:spPr>
          <a:xfrm>
            <a:off x="7369866" y="3006750"/>
            <a:ext cx="3776026" cy="2517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37568f519e2_0_3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a:t>
            </a:r>
            <a:endParaRPr sz="3600"/>
          </a:p>
        </p:txBody>
      </p:sp>
      <p:sp>
        <p:nvSpPr>
          <p:cNvPr id="89" name="Google Shape;89;g37568f519e2_0_3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90" name="Google Shape;90;g37568f519e2_0_3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91" name="Google Shape;91;g37568f519e2_0_38"/>
          <p:cNvSpPr txBox="1"/>
          <p:nvPr>
            <p:ph idx="2" type="body"/>
          </p:nvPr>
        </p:nvSpPr>
        <p:spPr>
          <a:xfrm>
            <a:off x="775077" y="1986576"/>
            <a:ext cx="10972800" cy="4250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Eta zer EZ da Thingsboard?</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Tailer bateko stock-a kudetzeko erreminta </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Tailer bateko eskaerak kudeatzeko tresna </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Enpresa bat kudeatzeko software-a </a:t>
            </a:r>
            <a:endParaRPr sz="2400"/>
          </a:p>
          <a:p>
            <a:pPr indent="0" lvl="0" marL="45720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Thingsboard ez da MES ezta ERP bat, telemetria datuak gordetzeko IoT plataforma bat baizik (SCADA).</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92" name="Google Shape;92;g37568f519e2_0_38"/>
          <p:cNvPicPr preferRelativeResize="0"/>
          <p:nvPr/>
        </p:nvPicPr>
        <p:blipFill rotWithShape="1">
          <a:blip r:embed="rId3">
            <a:alphaModFix/>
          </a:blip>
          <a:srcRect b="0" l="0" r="0" t="0"/>
          <a:stretch/>
        </p:blipFill>
        <p:spPr>
          <a:xfrm>
            <a:off x="8793854" y="2997400"/>
            <a:ext cx="2400300" cy="1809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37568f519e2_0_4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a:t>
            </a:r>
            <a:endParaRPr sz="3600"/>
          </a:p>
        </p:txBody>
      </p:sp>
      <p:sp>
        <p:nvSpPr>
          <p:cNvPr id="98" name="Google Shape;98;g37568f519e2_0_4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99" name="Google Shape;99;g37568f519e2_0_4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100" name="Google Shape;100;g37568f519e2_0_46"/>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Laguntza gehiago (dena ingelesez, hori bai):</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u="sng">
                <a:solidFill>
                  <a:schemeClr val="hlink"/>
                </a:solidFill>
                <a:hlinkClick r:id="rId3"/>
              </a:rPr>
              <a:t>Proiektuaren dokumentazio orokorra</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u="sng">
                <a:solidFill>
                  <a:schemeClr val="hlink"/>
                </a:solidFill>
                <a:hlinkClick r:id="rId4"/>
              </a:rPr>
              <a:t>Pausoz-pausoko gidak</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u="sng">
                <a:solidFill>
                  <a:schemeClr val="hlink"/>
                </a:solidFill>
                <a:hlinkClick r:id="rId5"/>
              </a:rPr>
              <a:t>YouTube-ko kanala</a:t>
            </a:r>
            <a:r>
              <a:rPr lang="en-GB" sz="2400"/>
              <a:t> (oso ona)</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37568f519e2_0_5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a:t>
            </a:r>
            <a:endParaRPr sz="3600"/>
          </a:p>
        </p:txBody>
      </p:sp>
      <p:sp>
        <p:nvSpPr>
          <p:cNvPr id="106" name="Google Shape;106;g37568f519e2_0_53"/>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07" name="Google Shape;107;g37568f519e2_0_5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Instalazioa</a:t>
            </a:r>
            <a:endParaRPr sz="1900"/>
          </a:p>
        </p:txBody>
      </p:sp>
      <p:sp>
        <p:nvSpPr>
          <p:cNvPr id="108" name="Google Shape;108;g37568f519e2_0_53"/>
          <p:cNvSpPr txBox="1"/>
          <p:nvPr>
            <p:ph idx="2" type="body"/>
          </p:nvPr>
        </p:nvSpPr>
        <p:spPr>
          <a:xfrm>
            <a:off x="788081" y="2019542"/>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Plataforma erabiltzeko </a:t>
            </a:r>
            <a:r>
              <a:rPr lang="en-GB" sz="2400" u="sng">
                <a:solidFill>
                  <a:schemeClr val="hlink"/>
                </a:solidFill>
                <a:hlinkClick r:id="rId3"/>
              </a:rPr>
              <a:t>aukera desberdinak</a:t>
            </a:r>
            <a:r>
              <a:rPr lang="en-GB" sz="2400"/>
              <a:t> ditugu:</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Dohainik eskaintzen duten “</a:t>
            </a:r>
            <a:r>
              <a:rPr lang="en-GB" sz="2400" u="sng">
                <a:solidFill>
                  <a:schemeClr val="hlink"/>
                </a:solidFill>
                <a:hlinkClick r:id="rId4"/>
              </a:rPr>
              <a:t>demo</a:t>
            </a:r>
            <a:r>
              <a:rPr lang="en-GB" sz="2400"/>
              <a:t>”a erabili (CE-ean oinarritua) ❌</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Gure ordenagailuan edo zerbitzari lokal batean instalatu (</a:t>
            </a:r>
            <a:r>
              <a:rPr lang="en-GB" sz="2400" u="sng">
                <a:solidFill>
                  <a:schemeClr val="hlink"/>
                </a:solidFill>
                <a:hlinkClick r:id="rId5"/>
              </a:rPr>
              <a:t>Docker</a:t>
            </a:r>
            <a:r>
              <a:rPr lang="en-GB" sz="2400"/>
              <a:t>) ❌</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Beraiek eskaintzen duten </a:t>
            </a:r>
            <a:r>
              <a:rPr lang="en-GB" sz="2400" u="sng">
                <a:solidFill>
                  <a:schemeClr val="hlink"/>
                </a:solidFill>
                <a:hlinkClick r:id="rId6"/>
              </a:rPr>
              <a:t>cloud</a:t>
            </a:r>
            <a:r>
              <a:rPr lang="en-GB" sz="2400"/>
              <a:t> zerbitzua erabili -</a:t>
            </a:r>
            <a:r>
              <a:rPr lang="en-GB" sz="2400" u="sng">
                <a:solidFill>
                  <a:schemeClr val="hlink"/>
                </a:solidFill>
                <a:hlinkClick r:id="rId7"/>
              </a:rPr>
              <a:t>$</a:t>
            </a:r>
            <a:r>
              <a:rPr lang="en-GB" sz="2400"/>
              <a:t>- (PE-ean oinarritua)❓</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Gure Cloud-ean instalatu (AWS, Sarenet) ✔️ (Ikastaroan erabiliko dugu)</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8AD73A4F-83A0-4F17-8702-B70E74A361E3}"/>
</file>

<file path=customXml/itemProps2.xml><?xml version="1.0" encoding="utf-8"?>
<ds:datastoreItem xmlns:ds="http://schemas.openxmlformats.org/officeDocument/2006/customXml" ds:itemID="{6B693F33-2998-4A4E-96FC-9341B98418CD}"/>
</file>

<file path=customXml/itemProps3.xml><?xml version="1.0" encoding="utf-8"?>
<ds:datastoreItem xmlns:ds="http://schemas.openxmlformats.org/officeDocument/2006/customXml" ds:itemID="{35CE687E-7A39-4265-9AF0-C28A787115F6}"/>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