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12192000"/>
  <p:notesSz cx="6858000" cy="9144000"/>
  <p:embeddedFontLst>
    <p:embeddedFont>
      <p:font typeface="Roboto"/>
      <p:regular r:id="rId37"/>
      <p:bold r:id="rId38"/>
      <p:italic r:id="rId39"/>
      <p:boldItalic r:id="rId40"/>
    </p:embeddedFont>
    <p:embeddedFont>
      <p:font typeface="Arial Black"/>
      <p:regular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hnE2P0jto7DVlxUh9cJ9fPr/8X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39" Type="http://schemas.openxmlformats.org/officeDocument/2006/relationships/font" Target="fonts/Roboto-italic.fntdata"/><Relationship Id="rId18" Type="http://schemas.openxmlformats.org/officeDocument/2006/relationships/slide" Target="slides/slide13.xml"/><Relationship Id="rId42" Type="http://customschemas.google.com/relationships/presentationmetadata" Target="metadata"/><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font" Target="fonts/Roboto-boldItalic.fntdata"/><Relationship Id="rId24" Type="http://schemas.openxmlformats.org/officeDocument/2006/relationships/slide" Target="slides/slide19.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font" Target="fonts/Roboto-regular.fntdata"/><Relationship Id="rId45" Type="http://schemas.openxmlformats.org/officeDocument/2006/relationships/customXml" Target="../customXml/item3.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slide" Target="slides/slide31.xml"/><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44" Type="http://schemas.openxmlformats.org/officeDocument/2006/relationships/customXml" Target="../customXml/item2.xml"/><Relationship Id="rId22" Type="http://schemas.openxmlformats.org/officeDocument/2006/relationships/slide" Target="slides/slide17.xml"/><Relationship Id="rId4" Type="http://schemas.openxmlformats.org/officeDocument/2006/relationships/slideMaster" Target="slideMasters/slideMaster2.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14" Type="http://schemas.openxmlformats.org/officeDocument/2006/relationships/slide" Target="slides/slide9.xml"/><Relationship Id="rId43"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slideMaster" Target="slideMasters/slideMaster1.xml"/><Relationship Id="rId25" Type="http://schemas.openxmlformats.org/officeDocument/2006/relationships/slide" Target="slides/slide20.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font" Target="fonts/Roboto-bold.fntdata"/><Relationship Id="rId20" Type="http://schemas.openxmlformats.org/officeDocument/2006/relationships/slide" Target="slides/slide15.xml"/><Relationship Id="rId41" Type="http://schemas.openxmlformats.org/officeDocument/2006/relationships/font" Target="fonts/ArialBlack-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 name="Google Shape;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7567f2360e_0_78: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37567f2360e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7567f2360e_0_86: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37567f2360e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7567f2360e_0_92: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37567f2360e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latin typeface="Arial"/>
                <a:ea typeface="Arial"/>
                <a:cs typeface="Arial"/>
                <a:sym typeface="Arial"/>
              </a:rPr>
              <a:t>MJF (Multi Jet Fusion)</a:t>
            </a:r>
            <a:endParaRPr>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7567f2360e_0_97: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37567f2360e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7567f2360e_0_107: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37567f2360e_0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7567f2360e_0_117: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37567f2360e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7567f2360e_0_128: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37567f2360e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latin typeface="Arial"/>
                <a:ea typeface="Arial"/>
                <a:cs typeface="Arial"/>
                <a:sym typeface="Arial"/>
              </a:rPr>
              <a:t>MJF (Multi Jet Fusion)</a:t>
            </a:r>
            <a:endParaRPr>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7567f2360e_0_138: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37567f2360e_0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latin typeface="Arial"/>
                <a:ea typeface="Arial"/>
                <a:cs typeface="Arial"/>
                <a:sym typeface="Arial"/>
              </a:rPr>
              <a:t>MJF (Multi Jet Fusion)</a:t>
            </a:r>
            <a:endParaRPr>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7567f2360e_0_148: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37567f2360e_0_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latin typeface="Arial"/>
                <a:ea typeface="Arial"/>
                <a:cs typeface="Arial"/>
                <a:sym typeface="Arial"/>
              </a:rPr>
              <a:t>MJF (Multi Jet Fusion)</a:t>
            </a:r>
            <a:endParaRPr>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7567f2360e_0_153: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37567f2360e_0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latin typeface="Arial"/>
                <a:ea typeface="Arial"/>
                <a:cs typeface="Arial"/>
                <a:sym typeface="Arial"/>
              </a:rPr>
              <a:t>MJF (Multi Jet Fusion)</a:t>
            </a:r>
            <a:endParaRPr>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37567f2360e_0_0: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 name="Google Shape;44;g37567f2360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7567f2360e_0_163: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37567f2360e_0_1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latin typeface="Arial"/>
                <a:ea typeface="Arial"/>
                <a:cs typeface="Arial"/>
                <a:sym typeface="Arial"/>
              </a:rPr>
              <a:t>MJF (Multi Jet Fusion)</a:t>
            </a:r>
            <a:endParaRPr>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7567f2360e_0_168: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37567f2360e_0_1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7567f2360e_0_174: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37567f2360e_0_1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7567f2360e_0_182: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37567f2360e_0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7567f2360e_0_188: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37567f2360e_0_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7567f2360e_0_196: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37567f2360e_0_1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7567f2360e_0_202: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37567f2360e_0_2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7567f2360e_0_210: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37567f2360e_0_2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7567f2360e_0_216: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37567f2360e_0_2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7567f2360e_0_224: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g37567f2360e_0_2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37567f2360e_0_10: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g37567f2360e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7567f2360e_0_230: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g37567f2360e_0_2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7567f2360e_0_20: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g37567f2360e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Hemen garrantzitsuena da ahaldundu egiten duela ze behin diseinatuta zuzenean gai gera inprimatzeko ikasketa kurba moztu egin da. PDF-WORD-Inprimir.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7567f2360e_0_34: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g37567f2360e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7567f2360e_0_42: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37567f2360e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Adibideak eraman.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7567f2360e_0_54: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37567f2360e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Hau da 2020 koa baina 2025koaren oso antzekoa da.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7567f2360e_0_59: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37567f2360e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7567f2360e_0_73: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37567f2360e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Teknologia eztanda, Neurriz gaineko itxaropen gailurra, Desilusioaren sakonunea, Argitzearen malda, Produktibitatearen goi-ordokia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9"/>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okorra" type="title">
  <p:cSld name="TITLE">
    <p:spTree>
      <p:nvGrpSpPr>
        <p:cNvPr id="32" name="Shape 32"/>
        <p:cNvGrpSpPr/>
        <p:nvPr/>
      </p:nvGrpSpPr>
      <p:grpSpPr>
        <a:xfrm>
          <a:off x="0" y="0"/>
          <a:ext cx="0" cy="0"/>
          <a:chOff x="0" y="0"/>
          <a:chExt cx="0" cy="0"/>
        </a:xfrm>
      </p:grpSpPr>
      <p:sp>
        <p:nvSpPr>
          <p:cNvPr descr="AZPITITULUA" id="33" name="Google Shape;33;g37567f2360e_0_328"/>
          <p:cNvSpPr txBox="1"/>
          <p:nvPr>
            <p:ph type="title"/>
          </p:nvPr>
        </p:nvSpPr>
        <p:spPr>
          <a:xfrm>
            <a:off x="663933" y="4530900"/>
            <a:ext cx="10781700" cy="585600"/>
          </a:xfrm>
          <a:prstGeom prst="rect">
            <a:avLst/>
          </a:prstGeom>
          <a:noFill/>
          <a:ln>
            <a:noFill/>
          </a:ln>
        </p:spPr>
        <p:txBody>
          <a:bodyPr anchorCtr="0" anchor="t" bIns="121900" lIns="121900" spcFirstLastPara="1" rIns="121900" wrap="square" tIns="121900">
            <a:noAutofit/>
          </a:bodyPr>
          <a:lstStyle>
            <a:lvl1pPr lvl="0" algn="ctr">
              <a:lnSpc>
                <a:spcPct val="90000"/>
              </a:lnSpc>
              <a:spcBef>
                <a:spcPts val="0"/>
              </a:spcBef>
              <a:spcAft>
                <a:spcPts val="0"/>
              </a:spcAft>
              <a:buClr>
                <a:schemeClr val="dk1"/>
              </a:buClr>
              <a:buSzPts val="5700"/>
              <a:buFont typeface="Arial"/>
              <a:buNone/>
              <a:defRPr b="1" sz="5700">
                <a:latin typeface="Arial"/>
                <a:ea typeface="Arial"/>
                <a:cs typeface="Arial"/>
                <a:sym typeface="Arial"/>
              </a:defRPr>
            </a:lvl1pPr>
            <a:lvl2pPr lvl="1" algn="ctr">
              <a:lnSpc>
                <a:spcPct val="100000"/>
              </a:lnSpc>
              <a:spcBef>
                <a:spcPts val="0"/>
              </a:spcBef>
              <a:spcAft>
                <a:spcPts val="0"/>
              </a:spcAft>
              <a:buSzPts val="2700"/>
              <a:buFont typeface="Arial"/>
              <a:buNone/>
              <a:defRPr b="1" sz="2700">
                <a:latin typeface="Arial"/>
                <a:ea typeface="Arial"/>
                <a:cs typeface="Arial"/>
                <a:sym typeface="Arial"/>
              </a:defRPr>
            </a:lvl2pPr>
            <a:lvl3pPr lvl="2" algn="ctr">
              <a:lnSpc>
                <a:spcPct val="100000"/>
              </a:lnSpc>
              <a:spcBef>
                <a:spcPts val="0"/>
              </a:spcBef>
              <a:spcAft>
                <a:spcPts val="0"/>
              </a:spcAft>
              <a:buSzPts val="2700"/>
              <a:buFont typeface="Arial"/>
              <a:buNone/>
              <a:defRPr b="1" sz="2700">
                <a:latin typeface="Arial"/>
                <a:ea typeface="Arial"/>
                <a:cs typeface="Arial"/>
                <a:sym typeface="Arial"/>
              </a:defRPr>
            </a:lvl3pPr>
            <a:lvl4pPr lvl="3" algn="ctr">
              <a:lnSpc>
                <a:spcPct val="100000"/>
              </a:lnSpc>
              <a:spcBef>
                <a:spcPts val="0"/>
              </a:spcBef>
              <a:spcAft>
                <a:spcPts val="0"/>
              </a:spcAft>
              <a:buSzPts val="2700"/>
              <a:buFont typeface="Arial"/>
              <a:buNone/>
              <a:defRPr b="1" sz="2700">
                <a:latin typeface="Arial"/>
                <a:ea typeface="Arial"/>
                <a:cs typeface="Arial"/>
                <a:sym typeface="Arial"/>
              </a:defRPr>
            </a:lvl4pPr>
            <a:lvl5pPr lvl="4" algn="ctr">
              <a:lnSpc>
                <a:spcPct val="100000"/>
              </a:lnSpc>
              <a:spcBef>
                <a:spcPts val="0"/>
              </a:spcBef>
              <a:spcAft>
                <a:spcPts val="0"/>
              </a:spcAft>
              <a:buSzPts val="2700"/>
              <a:buFont typeface="Arial"/>
              <a:buNone/>
              <a:defRPr b="1" sz="2700">
                <a:latin typeface="Arial"/>
                <a:ea typeface="Arial"/>
                <a:cs typeface="Arial"/>
                <a:sym typeface="Arial"/>
              </a:defRPr>
            </a:lvl5pPr>
            <a:lvl6pPr lvl="5" algn="ctr">
              <a:lnSpc>
                <a:spcPct val="100000"/>
              </a:lnSpc>
              <a:spcBef>
                <a:spcPts val="0"/>
              </a:spcBef>
              <a:spcAft>
                <a:spcPts val="0"/>
              </a:spcAft>
              <a:buSzPts val="2700"/>
              <a:buFont typeface="Arial"/>
              <a:buNone/>
              <a:defRPr b="1" sz="2700">
                <a:latin typeface="Arial"/>
                <a:ea typeface="Arial"/>
                <a:cs typeface="Arial"/>
                <a:sym typeface="Arial"/>
              </a:defRPr>
            </a:lvl6pPr>
            <a:lvl7pPr lvl="6" algn="ctr">
              <a:lnSpc>
                <a:spcPct val="100000"/>
              </a:lnSpc>
              <a:spcBef>
                <a:spcPts val="0"/>
              </a:spcBef>
              <a:spcAft>
                <a:spcPts val="0"/>
              </a:spcAft>
              <a:buSzPts val="2700"/>
              <a:buFont typeface="Arial"/>
              <a:buNone/>
              <a:defRPr b="1" sz="2700">
                <a:latin typeface="Arial"/>
                <a:ea typeface="Arial"/>
                <a:cs typeface="Arial"/>
                <a:sym typeface="Arial"/>
              </a:defRPr>
            </a:lvl7pPr>
            <a:lvl8pPr lvl="7" algn="ctr">
              <a:lnSpc>
                <a:spcPct val="100000"/>
              </a:lnSpc>
              <a:spcBef>
                <a:spcPts val="0"/>
              </a:spcBef>
              <a:spcAft>
                <a:spcPts val="0"/>
              </a:spcAft>
              <a:buSzPts val="2700"/>
              <a:buFont typeface="Arial"/>
              <a:buNone/>
              <a:defRPr b="1" sz="2700">
                <a:latin typeface="Arial"/>
                <a:ea typeface="Arial"/>
                <a:cs typeface="Arial"/>
                <a:sym typeface="Arial"/>
              </a:defRPr>
            </a:lvl8pPr>
            <a:lvl9pPr lvl="8" algn="ctr">
              <a:lnSpc>
                <a:spcPct val="100000"/>
              </a:lnSpc>
              <a:spcBef>
                <a:spcPts val="0"/>
              </a:spcBef>
              <a:spcAft>
                <a:spcPts val="0"/>
              </a:spcAft>
              <a:buSzPts val="2700"/>
              <a:buFont typeface="Arial"/>
              <a:buNone/>
              <a:defRPr b="1" sz="2700">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dukia">
  <p:cSld name="Edukia">
    <p:spTree>
      <p:nvGrpSpPr>
        <p:cNvPr id="34" name="Shape 34"/>
        <p:cNvGrpSpPr/>
        <p:nvPr/>
      </p:nvGrpSpPr>
      <p:grpSpPr>
        <a:xfrm>
          <a:off x="0" y="0"/>
          <a:ext cx="0" cy="0"/>
          <a:chOff x="0" y="0"/>
          <a:chExt cx="0" cy="0"/>
        </a:xfrm>
      </p:grpSpPr>
      <p:sp>
        <p:nvSpPr>
          <p:cNvPr id="35" name="Google Shape;35;g37567f2360e_0_330"/>
          <p:cNvSpPr txBox="1"/>
          <p:nvPr>
            <p:ph type="title"/>
          </p:nvPr>
        </p:nvSpPr>
        <p:spPr>
          <a:xfrm>
            <a:off x="705200" y="1080300"/>
            <a:ext cx="10781700" cy="585600"/>
          </a:xfrm>
          <a:prstGeom prst="rect">
            <a:avLst/>
          </a:prstGeom>
          <a:noFill/>
          <a:ln>
            <a:noFill/>
          </a:ln>
        </p:spPr>
        <p:txBody>
          <a:bodyPr anchorCtr="0" anchor="t" bIns="121900" lIns="121900" spcFirstLastPara="1" rIns="121900" wrap="square" tIns="121900">
            <a:noAutofit/>
          </a:bodyPr>
          <a:lstStyle>
            <a:lvl1pPr lvl="0" algn="ctr">
              <a:lnSpc>
                <a:spcPct val="90000"/>
              </a:lnSpc>
              <a:spcBef>
                <a:spcPts val="0"/>
              </a:spcBef>
              <a:spcAft>
                <a:spcPts val="0"/>
              </a:spcAft>
              <a:buClr>
                <a:schemeClr val="dk1"/>
              </a:buClr>
              <a:buSzPts val="2100"/>
              <a:buFont typeface="Arial"/>
              <a:buNone/>
              <a:defRPr b="1" sz="2100">
                <a:latin typeface="Arial"/>
                <a:ea typeface="Arial"/>
                <a:cs typeface="Arial"/>
                <a:sym typeface="Arial"/>
              </a:defRPr>
            </a:lvl1pPr>
            <a:lvl2pPr lvl="1" algn="ctr">
              <a:lnSpc>
                <a:spcPct val="100000"/>
              </a:lnSpc>
              <a:spcBef>
                <a:spcPts val="0"/>
              </a:spcBef>
              <a:spcAft>
                <a:spcPts val="0"/>
              </a:spcAft>
              <a:buSzPts val="2100"/>
              <a:buFont typeface="Arial"/>
              <a:buNone/>
              <a:defRPr b="1" sz="2100">
                <a:latin typeface="Arial"/>
                <a:ea typeface="Arial"/>
                <a:cs typeface="Arial"/>
                <a:sym typeface="Arial"/>
              </a:defRPr>
            </a:lvl2pPr>
            <a:lvl3pPr lvl="2" algn="ctr">
              <a:lnSpc>
                <a:spcPct val="100000"/>
              </a:lnSpc>
              <a:spcBef>
                <a:spcPts val="0"/>
              </a:spcBef>
              <a:spcAft>
                <a:spcPts val="0"/>
              </a:spcAft>
              <a:buSzPts val="2100"/>
              <a:buFont typeface="Arial"/>
              <a:buNone/>
              <a:defRPr b="1" sz="2100">
                <a:latin typeface="Arial"/>
                <a:ea typeface="Arial"/>
                <a:cs typeface="Arial"/>
                <a:sym typeface="Arial"/>
              </a:defRPr>
            </a:lvl3pPr>
            <a:lvl4pPr lvl="3" algn="ctr">
              <a:lnSpc>
                <a:spcPct val="100000"/>
              </a:lnSpc>
              <a:spcBef>
                <a:spcPts val="0"/>
              </a:spcBef>
              <a:spcAft>
                <a:spcPts val="0"/>
              </a:spcAft>
              <a:buSzPts val="2100"/>
              <a:buFont typeface="Arial"/>
              <a:buNone/>
              <a:defRPr b="1" sz="2100">
                <a:latin typeface="Arial"/>
                <a:ea typeface="Arial"/>
                <a:cs typeface="Arial"/>
                <a:sym typeface="Arial"/>
              </a:defRPr>
            </a:lvl4pPr>
            <a:lvl5pPr lvl="4" algn="ctr">
              <a:lnSpc>
                <a:spcPct val="100000"/>
              </a:lnSpc>
              <a:spcBef>
                <a:spcPts val="0"/>
              </a:spcBef>
              <a:spcAft>
                <a:spcPts val="0"/>
              </a:spcAft>
              <a:buSzPts val="2100"/>
              <a:buFont typeface="Arial"/>
              <a:buNone/>
              <a:defRPr b="1" sz="2100">
                <a:latin typeface="Arial"/>
                <a:ea typeface="Arial"/>
                <a:cs typeface="Arial"/>
                <a:sym typeface="Arial"/>
              </a:defRPr>
            </a:lvl5pPr>
            <a:lvl6pPr lvl="5" algn="ctr">
              <a:lnSpc>
                <a:spcPct val="100000"/>
              </a:lnSpc>
              <a:spcBef>
                <a:spcPts val="0"/>
              </a:spcBef>
              <a:spcAft>
                <a:spcPts val="0"/>
              </a:spcAft>
              <a:buSzPts val="2100"/>
              <a:buFont typeface="Arial"/>
              <a:buNone/>
              <a:defRPr b="1" sz="2100">
                <a:latin typeface="Arial"/>
                <a:ea typeface="Arial"/>
                <a:cs typeface="Arial"/>
                <a:sym typeface="Arial"/>
              </a:defRPr>
            </a:lvl6pPr>
            <a:lvl7pPr lvl="6" algn="ctr">
              <a:lnSpc>
                <a:spcPct val="100000"/>
              </a:lnSpc>
              <a:spcBef>
                <a:spcPts val="0"/>
              </a:spcBef>
              <a:spcAft>
                <a:spcPts val="0"/>
              </a:spcAft>
              <a:buSzPts val="2100"/>
              <a:buFont typeface="Arial"/>
              <a:buNone/>
              <a:defRPr b="1" sz="2100">
                <a:latin typeface="Arial"/>
                <a:ea typeface="Arial"/>
                <a:cs typeface="Arial"/>
                <a:sym typeface="Arial"/>
              </a:defRPr>
            </a:lvl7pPr>
            <a:lvl8pPr lvl="7" algn="ctr">
              <a:lnSpc>
                <a:spcPct val="100000"/>
              </a:lnSpc>
              <a:spcBef>
                <a:spcPts val="0"/>
              </a:spcBef>
              <a:spcAft>
                <a:spcPts val="0"/>
              </a:spcAft>
              <a:buSzPts val="2100"/>
              <a:buFont typeface="Arial"/>
              <a:buNone/>
              <a:defRPr b="1" sz="2100">
                <a:latin typeface="Arial"/>
                <a:ea typeface="Arial"/>
                <a:cs typeface="Arial"/>
                <a:sym typeface="Arial"/>
              </a:defRPr>
            </a:lvl8pPr>
            <a:lvl9pPr lvl="8" algn="ctr">
              <a:lnSpc>
                <a:spcPct val="100000"/>
              </a:lnSpc>
              <a:spcBef>
                <a:spcPts val="0"/>
              </a:spcBef>
              <a:spcAft>
                <a:spcPts val="0"/>
              </a:spcAft>
              <a:buSzPts val="2100"/>
              <a:buFont typeface="Arial"/>
              <a:buNone/>
              <a:defRPr b="1" sz="2100">
                <a:latin typeface="Arial"/>
                <a:ea typeface="Arial"/>
                <a:cs typeface="Arial"/>
                <a:sym typeface="Arial"/>
              </a:defRPr>
            </a:lvl9pPr>
          </a:lstStyle>
          <a:p/>
        </p:txBody>
      </p:sp>
      <p:sp>
        <p:nvSpPr>
          <p:cNvPr id="36" name="Google Shape;36;g37567f2360e_0_330"/>
          <p:cNvSpPr txBox="1"/>
          <p:nvPr>
            <p:ph idx="1" type="body"/>
          </p:nvPr>
        </p:nvSpPr>
        <p:spPr>
          <a:xfrm>
            <a:off x="1410400" y="2127600"/>
            <a:ext cx="10076400" cy="3753300"/>
          </a:xfrm>
          <a:prstGeom prst="rect">
            <a:avLst/>
          </a:prstGeom>
          <a:noFill/>
          <a:ln>
            <a:noFill/>
          </a:ln>
        </p:spPr>
        <p:txBody>
          <a:bodyPr anchorCtr="0" anchor="t" bIns="121900" lIns="121900" spcFirstLastPara="1" rIns="121900" wrap="square" tIns="121900">
            <a:noAutofit/>
          </a:bodyPr>
          <a:lstStyle>
            <a:lvl1pPr indent="-349250" lvl="0" marL="457200" algn="l">
              <a:lnSpc>
                <a:spcPct val="90000"/>
              </a:lnSpc>
              <a:spcBef>
                <a:spcPts val="0"/>
              </a:spcBef>
              <a:spcAft>
                <a:spcPts val="0"/>
              </a:spcAft>
              <a:buClr>
                <a:schemeClr val="dk1"/>
              </a:buClr>
              <a:buSzPts val="1900"/>
              <a:buFont typeface="Arial"/>
              <a:buChar char="●"/>
              <a:defRPr sz="1900">
                <a:latin typeface="Arial"/>
                <a:ea typeface="Arial"/>
                <a:cs typeface="Arial"/>
                <a:sym typeface="Arial"/>
              </a:defRPr>
            </a:lvl1pPr>
            <a:lvl2pPr indent="-349250" lvl="1" marL="914400" algn="l">
              <a:lnSpc>
                <a:spcPct val="90000"/>
              </a:lnSpc>
              <a:spcBef>
                <a:spcPts val="0"/>
              </a:spcBef>
              <a:spcAft>
                <a:spcPts val="0"/>
              </a:spcAft>
              <a:buClr>
                <a:schemeClr val="dk1"/>
              </a:buClr>
              <a:buSzPts val="1900"/>
              <a:buFont typeface="Arial"/>
              <a:buChar char="○"/>
              <a:defRPr sz="1900">
                <a:latin typeface="Arial"/>
                <a:ea typeface="Arial"/>
                <a:cs typeface="Arial"/>
                <a:sym typeface="Arial"/>
              </a:defRPr>
            </a:lvl2pPr>
            <a:lvl3pPr indent="-349250" lvl="2" marL="1371600" algn="l">
              <a:lnSpc>
                <a:spcPct val="90000"/>
              </a:lnSpc>
              <a:spcBef>
                <a:spcPts val="0"/>
              </a:spcBef>
              <a:spcAft>
                <a:spcPts val="0"/>
              </a:spcAft>
              <a:buClr>
                <a:schemeClr val="dk1"/>
              </a:buClr>
              <a:buSzPts val="1900"/>
              <a:buFont typeface="Arial"/>
              <a:buChar char="■"/>
              <a:defRPr sz="1900">
                <a:latin typeface="Arial"/>
                <a:ea typeface="Arial"/>
                <a:cs typeface="Arial"/>
                <a:sym typeface="Arial"/>
              </a:defRPr>
            </a:lvl3pPr>
            <a:lvl4pPr indent="-349250" lvl="3" marL="1828800" algn="l">
              <a:lnSpc>
                <a:spcPct val="90000"/>
              </a:lnSpc>
              <a:spcBef>
                <a:spcPts val="0"/>
              </a:spcBef>
              <a:spcAft>
                <a:spcPts val="0"/>
              </a:spcAft>
              <a:buClr>
                <a:schemeClr val="dk1"/>
              </a:buClr>
              <a:buSzPts val="1900"/>
              <a:buFont typeface="Arial"/>
              <a:buChar char="●"/>
              <a:defRPr sz="1900">
                <a:latin typeface="Arial"/>
                <a:ea typeface="Arial"/>
                <a:cs typeface="Arial"/>
                <a:sym typeface="Arial"/>
              </a:defRPr>
            </a:lvl4pPr>
            <a:lvl5pPr indent="-349250" lvl="4" marL="2286000" algn="l">
              <a:lnSpc>
                <a:spcPct val="90000"/>
              </a:lnSpc>
              <a:spcBef>
                <a:spcPts val="0"/>
              </a:spcBef>
              <a:spcAft>
                <a:spcPts val="0"/>
              </a:spcAft>
              <a:buClr>
                <a:schemeClr val="dk1"/>
              </a:buClr>
              <a:buSzPts val="1900"/>
              <a:buFont typeface="Arial"/>
              <a:buChar char="○"/>
              <a:defRPr sz="1900">
                <a:latin typeface="Arial"/>
                <a:ea typeface="Arial"/>
                <a:cs typeface="Arial"/>
                <a:sym typeface="Arial"/>
              </a:defRPr>
            </a:lvl5pPr>
            <a:lvl6pPr indent="-349250" lvl="5" marL="2743200" algn="l">
              <a:lnSpc>
                <a:spcPct val="90000"/>
              </a:lnSpc>
              <a:spcBef>
                <a:spcPts val="0"/>
              </a:spcBef>
              <a:spcAft>
                <a:spcPts val="0"/>
              </a:spcAft>
              <a:buClr>
                <a:schemeClr val="dk1"/>
              </a:buClr>
              <a:buSzPts val="1900"/>
              <a:buFont typeface="Arial"/>
              <a:buChar char="■"/>
              <a:defRPr sz="1900">
                <a:latin typeface="Arial"/>
                <a:ea typeface="Arial"/>
                <a:cs typeface="Arial"/>
                <a:sym typeface="Arial"/>
              </a:defRPr>
            </a:lvl6pPr>
            <a:lvl7pPr indent="-349250" lvl="6" marL="3200400" algn="l">
              <a:lnSpc>
                <a:spcPct val="90000"/>
              </a:lnSpc>
              <a:spcBef>
                <a:spcPts val="0"/>
              </a:spcBef>
              <a:spcAft>
                <a:spcPts val="0"/>
              </a:spcAft>
              <a:buClr>
                <a:schemeClr val="dk1"/>
              </a:buClr>
              <a:buSzPts val="1900"/>
              <a:buFont typeface="Arial"/>
              <a:buChar char="●"/>
              <a:defRPr sz="1900">
                <a:latin typeface="Arial"/>
                <a:ea typeface="Arial"/>
                <a:cs typeface="Arial"/>
                <a:sym typeface="Arial"/>
              </a:defRPr>
            </a:lvl7pPr>
            <a:lvl8pPr indent="-349250" lvl="7" marL="3657600" algn="l">
              <a:lnSpc>
                <a:spcPct val="90000"/>
              </a:lnSpc>
              <a:spcBef>
                <a:spcPts val="0"/>
              </a:spcBef>
              <a:spcAft>
                <a:spcPts val="0"/>
              </a:spcAft>
              <a:buClr>
                <a:schemeClr val="dk1"/>
              </a:buClr>
              <a:buSzPts val="1900"/>
              <a:buFont typeface="Arial"/>
              <a:buChar char="○"/>
              <a:defRPr sz="1900">
                <a:latin typeface="Arial"/>
                <a:ea typeface="Arial"/>
                <a:cs typeface="Arial"/>
                <a:sym typeface="Arial"/>
              </a:defRPr>
            </a:lvl8pPr>
            <a:lvl9pPr indent="-349250" lvl="8" marL="4114800" algn="l">
              <a:lnSpc>
                <a:spcPct val="90000"/>
              </a:lnSpc>
              <a:spcBef>
                <a:spcPts val="0"/>
              </a:spcBef>
              <a:spcAft>
                <a:spcPts val="0"/>
              </a:spcAft>
              <a:buClr>
                <a:schemeClr val="dk1"/>
              </a:buClr>
              <a:buSzPts val="1900"/>
              <a:buFont typeface="Arial"/>
              <a:buChar char="■"/>
              <a:defRPr sz="1900">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42.png"/><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4"/>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4"/>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4"/>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GB"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Icono&#10;&#10;Descripción generada automáticamente" id="20" name="Google Shape;20;p6"/>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6"/>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hyperlink" Target="https://www.compositesworld.com/news/wohlers-report-2023-reports-continued-double-digit-growth-in-am" TargetMode="Externa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s://www.researchgate.net/figure/Additive-manufacturing-global-market-size-The-textured-segments-represent-revenue-from_fig3_371991606" TargetMode="Externa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s://www.youtube.com/watch?v=rl5TQc9gNYY" TargetMode="Externa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https://www.youtube.com/watch?v=buZQNZg3eBU" TargetMode="Externa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hyperlink" Target="https://www.youtube.com/watch?v=v5lyK8ijLjg" TargetMode="External"/><Relationship Id="rId4" Type="http://schemas.openxmlformats.org/officeDocument/2006/relationships/image" Target="../media/image28.png"/><Relationship Id="rId5" Type="http://schemas.openxmlformats.org/officeDocument/2006/relationships/hyperlink" Target="https://www.youtube.com/watch?v=idqNTUWDFbs" TargetMode="External"/><Relationship Id="rId6"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https://www.youtube.com/watch?v=Som3CddHfZE" TargetMode="Externa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hyperlink" Target="https://www.youtube.com/watch?v=gIIdzKZEWKE"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hyperlink" Target="https://www.youtube.com/watch?v=IEtWAVbT0Hs" TargetMode="External"/><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hyperlink" Target="https://www.youtube.com/watch?v=oL7bMhPTtDI"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8.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8.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9.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8.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hyperlink" Target="https://www.youtube.com/watch?v=N-T_6kKNeAM" TargetMode="External"/><Relationship Id="rId4" Type="http://schemas.openxmlformats.org/officeDocument/2006/relationships/image" Target="../media/image15.png"/><Relationship Id="rId5" Type="http://schemas.openxmlformats.org/officeDocument/2006/relationships/hyperlink" Target="https://www.youtube.com/watch?v=gBqDhkB-X84" TargetMode="External"/><Relationship Id="rId6" Type="http://schemas.openxmlformats.org/officeDocument/2006/relationships/image" Target="../media/image17.png"/><Relationship Id="rId7" Type="http://schemas.openxmlformats.org/officeDocument/2006/relationships/hyperlink" Target="https://www.youtube.com/shorts/xWddJToxX78" TargetMode="External"/><Relationship Id="rId8"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8.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41.png"/><Relationship Id="rId6"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hyperlink" Target="https://www.youtube.com/watch?v=Ugit0aExw8s" TargetMode="External"/><Relationship Id="rId4" Type="http://schemas.openxmlformats.org/officeDocument/2006/relationships/image" Target="../media/image11.png"/><Relationship Id="rId11" Type="http://schemas.openxmlformats.org/officeDocument/2006/relationships/image" Target="../media/image8.png"/><Relationship Id="rId10" Type="http://schemas.openxmlformats.org/officeDocument/2006/relationships/image" Target="../media/image7.png"/><Relationship Id="rId9" Type="http://schemas.openxmlformats.org/officeDocument/2006/relationships/hyperlink" Target="https://www.youtube.com/watch?v=te9OaSZ0kf8" TargetMode="External"/><Relationship Id="rId5" Type="http://schemas.openxmlformats.org/officeDocument/2006/relationships/hyperlink" Target="https://www.youtube.com/watch?v=Ousntx6rOmE" TargetMode="External"/><Relationship Id="rId6" Type="http://schemas.openxmlformats.org/officeDocument/2006/relationships/image" Target="../media/image18.png"/><Relationship Id="rId7" Type="http://schemas.openxmlformats.org/officeDocument/2006/relationships/hyperlink" Target="https://www.youtube.com/watch?v=Quh6T0vjSm4" TargetMode="External"/><Relationship Id="rId8"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s://www.researchgate.net/figure/The-applications-of-additive-manufacturing-Wohlers-Report-2020_fig4_365771444" TargetMode="Externa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27.png"/><Relationship Id="rId5"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1"/>
          <p:cNvSpPr txBox="1"/>
          <p:nvPr>
            <p:ph type="ctrTitle"/>
          </p:nvPr>
        </p:nvSpPr>
        <p:spPr>
          <a:xfrm>
            <a:off x="1014728" y="2964400"/>
            <a:ext cx="5738100" cy="570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22D59"/>
              </a:buClr>
              <a:buSzPts val="3600"/>
              <a:buFont typeface="Arial Black"/>
              <a:buNone/>
            </a:pPr>
            <a:r>
              <a:rPr lang="en-GB" sz="3600">
                <a:solidFill>
                  <a:srgbClr val="222D59"/>
                </a:solidFill>
                <a:latin typeface="Arial Black"/>
                <a:ea typeface="Arial Black"/>
                <a:cs typeface="Arial Black"/>
                <a:sym typeface="Arial Black"/>
              </a:rPr>
              <a:t>Fabrikazio Gehigarria. Ikuspegi orokorra.</a:t>
            </a:r>
            <a:endParaRPr sz="3600">
              <a:solidFill>
                <a:srgbClr val="222D59"/>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37567f2360e_0_78"/>
          <p:cNvSpPr txBox="1"/>
          <p:nvPr>
            <p:ph type="title"/>
          </p:nvPr>
        </p:nvSpPr>
        <p:spPr>
          <a:xfrm>
            <a:off x="705200" y="1080300"/>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 Gaur Egun – Hazkundea</a:t>
            </a:r>
            <a:endParaRPr/>
          </a:p>
        </p:txBody>
      </p:sp>
      <p:pic>
        <p:nvPicPr>
          <p:cNvPr descr="Hau duen irudia Grafikoak, diseinu grafiko, diseinu&#10;&#10;Baliteke AAk sortutako edukia zuzena ez izatea." id="132" name="Google Shape;132;g37567f2360e_0_78">
            <a:hlinkClick r:id="rId3"/>
          </p:cNvPr>
          <p:cNvPicPr preferRelativeResize="0"/>
          <p:nvPr/>
        </p:nvPicPr>
        <p:blipFill rotWithShape="1">
          <a:blip r:embed="rId4">
            <a:alphaModFix/>
          </a:blip>
          <a:srcRect b="0" l="0" r="0" t="0"/>
          <a:stretch/>
        </p:blipFill>
        <p:spPr>
          <a:xfrm>
            <a:off x="922507" y="2866415"/>
            <a:ext cx="2623228" cy="2623228"/>
          </a:xfrm>
          <a:prstGeom prst="rect">
            <a:avLst/>
          </a:prstGeom>
          <a:noFill/>
          <a:ln>
            <a:noFill/>
          </a:ln>
        </p:spPr>
      </p:pic>
      <p:sp>
        <p:nvSpPr>
          <p:cNvPr id="133" name="Google Shape;133;g37567f2360e_0_78"/>
          <p:cNvSpPr txBox="1"/>
          <p:nvPr/>
        </p:nvSpPr>
        <p:spPr>
          <a:xfrm>
            <a:off x="4919597" y="2702509"/>
            <a:ext cx="6636900" cy="9153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Merkaturatu zenetik hazkunde handia izaten ari da industrian.</a:t>
            </a:r>
            <a:endParaRPr b="0" i="0" sz="1900" u="none" cap="none" strike="noStrike">
              <a:solidFill>
                <a:srgbClr val="000000"/>
              </a:solidFill>
              <a:latin typeface="Arial"/>
              <a:ea typeface="Arial"/>
              <a:cs typeface="Arial"/>
              <a:sym typeface="Arial"/>
            </a:endParaRPr>
          </a:p>
        </p:txBody>
      </p:sp>
      <p:sp>
        <p:nvSpPr>
          <p:cNvPr id="134" name="Google Shape;134;g37567f2360e_0_78"/>
          <p:cNvSpPr txBox="1"/>
          <p:nvPr/>
        </p:nvSpPr>
        <p:spPr>
          <a:xfrm>
            <a:off x="4919597" y="3963168"/>
            <a:ext cx="6636900" cy="6912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Bi digituko hazkunde orokortua azken urteetan.</a:t>
            </a:r>
            <a:endParaRPr b="0" i="0" sz="1900" u="none" cap="none" strike="noStrike">
              <a:solidFill>
                <a:srgbClr val="000000"/>
              </a:solidFill>
              <a:latin typeface="Arial"/>
              <a:ea typeface="Arial"/>
              <a:cs typeface="Arial"/>
              <a:sym typeface="Arial"/>
            </a:endParaRPr>
          </a:p>
        </p:txBody>
      </p:sp>
      <p:sp>
        <p:nvSpPr>
          <p:cNvPr id="135" name="Google Shape;135;g37567f2360e_0_78"/>
          <p:cNvSpPr txBox="1"/>
          <p:nvPr/>
        </p:nvSpPr>
        <p:spPr>
          <a:xfrm>
            <a:off x="4919597" y="4951831"/>
            <a:ext cx="6636900" cy="9645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Hasierako boom-etik egonkortze prozesuan sartzen ari da. </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37567f2360e_0_86"/>
          <p:cNvSpPr txBox="1"/>
          <p:nvPr>
            <p:ph type="title"/>
          </p:nvPr>
        </p:nvSpPr>
        <p:spPr>
          <a:xfrm>
            <a:off x="705200" y="1080300"/>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 Gaur Egun – Hazkundea</a:t>
            </a:r>
            <a:endParaRPr/>
          </a:p>
        </p:txBody>
      </p:sp>
      <p:pic>
        <p:nvPicPr>
          <p:cNvPr descr="Additive manufacturing global market size. The textured segments represent revenue from products, and the solid segments represent revenue from services." id="141" name="Google Shape;141;g37567f2360e_0_86">
            <a:hlinkClick r:id="rId3"/>
          </p:cNvPr>
          <p:cNvPicPr preferRelativeResize="0"/>
          <p:nvPr/>
        </p:nvPicPr>
        <p:blipFill rotWithShape="1">
          <a:blip r:embed="rId4">
            <a:alphaModFix/>
          </a:blip>
          <a:srcRect b="0" l="0" r="0" t="0"/>
          <a:stretch/>
        </p:blipFill>
        <p:spPr>
          <a:xfrm>
            <a:off x="919019" y="1955401"/>
            <a:ext cx="7478328" cy="4680553"/>
          </a:xfrm>
          <a:prstGeom prst="rect">
            <a:avLst/>
          </a:prstGeom>
          <a:noFill/>
          <a:ln>
            <a:noFill/>
          </a:ln>
        </p:spPr>
      </p:pic>
      <p:sp>
        <p:nvSpPr>
          <p:cNvPr id="142" name="Google Shape;142;g37567f2360e_0_86"/>
          <p:cNvSpPr txBox="1"/>
          <p:nvPr/>
        </p:nvSpPr>
        <p:spPr>
          <a:xfrm>
            <a:off x="8700655" y="2752436"/>
            <a:ext cx="2881500" cy="1600800"/>
          </a:xfrm>
          <a:prstGeom prst="rect">
            <a:avLst/>
          </a:prstGeom>
          <a:noFill/>
          <a:ln>
            <a:noFill/>
          </a:ln>
        </p:spPr>
        <p:txBody>
          <a:bodyPr anchorCtr="0" anchor="t" bIns="60925" lIns="121900" spcFirstLastPara="1" rIns="121900" wrap="square" tIns="60925">
            <a:spAutoFit/>
          </a:bodyPr>
          <a:lstStyle/>
          <a:p>
            <a:pPr indent="-228600" lvl="0" marL="228600" marR="0" rtl="0" algn="l">
              <a:lnSpc>
                <a:spcPct val="10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Produktutan %5eko igoera</a:t>
            </a:r>
            <a:endParaRPr b="0" i="0" sz="19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Hazkunde globala %11 jaitsiera nabarmena, azken urteekin konparatuta. </a:t>
            </a:r>
            <a:endParaRPr b="0" i="0" sz="1900" u="none" cap="none" strike="noStrike">
              <a:solidFill>
                <a:srgbClr val="000000"/>
              </a:solidFill>
              <a:latin typeface="Arial"/>
              <a:ea typeface="Arial"/>
              <a:cs typeface="Arial"/>
              <a:sym typeface="Arial"/>
            </a:endParaRPr>
          </a:p>
          <a:p>
            <a:pPr indent="-127000" lvl="0" marL="22860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37567f2360e_0_92"/>
          <p:cNvSpPr txBox="1"/>
          <p:nvPr>
            <p:ph type="title"/>
          </p:nvPr>
        </p:nvSpPr>
        <p:spPr>
          <a:xfrm>
            <a:off x="705200" y="1080300"/>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 Teknologiak</a:t>
            </a:r>
            <a:endParaRPr/>
          </a:p>
        </p:txBody>
      </p:sp>
      <p:pic>
        <p:nvPicPr>
          <p:cNvPr descr="Hau duen irudia Aurrez diseinatutako irudien galeria, Grafikoak, sinboloa, logotipoa&#10;&#10;Baliteke AAk sortutako edukia zuzena ez izatea." id="148" name="Google Shape;148;g37567f2360e_0_92"/>
          <p:cNvPicPr preferRelativeResize="0"/>
          <p:nvPr/>
        </p:nvPicPr>
        <p:blipFill rotWithShape="1">
          <a:blip r:embed="rId3">
            <a:alphaModFix/>
          </a:blip>
          <a:srcRect b="8401" l="12415" r="12610" t="22959"/>
          <a:stretch/>
        </p:blipFill>
        <p:spPr>
          <a:xfrm>
            <a:off x="4072649" y="2418944"/>
            <a:ext cx="4193395" cy="38391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7567f2360e_0_97"/>
          <p:cNvSpPr txBox="1"/>
          <p:nvPr>
            <p:ph type="title"/>
          </p:nvPr>
        </p:nvSpPr>
        <p:spPr>
          <a:xfrm>
            <a:off x="705200" y="516885"/>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 Teknologiak</a:t>
            </a:r>
            <a:endParaRPr/>
          </a:p>
        </p:txBody>
      </p:sp>
      <p:sp>
        <p:nvSpPr>
          <p:cNvPr id="154" name="Google Shape;154;g37567f2360e_0_97"/>
          <p:cNvSpPr txBox="1"/>
          <p:nvPr/>
        </p:nvSpPr>
        <p:spPr>
          <a:xfrm>
            <a:off x="600516" y="1745673"/>
            <a:ext cx="3543600" cy="915300"/>
          </a:xfrm>
          <a:prstGeom prst="rect">
            <a:avLst/>
          </a:prstGeom>
          <a:solidFill>
            <a:srgbClr val="A4C2F4"/>
          </a:solidFill>
          <a:ln cap="flat" cmpd="sng" w="50800">
            <a:solidFill>
              <a:schemeClr val="dk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FDM (</a:t>
            </a:r>
            <a:r>
              <a:rPr b="0" i="0" lang="en-GB" sz="2400" u="none" cap="none" strike="noStrike">
                <a:solidFill>
                  <a:srgbClr val="040C28"/>
                </a:solidFill>
                <a:latin typeface="Arial"/>
                <a:ea typeface="Arial"/>
                <a:cs typeface="Arial"/>
                <a:sym typeface="Arial"/>
              </a:rPr>
              <a:t>Fused Deposition Modeling)</a:t>
            </a:r>
            <a:r>
              <a:rPr b="0" i="0" lang="en-GB" sz="2400" u="none" cap="none" strike="noStrike">
                <a:solidFill>
                  <a:schemeClr val="dk1"/>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pic>
        <p:nvPicPr>
          <p:cNvPr descr="Hau duen irudia Aurrez diseinatutako irudien galeria, diseinu&#10;&#10;Baliteke AAk sortutako edukia zuzena ez izatea." id="155" name="Google Shape;155;g37567f2360e_0_97">
            <a:hlinkClick r:id="rId3"/>
          </p:cNvPr>
          <p:cNvPicPr preferRelativeResize="0"/>
          <p:nvPr/>
        </p:nvPicPr>
        <p:blipFill rotWithShape="1">
          <a:blip r:embed="rId4">
            <a:alphaModFix/>
          </a:blip>
          <a:srcRect b="53141" l="50816" r="8944" t="0"/>
          <a:stretch/>
        </p:blipFill>
        <p:spPr>
          <a:xfrm>
            <a:off x="1042803" y="2936531"/>
            <a:ext cx="2555132" cy="2975607"/>
          </a:xfrm>
          <a:prstGeom prst="rect">
            <a:avLst/>
          </a:prstGeom>
          <a:noFill/>
          <a:ln>
            <a:noFill/>
          </a:ln>
        </p:spPr>
      </p:pic>
      <p:sp>
        <p:nvSpPr>
          <p:cNvPr id="156" name="Google Shape;156;g37567f2360e_0_97"/>
          <p:cNvSpPr txBox="1"/>
          <p:nvPr/>
        </p:nvSpPr>
        <p:spPr>
          <a:xfrm>
            <a:off x="4954623" y="2052572"/>
            <a:ext cx="6636900" cy="9153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Erdi likidoa den materiala estrusore batetik ipintzen da.</a:t>
            </a:r>
            <a:endParaRPr b="0" i="0" sz="1900" u="none" cap="none" strike="noStrike">
              <a:solidFill>
                <a:srgbClr val="000000"/>
              </a:solidFill>
              <a:latin typeface="Arial"/>
              <a:ea typeface="Arial"/>
              <a:cs typeface="Arial"/>
              <a:sym typeface="Arial"/>
            </a:endParaRPr>
          </a:p>
        </p:txBody>
      </p:sp>
      <p:sp>
        <p:nvSpPr>
          <p:cNvPr id="157" name="Google Shape;157;g37567f2360e_0_97"/>
          <p:cNvSpPr txBox="1"/>
          <p:nvPr/>
        </p:nvSpPr>
        <p:spPr>
          <a:xfrm>
            <a:off x="4954623" y="3307603"/>
            <a:ext cx="6636900" cy="9153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Material aukera zabala, gehienbat oinarri termoplastikoak. </a:t>
            </a:r>
            <a:endParaRPr b="0" i="0" sz="1900" u="none" cap="none" strike="noStrike">
              <a:solidFill>
                <a:srgbClr val="000000"/>
              </a:solidFill>
              <a:latin typeface="Arial"/>
              <a:ea typeface="Arial"/>
              <a:cs typeface="Arial"/>
              <a:sym typeface="Arial"/>
            </a:endParaRPr>
          </a:p>
        </p:txBody>
      </p:sp>
      <p:sp>
        <p:nvSpPr>
          <p:cNvPr id="158" name="Google Shape;158;g37567f2360e_0_97"/>
          <p:cNvSpPr txBox="1"/>
          <p:nvPr/>
        </p:nvSpPr>
        <p:spPr>
          <a:xfrm>
            <a:off x="4954623" y="4709153"/>
            <a:ext cx="6636900" cy="5379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Bai kostu eta garapenagatik eskuragarriena da. </a:t>
            </a:r>
            <a:endParaRPr b="0" i="0" sz="1900" u="none" cap="none" strike="noStrike">
              <a:solidFill>
                <a:srgbClr val="000000"/>
              </a:solidFill>
              <a:latin typeface="Arial"/>
              <a:ea typeface="Arial"/>
              <a:cs typeface="Arial"/>
              <a:sym typeface="Arial"/>
            </a:endParaRPr>
          </a:p>
        </p:txBody>
      </p:sp>
      <p:sp>
        <p:nvSpPr>
          <p:cNvPr id="159" name="Google Shape;159;g37567f2360e_0_97"/>
          <p:cNvSpPr txBox="1"/>
          <p:nvPr/>
        </p:nvSpPr>
        <p:spPr>
          <a:xfrm>
            <a:off x="4954623" y="5733275"/>
            <a:ext cx="6636900" cy="5379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Kasu gehienetan euskarriak beharko dira.</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7567f2360e_0_107"/>
          <p:cNvSpPr txBox="1"/>
          <p:nvPr/>
        </p:nvSpPr>
        <p:spPr>
          <a:xfrm>
            <a:off x="600516" y="1745673"/>
            <a:ext cx="3666900" cy="915300"/>
          </a:xfrm>
          <a:prstGeom prst="rect">
            <a:avLst/>
          </a:prstGeom>
          <a:solidFill>
            <a:srgbClr val="A4C2F4"/>
          </a:solidFill>
          <a:ln cap="flat" cmpd="sng" w="50800">
            <a:solidFill>
              <a:schemeClr val="dk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SLA (Stereo Litography Apparatus)</a:t>
            </a:r>
            <a:endParaRPr b="0" i="0" sz="1900" u="none" cap="none" strike="noStrike">
              <a:solidFill>
                <a:srgbClr val="000000"/>
              </a:solidFill>
              <a:latin typeface="Arial"/>
              <a:ea typeface="Arial"/>
              <a:cs typeface="Arial"/>
              <a:sym typeface="Arial"/>
            </a:endParaRPr>
          </a:p>
        </p:txBody>
      </p:sp>
      <p:pic>
        <p:nvPicPr>
          <p:cNvPr descr="Hau duen irudia Aurrez diseinatutako irudien galeria, diseinu&#10;&#10;Baliteke AAk sortutako edukia zuzena ez izatea." id="165" name="Google Shape;165;g37567f2360e_0_107">
            <a:hlinkClick r:id="rId3"/>
          </p:cNvPr>
          <p:cNvPicPr preferRelativeResize="0"/>
          <p:nvPr/>
        </p:nvPicPr>
        <p:blipFill rotWithShape="1">
          <a:blip r:embed="rId4">
            <a:alphaModFix/>
          </a:blip>
          <a:srcRect b="58966" l="-776" r="60539" t="-5824"/>
          <a:stretch/>
        </p:blipFill>
        <p:spPr>
          <a:xfrm>
            <a:off x="1042803" y="2936531"/>
            <a:ext cx="2555132" cy="2975607"/>
          </a:xfrm>
          <a:prstGeom prst="rect">
            <a:avLst/>
          </a:prstGeom>
          <a:noFill/>
          <a:ln>
            <a:noFill/>
          </a:ln>
        </p:spPr>
      </p:pic>
      <p:sp>
        <p:nvSpPr>
          <p:cNvPr id="166" name="Google Shape;166;g37567f2360e_0_107"/>
          <p:cNvSpPr txBox="1"/>
          <p:nvPr>
            <p:ph type="title"/>
          </p:nvPr>
        </p:nvSpPr>
        <p:spPr>
          <a:xfrm>
            <a:off x="705200" y="600009"/>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 Teknologiak</a:t>
            </a:r>
            <a:endParaRPr/>
          </a:p>
        </p:txBody>
      </p:sp>
      <p:sp>
        <p:nvSpPr>
          <p:cNvPr id="167" name="Google Shape;167;g37567f2360e_0_107"/>
          <p:cNvSpPr txBox="1"/>
          <p:nvPr/>
        </p:nvSpPr>
        <p:spPr>
          <a:xfrm>
            <a:off x="4954623" y="2181881"/>
            <a:ext cx="6636900" cy="9153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Modu selektiboan erretxina bat argi bidez gogortzen da.</a:t>
            </a:r>
            <a:endParaRPr b="0" i="0" sz="1900" u="none" cap="none" strike="noStrike">
              <a:solidFill>
                <a:srgbClr val="000000"/>
              </a:solidFill>
              <a:latin typeface="Arial"/>
              <a:ea typeface="Arial"/>
              <a:cs typeface="Arial"/>
              <a:sym typeface="Arial"/>
            </a:endParaRPr>
          </a:p>
        </p:txBody>
      </p:sp>
      <p:sp>
        <p:nvSpPr>
          <p:cNvPr id="168" name="Google Shape;168;g37567f2360e_0_107"/>
          <p:cNvSpPr txBox="1"/>
          <p:nvPr/>
        </p:nvSpPr>
        <p:spPr>
          <a:xfrm>
            <a:off x="4954623" y="3307603"/>
            <a:ext cx="6636900" cy="9153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Foto-polimerizagarriak diren materialen aukera zabala. </a:t>
            </a:r>
            <a:endParaRPr b="0" i="0" sz="1900" u="none" cap="none" strike="noStrike">
              <a:solidFill>
                <a:srgbClr val="000000"/>
              </a:solidFill>
              <a:latin typeface="Arial"/>
              <a:ea typeface="Arial"/>
              <a:cs typeface="Arial"/>
              <a:sym typeface="Arial"/>
            </a:endParaRPr>
          </a:p>
        </p:txBody>
      </p:sp>
      <p:sp>
        <p:nvSpPr>
          <p:cNvPr id="169" name="Google Shape;169;g37567f2360e_0_107"/>
          <p:cNvSpPr txBox="1"/>
          <p:nvPr/>
        </p:nvSpPr>
        <p:spPr>
          <a:xfrm>
            <a:off x="4954623" y="4488740"/>
            <a:ext cx="6636900" cy="9153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Zehaztasun maila altua eta eskuragarritasuna hobetzen ari da. </a:t>
            </a:r>
            <a:endParaRPr b="0" i="0" sz="1900" u="none" cap="none" strike="noStrike">
              <a:solidFill>
                <a:srgbClr val="000000"/>
              </a:solidFill>
              <a:latin typeface="Arial"/>
              <a:ea typeface="Arial"/>
              <a:cs typeface="Arial"/>
              <a:sym typeface="Arial"/>
            </a:endParaRPr>
          </a:p>
        </p:txBody>
      </p:sp>
      <p:sp>
        <p:nvSpPr>
          <p:cNvPr id="170" name="Google Shape;170;g37567f2360e_0_107"/>
          <p:cNvSpPr txBox="1"/>
          <p:nvPr/>
        </p:nvSpPr>
        <p:spPr>
          <a:xfrm>
            <a:off x="4954623" y="5733275"/>
            <a:ext cx="6636900" cy="5379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Kasu gehienetan euskarriak beharko dira.</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7567f2360e_0_117"/>
          <p:cNvSpPr txBox="1"/>
          <p:nvPr/>
        </p:nvSpPr>
        <p:spPr>
          <a:xfrm>
            <a:off x="600516" y="1813495"/>
            <a:ext cx="3698400" cy="1324500"/>
          </a:xfrm>
          <a:prstGeom prst="rect">
            <a:avLst/>
          </a:prstGeom>
          <a:solidFill>
            <a:srgbClr val="A4C2F4"/>
          </a:solidFill>
          <a:ln cap="flat" cmpd="sng" w="50800">
            <a:solidFill>
              <a:schemeClr val="dk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MJF (Multi Jet Fusion) –</a:t>
            </a:r>
            <a:endParaRPr b="0"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 SLS (Selective Laser Sintering)</a:t>
            </a:r>
            <a:endParaRPr b="0" i="0" sz="1900" u="none" cap="none" strike="noStrike">
              <a:solidFill>
                <a:srgbClr val="000000"/>
              </a:solidFill>
              <a:latin typeface="Arial"/>
              <a:ea typeface="Arial"/>
              <a:cs typeface="Arial"/>
              <a:sym typeface="Arial"/>
            </a:endParaRPr>
          </a:p>
        </p:txBody>
      </p:sp>
      <p:pic>
        <p:nvPicPr>
          <p:cNvPr descr="Hau duen irudia Aurrez diseinatutako irudien galeria, diseinu&#10;&#10;Baliteke AAk sortutako edukia zuzena ez izatea." id="176" name="Google Shape;176;g37567f2360e_0_117">
            <a:hlinkClick r:id="rId3"/>
          </p:cNvPr>
          <p:cNvPicPr preferRelativeResize="0"/>
          <p:nvPr/>
        </p:nvPicPr>
        <p:blipFill rotWithShape="1">
          <a:blip r:embed="rId4">
            <a:alphaModFix/>
          </a:blip>
          <a:srcRect b="1972" l="1080" r="56861" t="51166"/>
          <a:stretch/>
        </p:blipFill>
        <p:spPr>
          <a:xfrm>
            <a:off x="226311" y="3685032"/>
            <a:ext cx="1842103" cy="2052513"/>
          </a:xfrm>
          <a:prstGeom prst="rect">
            <a:avLst/>
          </a:prstGeom>
          <a:noFill/>
          <a:ln>
            <a:noFill/>
          </a:ln>
        </p:spPr>
      </p:pic>
      <p:sp>
        <p:nvSpPr>
          <p:cNvPr id="177" name="Google Shape;177;g37567f2360e_0_117"/>
          <p:cNvSpPr txBox="1"/>
          <p:nvPr>
            <p:ph type="title"/>
          </p:nvPr>
        </p:nvSpPr>
        <p:spPr>
          <a:xfrm>
            <a:off x="705200" y="1080300"/>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 Teknologiak</a:t>
            </a:r>
            <a:endParaRPr/>
          </a:p>
        </p:txBody>
      </p:sp>
      <p:sp>
        <p:nvSpPr>
          <p:cNvPr id="178" name="Google Shape;178;g37567f2360e_0_117"/>
          <p:cNvSpPr txBox="1"/>
          <p:nvPr/>
        </p:nvSpPr>
        <p:spPr>
          <a:xfrm>
            <a:off x="4954623" y="2660911"/>
            <a:ext cx="6636900" cy="5379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Modu selektiboan plastiko hautsa fusionatzen du.</a:t>
            </a:r>
            <a:endParaRPr b="0" i="0" sz="1900" u="none" cap="none" strike="noStrike">
              <a:solidFill>
                <a:srgbClr val="000000"/>
              </a:solidFill>
              <a:latin typeface="Arial"/>
              <a:ea typeface="Arial"/>
              <a:cs typeface="Arial"/>
              <a:sym typeface="Arial"/>
            </a:endParaRPr>
          </a:p>
        </p:txBody>
      </p:sp>
      <p:sp>
        <p:nvSpPr>
          <p:cNvPr id="179" name="Google Shape;179;g37567f2360e_0_117"/>
          <p:cNvSpPr txBox="1"/>
          <p:nvPr/>
        </p:nvSpPr>
        <p:spPr>
          <a:xfrm>
            <a:off x="4954623" y="3518784"/>
            <a:ext cx="6636900" cy="5379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Termo plastiko zehatz batzuk bakarrik. </a:t>
            </a:r>
            <a:endParaRPr b="0" i="0" sz="1900" u="none" cap="none" strike="noStrike">
              <a:solidFill>
                <a:srgbClr val="000000"/>
              </a:solidFill>
              <a:latin typeface="Arial"/>
              <a:ea typeface="Arial"/>
              <a:cs typeface="Arial"/>
              <a:sym typeface="Arial"/>
            </a:endParaRPr>
          </a:p>
        </p:txBody>
      </p:sp>
      <p:sp>
        <p:nvSpPr>
          <p:cNvPr id="180" name="Google Shape;180;g37567f2360e_0_117"/>
          <p:cNvSpPr txBox="1"/>
          <p:nvPr/>
        </p:nvSpPr>
        <p:spPr>
          <a:xfrm>
            <a:off x="4954623" y="4368800"/>
            <a:ext cx="6636900" cy="8781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Zehaztasun maila altua eta propietate mekaniko onak.</a:t>
            </a:r>
            <a:endParaRPr b="0" i="0" sz="1900" u="none" cap="none" strike="noStrike">
              <a:solidFill>
                <a:srgbClr val="000000"/>
              </a:solidFill>
              <a:latin typeface="Arial"/>
              <a:ea typeface="Arial"/>
              <a:cs typeface="Arial"/>
              <a:sym typeface="Arial"/>
            </a:endParaRPr>
          </a:p>
        </p:txBody>
      </p:sp>
      <p:sp>
        <p:nvSpPr>
          <p:cNvPr id="181" name="Google Shape;181;g37567f2360e_0_117"/>
          <p:cNvSpPr txBox="1"/>
          <p:nvPr/>
        </p:nvSpPr>
        <p:spPr>
          <a:xfrm>
            <a:off x="4954623" y="5733275"/>
            <a:ext cx="6636900" cy="5379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Euskarririk ez da behar. </a:t>
            </a:r>
            <a:endParaRPr b="0" i="0" sz="1900" u="none" cap="none" strike="noStrike">
              <a:solidFill>
                <a:srgbClr val="000000"/>
              </a:solidFill>
              <a:latin typeface="Arial"/>
              <a:ea typeface="Arial"/>
              <a:cs typeface="Arial"/>
              <a:sym typeface="Arial"/>
            </a:endParaRPr>
          </a:p>
        </p:txBody>
      </p:sp>
      <p:pic>
        <p:nvPicPr>
          <p:cNvPr descr="Hau duen irudia zirriborroa, diagrama, diseinu&#10;&#10;Baliteke AAk sortutako edukia zuzena ez izatea." id="182" name="Google Shape;182;g37567f2360e_0_117">
            <a:hlinkClick r:id="rId5"/>
          </p:cNvPr>
          <p:cNvPicPr preferRelativeResize="0"/>
          <p:nvPr/>
        </p:nvPicPr>
        <p:blipFill rotWithShape="1">
          <a:blip r:embed="rId6">
            <a:alphaModFix/>
          </a:blip>
          <a:srcRect b="46371" l="14908" r="36842" t="10070"/>
          <a:stretch/>
        </p:blipFill>
        <p:spPr>
          <a:xfrm>
            <a:off x="2301767" y="3720212"/>
            <a:ext cx="2186150" cy="197361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37567f2360e_0_128"/>
          <p:cNvSpPr txBox="1"/>
          <p:nvPr/>
        </p:nvSpPr>
        <p:spPr>
          <a:xfrm>
            <a:off x="600516" y="2123103"/>
            <a:ext cx="3666900" cy="537900"/>
          </a:xfrm>
          <a:prstGeom prst="rect">
            <a:avLst/>
          </a:prstGeom>
          <a:solidFill>
            <a:srgbClr val="A4C2F4"/>
          </a:solidFill>
          <a:ln cap="flat" cmpd="sng" w="50800">
            <a:solidFill>
              <a:schemeClr val="dk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MJ (Material Jetting)</a:t>
            </a:r>
            <a:endParaRPr b="0" i="0" sz="1900" u="none" cap="none" strike="noStrike">
              <a:solidFill>
                <a:srgbClr val="000000"/>
              </a:solidFill>
              <a:latin typeface="Arial"/>
              <a:ea typeface="Arial"/>
              <a:cs typeface="Arial"/>
              <a:sym typeface="Arial"/>
            </a:endParaRPr>
          </a:p>
        </p:txBody>
      </p:sp>
      <p:pic>
        <p:nvPicPr>
          <p:cNvPr descr="Hau duen irudia Aurrez diseinatutako irudien galeria, diseinu&#10;&#10;Baliteke AAk sortutako edukia zuzena ez izatea." id="188" name="Google Shape;188;g37567f2360e_0_128">
            <a:hlinkClick r:id="rId3"/>
          </p:cNvPr>
          <p:cNvPicPr preferRelativeResize="0"/>
          <p:nvPr/>
        </p:nvPicPr>
        <p:blipFill rotWithShape="1">
          <a:blip r:embed="rId4">
            <a:alphaModFix/>
          </a:blip>
          <a:srcRect b="3505" l="51429" r="6514" t="49634"/>
          <a:stretch/>
        </p:blipFill>
        <p:spPr>
          <a:xfrm>
            <a:off x="927371" y="2936531"/>
            <a:ext cx="2670563" cy="2975607"/>
          </a:xfrm>
          <a:prstGeom prst="rect">
            <a:avLst/>
          </a:prstGeom>
          <a:noFill/>
          <a:ln>
            <a:noFill/>
          </a:ln>
        </p:spPr>
      </p:pic>
      <p:sp>
        <p:nvSpPr>
          <p:cNvPr id="189" name="Google Shape;189;g37567f2360e_0_128"/>
          <p:cNvSpPr txBox="1"/>
          <p:nvPr>
            <p:ph type="title"/>
          </p:nvPr>
        </p:nvSpPr>
        <p:spPr>
          <a:xfrm>
            <a:off x="705200" y="1080300"/>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 Teknologiak</a:t>
            </a:r>
            <a:endParaRPr/>
          </a:p>
        </p:txBody>
      </p:sp>
      <p:sp>
        <p:nvSpPr>
          <p:cNvPr id="190" name="Google Shape;190;g37567f2360e_0_128"/>
          <p:cNvSpPr txBox="1"/>
          <p:nvPr/>
        </p:nvSpPr>
        <p:spPr>
          <a:xfrm>
            <a:off x="4954623" y="2152213"/>
            <a:ext cx="6636900" cy="9237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Objektuaren materiala tantaka gehitu eta gogortzen du.</a:t>
            </a:r>
            <a:endParaRPr b="0" i="0" sz="1900" u="none" cap="none" strike="noStrike">
              <a:solidFill>
                <a:srgbClr val="000000"/>
              </a:solidFill>
              <a:latin typeface="Arial"/>
              <a:ea typeface="Arial"/>
              <a:cs typeface="Arial"/>
              <a:sym typeface="Arial"/>
            </a:endParaRPr>
          </a:p>
        </p:txBody>
      </p:sp>
      <p:sp>
        <p:nvSpPr>
          <p:cNvPr id="191" name="Google Shape;191;g37567f2360e_0_128"/>
          <p:cNvSpPr txBox="1"/>
          <p:nvPr/>
        </p:nvSpPr>
        <p:spPr>
          <a:xfrm>
            <a:off x="4954623" y="3299344"/>
            <a:ext cx="6636900" cy="9237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Foto-polimerizagarriak diren materialen aukera zabala.</a:t>
            </a:r>
            <a:endParaRPr b="0" i="0" sz="1900" u="none" cap="none" strike="noStrike">
              <a:solidFill>
                <a:srgbClr val="000000"/>
              </a:solidFill>
              <a:latin typeface="Arial"/>
              <a:ea typeface="Arial"/>
              <a:cs typeface="Arial"/>
              <a:sym typeface="Arial"/>
            </a:endParaRPr>
          </a:p>
        </p:txBody>
      </p:sp>
      <p:sp>
        <p:nvSpPr>
          <p:cNvPr id="192" name="Google Shape;192;g37567f2360e_0_128"/>
          <p:cNvSpPr txBox="1"/>
          <p:nvPr/>
        </p:nvSpPr>
        <p:spPr>
          <a:xfrm>
            <a:off x="4954623" y="4535903"/>
            <a:ext cx="6636900" cy="9237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Tantak nahieran nahastuz akabera errealistak lortu ditzakegu. </a:t>
            </a:r>
            <a:endParaRPr b="0" i="0" sz="1900" u="none" cap="none" strike="noStrike">
              <a:solidFill>
                <a:srgbClr val="000000"/>
              </a:solidFill>
              <a:latin typeface="Arial"/>
              <a:ea typeface="Arial"/>
              <a:cs typeface="Arial"/>
              <a:sym typeface="Arial"/>
            </a:endParaRPr>
          </a:p>
        </p:txBody>
      </p:sp>
      <p:sp>
        <p:nvSpPr>
          <p:cNvPr id="193" name="Google Shape;193;g37567f2360e_0_128"/>
          <p:cNvSpPr txBox="1"/>
          <p:nvPr/>
        </p:nvSpPr>
        <p:spPr>
          <a:xfrm>
            <a:off x="4954623" y="5733275"/>
            <a:ext cx="6636900" cy="5379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Kasu gehienetan euskarriak beharko dira.</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37567f2360e_0_138"/>
          <p:cNvSpPr txBox="1"/>
          <p:nvPr/>
        </p:nvSpPr>
        <p:spPr>
          <a:xfrm>
            <a:off x="600516" y="2123103"/>
            <a:ext cx="3666900" cy="933900"/>
          </a:xfrm>
          <a:prstGeom prst="rect">
            <a:avLst/>
          </a:prstGeom>
          <a:solidFill>
            <a:srgbClr val="A4C2F4"/>
          </a:solidFill>
          <a:ln cap="flat" cmpd="sng" w="50800">
            <a:solidFill>
              <a:schemeClr val="dk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SLM (Selective Laser Melting)</a:t>
            </a:r>
            <a:endParaRPr b="0" i="0" sz="1900" u="none" cap="none" strike="noStrike">
              <a:solidFill>
                <a:srgbClr val="000000"/>
              </a:solidFill>
              <a:latin typeface="Arial"/>
              <a:ea typeface="Arial"/>
              <a:cs typeface="Arial"/>
              <a:sym typeface="Arial"/>
            </a:endParaRPr>
          </a:p>
        </p:txBody>
      </p:sp>
      <p:sp>
        <p:nvSpPr>
          <p:cNvPr id="199" name="Google Shape;199;g37567f2360e_0_138"/>
          <p:cNvSpPr txBox="1"/>
          <p:nvPr>
            <p:ph type="title"/>
          </p:nvPr>
        </p:nvSpPr>
        <p:spPr>
          <a:xfrm>
            <a:off x="705200" y="1080300"/>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 Teknologiak</a:t>
            </a:r>
            <a:endParaRPr/>
          </a:p>
        </p:txBody>
      </p:sp>
      <p:pic>
        <p:nvPicPr>
          <p:cNvPr descr="Hau duen irudia zirriborroa, marrazketa, Aurrez diseinatutako irudien galeria, Arte lineala&#10;&#10;Baliteke AAk sortutako edukia zuzena ez izatea." id="200" name="Google Shape;200;g37567f2360e_0_138">
            <a:hlinkClick r:id="rId3"/>
          </p:cNvPr>
          <p:cNvPicPr preferRelativeResize="0"/>
          <p:nvPr/>
        </p:nvPicPr>
        <p:blipFill rotWithShape="1">
          <a:blip r:embed="rId4">
            <a:alphaModFix/>
          </a:blip>
          <a:srcRect b="60535" l="5711" r="59335" t="0"/>
          <a:stretch/>
        </p:blipFill>
        <p:spPr>
          <a:xfrm>
            <a:off x="986799" y="3198719"/>
            <a:ext cx="2642613" cy="2983600"/>
          </a:xfrm>
          <a:prstGeom prst="rect">
            <a:avLst/>
          </a:prstGeom>
          <a:noFill/>
          <a:ln>
            <a:noFill/>
          </a:ln>
        </p:spPr>
      </p:pic>
      <p:sp>
        <p:nvSpPr>
          <p:cNvPr id="201" name="Google Shape;201;g37567f2360e_0_138"/>
          <p:cNvSpPr txBox="1"/>
          <p:nvPr/>
        </p:nvSpPr>
        <p:spPr>
          <a:xfrm>
            <a:off x="4954623" y="2494867"/>
            <a:ext cx="6636900" cy="9339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Metal hautsa modu selektiboan laser bidez materiala urtu egiten du. </a:t>
            </a:r>
            <a:endParaRPr b="0" i="0" sz="1900" u="none" cap="none" strike="noStrike">
              <a:solidFill>
                <a:srgbClr val="000000"/>
              </a:solidFill>
              <a:latin typeface="Arial"/>
              <a:ea typeface="Arial"/>
              <a:cs typeface="Arial"/>
              <a:sym typeface="Arial"/>
            </a:endParaRPr>
          </a:p>
        </p:txBody>
      </p:sp>
      <p:sp>
        <p:nvSpPr>
          <p:cNvPr id="202" name="Google Shape;202;g37567f2360e_0_138"/>
          <p:cNvSpPr txBox="1"/>
          <p:nvPr/>
        </p:nvSpPr>
        <p:spPr>
          <a:xfrm>
            <a:off x="4954623" y="3685032"/>
            <a:ext cx="6636900" cy="5379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Material aukera zabala.</a:t>
            </a:r>
            <a:endParaRPr b="0" i="0" sz="1900" u="none" cap="none" strike="noStrike">
              <a:solidFill>
                <a:srgbClr val="000000"/>
              </a:solidFill>
              <a:latin typeface="Arial"/>
              <a:ea typeface="Arial"/>
              <a:cs typeface="Arial"/>
              <a:sym typeface="Arial"/>
            </a:endParaRPr>
          </a:p>
        </p:txBody>
      </p:sp>
      <p:sp>
        <p:nvSpPr>
          <p:cNvPr id="203" name="Google Shape;203;g37567f2360e_0_138"/>
          <p:cNvSpPr txBox="1"/>
          <p:nvPr/>
        </p:nvSpPr>
        <p:spPr>
          <a:xfrm>
            <a:off x="4954623" y="4562764"/>
            <a:ext cx="6636900" cy="8412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Geometria konplexuak, diseinu aukera berriak, zehaztasun altua</a:t>
            </a:r>
            <a:endParaRPr b="0" i="0" sz="1900" u="none" cap="none" strike="noStrike">
              <a:solidFill>
                <a:srgbClr val="000000"/>
              </a:solidFill>
              <a:latin typeface="Arial"/>
              <a:ea typeface="Arial"/>
              <a:cs typeface="Arial"/>
              <a:sym typeface="Arial"/>
            </a:endParaRPr>
          </a:p>
        </p:txBody>
      </p:sp>
      <p:sp>
        <p:nvSpPr>
          <p:cNvPr id="204" name="Google Shape;204;g37567f2360e_0_138"/>
          <p:cNvSpPr txBox="1"/>
          <p:nvPr/>
        </p:nvSpPr>
        <p:spPr>
          <a:xfrm>
            <a:off x="4954623" y="5733275"/>
            <a:ext cx="6636900" cy="5379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Post prozesua beharko da.</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37567f2360e_0_148"/>
          <p:cNvSpPr txBox="1"/>
          <p:nvPr>
            <p:ph type="title"/>
          </p:nvPr>
        </p:nvSpPr>
        <p:spPr>
          <a:xfrm>
            <a:off x="705200" y="1080300"/>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 Teknologiak</a:t>
            </a:r>
            <a:endParaRPr/>
          </a:p>
        </p:txBody>
      </p:sp>
      <p:pic>
        <p:nvPicPr>
          <p:cNvPr descr="Additive Manufacturing - SLM | CC Mechanical Systems | Lucerne University  of Applied Sciences and Arts" id="210" name="Google Shape;210;g37567f2360e_0_148">
            <a:hlinkClick r:id="rId3"/>
          </p:cNvPr>
          <p:cNvPicPr preferRelativeResize="0"/>
          <p:nvPr/>
        </p:nvPicPr>
        <p:blipFill rotWithShape="1">
          <a:blip r:embed="rId4">
            <a:alphaModFix/>
          </a:blip>
          <a:srcRect b="0" l="0" r="0" t="0"/>
          <a:stretch/>
        </p:blipFill>
        <p:spPr>
          <a:xfrm>
            <a:off x="3256788" y="2184807"/>
            <a:ext cx="5678424" cy="378561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37567f2360e_0_153"/>
          <p:cNvSpPr txBox="1"/>
          <p:nvPr/>
        </p:nvSpPr>
        <p:spPr>
          <a:xfrm>
            <a:off x="600516" y="2123103"/>
            <a:ext cx="3666900" cy="898800"/>
          </a:xfrm>
          <a:prstGeom prst="rect">
            <a:avLst/>
          </a:prstGeom>
          <a:solidFill>
            <a:srgbClr val="A4C2F4"/>
          </a:solidFill>
          <a:ln cap="flat" cmpd="sng" w="50800">
            <a:solidFill>
              <a:schemeClr val="dk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DED (Direct Energy Deposition)</a:t>
            </a:r>
            <a:endParaRPr b="0" i="0" sz="1900" u="none" cap="none" strike="noStrike">
              <a:solidFill>
                <a:srgbClr val="000000"/>
              </a:solidFill>
              <a:latin typeface="Arial"/>
              <a:ea typeface="Arial"/>
              <a:cs typeface="Arial"/>
              <a:sym typeface="Arial"/>
            </a:endParaRPr>
          </a:p>
        </p:txBody>
      </p:sp>
      <p:sp>
        <p:nvSpPr>
          <p:cNvPr id="216" name="Google Shape;216;g37567f2360e_0_153"/>
          <p:cNvSpPr txBox="1"/>
          <p:nvPr>
            <p:ph type="title"/>
          </p:nvPr>
        </p:nvSpPr>
        <p:spPr>
          <a:xfrm>
            <a:off x="705200" y="1080300"/>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 Teknologiak</a:t>
            </a:r>
            <a:endParaRPr/>
          </a:p>
        </p:txBody>
      </p:sp>
      <p:pic>
        <p:nvPicPr>
          <p:cNvPr id="217" name="Google Shape;217;g37567f2360e_0_153">
            <a:hlinkClick r:id="rId3"/>
          </p:cNvPr>
          <p:cNvPicPr preferRelativeResize="0"/>
          <p:nvPr/>
        </p:nvPicPr>
        <p:blipFill rotWithShape="1">
          <a:blip r:embed="rId4">
            <a:alphaModFix/>
          </a:blip>
          <a:srcRect b="6496" l="8497" r="49952" t="46735"/>
          <a:stretch/>
        </p:blipFill>
        <p:spPr>
          <a:xfrm>
            <a:off x="982719" y="3198719"/>
            <a:ext cx="2680138" cy="3016740"/>
          </a:xfrm>
          <a:prstGeom prst="rect">
            <a:avLst/>
          </a:prstGeom>
          <a:noFill/>
          <a:ln>
            <a:noFill/>
          </a:ln>
        </p:spPr>
      </p:pic>
      <p:sp>
        <p:nvSpPr>
          <p:cNvPr id="218" name="Google Shape;218;g37567f2360e_0_153"/>
          <p:cNvSpPr txBox="1"/>
          <p:nvPr/>
        </p:nvSpPr>
        <p:spPr>
          <a:xfrm>
            <a:off x="4954623" y="2299855"/>
            <a:ext cx="6636900" cy="8988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Energia eta Material ekarpena leku eta aldi berean ematen dira</a:t>
            </a:r>
            <a:endParaRPr b="0" i="0" sz="1900" u="none" cap="none" strike="noStrike">
              <a:solidFill>
                <a:srgbClr val="000000"/>
              </a:solidFill>
              <a:latin typeface="Arial"/>
              <a:ea typeface="Arial"/>
              <a:cs typeface="Arial"/>
              <a:sym typeface="Arial"/>
            </a:endParaRPr>
          </a:p>
        </p:txBody>
      </p:sp>
      <p:sp>
        <p:nvSpPr>
          <p:cNvPr id="219" name="Google Shape;219;g37567f2360e_0_153"/>
          <p:cNvSpPr txBox="1"/>
          <p:nvPr/>
        </p:nvSpPr>
        <p:spPr>
          <a:xfrm>
            <a:off x="4954623" y="3685032"/>
            <a:ext cx="6636900" cy="5379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Soldatu daitekeen edozein metal</a:t>
            </a:r>
            <a:endParaRPr b="0" i="0" sz="1900" u="none" cap="none" strike="noStrike">
              <a:solidFill>
                <a:srgbClr val="000000"/>
              </a:solidFill>
              <a:latin typeface="Arial"/>
              <a:ea typeface="Arial"/>
              <a:cs typeface="Arial"/>
              <a:sym typeface="Arial"/>
            </a:endParaRPr>
          </a:p>
        </p:txBody>
      </p:sp>
      <p:sp>
        <p:nvSpPr>
          <p:cNvPr id="220" name="Google Shape;220;g37567f2360e_0_153"/>
          <p:cNvSpPr txBox="1"/>
          <p:nvPr/>
        </p:nvSpPr>
        <p:spPr>
          <a:xfrm>
            <a:off x="4954623" y="4525819"/>
            <a:ext cx="6636900" cy="9447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Pieza eta geometria ertain eta handiak egiteko aukera, ekarpen tasa altuak.</a:t>
            </a:r>
            <a:endParaRPr b="0" i="0" sz="1900" u="none" cap="none" strike="noStrike">
              <a:solidFill>
                <a:srgbClr val="000000"/>
              </a:solidFill>
              <a:latin typeface="Arial"/>
              <a:ea typeface="Arial"/>
              <a:cs typeface="Arial"/>
              <a:sym typeface="Arial"/>
            </a:endParaRPr>
          </a:p>
        </p:txBody>
      </p:sp>
      <p:sp>
        <p:nvSpPr>
          <p:cNvPr id="221" name="Google Shape;221;g37567f2360e_0_153"/>
          <p:cNvSpPr txBox="1"/>
          <p:nvPr/>
        </p:nvSpPr>
        <p:spPr>
          <a:xfrm>
            <a:off x="4954623" y="5733275"/>
            <a:ext cx="6636900" cy="5379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Post prozesua beharko da.</a:t>
            </a:r>
            <a:endParaRPr b="0"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pic>
        <p:nvPicPr>
          <p:cNvPr id="46" name="Google Shape;46;g37567f2360e_0_0"/>
          <p:cNvPicPr preferRelativeResize="0"/>
          <p:nvPr/>
        </p:nvPicPr>
        <p:blipFill rotWithShape="1">
          <a:blip r:embed="rId3">
            <a:alphaModFix/>
          </a:blip>
          <a:srcRect b="595" l="0" r="0" t="10515"/>
          <a:stretch/>
        </p:blipFill>
        <p:spPr>
          <a:xfrm>
            <a:off x="817075" y="1231925"/>
            <a:ext cx="10820400" cy="4861560"/>
          </a:xfrm>
          <a:custGeom>
            <a:rect b="b" l="l" r="r" t="t"/>
            <a:pathLst>
              <a:path extrusionOk="0" h="6096000" w="12192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ln>
            <a:noFill/>
          </a:ln>
          <a:effectLst>
            <a:outerShdw blurRad="508000" rotWithShape="0" algn="t" dir="5400000" dist="203200">
              <a:srgbClr val="000000">
                <a:alpha val="20000"/>
              </a:srgbClr>
            </a:outerShdw>
          </a:effectLst>
        </p:spPr>
      </p:pic>
      <p:sp>
        <p:nvSpPr>
          <p:cNvPr id="47" name="Google Shape;47;g37567f2360e_0_0"/>
          <p:cNvSpPr/>
          <p:nvPr/>
        </p:nvSpPr>
        <p:spPr>
          <a:xfrm>
            <a:off x="808525" y="1308975"/>
            <a:ext cx="11374961" cy="5133023"/>
          </a:xfrm>
          <a:custGeom>
            <a:rect b="b" l="l" r="r" t="t"/>
            <a:pathLst>
              <a:path extrusionOk="0" h="6038850" w="12198350">
                <a:moveTo>
                  <a:pt x="0" y="0"/>
                </a:moveTo>
                <a:lnTo>
                  <a:pt x="12192000" y="0"/>
                </a:lnTo>
                <a:cubicBezTo>
                  <a:pt x="12194117" y="1168400"/>
                  <a:pt x="12196233" y="2336800"/>
                  <a:pt x="12198350" y="3505200"/>
                </a:cubicBezTo>
                <a:cubicBezTo>
                  <a:pt x="11828992" y="3872442"/>
                  <a:pt x="11606741" y="4015317"/>
                  <a:pt x="11341100" y="4267200"/>
                </a:cubicBezTo>
                <a:cubicBezTo>
                  <a:pt x="11005609" y="4512733"/>
                  <a:pt x="10677525" y="4705350"/>
                  <a:pt x="10185400" y="4978400"/>
                </a:cubicBezTo>
                <a:cubicBezTo>
                  <a:pt x="9693275" y="5251450"/>
                  <a:pt x="9381067" y="5540375"/>
                  <a:pt x="8813800" y="5746750"/>
                </a:cubicBezTo>
                <a:lnTo>
                  <a:pt x="7219950" y="6038850"/>
                </a:lnTo>
                <a:lnTo>
                  <a:pt x="4883150" y="5924550"/>
                </a:lnTo>
                <a:lnTo>
                  <a:pt x="3663950" y="5842000"/>
                </a:lnTo>
                <a:lnTo>
                  <a:pt x="1727200" y="5486400"/>
                </a:lnTo>
                <a:lnTo>
                  <a:pt x="0" y="5835650"/>
                </a:lnTo>
                <a:lnTo>
                  <a:pt x="0" y="0"/>
                </a:lnTo>
                <a:close/>
              </a:path>
            </a:pathLst>
          </a:custGeom>
          <a:gradFill>
            <a:gsLst>
              <a:gs pos="0">
                <a:srgbClr val="000000">
                  <a:alpha val="60000"/>
                </a:srgbClr>
              </a:gs>
              <a:gs pos="68000">
                <a:srgbClr val="000000">
                  <a:alpha val="40000"/>
                </a:srgbClr>
              </a:gs>
              <a:gs pos="100000">
                <a:srgbClr val="000000">
                  <a:alpha val="0"/>
                </a:srgbClr>
              </a:gs>
            </a:gsLst>
            <a:lin ang="0" scaled="0"/>
          </a:gra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grpSp>
        <p:nvGrpSpPr>
          <p:cNvPr id="48" name="Google Shape;48;g37567f2360e_0_0"/>
          <p:cNvGrpSpPr/>
          <p:nvPr/>
        </p:nvGrpSpPr>
        <p:grpSpPr>
          <a:xfrm>
            <a:off x="544" y="3296234"/>
            <a:ext cx="12190438" cy="2849739"/>
            <a:chOff x="476" y="-3923157"/>
            <a:chExt cx="10667167" cy="2493646"/>
          </a:xfrm>
        </p:grpSpPr>
        <p:sp>
          <p:nvSpPr>
            <p:cNvPr id="49" name="Google Shape;49;g37567f2360e_0_0"/>
            <p:cNvSpPr/>
            <p:nvPr/>
          </p:nvSpPr>
          <p:spPr>
            <a:xfrm>
              <a:off x="476" y="-3923156"/>
              <a:ext cx="10667167" cy="2493645"/>
            </a:xfrm>
            <a:custGeom>
              <a:rect b="b" l="l" r="r" t="t"/>
              <a:pathLst>
                <a:path extrusionOk="0" h="1424940" w="6095524">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50" name="Google Shape;50;g37567f2360e_0_0"/>
            <p:cNvSpPr/>
            <p:nvPr/>
          </p:nvSpPr>
          <p:spPr>
            <a:xfrm>
              <a:off x="476" y="-3923157"/>
              <a:ext cx="10667167" cy="2493645"/>
            </a:xfrm>
            <a:custGeom>
              <a:rect b="b" l="l" r="r" t="t"/>
              <a:pathLst>
                <a:path extrusionOk="0" h="1424940" w="6095524">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rotWithShape="1">
              <a:blip r:embed="rId4">
                <a:alphaModFix amt="57000"/>
              </a:blip>
              <a:tile algn="tl" flip="none" tx="0" sx="100000" ty="0" sy="100000"/>
            </a:blip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grpSp>
      <p:sp>
        <p:nvSpPr>
          <p:cNvPr id="51" name="Google Shape;51;g37567f2360e_0_0"/>
          <p:cNvSpPr txBox="1"/>
          <p:nvPr>
            <p:ph type="title"/>
          </p:nvPr>
        </p:nvSpPr>
        <p:spPr>
          <a:xfrm>
            <a:off x="761149" y="1865176"/>
            <a:ext cx="9485100" cy="2308500"/>
          </a:xfrm>
          <a:prstGeom prst="rect">
            <a:avLst/>
          </a:prstGeom>
          <a:noFill/>
          <a:ln>
            <a:noFill/>
          </a:ln>
        </p:spPr>
        <p:txBody>
          <a:bodyPr anchorCtr="0" anchor="t" bIns="121900" lIns="121900" spcFirstLastPara="1" rIns="121900" wrap="square" tIns="121900">
            <a:normAutofit/>
          </a:bodyPr>
          <a:lstStyle/>
          <a:p>
            <a:pPr indent="0" lvl="0" marL="0" rtl="0" algn="l">
              <a:lnSpc>
                <a:spcPct val="90000"/>
              </a:lnSpc>
              <a:spcBef>
                <a:spcPts val="0"/>
              </a:spcBef>
              <a:spcAft>
                <a:spcPts val="0"/>
              </a:spcAft>
              <a:buClr>
                <a:srgbClr val="FFFFFF"/>
              </a:buClr>
              <a:buSzPts val="5700"/>
              <a:buNone/>
            </a:pPr>
            <a:r>
              <a:rPr lang="en-GB" sz="7200">
                <a:solidFill>
                  <a:srgbClr val="FFFFFF"/>
                </a:solidFill>
              </a:rPr>
              <a:t>FG Ikuspegi </a:t>
            </a:r>
            <a:br>
              <a:rPr lang="en-GB" sz="7200">
                <a:solidFill>
                  <a:srgbClr val="FFFFFF"/>
                </a:solidFill>
              </a:rPr>
            </a:br>
            <a:r>
              <a:rPr lang="en-GB" sz="7200">
                <a:solidFill>
                  <a:srgbClr val="FFFFFF"/>
                </a:solidFill>
              </a:rPr>
              <a:t>Orokorra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51"/>
                                        </p:tgtEl>
                                        <p:attrNameLst>
                                          <p:attrName>style.visibility</p:attrName>
                                        </p:attrNameLst>
                                      </p:cBhvr>
                                      <p:to>
                                        <p:strVal val="visible"/>
                                      </p:to>
                                    </p:set>
                                    <p:animEffect filter="fade" transition="in">
                                      <p:cBhvr>
                                        <p:cTn dur="700"/>
                                        <p:tgtEl>
                                          <p:spTgt spid="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7567f2360e_0_163"/>
          <p:cNvSpPr txBox="1"/>
          <p:nvPr>
            <p:ph type="title"/>
          </p:nvPr>
        </p:nvSpPr>
        <p:spPr>
          <a:xfrm>
            <a:off x="705200" y="1080300"/>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 Mitoak</a:t>
            </a:r>
            <a:endParaRPr/>
          </a:p>
        </p:txBody>
      </p:sp>
      <p:pic>
        <p:nvPicPr>
          <p:cNvPr id="227" name="Google Shape;227;g37567f2360e_0_163"/>
          <p:cNvPicPr preferRelativeResize="0"/>
          <p:nvPr/>
        </p:nvPicPr>
        <p:blipFill rotWithShape="1">
          <a:blip r:embed="rId3">
            <a:alphaModFix/>
          </a:blip>
          <a:srcRect b="0" l="0" r="0" t="0"/>
          <a:stretch/>
        </p:blipFill>
        <p:spPr>
          <a:xfrm>
            <a:off x="4477239" y="2225823"/>
            <a:ext cx="3381545" cy="390935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7567f2360e_0_168"/>
          <p:cNvSpPr txBox="1"/>
          <p:nvPr>
            <p:ph type="title"/>
          </p:nvPr>
        </p:nvSpPr>
        <p:spPr>
          <a:xfrm>
            <a:off x="705200" y="489172"/>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 Mitoak</a:t>
            </a:r>
            <a:endParaRPr/>
          </a:p>
        </p:txBody>
      </p:sp>
      <p:sp>
        <p:nvSpPr>
          <p:cNvPr id="233" name="Google Shape;233;g37567f2360e_0_168"/>
          <p:cNvSpPr txBox="1"/>
          <p:nvPr/>
        </p:nvSpPr>
        <p:spPr>
          <a:xfrm>
            <a:off x="705199" y="1725344"/>
            <a:ext cx="7336500" cy="9255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“Fabrikazio Gehigarriak metodo konbentzionalak ordezkatuko ditu”</a:t>
            </a:r>
            <a:endParaRPr b="0" i="0" sz="1900" u="none" cap="none" strike="noStrike">
              <a:solidFill>
                <a:srgbClr val="000000"/>
              </a:solidFill>
              <a:latin typeface="Arial"/>
              <a:ea typeface="Arial"/>
              <a:cs typeface="Arial"/>
              <a:sym typeface="Arial"/>
            </a:endParaRPr>
          </a:p>
        </p:txBody>
      </p:sp>
      <p:pic>
        <p:nvPicPr>
          <p:cNvPr descr="Hau duen irudia Aurrez diseinatutako irudien galeria, zirriborroa, ilustrazio, diseinu&#10;&#10;Baliteke AAk sortutako edukia zuzena ez izatea." id="234" name="Google Shape;234;g37567f2360e_0_168"/>
          <p:cNvPicPr preferRelativeResize="0"/>
          <p:nvPr/>
        </p:nvPicPr>
        <p:blipFill rotWithShape="1">
          <a:blip r:embed="rId3">
            <a:alphaModFix/>
          </a:blip>
          <a:srcRect b="63658" l="0" r="50000" t="0"/>
          <a:stretch/>
        </p:blipFill>
        <p:spPr>
          <a:xfrm>
            <a:off x="3952108" y="3279407"/>
            <a:ext cx="4089422" cy="297223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37567f2360e_0_174"/>
          <p:cNvSpPr txBox="1"/>
          <p:nvPr>
            <p:ph type="title"/>
          </p:nvPr>
        </p:nvSpPr>
        <p:spPr>
          <a:xfrm>
            <a:off x="705200" y="489172"/>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 Mitoak</a:t>
            </a:r>
            <a:endParaRPr/>
          </a:p>
        </p:txBody>
      </p:sp>
      <p:sp>
        <p:nvSpPr>
          <p:cNvPr id="240" name="Google Shape;240;g37567f2360e_0_174"/>
          <p:cNvSpPr txBox="1"/>
          <p:nvPr/>
        </p:nvSpPr>
        <p:spPr>
          <a:xfrm>
            <a:off x="705199" y="1725344"/>
            <a:ext cx="7336500" cy="9255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“Fabrikazio Gehigarriak metodo konbentzionalak ordezkatuko ditu”</a:t>
            </a:r>
            <a:endParaRPr b="0" i="0" sz="1900" u="none" cap="none" strike="noStrike">
              <a:solidFill>
                <a:srgbClr val="000000"/>
              </a:solidFill>
              <a:latin typeface="Arial"/>
              <a:ea typeface="Arial"/>
              <a:cs typeface="Arial"/>
              <a:sym typeface="Arial"/>
            </a:endParaRPr>
          </a:p>
        </p:txBody>
      </p:sp>
      <p:pic>
        <p:nvPicPr>
          <p:cNvPr descr="Hau duen irudia Aurrez diseinatutako irudien galeria, zirriborroa, ilustrazio, diseinu&#10;&#10;Baliteke AAk sortutako edukia zuzena ez izatea." id="241" name="Google Shape;241;g37567f2360e_0_174"/>
          <p:cNvPicPr preferRelativeResize="0"/>
          <p:nvPr/>
        </p:nvPicPr>
        <p:blipFill rotWithShape="1">
          <a:blip r:embed="rId3">
            <a:alphaModFix/>
          </a:blip>
          <a:srcRect b="63658" l="0" r="50000" t="0"/>
          <a:stretch/>
        </p:blipFill>
        <p:spPr>
          <a:xfrm>
            <a:off x="3952108" y="3279407"/>
            <a:ext cx="4089422" cy="2972238"/>
          </a:xfrm>
          <a:prstGeom prst="rect">
            <a:avLst/>
          </a:prstGeom>
          <a:noFill/>
          <a:ln>
            <a:noFill/>
          </a:ln>
        </p:spPr>
      </p:pic>
      <p:pic>
        <p:nvPicPr>
          <p:cNvPr descr="Hau duen irudia sinboloa, Grafikoak, Kolore&#10;&#10;Baliteke AAk sortutako edukia zuzena ez izatea." id="242" name="Google Shape;242;g37567f2360e_0_174"/>
          <p:cNvPicPr preferRelativeResize="0"/>
          <p:nvPr/>
        </p:nvPicPr>
        <p:blipFill rotWithShape="1">
          <a:blip r:embed="rId4">
            <a:alphaModFix/>
          </a:blip>
          <a:srcRect b="0" l="0" r="0" t="0"/>
          <a:stretch/>
        </p:blipFill>
        <p:spPr>
          <a:xfrm>
            <a:off x="3865328" y="3003056"/>
            <a:ext cx="3365774" cy="3365774"/>
          </a:xfrm>
          <a:prstGeom prst="rect">
            <a:avLst/>
          </a:prstGeom>
          <a:noFill/>
          <a:ln>
            <a:noFill/>
          </a:ln>
        </p:spPr>
      </p:pic>
      <p:sp>
        <p:nvSpPr>
          <p:cNvPr id="243" name="Google Shape;243;g37567f2360e_0_174"/>
          <p:cNvSpPr txBox="1"/>
          <p:nvPr/>
        </p:nvSpPr>
        <p:spPr>
          <a:xfrm>
            <a:off x="8663071" y="2974548"/>
            <a:ext cx="3147300" cy="3277200"/>
          </a:xfrm>
          <a:prstGeom prst="rect">
            <a:avLst/>
          </a:prstGeom>
          <a:solidFill>
            <a:srgbClr val="92D050"/>
          </a:solidFill>
          <a:ln>
            <a:noFill/>
          </a:ln>
        </p:spPr>
        <p:txBody>
          <a:bodyPr anchorCtr="0" anchor="t" bIns="121900" lIns="121900" spcFirstLastPara="1" rIns="121900" wrap="square" tIns="121900">
            <a:noAutofit/>
          </a:bodyPr>
          <a:lstStyle/>
          <a:p>
            <a:pPr indent="-381000" lvl="0" marL="3810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Teknologia ezberdinak integragarriak dira.</a:t>
            </a:r>
            <a:endParaRPr b="0" i="0" sz="1900" u="none" cap="none" strike="noStrike">
              <a:solidFill>
                <a:srgbClr val="000000"/>
              </a:solidFill>
              <a:latin typeface="Arial"/>
              <a:ea typeface="Arial"/>
              <a:cs typeface="Arial"/>
              <a:sym typeface="Arial"/>
            </a:endParaRPr>
          </a:p>
          <a:p>
            <a:pPr indent="-381000" lvl="0" marL="3810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Zeharka ere erabili daitezke.</a:t>
            </a:r>
            <a:endParaRPr b="0" i="0" sz="1900" u="none" cap="none" strike="noStrike">
              <a:solidFill>
                <a:srgbClr val="000000"/>
              </a:solidFill>
              <a:latin typeface="Arial"/>
              <a:ea typeface="Arial"/>
              <a:cs typeface="Arial"/>
              <a:sym typeface="Arial"/>
            </a:endParaRPr>
          </a:p>
          <a:p>
            <a:pPr indent="-381000" lvl="0" marL="3810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Kasuan kasu beste metodoak egokiagoak dira</a:t>
            </a:r>
            <a:endParaRPr b="0" i="0" sz="1900" u="none" cap="none" strike="noStrike">
              <a:solidFill>
                <a:srgbClr val="000000"/>
              </a:solidFill>
              <a:latin typeface="Arial"/>
              <a:ea typeface="Arial"/>
              <a:cs typeface="Arial"/>
              <a:sym typeface="Arial"/>
            </a:endParaRPr>
          </a:p>
          <a:p>
            <a:pPr indent="-228600" lvl="0" marL="3810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Hau duen irudia Aurrez diseinatutako irudien galeria, zirriborroa, ilustrazio, diseinu&#10;&#10;Baliteke AAk sortutako edukia zuzena ez izatea." id="248" name="Google Shape;248;g37567f2360e_0_182"/>
          <p:cNvPicPr preferRelativeResize="0"/>
          <p:nvPr/>
        </p:nvPicPr>
        <p:blipFill rotWithShape="1">
          <a:blip r:embed="rId3">
            <a:alphaModFix/>
          </a:blip>
          <a:srcRect b="58859" l="50917" r="0" t="0"/>
          <a:stretch/>
        </p:blipFill>
        <p:spPr>
          <a:xfrm>
            <a:off x="3968885" y="2667359"/>
            <a:ext cx="4461753" cy="3739928"/>
          </a:xfrm>
          <a:prstGeom prst="rect">
            <a:avLst/>
          </a:prstGeom>
          <a:noFill/>
          <a:ln>
            <a:noFill/>
          </a:ln>
        </p:spPr>
      </p:pic>
      <p:sp>
        <p:nvSpPr>
          <p:cNvPr id="249" name="Google Shape;249;g37567f2360e_0_182"/>
          <p:cNvSpPr txBox="1"/>
          <p:nvPr>
            <p:ph type="title"/>
          </p:nvPr>
        </p:nvSpPr>
        <p:spPr>
          <a:xfrm>
            <a:off x="705200" y="563064"/>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 Mitoak</a:t>
            </a:r>
            <a:endParaRPr/>
          </a:p>
        </p:txBody>
      </p:sp>
      <p:sp>
        <p:nvSpPr>
          <p:cNvPr id="250" name="Google Shape;250;g37567f2360e_0_182"/>
          <p:cNvSpPr txBox="1"/>
          <p:nvPr/>
        </p:nvSpPr>
        <p:spPr>
          <a:xfrm>
            <a:off x="705200" y="1671783"/>
            <a:ext cx="4074300" cy="9333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“Edozer geometria inprimatu daiteke”</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descr="Hau duen irudia Aurrez diseinatutako irudien galeria, zirriborroa, ilustrazio, diseinu&#10;&#10;Baliteke AAk sortutako edukia zuzena ez izatea." id="255" name="Google Shape;255;g37567f2360e_0_188"/>
          <p:cNvPicPr preferRelativeResize="0"/>
          <p:nvPr/>
        </p:nvPicPr>
        <p:blipFill rotWithShape="1">
          <a:blip r:embed="rId3">
            <a:alphaModFix/>
          </a:blip>
          <a:srcRect b="58859" l="50917" r="0" t="0"/>
          <a:stretch/>
        </p:blipFill>
        <p:spPr>
          <a:xfrm>
            <a:off x="3968885" y="2667359"/>
            <a:ext cx="4461753" cy="3739928"/>
          </a:xfrm>
          <a:prstGeom prst="rect">
            <a:avLst/>
          </a:prstGeom>
          <a:noFill/>
          <a:ln>
            <a:noFill/>
          </a:ln>
        </p:spPr>
      </p:pic>
      <p:sp>
        <p:nvSpPr>
          <p:cNvPr id="256" name="Google Shape;256;g37567f2360e_0_188"/>
          <p:cNvSpPr txBox="1"/>
          <p:nvPr>
            <p:ph type="title"/>
          </p:nvPr>
        </p:nvSpPr>
        <p:spPr>
          <a:xfrm>
            <a:off x="705200" y="563063"/>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 Mitoak</a:t>
            </a:r>
            <a:endParaRPr/>
          </a:p>
        </p:txBody>
      </p:sp>
      <p:sp>
        <p:nvSpPr>
          <p:cNvPr id="257" name="Google Shape;257;g37567f2360e_0_188"/>
          <p:cNvSpPr txBox="1"/>
          <p:nvPr/>
        </p:nvSpPr>
        <p:spPr>
          <a:xfrm>
            <a:off x="705200" y="1671783"/>
            <a:ext cx="4074300" cy="9147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“Edozer geometria inprimatu daiteke”</a:t>
            </a:r>
            <a:endParaRPr b="0" i="0" sz="1900" u="none" cap="none" strike="noStrike">
              <a:solidFill>
                <a:srgbClr val="000000"/>
              </a:solidFill>
              <a:latin typeface="Arial"/>
              <a:ea typeface="Arial"/>
              <a:cs typeface="Arial"/>
              <a:sym typeface="Arial"/>
            </a:endParaRPr>
          </a:p>
        </p:txBody>
      </p:sp>
      <p:pic>
        <p:nvPicPr>
          <p:cNvPr descr="Hau duen irudia sinboloa, Grafikoak, Kolore&#10;&#10;Baliteke AAk sortutako edukia zuzena ez izatea." id="258" name="Google Shape;258;g37567f2360e_0_188"/>
          <p:cNvPicPr preferRelativeResize="0"/>
          <p:nvPr/>
        </p:nvPicPr>
        <p:blipFill rotWithShape="1">
          <a:blip r:embed="rId4">
            <a:alphaModFix/>
          </a:blip>
          <a:srcRect b="0" l="0" r="0" t="0"/>
          <a:stretch/>
        </p:blipFill>
        <p:spPr>
          <a:xfrm>
            <a:off x="4413113" y="3041513"/>
            <a:ext cx="3365774" cy="3365774"/>
          </a:xfrm>
          <a:prstGeom prst="rect">
            <a:avLst/>
          </a:prstGeom>
          <a:noFill/>
          <a:ln>
            <a:noFill/>
          </a:ln>
        </p:spPr>
      </p:pic>
      <p:sp>
        <p:nvSpPr>
          <p:cNvPr id="259" name="Google Shape;259;g37567f2360e_0_188"/>
          <p:cNvSpPr txBox="1"/>
          <p:nvPr/>
        </p:nvSpPr>
        <p:spPr>
          <a:xfrm>
            <a:off x="8672307" y="3448227"/>
            <a:ext cx="3147300" cy="2846700"/>
          </a:xfrm>
          <a:prstGeom prst="rect">
            <a:avLst/>
          </a:prstGeom>
          <a:solidFill>
            <a:srgbClr val="92D050"/>
          </a:solidFill>
          <a:ln>
            <a:noFill/>
          </a:ln>
        </p:spPr>
        <p:txBody>
          <a:bodyPr anchorCtr="0" anchor="t" bIns="121900" lIns="121900" spcFirstLastPara="1" rIns="121900" wrap="square" tIns="121900">
            <a:noAutofit/>
          </a:bodyPr>
          <a:lstStyle/>
          <a:p>
            <a:pPr indent="-381000" lvl="0" marL="3810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Teknologia mota bakoitzak berezkoak dituen mugak ditu. </a:t>
            </a:r>
            <a:endParaRPr b="0" i="0" sz="1900" u="none" cap="none" strike="noStrike">
              <a:solidFill>
                <a:srgbClr val="000000"/>
              </a:solidFill>
              <a:latin typeface="Arial"/>
              <a:ea typeface="Arial"/>
              <a:cs typeface="Arial"/>
              <a:sym typeface="Arial"/>
            </a:endParaRPr>
          </a:p>
          <a:p>
            <a:pPr indent="-381000" lvl="0" marL="3810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Orokorrean euskarriak erabili beharko ditugu. </a:t>
            </a:r>
            <a:endParaRPr b="0" i="0" sz="1900" u="none" cap="none" strike="noStrike">
              <a:solidFill>
                <a:srgbClr val="000000"/>
              </a:solidFill>
              <a:latin typeface="Arial"/>
              <a:ea typeface="Arial"/>
              <a:cs typeface="Arial"/>
              <a:sym typeface="Arial"/>
            </a:endParaRPr>
          </a:p>
          <a:p>
            <a:pPr indent="-228600" lvl="0" marL="3810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37567f2360e_0_196"/>
          <p:cNvSpPr txBox="1"/>
          <p:nvPr>
            <p:ph type="title"/>
          </p:nvPr>
        </p:nvSpPr>
        <p:spPr>
          <a:xfrm>
            <a:off x="705200" y="498409"/>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 Mitoak</a:t>
            </a:r>
            <a:endParaRPr/>
          </a:p>
        </p:txBody>
      </p:sp>
      <p:sp>
        <p:nvSpPr>
          <p:cNvPr id="265" name="Google Shape;265;g37567f2360e_0_196"/>
          <p:cNvSpPr txBox="1"/>
          <p:nvPr/>
        </p:nvSpPr>
        <p:spPr>
          <a:xfrm>
            <a:off x="705199" y="1764145"/>
            <a:ext cx="9489300" cy="10071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“Fabrikazio gehigarriko teknologiak oso antzekoak dira eta material gutxi daude erabilgarri”</a:t>
            </a:r>
            <a:endParaRPr b="0" i="0" sz="1900" u="none" cap="none" strike="noStrike">
              <a:solidFill>
                <a:srgbClr val="000000"/>
              </a:solidFill>
              <a:latin typeface="Arial"/>
              <a:ea typeface="Arial"/>
              <a:cs typeface="Arial"/>
              <a:sym typeface="Arial"/>
            </a:endParaRPr>
          </a:p>
        </p:txBody>
      </p:sp>
      <p:pic>
        <p:nvPicPr>
          <p:cNvPr descr="Hau duen irudia Aurrez diseinatutako irudien galeria, marrazketa, zirriborroa, marrazki bizidun&#10;&#10;Baliteke AAk sortutako edukia zuzena ez izatea." id="266" name="Google Shape;266;g37567f2360e_0_196"/>
          <p:cNvPicPr preferRelativeResize="0"/>
          <p:nvPr/>
        </p:nvPicPr>
        <p:blipFill rotWithShape="1">
          <a:blip r:embed="rId3">
            <a:alphaModFix/>
          </a:blip>
          <a:srcRect b="35063" l="12111" r="41216" t="19694"/>
          <a:stretch/>
        </p:blipFill>
        <p:spPr>
          <a:xfrm>
            <a:off x="4040221" y="3338604"/>
            <a:ext cx="2963693" cy="2872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37567f2360e_0_202"/>
          <p:cNvSpPr txBox="1"/>
          <p:nvPr>
            <p:ph type="title"/>
          </p:nvPr>
        </p:nvSpPr>
        <p:spPr>
          <a:xfrm>
            <a:off x="705200" y="498409"/>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 Mitoak</a:t>
            </a:r>
            <a:endParaRPr/>
          </a:p>
        </p:txBody>
      </p:sp>
      <p:sp>
        <p:nvSpPr>
          <p:cNvPr id="272" name="Google Shape;272;g37567f2360e_0_202"/>
          <p:cNvSpPr txBox="1"/>
          <p:nvPr/>
        </p:nvSpPr>
        <p:spPr>
          <a:xfrm>
            <a:off x="705199" y="1764145"/>
            <a:ext cx="9489300" cy="10071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“Fabrikazio gehigarriko teknologiak oso antzekoak dira eta material gutxi daude erabilgarri”</a:t>
            </a:r>
            <a:endParaRPr b="0" i="0" sz="1900" u="none" cap="none" strike="noStrike">
              <a:solidFill>
                <a:srgbClr val="000000"/>
              </a:solidFill>
              <a:latin typeface="Arial"/>
              <a:ea typeface="Arial"/>
              <a:cs typeface="Arial"/>
              <a:sym typeface="Arial"/>
            </a:endParaRPr>
          </a:p>
        </p:txBody>
      </p:sp>
      <p:pic>
        <p:nvPicPr>
          <p:cNvPr descr="Hau duen irudia Aurrez diseinatutako irudien galeria, marrazketa, zirriborroa, marrazki bizidun&#10;&#10;Baliteke AAk sortutako edukia zuzena ez izatea." id="273" name="Google Shape;273;g37567f2360e_0_202"/>
          <p:cNvPicPr preferRelativeResize="0"/>
          <p:nvPr/>
        </p:nvPicPr>
        <p:blipFill rotWithShape="1">
          <a:blip r:embed="rId3">
            <a:alphaModFix/>
          </a:blip>
          <a:srcRect b="35063" l="12111" r="41216" t="19694"/>
          <a:stretch/>
        </p:blipFill>
        <p:spPr>
          <a:xfrm>
            <a:off x="4040221" y="3338604"/>
            <a:ext cx="2963693" cy="2872900"/>
          </a:xfrm>
          <a:prstGeom prst="rect">
            <a:avLst/>
          </a:prstGeom>
          <a:noFill/>
          <a:ln>
            <a:noFill/>
          </a:ln>
        </p:spPr>
      </p:pic>
      <p:pic>
        <p:nvPicPr>
          <p:cNvPr descr="Hau duen irudia sinboloa, Grafikoak, Kolore&#10;&#10;Baliteke AAk sortutako edukia zuzena ez izatea." id="274" name="Google Shape;274;g37567f2360e_0_202"/>
          <p:cNvPicPr preferRelativeResize="0"/>
          <p:nvPr/>
        </p:nvPicPr>
        <p:blipFill rotWithShape="1">
          <a:blip r:embed="rId4">
            <a:alphaModFix/>
          </a:blip>
          <a:srcRect b="0" l="0" r="0" t="0"/>
          <a:stretch/>
        </p:blipFill>
        <p:spPr>
          <a:xfrm>
            <a:off x="3699467" y="3092168"/>
            <a:ext cx="3365774" cy="3365774"/>
          </a:xfrm>
          <a:prstGeom prst="rect">
            <a:avLst/>
          </a:prstGeom>
          <a:noFill/>
          <a:ln>
            <a:noFill/>
          </a:ln>
        </p:spPr>
      </p:pic>
      <p:sp>
        <p:nvSpPr>
          <p:cNvPr id="275" name="Google Shape;275;g37567f2360e_0_202"/>
          <p:cNvSpPr txBox="1"/>
          <p:nvPr/>
        </p:nvSpPr>
        <p:spPr>
          <a:xfrm>
            <a:off x="8690781" y="3368991"/>
            <a:ext cx="3147300" cy="3088800"/>
          </a:xfrm>
          <a:prstGeom prst="rect">
            <a:avLst/>
          </a:prstGeom>
          <a:solidFill>
            <a:srgbClr val="92D050"/>
          </a:solidFill>
          <a:ln>
            <a:noFill/>
          </a:ln>
        </p:spPr>
        <p:txBody>
          <a:bodyPr anchorCtr="0" anchor="t" bIns="121900" lIns="121900" spcFirstLastPara="1" rIns="121900" wrap="square" tIns="121900">
            <a:noAutofit/>
          </a:bodyPr>
          <a:lstStyle/>
          <a:p>
            <a:pPr indent="-381000" lvl="0" marL="3810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Teknologia oso ezberdinak daude ezaugarri ezberdinekin</a:t>
            </a:r>
            <a:endParaRPr b="0" i="0" sz="1900" u="none" cap="none" strike="noStrike">
              <a:solidFill>
                <a:srgbClr val="000000"/>
              </a:solidFill>
              <a:latin typeface="Arial"/>
              <a:ea typeface="Arial"/>
              <a:cs typeface="Arial"/>
              <a:sym typeface="Arial"/>
            </a:endParaRPr>
          </a:p>
          <a:p>
            <a:pPr indent="-381000" lvl="0" marL="3810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Teknologiaren arabera material aukera zabala dugu. </a:t>
            </a:r>
            <a:endParaRPr b="0" i="0" sz="1900" u="none" cap="none" strike="noStrike">
              <a:solidFill>
                <a:srgbClr val="000000"/>
              </a:solidFill>
              <a:latin typeface="Arial"/>
              <a:ea typeface="Arial"/>
              <a:cs typeface="Arial"/>
              <a:sym typeface="Arial"/>
            </a:endParaRPr>
          </a:p>
          <a:p>
            <a:pPr indent="-228600" lvl="0" marL="3810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37567f2360e_0_210"/>
          <p:cNvSpPr txBox="1"/>
          <p:nvPr>
            <p:ph type="title"/>
          </p:nvPr>
        </p:nvSpPr>
        <p:spPr>
          <a:xfrm>
            <a:off x="705200" y="618481"/>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 Mitoak</a:t>
            </a:r>
            <a:endParaRPr/>
          </a:p>
        </p:txBody>
      </p:sp>
      <p:sp>
        <p:nvSpPr>
          <p:cNvPr id="281" name="Google Shape;281;g37567f2360e_0_210"/>
          <p:cNvSpPr txBox="1"/>
          <p:nvPr/>
        </p:nvSpPr>
        <p:spPr>
          <a:xfrm>
            <a:off x="705200" y="1808475"/>
            <a:ext cx="3646500" cy="5379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“Kalitate okerragoa du.” </a:t>
            </a:r>
            <a:endParaRPr b="0" i="0" sz="1900" u="none" cap="none" strike="noStrike">
              <a:solidFill>
                <a:srgbClr val="000000"/>
              </a:solidFill>
              <a:latin typeface="Arial"/>
              <a:ea typeface="Arial"/>
              <a:cs typeface="Arial"/>
              <a:sym typeface="Arial"/>
            </a:endParaRPr>
          </a:p>
        </p:txBody>
      </p:sp>
      <p:pic>
        <p:nvPicPr>
          <p:cNvPr descr="Hau duen irudia Aurrez diseinatutako irudien galeria, zirriborroa, ilustrazio, diseinu&#10;&#10;Baliteke AAk sortutako edukia zuzena ez izatea." id="282" name="Google Shape;282;g37567f2360e_0_210"/>
          <p:cNvPicPr preferRelativeResize="0"/>
          <p:nvPr/>
        </p:nvPicPr>
        <p:blipFill rotWithShape="1">
          <a:blip r:embed="rId3">
            <a:alphaModFix/>
          </a:blip>
          <a:srcRect b="39641" l="0" r="43362" t="35930"/>
          <a:stretch/>
        </p:blipFill>
        <p:spPr>
          <a:xfrm>
            <a:off x="2869095" y="3210128"/>
            <a:ext cx="6795240" cy="293074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37567f2360e_0_216"/>
          <p:cNvSpPr txBox="1"/>
          <p:nvPr>
            <p:ph type="title"/>
          </p:nvPr>
        </p:nvSpPr>
        <p:spPr>
          <a:xfrm>
            <a:off x="705200" y="618481"/>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 Mitoak</a:t>
            </a:r>
            <a:endParaRPr/>
          </a:p>
        </p:txBody>
      </p:sp>
      <p:sp>
        <p:nvSpPr>
          <p:cNvPr id="288" name="Google Shape;288;g37567f2360e_0_216"/>
          <p:cNvSpPr txBox="1"/>
          <p:nvPr/>
        </p:nvSpPr>
        <p:spPr>
          <a:xfrm>
            <a:off x="705200" y="1808475"/>
            <a:ext cx="3646500" cy="5379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“Kalitate okerragoa du.” </a:t>
            </a:r>
            <a:endParaRPr b="0" i="0" sz="1900" u="none" cap="none" strike="noStrike">
              <a:solidFill>
                <a:srgbClr val="000000"/>
              </a:solidFill>
              <a:latin typeface="Arial"/>
              <a:ea typeface="Arial"/>
              <a:cs typeface="Arial"/>
              <a:sym typeface="Arial"/>
            </a:endParaRPr>
          </a:p>
        </p:txBody>
      </p:sp>
      <p:pic>
        <p:nvPicPr>
          <p:cNvPr descr="Hau duen irudia Aurrez diseinatutako irudien galeria, zirriborroa, ilustrazio, diseinu&#10;&#10;Baliteke AAk sortutako edukia zuzena ez izatea." id="289" name="Google Shape;289;g37567f2360e_0_216"/>
          <p:cNvPicPr preferRelativeResize="0"/>
          <p:nvPr/>
        </p:nvPicPr>
        <p:blipFill rotWithShape="1">
          <a:blip r:embed="rId3">
            <a:alphaModFix/>
          </a:blip>
          <a:srcRect b="39641" l="0" r="43362" t="35930"/>
          <a:stretch/>
        </p:blipFill>
        <p:spPr>
          <a:xfrm>
            <a:off x="2869095" y="3210128"/>
            <a:ext cx="6795240" cy="2930740"/>
          </a:xfrm>
          <a:prstGeom prst="rect">
            <a:avLst/>
          </a:prstGeom>
          <a:noFill/>
          <a:ln>
            <a:noFill/>
          </a:ln>
        </p:spPr>
      </p:pic>
      <p:pic>
        <p:nvPicPr>
          <p:cNvPr descr="Hau duen irudia sinboloa, Grafikoak, Kolore&#10;&#10;Baliteke AAk sortutako edukia zuzena ez izatea." id="290" name="Google Shape;290;g37567f2360e_0_216"/>
          <p:cNvPicPr preferRelativeResize="0"/>
          <p:nvPr/>
        </p:nvPicPr>
        <p:blipFill rotWithShape="1">
          <a:blip r:embed="rId4">
            <a:alphaModFix/>
          </a:blip>
          <a:srcRect b="0" l="0" r="0" t="0"/>
          <a:stretch/>
        </p:blipFill>
        <p:spPr>
          <a:xfrm>
            <a:off x="4069119" y="3054483"/>
            <a:ext cx="3365774" cy="3365774"/>
          </a:xfrm>
          <a:prstGeom prst="rect">
            <a:avLst/>
          </a:prstGeom>
          <a:noFill/>
          <a:ln>
            <a:noFill/>
          </a:ln>
        </p:spPr>
      </p:pic>
      <p:sp>
        <p:nvSpPr>
          <p:cNvPr id="291" name="Google Shape;291;g37567f2360e_0_216"/>
          <p:cNvSpPr txBox="1"/>
          <p:nvPr/>
        </p:nvSpPr>
        <p:spPr>
          <a:xfrm>
            <a:off x="8634915" y="2753425"/>
            <a:ext cx="3147300" cy="3843900"/>
          </a:xfrm>
          <a:prstGeom prst="rect">
            <a:avLst/>
          </a:prstGeom>
          <a:solidFill>
            <a:srgbClr val="92D050"/>
          </a:solidFill>
          <a:ln>
            <a:noFill/>
          </a:ln>
        </p:spPr>
        <p:txBody>
          <a:bodyPr anchorCtr="0" anchor="t" bIns="121900" lIns="121900" spcFirstLastPara="1" rIns="121900" wrap="square" tIns="121900">
            <a:noAutofit/>
          </a:bodyPr>
          <a:lstStyle/>
          <a:p>
            <a:pPr indent="-381000" lvl="0" marL="3810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Gainontzeko metodoekin gertatzen den bezala ezaugarri, akabera eta tolerantzia ezberdinak izango ditugu, makinaren eta teknologiaren arabera. </a:t>
            </a:r>
            <a:endParaRPr b="0" i="0" sz="2400" u="none" cap="none" strike="noStrike">
              <a:solidFill>
                <a:schemeClr val="dk1"/>
              </a:solidFill>
              <a:latin typeface="Arial"/>
              <a:ea typeface="Arial"/>
              <a:cs typeface="Arial"/>
              <a:sym typeface="Arial"/>
            </a:endParaRPr>
          </a:p>
          <a:p>
            <a:pPr indent="-228600" lvl="0" marL="3810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Hau duen irudia Aurrez diseinatutako irudien galeria, zirriborroa, ilustrazio, diseinu&#10;&#10;Baliteke AAk sortutako edukia zuzena ez izatea." id="296" name="Google Shape;296;g37567f2360e_0_224"/>
          <p:cNvPicPr preferRelativeResize="0"/>
          <p:nvPr/>
        </p:nvPicPr>
        <p:blipFill rotWithShape="1">
          <a:blip r:embed="rId3">
            <a:alphaModFix/>
          </a:blip>
          <a:srcRect b="16068" l="57864" r="0" t="41242"/>
          <a:stretch/>
        </p:blipFill>
        <p:spPr>
          <a:xfrm>
            <a:off x="4760069" y="2695639"/>
            <a:ext cx="3625173" cy="3672732"/>
          </a:xfrm>
          <a:prstGeom prst="rect">
            <a:avLst/>
          </a:prstGeom>
          <a:noFill/>
          <a:ln>
            <a:noFill/>
          </a:ln>
        </p:spPr>
      </p:pic>
      <p:sp>
        <p:nvSpPr>
          <p:cNvPr id="297" name="Google Shape;297;g37567f2360e_0_224"/>
          <p:cNvSpPr txBox="1"/>
          <p:nvPr>
            <p:ph type="title"/>
          </p:nvPr>
        </p:nvSpPr>
        <p:spPr>
          <a:xfrm>
            <a:off x="705200" y="572300"/>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 Mitoak</a:t>
            </a:r>
            <a:endParaRPr/>
          </a:p>
        </p:txBody>
      </p:sp>
      <p:sp>
        <p:nvSpPr>
          <p:cNvPr id="298" name="Google Shape;298;g37567f2360e_0_224"/>
          <p:cNvSpPr txBox="1"/>
          <p:nvPr/>
        </p:nvSpPr>
        <p:spPr>
          <a:xfrm>
            <a:off x="705200" y="1790001"/>
            <a:ext cx="4346700" cy="9057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“Fabrikazio gehigarria garestiagoa da”</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g37567f2360e_0_10"/>
          <p:cNvSpPr txBox="1"/>
          <p:nvPr>
            <p:ph type="title"/>
          </p:nvPr>
        </p:nvSpPr>
        <p:spPr>
          <a:xfrm>
            <a:off x="705200" y="941221"/>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200"/>
              <a:t>FABRIKAZIO MODUAK</a:t>
            </a:r>
            <a:endParaRPr/>
          </a:p>
        </p:txBody>
      </p:sp>
      <p:sp>
        <p:nvSpPr>
          <p:cNvPr id="57" name="Google Shape;57;g37567f2360e_0_10"/>
          <p:cNvSpPr txBox="1"/>
          <p:nvPr/>
        </p:nvSpPr>
        <p:spPr>
          <a:xfrm>
            <a:off x="6438777" y="2139577"/>
            <a:ext cx="3099600" cy="9393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Fabrikazio Formatiboa</a:t>
            </a:r>
            <a:endParaRPr b="0" i="0" sz="1900" u="none" cap="none" strike="noStrike">
              <a:solidFill>
                <a:srgbClr val="000000"/>
              </a:solidFill>
              <a:latin typeface="Arial"/>
              <a:ea typeface="Arial"/>
              <a:cs typeface="Arial"/>
              <a:sym typeface="Arial"/>
            </a:endParaRPr>
          </a:p>
        </p:txBody>
      </p:sp>
      <p:pic>
        <p:nvPicPr>
          <p:cNvPr descr="Hau duen irudia zirriborroa, marrazketa, zuria, diseinu&#10;&#10;Baliteke AAk sortutako edukia zuzena ez izatea." id="58" name="Google Shape;58;g37567f2360e_0_10">
            <a:hlinkClick r:id="rId3"/>
          </p:cNvPr>
          <p:cNvPicPr preferRelativeResize="0"/>
          <p:nvPr/>
        </p:nvPicPr>
        <p:blipFill rotWithShape="1">
          <a:blip r:embed="rId4">
            <a:alphaModFix/>
          </a:blip>
          <a:srcRect b="0" l="0" r="0" t="0"/>
          <a:stretch/>
        </p:blipFill>
        <p:spPr>
          <a:xfrm>
            <a:off x="2584283" y="1957447"/>
            <a:ext cx="1490035" cy="1439879"/>
          </a:xfrm>
          <a:prstGeom prst="rect">
            <a:avLst/>
          </a:prstGeom>
          <a:noFill/>
          <a:ln>
            <a:noFill/>
          </a:ln>
        </p:spPr>
      </p:pic>
      <p:pic>
        <p:nvPicPr>
          <p:cNvPr descr="Hau duen irudia sinboloa, zirriborroa, Aurrez diseinatutako irudien galeria, lerroa&#10;&#10;Baliteke AAk sortutako edukia zuzena ez izatea." id="59" name="Google Shape;59;g37567f2360e_0_10">
            <a:hlinkClick r:id="rId5"/>
          </p:cNvPr>
          <p:cNvPicPr preferRelativeResize="0"/>
          <p:nvPr/>
        </p:nvPicPr>
        <p:blipFill rotWithShape="1">
          <a:blip r:embed="rId6">
            <a:alphaModFix/>
          </a:blip>
          <a:srcRect b="0" l="0" r="0" t="0"/>
          <a:stretch/>
        </p:blipFill>
        <p:spPr>
          <a:xfrm>
            <a:off x="2577879" y="3538245"/>
            <a:ext cx="1563103" cy="1217685"/>
          </a:xfrm>
          <a:prstGeom prst="rect">
            <a:avLst/>
          </a:prstGeom>
          <a:noFill/>
          <a:ln>
            <a:noFill/>
          </a:ln>
        </p:spPr>
      </p:pic>
      <p:sp>
        <p:nvSpPr>
          <p:cNvPr id="60" name="Google Shape;60;g37567f2360e_0_10"/>
          <p:cNvSpPr txBox="1"/>
          <p:nvPr/>
        </p:nvSpPr>
        <p:spPr>
          <a:xfrm>
            <a:off x="6438775" y="3802406"/>
            <a:ext cx="3099600" cy="8529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Fabrikazio Kentzailea</a:t>
            </a:r>
            <a:endParaRPr b="0" i="0" sz="1900" u="none" cap="none" strike="noStrike">
              <a:solidFill>
                <a:srgbClr val="000000"/>
              </a:solidFill>
              <a:latin typeface="Arial"/>
              <a:ea typeface="Arial"/>
              <a:cs typeface="Arial"/>
              <a:sym typeface="Arial"/>
            </a:endParaRPr>
          </a:p>
        </p:txBody>
      </p:sp>
      <p:sp>
        <p:nvSpPr>
          <p:cNvPr id="61" name="Google Shape;61;g37567f2360e_0_10"/>
          <p:cNvSpPr txBox="1"/>
          <p:nvPr/>
        </p:nvSpPr>
        <p:spPr>
          <a:xfrm>
            <a:off x="6438775" y="5063627"/>
            <a:ext cx="3099600" cy="9393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Fabrikazio Gehigarria</a:t>
            </a:r>
            <a:endParaRPr b="0" i="0" sz="1900" u="none" cap="none" strike="noStrike">
              <a:solidFill>
                <a:srgbClr val="000000"/>
              </a:solidFill>
              <a:latin typeface="Arial"/>
              <a:ea typeface="Arial"/>
              <a:cs typeface="Arial"/>
              <a:sym typeface="Arial"/>
            </a:endParaRPr>
          </a:p>
        </p:txBody>
      </p:sp>
      <p:pic>
        <p:nvPicPr>
          <p:cNvPr descr="Hau duen irudia zirriborroa, marrazketa, Aurrez diseinatutako irudien galeria, diseinu&#10;&#10;Baliteke AAk sortutako edukia zuzena ez izatea." id="62" name="Google Shape;62;g37567f2360e_0_10">
            <a:hlinkClick r:id="rId7"/>
          </p:cNvPr>
          <p:cNvPicPr preferRelativeResize="0"/>
          <p:nvPr/>
        </p:nvPicPr>
        <p:blipFill rotWithShape="1">
          <a:blip r:embed="rId8">
            <a:alphaModFix/>
          </a:blip>
          <a:srcRect b="0" l="0" r="47698" t="34067"/>
          <a:stretch/>
        </p:blipFill>
        <p:spPr>
          <a:xfrm>
            <a:off x="2886245" y="4952639"/>
            <a:ext cx="886110" cy="111708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descr="Hau duen irudia Aurrez diseinatutako irudien galeria, zirriborroa, ilustrazio, diseinu&#10;&#10;Baliteke AAk sortutako edukia zuzena ez izatea." id="303" name="Google Shape;303;g37567f2360e_0_230"/>
          <p:cNvPicPr preferRelativeResize="0"/>
          <p:nvPr/>
        </p:nvPicPr>
        <p:blipFill rotWithShape="1">
          <a:blip r:embed="rId3">
            <a:alphaModFix/>
          </a:blip>
          <a:srcRect b="16068" l="57864" r="0" t="41242"/>
          <a:stretch/>
        </p:blipFill>
        <p:spPr>
          <a:xfrm>
            <a:off x="4760069" y="2695639"/>
            <a:ext cx="3625173" cy="3672732"/>
          </a:xfrm>
          <a:prstGeom prst="rect">
            <a:avLst/>
          </a:prstGeom>
          <a:noFill/>
          <a:ln>
            <a:noFill/>
          </a:ln>
        </p:spPr>
      </p:pic>
      <p:sp>
        <p:nvSpPr>
          <p:cNvPr id="304" name="Google Shape;304;g37567f2360e_0_230"/>
          <p:cNvSpPr txBox="1"/>
          <p:nvPr>
            <p:ph type="title"/>
          </p:nvPr>
        </p:nvSpPr>
        <p:spPr>
          <a:xfrm>
            <a:off x="705200" y="572300"/>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 Mitoak</a:t>
            </a:r>
            <a:endParaRPr/>
          </a:p>
        </p:txBody>
      </p:sp>
      <p:sp>
        <p:nvSpPr>
          <p:cNvPr id="305" name="Google Shape;305;g37567f2360e_0_230"/>
          <p:cNvSpPr txBox="1"/>
          <p:nvPr/>
        </p:nvSpPr>
        <p:spPr>
          <a:xfrm>
            <a:off x="705200" y="1790001"/>
            <a:ext cx="4346700" cy="9057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“Fabrikazio gehigarria garestiagoa da”</a:t>
            </a:r>
            <a:endParaRPr b="0" i="0" sz="1900" u="none" cap="none" strike="noStrike">
              <a:solidFill>
                <a:srgbClr val="000000"/>
              </a:solidFill>
              <a:latin typeface="Arial"/>
              <a:ea typeface="Arial"/>
              <a:cs typeface="Arial"/>
              <a:sym typeface="Arial"/>
            </a:endParaRPr>
          </a:p>
        </p:txBody>
      </p:sp>
      <p:pic>
        <p:nvPicPr>
          <p:cNvPr descr="Hau duen irudia sinboloa, Grafikoak, Kolore&#10;&#10;Baliteke AAk sortutako edukia zuzena ez izatea." id="306" name="Google Shape;306;g37567f2360e_0_230"/>
          <p:cNvPicPr preferRelativeResize="0"/>
          <p:nvPr/>
        </p:nvPicPr>
        <p:blipFill rotWithShape="1">
          <a:blip r:embed="rId4">
            <a:alphaModFix/>
          </a:blip>
          <a:srcRect b="0" l="0" r="0" t="0"/>
          <a:stretch/>
        </p:blipFill>
        <p:spPr>
          <a:xfrm>
            <a:off x="4951092" y="3158245"/>
            <a:ext cx="3365774" cy="3365774"/>
          </a:xfrm>
          <a:prstGeom prst="rect">
            <a:avLst/>
          </a:prstGeom>
          <a:noFill/>
          <a:ln>
            <a:noFill/>
          </a:ln>
        </p:spPr>
      </p:pic>
      <p:sp>
        <p:nvSpPr>
          <p:cNvPr id="307" name="Google Shape;307;g37567f2360e_0_230"/>
          <p:cNvSpPr txBox="1"/>
          <p:nvPr/>
        </p:nvSpPr>
        <p:spPr>
          <a:xfrm>
            <a:off x="8681544" y="3681305"/>
            <a:ext cx="3147300" cy="2842800"/>
          </a:xfrm>
          <a:prstGeom prst="rect">
            <a:avLst/>
          </a:prstGeom>
          <a:solidFill>
            <a:srgbClr val="92D050"/>
          </a:solidFill>
          <a:ln>
            <a:noFill/>
          </a:ln>
        </p:spPr>
        <p:txBody>
          <a:bodyPr anchorCtr="0" anchor="t" bIns="121900" lIns="121900" spcFirstLastPara="1" rIns="121900" wrap="square" tIns="121900">
            <a:noAutofit/>
          </a:bodyPr>
          <a:lstStyle/>
          <a:p>
            <a:pPr indent="-381000" lvl="0" marL="3810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Tirada baxuko fabrikazioetan eta konplexutasun handiko piezetan. Ekonomikoki egokiagoa izan daiteke.   </a:t>
            </a:r>
            <a:endParaRPr b="0" i="0" sz="2400" u="none" cap="none" strike="noStrike">
              <a:solidFill>
                <a:schemeClr val="dk1"/>
              </a:solidFill>
              <a:latin typeface="Arial"/>
              <a:ea typeface="Arial"/>
              <a:cs typeface="Arial"/>
              <a:sym typeface="Arial"/>
            </a:endParaRPr>
          </a:p>
          <a:p>
            <a:pPr indent="-228600" lvl="0" marL="3810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descr="Icon&#10;&#10;Description automatically generated" id="312" name="Google Shape;312;p3"/>
          <p:cNvPicPr preferRelativeResize="0"/>
          <p:nvPr/>
        </p:nvPicPr>
        <p:blipFill rotWithShape="1">
          <a:blip r:embed="rId3">
            <a:alphaModFix/>
          </a:blip>
          <a:srcRect b="15742" l="12589" r="15262" t="15276"/>
          <a:stretch/>
        </p:blipFill>
        <p:spPr>
          <a:xfrm>
            <a:off x="803107" y="4798637"/>
            <a:ext cx="467472" cy="446937"/>
          </a:xfrm>
          <a:prstGeom prst="rect">
            <a:avLst/>
          </a:prstGeom>
          <a:noFill/>
          <a:ln>
            <a:noFill/>
          </a:ln>
        </p:spPr>
      </p:pic>
      <p:pic>
        <p:nvPicPr>
          <p:cNvPr descr="Icon&#10;&#10;Description automatically generated" id="313" name="Google Shape;313;p3"/>
          <p:cNvPicPr preferRelativeResize="0"/>
          <p:nvPr/>
        </p:nvPicPr>
        <p:blipFill rotWithShape="1">
          <a:blip r:embed="rId4">
            <a:alphaModFix/>
          </a:blip>
          <a:srcRect b="14522" l="14710" r="11904" t="12668"/>
          <a:stretch/>
        </p:blipFill>
        <p:spPr>
          <a:xfrm>
            <a:off x="5130665" y="4702639"/>
            <a:ext cx="516714" cy="512670"/>
          </a:xfrm>
          <a:prstGeom prst="rect">
            <a:avLst/>
          </a:prstGeom>
          <a:noFill/>
          <a:ln>
            <a:noFill/>
          </a:ln>
        </p:spPr>
      </p:pic>
      <p:sp>
        <p:nvSpPr>
          <p:cNvPr id="314" name="Google Shape;314;p3"/>
          <p:cNvSpPr/>
          <p:nvPr/>
        </p:nvSpPr>
        <p:spPr>
          <a:xfrm>
            <a:off x="784272" y="3028890"/>
            <a:ext cx="20736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3284B"/>
                </a:solidFill>
                <a:latin typeface="Roboto"/>
                <a:ea typeface="Roboto"/>
                <a:cs typeface="Roboto"/>
                <a:sym typeface="Roboto"/>
              </a:rPr>
              <a:t>#LCAMP_EU</a:t>
            </a:r>
            <a:endParaRPr b="1" sz="2000">
              <a:solidFill>
                <a:schemeClr val="dk1"/>
              </a:solidFill>
              <a:latin typeface="Roboto"/>
              <a:ea typeface="Roboto"/>
              <a:cs typeface="Roboto"/>
              <a:sym typeface="Roboto"/>
            </a:endParaRPr>
          </a:p>
        </p:txBody>
      </p:sp>
      <p:sp>
        <p:nvSpPr>
          <p:cNvPr id="315" name="Google Shape;315;p3"/>
          <p:cNvSpPr/>
          <p:nvPr/>
        </p:nvSpPr>
        <p:spPr>
          <a:xfrm>
            <a:off x="0"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316" name="Google Shape;316;p3"/>
          <p:cNvSpPr/>
          <p:nvPr/>
        </p:nvSpPr>
        <p:spPr>
          <a:xfrm>
            <a:off x="1894483"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317" name="Google Shape;317;p3"/>
          <p:cNvSpPr/>
          <p:nvPr/>
        </p:nvSpPr>
        <p:spPr>
          <a:xfrm>
            <a:off x="3968170" y="5308072"/>
            <a:ext cx="28417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i="0" lang="en-GB" sz="1200">
                <a:solidFill>
                  <a:srgbClr val="57B9DF"/>
                </a:solidFill>
                <a:latin typeface="Roboto"/>
                <a:ea typeface="Roboto"/>
                <a:cs typeface="Roboto"/>
                <a:sym typeface="Roboto"/>
              </a:rPr>
              <a:t>Learner Centric Advanced Manufacturing Platform for CoVEs</a:t>
            </a:r>
            <a:endParaRPr i="0" sz="1200">
              <a:solidFill>
                <a:srgbClr val="57B9DF"/>
              </a:solidFill>
              <a:latin typeface="Roboto"/>
              <a:ea typeface="Roboto"/>
              <a:cs typeface="Roboto"/>
              <a:sym typeface="Roboto"/>
            </a:endParaRPr>
          </a:p>
        </p:txBody>
      </p:sp>
      <p:pic>
        <p:nvPicPr>
          <p:cNvPr descr="A white x in a black background&#10;&#10;Description automatically generated" id="318" name="Google Shape;318;p3"/>
          <p:cNvPicPr preferRelativeResize="0"/>
          <p:nvPr/>
        </p:nvPicPr>
        <p:blipFill rotWithShape="1">
          <a:blip r:embed="rId5">
            <a:alphaModFix/>
          </a:blip>
          <a:srcRect b="10856" l="23471" r="23100" t="13713"/>
          <a:stretch/>
        </p:blipFill>
        <p:spPr>
          <a:xfrm>
            <a:off x="2697618" y="4785341"/>
            <a:ext cx="454127" cy="468318"/>
          </a:xfrm>
          <a:prstGeom prst="rect">
            <a:avLst/>
          </a:prstGeom>
          <a:noFill/>
          <a:ln>
            <a:noFill/>
          </a:ln>
        </p:spPr>
      </p:pic>
      <p:pic>
        <p:nvPicPr>
          <p:cNvPr descr="Email outline" id="319" name="Google Shape;319;p3"/>
          <p:cNvPicPr preferRelativeResize="0"/>
          <p:nvPr/>
        </p:nvPicPr>
        <p:blipFill rotWithShape="1">
          <a:blip r:embed="rId6">
            <a:alphaModFix/>
          </a:blip>
          <a:srcRect b="0" l="0" r="0" t="0"/>
          <a:stretch/>
        </p:blipFill>
        <p:spPr>
          <a:xfrm>
            <a:off x="1043637" y="3421983"/>
            <a:ext cx="622663" cy="622663"/>
          </a:xfrm>
          <a:prstGeom prst="rect">
            <a:avLst/>
          </a:prstGeom>
          <a:noFill/>
          <a:ln>
            <a:noFill/>
          </a:ln>
        </p:spPr>
      </p:pic>
      <p:sp>
        <p:nvSpPr>
          <p:cNvPr id="320" name="Google Shape;320;p3"/>
          <p:cNvSpPr/>
          <p:nvPr/>
        </p:nvSpPr>
        <p:spPr>
          <a:xfrm>
            <a:off x="1354968" y="3569635"/>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37567f2360e_0_20"/>
          <p:cNvSpPr txBox="1"/>
          <p:nvPr>
            <p:ph type="title"/>
          </p:nvPr>
        </p:nvSpPr>
        <p:spPr>
          <a:xfrm>
            <a:off x="285150" y="804462"/>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GEHIGARRIAREN ABANTAILAK</a:t>
            </a:r>
            <a:endParaRPr/>
          </a:p>
        </p:txBody>
      </p:sp>
      <p:pic>
        <p:nvPicPr>
          <p:cNvPr descr="Hau duen irudia beltz, iluntasun&#10;&#10;Azalpena automatikoki sortu da" id="68" name="Google Shape;68;g37567f2360e_0_20">
            <a:hlinkClick r:id="rId3"/>
          </p:cNvPr>
          <p:cNvPicPr preferRelativeResize="0"/>
          <p:nvPr/>
        </p:nvPicPr>
        <p:blipFill rotWithShape="1">
          <a:blip r:embed="rId4">
            <a:alphaModFix/>
          </a:blip>
          <a:srcRect b="0" l="0" r="0" t="0"/>
          <a:stretch/>
        </p:blipFill>
        <p:spPr>
          <a:xfrm>
            <a:off x="5175081" y="4211108"/>
            <a:ext cx="1222455" cy="1222455"/>
          </a:xfrm>
          <a:prstGeom prst="rect">
            <a:avLst/>
          </a:prstGeom>
          <a:noFill/>
          <a:ln>
            <a:noFill/>
          </a:ln>
        </p:spPr>
      </p:pic>
      <p:pic>
        <p:nvPicPr>
          <p:cNvPr descr="Hau duen irudia marrazketa, zirriborroa, arte, marrazketa lineala&#10;&#10;Azalpena automatikoki sortu da" id="69" name="Google Shape;69;g37567f2360e_0_20">
            <a:hlinkClick r:id="rId5"/>
          </p:cNvPr>
          <p:cNvPicPr preferRelativeResize="0"/>
          <p:nvPr/>
        </p:nvPicPr>
        <p:blipFill rotWithShape="1">
          <a:blip r:embed="rId6">
            <a:alphaModFix/>
          </a:blip>
          <a:srcRect b="0" l="0" r="0" t="0"/>
          <a:stretch/>
        </p:blipFill>
        <p:spPr>
          <a:xfrm>
            <a:off x="9011656" y="2736660"/>
            <a:ext cx="1922623" cy="1461194"/>
          </a:xfrm>
          <a:prstGeom prst="rect">
            <a:avLst/>
          </a:prstGeom>
          <a:noFill/>
          <a:ln>
            <a:noFill/>
          </a:ln>
        </p:spPr>
      </p:pic>
      <p:pic>
        <p:nvPicPr>
          <p:cNvPr id="70" name="Google Shape;70;g37567f2360e_0_20">
            <a:hlinkClick r:id="rId7"/>
          </p:cNvPr>
          <p:cNvPicPr preferRelativeResize="0"/>
          <p:nvPr/>
        </p:nvPicPr>
        <p:blipFill rotWithShape="1">
          <a:blip r:embed="rId8">
            <a:alphaModFix/>
          </a:blip>
          <a:srcRect b="0" l="0" r="0" t="0"/>
          <a:stretch/>
        </p:blipFill>
        <p:spPr>
          <a:xfrm>
            <a:off x="1426805" y="2612436"/>
            <a:ext cx="1222455" cy="1222455"/>
          </a:xfrm>
          <a:prstGeom prst="rect">
            <a:avLst/>
          </a:prstGeom>
          <a:noFill/>
          <a:ln>
            <a:noFill/>
          </a:ln>
        </p:spPr>
      </p:pic>
      <p:pic>
        <p:nvPicPr>
          <p:cNvPr id="71" name="Google Shape;71;g37567f2360e_0_20">
            <a:hlinkClick r:id="rId9"/>
          </p:cNvPr>
          <p:cNvPicPr preferRelativeResize="0"/>
          <p:nvPr/>
        </p:nvPicPr>
        <p:blipFill rotWithShape="1">
          <a:blip r:embed="rId10">
            <a:alphaModFix/>
          </a:blip>
          <a:srcRect b="0" l="0" r="0" t="0"/>
          <a:stretch/>
        </p:blipFill>
        <p:spPr>
          <a:xfrm>
            <a:off x="1360267" y="5386888"/>
            <a:ext cx="1336823" cy="1336823"/>
          </a:xfrm>
          <a:prstGeom prst="rect">
            <a:avLst/>
          </a:prstGeom>
          <a:noFill/>
          <a:ln>
            <a:noFill/>
          </a:ln>
        </p:spPr>
      </p:pic>
      <p:sp>
        <p:nvSpPr>
          <p:cNvPr id="72" name="Google Shape;72;g37567f2360e_0_20"/>
          <p:cNvSpPr txBox="1"/>
          <p:nvPr/>
        </p:nvSpPr>
        <p:spPr>
          <a:xfrm>
            <a:off x="811549" y="1786860"/>
            <a:ext cx="2434500" cy="6891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Pertsonalizazioa</a:t>
            </a:r>
            <a:endParaRPr b="0" i="0" sz="1900" u="none" cap="none" strike="noStrike">
              <a:solidFill>
                <a:srgbClr val="000000"/>
              </a:solidFill>
              <a:latin typeface="Arial"/>
              <a:ea typeface="Arial"/>
              <a:cs typeface="Arial"/>
              <a:sym typeface="Arial"/>
            </a:endParaRPr>
          </a:p>
        </p:txBody>
      </p:sp>
      <p:sp>
        <p:nvSpPr>
          <p:cNvPr id="73" name="Google Shape;73;g37567f2360e_0_20"/>
          <p:cNvSpPr txBox="1"/>
          <p:nvPr/>
        </p:nvSpPr>
        <p:spPr>
          <a:xfrm>
            <a:off x="1007841" y="4211108"/>
            <a:ext cx="2041500" cy="9255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Pieza Optimizatuak</a:t>
            </a:r>
            <a:endParaRPr b="0" i="0" sz="1900" u="none" cap="none" strike="noStrike">
              <a:solidFill>
                <a:srgbClr val="000000"/>
              </a:solidFill>
              <a:latin typeface="Arial"/>
              <a:ea typeface="Arial"/>
              <a:cs typeface="Arial"/>
              <a:sym typeface="Arial"/>
            </a:endParaRPr>
          </a:p>
        </p:txBody>
      </p:sp>
      <p:sp>
        <p:nvSpPr>
          <p:cNvPr id="74" name="Google Shape;74;g37567f2360e_0_20"/>
          <p:cNvSpPr txBox="1"/>
          <p:nvPr/>
        </p:nvSpPr>
        <p:spPr>
          <a:xfrm>
            <a:off x="4815429" y="2955075"/>
            <a:ext cx="1941600" cy="9480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Hondakinak Gutxitzea</a:t>
            </a:r>
            <a:endParaRPr b="0" i="0" sz="1900" u="none" cap="none" strike="noStrike">
              <a:solidFill>
                <a:srgbClr val="000000"/>
              </a:solidFill>
              <a:latin typeface="Arial"/>
              <a:ea typeface="Arial"/>
              <a:cs typeface="Arial"/>
              <a:sym typeface="Arial"/>
            </a:endParaRPr>
          </a:p>
        </p:txBody>
      </p:sp>
      <p:sp>
        <p:nvSpPr>
          <p:cNvPr id="75" name="Google Shape;75;g37567f2360e_0_20"/>
          <p:cNvSpPr txBox="1"/>
          <p:nvPr/>
        </p:nvSpPr>
        <p:spPr>
          <a:xfrm>
            <a:off x="8499764" y="1676944"/>
            <a:ext cx="2987100" cy="9336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Diseinu askatasuna - abiadura</a:t>
            </a:r>
            <a:endParaRPr b="0" i="0" sz="1900" u="none" cap="none" strike="noStrike">
              <a:solidFill>
                <a:srgbClr val="000000"/>
              </a:solidFill>
              <a:latin typeface="Arial"/>
              <a:ea typeface="Arial"/>
              <a:cs typeface="Arial"/>
              <a:sym typeface="Arial"/>
            </a:endParaRPr>
          </a:p>
        </p:txBody>
      </p:sp>
      <p:sp>
        <p:nvSpPr>
          <p:cNvPr id="76" name="Google Shape;76;g37567f2360e_0_20"/>
          <p:cNvSpPr txBox="1"/>
          <p:nvPr/>
        </p:nvSpPr>
        <p:spPr>
          <a:xfrm>
            <a:off x="8919756" y="4536733"/>
            <a:ext cx="2147100" cy="6444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Digitalizazioa</a:t>
            </a:r>
            <a:endParaRPr b="0" i="0" sz="1900" u="none" cap="none" strike="noStrike">
              <a:solidFill>
                <a:srgbClr val="000000"/>
              </a:solidFill>
              <a:latin typeface="Arial"/>
              <a:ea typeface="Arial"/>
              <a:cs typeface="Arial"/>
              <a:sym typeface="Arial"/>
            </a:endParaRPr>
          </a:p>
        </p:txBody>
      </p:sp>
      <p:pic>
        <p:nvPicPr>
          <p:cNvPr id="77" name="Google Shape;77;g37567f2360e_0_20"/>
          <p:cNvPicPr preferRelativeResize="0"/>
          <p:nvPr/>
        </p:nvPicPr>
        <p:blipFill rotWithShape="1">
          <a:blip r:embed="rId11">
            <a:alphaModFix/>
          </a:blip>
          <a:srcRect b="0" l="0" r="0" t="0"/>
          <a:stretch/>
        </p:blipFill>
        <p:spPr>
          <a:xfrm>
            <a:off x="9142485" y="5271008"/>
            <a:ext cx="1701592" cy="14527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37567f2360e_0_34"/>
          <p:cNvSpPr txBox="1"/>
          <p:nvPr>
            <p:ph type="title"/>
          </p:nvPr>
        </p:nvSpPr>
        <p:spPr>
          <a:xfrm>
            <a:off x="705150" y="1085331"/>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GEHIGARRIAREN ABANTAILAK - DIGITALIZAZIOA</a:t>
            </a:r>
            <a:endParaRPr/>
          </a:p>
        </p:txBody>
      </p:sp>
      <p:pic>
        <p:nvPicPr>
          <p:cNvPr id="83" name="Google Shape;83;g37567f2360e_0_34"/>
          <p:cNvPicPr preferRelativeResize="0"/>
          <p:nvPr/>
        </p:nvPicPr>
        <p:blipFill rotWithShape="1">
          <a:blip r:embed="rId3">
            <a:alphaModFix/>
          </a:blip>
          <a:srcRect b="0" l="0" r="0" t="0"/>
          <a:stretch/>
        </p:blipFill>
        <p:spPr>
          <a:xfrm>
            <a:off x="1055557" y="3039459"/>
            <a:ext cx="2887386" cy="2465053"/>
          </a:xfrm>
          <a:prstGeom prst="rect">
            <a:avLst/>
          </a:prstGeom>
          <a:noFill/>
          <a:ln>
            <a:noFill/>
          </a:ln>
        </p:spPr>
      </p:pic>
      <p:sp>
        <p:nvSpPr>
          <p:cNvPr id="84" name="Google Shape;84;g37567f2360e_0_34"/>
          <p:cNvSpPr txBox="1"/>
          <p:nvPr/>
        </p:nvSpPr>
        <p:spPr>
          <a:xfrm>
            <a:off x="4919597" y="2862403"/>
            <a:ext cx="6636900" cy="5664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Biltegiratze digitalak, logistika kostuak gutxitu.</a:t>
            </a:r>
            <a:endParaRPr b="0" i="0" sz="1900" u="none" cap="none" strike="noStrike">
              <a:solidFill>
                <a:srgbClr val="000000"/>
              </a:solidFill>
              <a:latin typeface="Arial"/>
              <a:ea typeface="Arial"/>
              <a:cs typeface="Arial"/>
              <a:sym typeface="Arial"/>
            </a:endParaRPr>
          </a:p>
        </p:txBody>
      </p:sp>
      <p:sp>
        <p:nvSpPr>
          <p:cNvPr id="85" name="Google Shape;85;g37567f2360e_0_34"/>
          <p:cNvSpPr txBox="1"/>
          <p:nvPr/>
        </p:nvSpPr>
        <p:spPr>
          <a:xfrm>
            <a:off x="4919597" y="3963167"/>
            <a:ext cx="6636900" cy="5664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Diseinua egitetik fabrikatzera oso azkar</a:t>
            </a:r>
            <a:endParaRPr b="0" i="0" sz="1900" u="none" cap="none" strike="noStrike">
              <a:solidFill>
                <a:srgbClr val="000000"/>
              </a:solidFill>
              <a:latin typeface="Arial"/>
              <a:ea typeface="Arial"/>
              <a:cs typeface="Arial"/>
              <a:sym typeface="Arial"/>
            </a:endParaRPr>
          </a:p>
        </p:txBody>
      </p:sp>
      <p:sp>
        <p:nvSpPr>
          <p:cNvPr id="86" name="Google Shape;86;g37567f2360e_0_34"/>
          <p:cNvSpPr txBox="1"/>
          <p:nvPr/>
        </p:nvSpPr>
        <p:spPr>
          <a:xfrm>
            <a:off x="4919597" y="4951832"/>
            <a:ext cx="6636900" cy="9243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Fabrikatutako horri aldaketak egiteko aukera momentuan</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descr="Hau duen irudia zirriborroa, marrazketa, Aurrez diseinatutako irudien galeria, diseinu&#10;&#10;Baliteke AAk sortutako edukia zuzena ez izatea." id="91" name="Google Shape;91;g37567f2360e_0_42"/>
          <p:cNvPicPr preferRelativeResize="0"/>
          <p:nvPr/>
        </p:nvPicPr>
        <p:blipFill rotWithShape="1">
          <a:blip r:embed="rId3">
            <a:alphaModFix/>
          </a:blip>
          <a:srcRect b="28514" l="53499" r="4589" t="32573"/>
          <a:stretch/>
        </p:blipFill>
        <p:spPr>
          <a:xfrm>
            <a:off x="8785931" y="4827848"/>
            <a:ext cx="2039610" cy="1893605"/>
          </a:xfrm>
          <a:prstGeom prst="rect">
            <a:avLst/>
          </a:prstGeom>
          <a:noFill/>
          <a:ln>
            <a:noFill/>
          </a:ln>
        </p:spPr>
      </p:pic>
      <p:pic>
        <p:nvPicPr>
          <p:cNvPr descr="Hau duen irudia zirriborroa, marrazketa, Aurrez diseinatutako irudien galeria, diseinu&#10;&#10;Baliteke AAk sortutako edukia zuzena ez izatea." id="92" name="Google Shape;92;g37567f2360e_0_42"/>
          <p:cNvPicPr preferRelativeResize="0"/>
          <p:nvPr/>
        </p:nvPicPr>
        <p:blipFill rotWithShape="1">
          <a:blip r:embed="rId3">
            <a:alphaModFix/>
          </a:blip>
          <a:srcRect b="33347" l="0" r="67463" t="33480"/>
          <a:stretch/>
        </p:blipFill>
        <p:spPr>
          <a:xfrm>
            <a:off x="3423871" y="4932440"/>
            <a:ext cx="1652084" cy="1684421"/>
          </a:xfrm>
          <a:prstGeom prst="rect">
            <a:avLst/>
          </a:prstGeom>
          <a:noFill/>
          <a:ln>
            <a:noFill/>
          </a:ln>
        </p:spPr>
      </p:pic>
      <p:pic>
        <p:nvPicPr>
          <p:cNvPr descr="Hau duen irudia zirriborroa, marrazketa, Aurrez diseinatutako irudien galeria, diseinu&#10;&#10;Baliteke AAk sortutako edukia zuzena ez izatea." id="93" name="Google Shape;93;g37567f2360e_0_42"/>
          <p:cNvPicPr preferRelativeResize="0"/>
          <p:nvPr/>
        </p:nvPicPr>
        <p:blipFill rotWithShape="1">
          <a:blip r:embed="rId3">
            <a:alphaModFix/>
          </a:blip>
          <a:srcRect b="66828" l="0" r="65067" t="0"/>
          <a:stretch/>
        </p:blipFill>
        <p:spPr>
          <a:xfrm>
            <a:off x="5775841" y="2864265"/>
            <a:ext cx="1961500" cy="1862691"/>
          </a:xfrm>
          <a:prstGeom prst="rect">
            <a:avLst/>
          </a:prstGeom>
          <a:noFill/>
          <a:ln>
            <a:noFill/>
          </a:ln>
        </p:spPr>
      </p:pic>
      <p:pic>
        <p:nvPicPr>
          <p:cNvPr descr="Hau duen irudia zirriborroa, marrazketa, Aurrez diseinatutako irudien galeria, diseinu&#10;&#10;Baliteke AAk sortutako edukia zuzena ez izatea." id="94" name="Google Shape;94;g37567f2360e_0_42"/>
          <p:cNvPicPr preferRelativeResize="0"/>
          <p:nvPr/>
        </p:nvPicPr>
        <p:blipFill rotWithShape="1">
          <a:blip r:embed="rId3">
            <a:alphaModFix/>
          </a:blip>
          <a:srcRect b="67136" l="57166" r="7207" t="555"/>
          <a:stretch/>
        </p:blipFill>
        <p:spPr>
          <a:xfrm>
            <a:off x="882188" y="2974468"/>
            <a:ext cx="1989281" cy="1803984"/>
          </a:xfrm>
          <a:prstGeom prst="rect">
            <a:avLst/>
          </a:prstGeom>
          <a:noFill/>
          <a:ln>
            <a:noFill/>
          </a:ln>
        </p:spPr>
      </p:pic>
      <p:sp>
        <p:nvSpPr>
          <p:cNvPr id="95" name="Google Shape;95;g37567f2360e_0_42"/>
          <p:cNvSpPr txBox="1"/>
          <p:nvPr>
            <p:ph type="title"/>
          </p:nvPr>
        </p:nvSpPr>
        <p:spPr>
          <a:xfrm>
            <a:off x="705150" y="902191"/>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GEHIGARRIAREN APLIKAZIOAK</a:t>
            </a:r>
            <a:endParaRPr/>
          </a:p>
        </p:txBody>
      </p:sp>
      <p:sp>
        <p:nvSpPr>
          <p:cNvPr id="96" name="Google Shape;96;g37567f2360e_0_42"/>
          <p:cNvSpPr txBox="1"/>
          <p:nvPr/>
        </p:nvSpPr>
        <p:spPr>
          <a:xfrm>
            <a:off x="906236" y="2051279"/>
            <a:ext cx="2261700" cy="9231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Produktu finala %31.7</a:t>
            </a:r>
            <a:endParaRPr b="0" i="0" sz="1900" u="none" cap="none" strike="noStrike">
              <a:solidFill>
                <a:srgbClr val="000000"/>
              </a:solidFill>
              <a:latin typeface="Arial"/>
              <a:ea typeface="Arial"/>
              <a:cs typeface="Arial"/>
              <a:sym typeface="Arial"/>
            </a:endParaRPr>
          </a:p>
        </p:txBody>
      </p:sp>
      <p:sp>
        <p:nvSpPr>
          <p:cNvPr id="97" name="Google Shape;97;g37567f2360e_0_42"/>
          <p:cNvSpPr txBox="1"/>
          <p:nvPr/>
        </p:nvSpPr>
        <p:spPr>
          <a:xfrm>
            <a:off x="2723987" y="4099355"/>
            <a:ext cx="3051900" cy="9024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Tresna eta moldeak</a:t>
            </a:r>
            <a:endParaRPr b="0"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%17</a:t>
            </a:r>
            <a:endParaRPr b="0" i="0" sz="1900" u="none" cap="none" strike="noStrike">
              <a:solidFill>
                <a:srgbClr val="000000"/>
              </a:solidFill>
              <a:latin typeface="Arial"/>
              <a:ea typeface="Arial"/>
              <a:cs typeface="Arial"/>
              <a:sym typeface="Arial"/>
            </a:endParaRPr>
          </a:p>
        </p:txBody>
      </p:sp>
      <p:sp>
        <p:nvSpPr>
          <p:cNvPr id="98" name="Google Shape;98;g37567f2360e_0_42"/>
          <p:cNvSpPr txBox="1"/>
          <p:nvPr/>
        </p:nvSpPr>
        <p:spPr>
          <a:xfrm>
            <a:off x="8098225" y="4024221"/>
            <a:ext cx="3415200" cy="9024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Hezkuntza eta Ikerketa</a:t>
            </a:r>
            <a:endParaRPr b="0"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%11.6</a:t>
            </a:r>
            <a:endParaRPr b="0" i="0" sz="1900" u="none" cap="none" strike="noStrike">
              <a:solidFill>
                <a:srgbClr val="000000"/>
              </a:solidFill>
              <a:latin typeface="Arial"/>
              <a:ea typeface="Arial"/>
              <a:cs typeface="Arial"/>
              <a:sym typeface="Arial"/>
            </a:endParaRPr>
          </a:p>
        </p:txBody>
      </p:sp>
      <p:sp>
        <p:nvSpPr>
          <p:cNvPr id="99" name="Google Shape;99;g37567f2360e_0_42"/>
          <p:cNvSpPr txBox="1"/>
          <p:nvPr/>
        </p:nvSpPr>
        <p:spPr>
          <a:xfrm>
            <a:off x="4884745" y="1979075"/>
            <a:ext cx="3743700" cy="9024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Prototipatze funtzionalak</a:t>
            </a:r>
            <a:endParaRPr b="0"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%24.6</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37567f2360e_0_54"/>
          <p:cNvSpPr txBox="1"/>
          <p:nvPr>
            <p:ph type="title"/>
          </p:nvPr>
        </p:nvSpPr>
        <p:spPr>
          <a:xfrm>
            <a:off x="705150" y="1057166"/>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GEHIGARRIAREN APLIKAZIOAK 2020</a:t>
            </a:r>
            <a:endParaRPr/>
          </a:p>
        </p:txBody>
      </p:sp>
      <p:pic>
        <p:nvPicPr>
          <p:cNvPr descr="The applications of additive manufacturing (Wohlers Report 2020)" id="105" name="Google Shape;105;g37567f2360e_0_54">
            <a:hlinkClick r:id="rId3"/>
          </p:cNvPr>
          <p:cNvPicPr preferRelativeResize="0"/>
          <p:nvPr/>
        </p:nvPicPr>
        <p:blipFill rotWithShape="1">
          <a:blip r:embed="rId4">
            <a:alphaModFix/>
          </a:blip>
          <a:srcRect b="0" l="0" r="0" t="0"/>
          <a:stretch/>
        </p:blipFill>
        <p:spPr>
          <a:xfrm>
            <a:off x="3008025" y="1998689"/>
            <a:ext cx="5879510" cy="3832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37567f2360e_0_59"/>
          <p:cNvSpPr txBox="1"/>
          <p:nvPr>
            <p:ph type="title"/>
          </p:nvPr>
        </p:nvSpPr>
        <p:spPr>
          <a:xfrm>
            <a:off x="1390646" y="868013"/>
            <a:ext cx="91383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 GAUR EGUN – SEKTORE NAGUSIAK</a:t>
            </a:r>
            <a:endParaRPr/>
          </a:p>
        </p:txBody>
      </p:sp>
      <p:sp>
        <p:nvSpPr>
          <p:cNvPr id="111" name="Google Shape;111;g37567f2360e_0_59"/>
          <p:cNvSpPr txBox="1"/>
          <p:nvPr/>
        </p:nvSpPr>
        <p:spPr>
          <a:xfrm>
            <a:off x="1305553" y="3577887"/>
            <a:ext cx="2414400" cy="5856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Automobilgintza</a:t>
            </a:r>
            <a:endParaRPr b="0" i="0" sz="1900" u="none" cap="none" strike="noStrike">
              <a:solidFill>
                <a:srgbClr val="000000"/>
              </a:solidFill>
              <a:latin typeface="Arial"/>
              <a:ea typeface="Arial"/>
              <a:cs typeface="Arial"/>
              <a:sym typeface="Arial"/>
            </a:endParaRPr>
          </a:p>
        </p:txBody>
      </p:sp>
      <p:sp>
        <p:nvSpPr>
          <p:cNvPr id="112" name="Google Shape;112;g37567f2360e_0_59"/>
          <p:cNvSpPr txBox="1"/>
          <p:nvPr/>
        </p:nvSpPr>
        <p:spPr>
          <a:xfrm>
            <a:off x="4939055" y="3591672"/>
            <a:ext cx="2041500" cy="5379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Aeronautika</a:t>
            </a:r>
            <a:endParaRPr b="0" i="0" sz="1900" u="none" cap="none" strike="noStrike">
              <a:solidFill>
                <a:srgbClr val="000000"/>
              </a:solidFill>
              <a:latin typeface="Arial"/>
              <a:ea typeface="Arial"/>
              <a:cs typeface="Arial"/>
              <a:sym typeface="Arial"/>
            </a:endParaRPr>
          </a:p>
        </p:txBody>
      </p:sp>
      <p:sp>
        <p:nvSpPr>
          <p:cNvPr id="113" name="Google Shape;113;g37567f2360e_0_59"/>
          <p:cNvSpPr txBox="1"/>
          <p:nvPr/>
        </p:nvSpPr>
        <p:spPr>
          <a:xfrm>
            <a:off x="6628837" y="5786348"/>
            <a:ext cx="2041500" cy="5379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Osasungintza</a:t>
            </a:r>
            <a:endParaRPr b="0" i="0" sz="1900" u="none" cap="none" strike="noStrike">
              <a:solidFill>
                <a:srgbClr val="000000"/>
              </a:solidFill>
              <a:latin typeface="Arial"/>
              <a:ea typeface="Arial"/>
              <a:cs typeface="Arial"/>
              <a:sym typeface="Arial"/>
            </a:endParaRPr>
          </a:p>
        </p:txBody>
      </p:sp>
      <p:sp>
        <p:nvSpPr>
          <p:cNvPr id="114" name="Google Shape;114;g37567f2360e_0_59"/>
          <p:cNvSpPr txBox="1"/>
          <p:nvPr/>
        </p:nvSpPr>
        <p:spPr>
          <a:xfrm>
            <a:off x="8386264" y="3591672"/>
            <a:ext cx="2041500" cy="5379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Hezkuntza</a:t>
            </a:r>
            <a:endParaRPr b="0" i="0" sz="1900" u="none" cap="none" strike="noStrike">
              <a:solidFill>
                <a:srgbClr val="000000"/>
              </a:solidFill>
              <a:latin typeface="Arial"/>
              <a:ea typeface="Arial"/>
              <a:cs typeface="Arial"/>
              <a:sym typeface="Arial"/>
            </a:endParaRPr>
          </a:p>
        </p:txBody>
      </p:sp>
      <p:sp>
        <p:nvSpPr>
          <p:cNvPr id="115" name="Google Shape;115;g37567f2360e_0_59"/>
          <p:cNvSpPr txBox="1"/>
          <p:nvPr/>
        </p:nvSpPr>
        <p:spPr>
          <a:xfrm>
            <a:off x="2298488" y="5796341"/>
            <a:ext cx="3382800" cy="537900"/>
          </a:xfrm>
          <a:prstGeom prst="rect">
            <a:avLst/>
          </a:prstGeom>
          <a:solidFill>
            <a:srgbClr val="A4C2F4"/>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Kontsumo Produktuak</a:t>
            </a:r>
            <a:endParaRPr b="0" i="0" sz="1900" u="none" cap="none" strike="noStrike">
              <a:solidFill>
                <a:srgbClr val="000000"/>
              </a:solidFill>
              <a:latin typeface="Arial"/>
              <a:ea typeface="Arial"/>
              <a:cs typeface="Arial"/>
              <a:sym typeface="Arial"/>
            </a:endParaRPr>
          </a:p>
        </p:txBody>
      </p:sp>
      <p:pic>
        <p:nvPicPr>
          <p:cNvPr id="116" name="Google Shape;116;g37567f2360e_0_59"/>
          <p:cNvPicPr preferRelativeResize="0"/>
          <p:nvPr/>
        </p:nvPicPr>
        <p:blipFill rotWithShape="1">
          <a:blip r:embed="rId3">
            <a:alphaModFix/>
          </a:blip>
          <a:srcRect b="0" l="0" r="0" t="0"/>
          <a:stretch/>
        </p:blipFill>
        <p:spPr>
          <a:xfrm>
            <a:off x="1736433" y="1955951"/>
            <a:ext cx="1552497" cy="1507660"/>
          </a:xfrm>
          <a:prstGeom prst="rect">
            <a:avLst/>
          </a:prstGeom>
          <a:noFill/>
          <a:ln>
            <a:noFill/>
          </a:ln>
        </p:spPr>
      </p:pic>
      <p:pic>
        <p:nvPicPr>
          <p:cNvPr descr="Hau duen irudia zirriborroa, Aurrez diseinatutako irudien galeria, marrazketa, diseinu&#10;&#10;Baliteke AAk sortutako edukia zuzena ez izatea." id="117" name="Google Shape;117;g37567f2360e_0_59"/>
          <p:cNvPicPr preferRelativeResize="0"/>
          <p:nvPr/>
        </p:nvPicPr>
        <p:blipFill rotWithShape="1">
          <a:blip r:embed="rId4">
            <a:alphaModFix/>
          </a:blip>
          <a:srcRect b="66175" l="65182" r="0" t="0"/>
          <a:stretch/>
        </p:blipFill>
        <p:spPr>
          <a:xfrm>
            <a:off x="5027851" y="1999469"/>
            <a:ext cx="1638946" cy="1592200"/>
          </a:xfrm>
          <a:prstGeom prst="rect">
            <a:avLst/>
          </a:prstGeom>
          <a:noFill/>
          <a:ln>
            <a:noFill/>
          </a:ln>
        </p:spPr>
      </p:pic>
      <p:pic>
        <p:nvPicPr>
          <p:cNvPr descr="Hau duen irudia zirriborroa, Aurrez diseinatutako irudien galeria, marrazketa, diseinu&#10;&#10;Baliteke AAk sortutako edukia zuzena ez izatea." id="118" name="Google Shape;118;g37567f2360e_0_59"/>
          <p:cNvPicPr preferRelativeResize="0"/>
          <p:nvPr/>
        </p:nvPicPr>
        <p:blipFill rotWithShape="1">
          <a:blip r:embed="rId4">
            <a:alphaModFix/>
          </a:blip>
          <a:srcRect b="36045" l="58322" r="0" t="33825"/>
          <a:stretch/>
        </p:blipFill>
        <p:spPr>
          <a:xfrm>
            <a:off x="8386264" y="2025284"/>
            <a:ext cx="2041675" cy="1475902"/>
          </a:xfrm>
          <a:prstGeom prst="rect">
            <a:avLst/>
          </a:prstGeom>
          <a:noFill/>
          <a:ln>
            <a:noFill/>
          </a:ln>
        </p:spPr>
      </p:pic>
      <p:pic>
        <p:nvPicPr>
          <p:cNvPr descr="Hau duen irudia zirriborroa, Aurrez diseinatutako irudien galeria, marrazketa, diseinu&#10;&#10;Baliteke AAk sortutako edukia zuzena ez izatea." id="119" name="Google Shape;119;g37567f2360e_0_59"/>
          <p:cNvPicPr preferRelativeResize="0"/>
          <p:nvPr/>
        </p:nvPicPr>
        <p:blipFill rotWithShape="1">
          <a:blip r:embed="rId4">
            <a:alphaModFix/>
          </a:blip>
          <a:srcRect b="36494" l="2278" r="62728" t="35109"/>
          <a:stretch/>
        </p:blipFill>
        <p:spPr>
          <a:xfrm>
            <a:off x="6816255" y="4320853"/>
            <a:ext cx="1570012" cy="1274122"/>
          </a:xfrm>
          <a:prstGeom prst="rect">
            <a:avLst/>
          </a:prstGeom>
          <a:noFill/>
          <a:ln>
            <a:noFill/>
          </a:ln>
        </p:spPr>
      </p:pic>
      <p:pic>
        <p:nvPicPr>
          <p:cNvPr id="120" name="Google Shape;120;g37567f2360e_0_59"/>
          <p:cNvPicPr preferRelativeResize="0"/>
          <p:nvPr/>
        </p:nvPicPr>
        <p:blipFill rotWithShape="1">
          <a:blip r:embed="rId5">
            <a:alphaModFix/>
          </a:blip>
          <a:srcRect b="0" l="0" r="0" t="0"/>
          <a:stretch/>
        </p:blipFill>
        <p:spPr>
          <a:xfrm>
            <a:off x="3174695" y="4404609"/>
            <a:ext cx="1351162" cy="12741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37567f2360e_0_73"/>
          <p:cNvSpPr txBox="1"/>
          <p:nvPr>
            <p:ph type="title"/>
          </p:nvPr>
        </p:nvSpPr>
        <p:spPr>
          <a:xfrm>
            <a:off x="705200" y="1080300"/>
            <a:ext cx="10781700" cy="5856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2100"/>
              <a:buNone/>
            </a:pPr>
            <a:r>
              <a:rPr lang="en-GB" sz="3300"/>
              <a:t>Fabrikazio Gehigarria Gaur Egun – Hype cycle</a:t>
            </a:r>
            <a:endParaRPr sz="3300"/>
          </a:p>
        </p:txBody>
      </p:sp>
      <p:pic>
        <p:nvPicPr>
          <p:cNvPr id="126" name="Google Shape;126;g37567f2360e_0_73"/>
          <p:cNvPicPr preferRelativeResize="0"/>
          <p:nvPr/>
        </p:nvPicPr>
        <p:blipFill rotWithShape="1">
          <a:blip r:embed="rId3">
            <a:alphaModFix/>
          </a:blip>
          <a:srcRect b="0" l="0" r="0" t="0"/>
          <a:stretch/>
        </p:blipFill>
        <p:spPr>
          <a:xfrm>
            <a:off x="2394527" y="2254827"/>
            <a:ext cx="6350000" cy="4140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CDE6049E-AF02-446B-B283-6330C320F695}"/>
</file>

<file path=customXml/itemProps2.xml><?xml version="1.0" encoding="utf-8"?>
<ds:datastoreItem xmlns:ds="http://schemas.openxmlformats.org/officeDocument/2006/customXml" ds:itemID="{AD6EF92F-630A-461E-9359-BCD9388CD536}"/>
</file>

<file path=customXml/itemProps3.xml><?xml version="1.0" encoding="utf-8"?>
<ds:datastoreItem xmlns:ds="http://schemas.openxmlformats.org/officeDocument/2006/customXml" ds:itemID="{25218AD0-C093-43BA-976A-23510C2F66C2}"/>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