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DAMKr8WDwibZ475QeWpX+tEy6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Roboto-boldItalic.fnt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1.xml"/><Relationship Id="rId7" Type="http://schemas.openxmlformats.org/officeDocument/2006/relationships/slide" Target="slides/slide2.xml"/><Relationship Id="rId20" Type="http://schemas.openxmlformats.org/officeDocument/2006/relationships/slide" Target="slides/slide15.xml"/><Relationship Id="rId41" Type="http://customschemas.google.com/relationships/presentationmetadata" Target="metadata"/><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ArialBlack-regular.fntdata"/><Relationship Id="rId24" Type="http://schemas.openxmlformats.org/officeDocument/2006/relationships/slide" Target="slides/slide19.xml"/><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Roboto-bold.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3.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1.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5688dbeed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75688dbeed_0_6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5688dbeed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75688dbeed_0_7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5688dbeed_0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375688dbeed_0_7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5688dbeed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375688dbeed_0_8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5688dbeed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75688dbeed_0_10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5688dbeed_0_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75688dbeed_0_10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75688dbeed_0_1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75688dbeed_0_11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5688dbeed_0_1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375688dbeed_0_1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5688dbeed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375688dbeed_0_1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5688dbeed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5688dbeed_0_1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8dbeed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8dbee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8dbee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5688dbeed_0_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375688dbeed_0_14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5688dbeed_0_1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75688dbeed_0_15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5688dbeed_0_1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375688dbeed_0_15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5688dbeed_0_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375688dbeed_0_1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5688dbeed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375688dbeed_0_17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5688dbeed_0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75688dbeed_0_1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5688dbeed_0_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75688dbeed_0_18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5688dbeed_0_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375688dbeed_0_19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5688dbeed_0_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375688dbeed_0_20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5688dbeed_0_2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375688dbeed_0_21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88dbeed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88dbeed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88dbeed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g375688dbeed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5688dbeed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375688dbeed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5688dbeed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75688dbeed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5688dbeed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375688dbeed_0_3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5688dbeed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75688dbeed_0_4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5688dbeed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375688dbeed_0_5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8dbeed_0_342"/>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8dbeed_0_342"/>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8dbeed_0_342"/>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mqtt-explorer.com/" TargetMode="External"/><Relationship Id="rId4" Type="http://schemas.openxmlformats.org/officeDocument/2006/relationships/hyperlink" Target="https://play.google.com/store/apps/details?id=com.app.vetru.mqttdashboard" TargetMode="External"/><Relationship Id="rId5" Type="http://schemas.openxmlformats.org/officeDocument/2006/relationships/hyperlink" Target="https://github.com/hivemq/hivemq-mqtt-web-cli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www.hivemq.com/blog/mqtt-essentials-part-1-introducing-mqt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15.png"/><Relationship Id="rId5"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medium.com/@noobino/mqtt-broker-a-twitter-for-machines-b624ea2773b1"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NODE RED ETA MQTT</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75688dbeed_0_6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16" name="Google Shape;116;g375688dbeed_0_6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7" name="Google Shape;117;g375688dbeed_0_6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Arkitektura - Bezeroak</a:t>
            </a:r>
            <a:endParaRPr sz="1900"/>
          </a:p>
        </p:txBody>
      </p:sp>
      <p:sp>
        <p:nvSpPr>
          <p:cNvPr id="118" name="Google Shape;118;g375688dbeed_0_6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Bezeroak </a:t>
            </a:r>
            <a:r>
              <a:rPr b="1" lang="en-GB" sz="2400"/>
              <a:t>datuak jaso eta bidaltzen</a:t>
            </a:r>
            <a:r>
              <a:rPr lang="en-GB" sz="2400"/>
              <a:t> dituzten gailu edo programak dira.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Bezero bat mugikorreko aplikazio bat, PLC bat, SCADA bat, Windowseko aplikazio bat, Python programa bat, Arduino bat, Node-RED, openHAB… izan daiteke.</a:t>
            </a:r>
            <a:endParaRPr sz="2400"/>
          </a:p>
        </p:txBody>
      </p:sp>
      <p:pic>
        <p:nvPicPr>
          <p:cNvPr id="119" name="Google Shape;119;g375688dbeed_0_62"/>
          <p:cNvPicPr preferRelativeResize="0"/>
          <p:nvPr/>
        </p:nvPicPr>
        <p:blipFill rotWithShape="1">
          <a:blip r:embed="rId3">
            <a:alphaModFix/>
          </a:blip>
          <a:srcRect b="19093" l="0" r="0" t="44350"/>
          <a:stretch/>
        </p:blipFill>
        <p:spPr>
          <a:xfrm>
            <a:off x="3608249" y="4451300"/>
            <a:ext cx="5129374" cy="18746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75688dbeed_0_7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25" name="Google Shape;125;g375688dbeed_0_7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6" name="Google Shape;126;g375688dbeed_0_7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Arkitektura - Bezeroak</a:t>
            </a:r>
            <a:endParaRPr sz="1900"/>
          </a:p>
        </p:txBody>
      </p:sp>
      <p:sp>
        <p:nvSpPr>
          <p:cNvPr id="127" name="Google Shape;127;g375688dbeed_0_7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Bezero interesgarriak: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MQTT Explorer</a:t>
            </a:r>
            <a:r>
              <a:rPr lang="en-GB" sz="2400"/>
              <a:t>: mahaigaineko MQTT bezeroa (Windows, macOS, Linux).</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4"/>
              </a:rPr>
              <a:t>MQTT Dashboard</a:t>
            </a:r>
            <a:r>
              <a:rPr lang="en-GB" sz="2400"/>
              <a:t>: Android sistema eragilerako MQTT bezeroa.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5"/>
              </a:rPr>
              <a:t>HiveMQ Web Client</a:t>
            </a:r>
            <a:r>
              <a:rPr lang="en-GB" sz="2400"/>
              <a:t>: web nabigatzaile baten bitartez erabili daitekeen MQTT bezeroa. IoMBian irudian instalatua dator.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5688dbeed_0_7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33" name="Google Shape;133;g375688dbeed_0_7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4" name="Google Shape;134;g375688dbeed_0_7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a:t>
            </a:r>
            <a:endParaRPr sz="1900"/>
          </a:p>
        </p:txBody>
      </p:sp>
      <p:sp>
        <p:nvSpPr>
          <p:cNvPr id="135" name="Google Shape;135;g375688dbeed_0_77"/>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Orain arte MQTT sare baten arkitektura zein den ikusi dugu, baina nola bidaltzen eta jasotzen dira datuak?</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ctr">
              <a:lnSpc>
                <a:spcPct val="115000"/>
              </a:lnSpc>
              <a:spcBef>
                <a:spcPts val="0"/>
              </a:spcBef>
              <a:spcAft>
                <a:spcPts val="0"/>
              </a:spcAft>
              <a:buClr>
                <a:schemeClr val="dk1"/>
              </a:buClr>
              <a:buSzPts val="1100"/>
              <a:buFont typeface="Arial"/>
              <a:buNone/>
            </a:pPr>
            <a:r>
              <a:rPr lang="en-GB" sz="2400"/>
              <a:t>MQTT-k </a:t>
            </a:r>
            <a:r>
              <a:rPr b="1" lang="en-GB" sz="2400"/>
              <a:t>Publish/Subscribe (Pub/Sub)</a:t>
            </a:r>
            <a:r>
              <a:rPr lang="en-GB" sz="2400"/>
              <a:t> patroia erabiltzen du mezuak trukatzeko.</a:t>
            </a:r>
            <a:endParaRPr sz="2400"/>
          </a:p>
          <a:p>
            <a:pPr indent="0" lvl="0" marL="0" rtl="0" algn="l">
              <a:lnSpc>
                <a:spcPct val="115000"/>
              </a:lnSpc>
              <a:spcBef>
                <a:spcPts val="0"/>
              </a:spcBef>
              <a:spcAft>
                <a:spcPts val="0"/>
              </a:spcAft>
              <a:buSzPts val="16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5688dbeed_0_8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41" name="Google Shape;141;g375688dbeed_0_8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42" name="Google Shape;142;g375688dbeed_0_8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Pub/Sub</a:t>
            </a:r>
            <a:endParaRPr sz="1900"/>
          </a:p>
        </p:txBody>
      </p:sp>
      <p:sp>
        <p:nvSpPr>
          <p:cNvPr id="143" name="Google Shape;143;g375688dbeed_0_8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Bezero batek ez dio zuzenean beste bezero bati datu bat bidaltzen, MQTT sarean argitaratzen du eta mezu hori jaso nahi duten bezeroak automatikoki jakinaraziko ditu brokerak.</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p:txBody>
      </p:sp>
      <p:sp>
        <p:nvSpPr>
          <p:cNvPr id="144" name="Google Shape;144;g375688dbeed_0_84"/>
          <p:cNvSpPr/>
          <p:nvPr/>
        </p:nvSpPr>
        <p:spPr>
          <a:xfrm>
            <a:off x="1649241" y="4549375"/>
            <a:ext cx="940800" cy="514500"/>
          </a:xfrm>
          <a:prstGeom prst="roundRect">
            <a:avLst>
              <a:gd fmla="val 16667" name="adj"/>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Bezeroa</a:t>
            </a:r>
            <a:endParaRPr b="0" i="0" sz="1600" u="none" cap="none" strike="noStrike">
              <a:solidFill>
                <a:srgbClr val="000000"/>
              </a:solidFill>
              <a:latin typeface="Arial"/>
              <a:ea typeface="Arial"/>
              <a:cs typeface="Arial"/>
              <a:sym typeface="Arial"/>
            </a:endParaRPr>
          </a:p>
        </p:txBody>
      </p:sp>
      <p:sp>
        <p:nvSpPr>
          <p:cNvPr id="145" name="Google Shape;145;g375688dbeed_0_84"/>
          <p:cNvSpPr/>
          <p:nvPr/>
        </p:nvSpPr>
        <p:spPr>
          <a:xfrm>
            <a:off x="3538214" y="4549375"/>
            <a:ext cx="940800" cy="514500"/>
          </a:xfrm>
          <a:prstGeom prst="roundRect">
            <a:avLst>
              <a:gd fmla="val 16667" name="adj"/>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Bezeroa</a:t>
            </a:r>
            <a:endParaRPr b="0" i="0" sz="1600" u="none" cap="none" strike="noStrike">
              <a:solidFill>
                <a:srgbClr val="000000"/>
              </a:solidFill>
              <a:latin typeface="Arial"/>
              <a:ea typeface="Arial"/>
              <a:cs typeface="Arial"/>
              <a:sym typeface="Arial"/>
            </a:endParaRPr>
          </a:p>
        </p:txBody>
      </p:sp>
      <p:cxnSp>
        <p:nvCxnSpPr>
          <p:cNvPr id="146" name="Google Shape;146;g375688dbeed_0_84"/>
          <p:cNvCxnSpPr>
            <a:stCxn id="144" idx="3"/>
            <a:endCxn id="145" idx="1"/>
          </p:cNvCxnSpPr>
          <p:nvPr/>
        </p:nvCxnSpPr>
        <p:spPr>
          <a:xfrm>
            <a:off x="2590041" y="4806625"/>
            <a:ext cx="948300" cy="0"/>
          </a:xfrm>
          <a:prstGeom prst="straightConnector1">
            <a:avLst/>
          </a:prstGeom>
          <a:noFill/>
          <a:ln cap="flat" cmpd="sng" w="9525">
            <a:solidFill>
              <a:schemeClr val="dk2"/>
            </a:solidFill>
            <a:prstDash val="solid"/>
            <a:round/>
            <a:headEnd len="med" w="med" type="stealth"/>
            <a:tailEnd len="med" w="med" type="stealth"/>
          </a:ln>
        </p:spPr>
      </p:cxnSp>
      <p:sp>
        <p:nvSpPr>
          <p:cNvPr id="147" name="Google Shape;147;g375688dbeed_0_84"/>
          <p:cNvSpPr/>
          <p:nvPr/>
        </p:nvSpPr>
        <p:spPr>
          <a:xfrm>
            <a:off x="2842523" y="4646375"/>
            <a:ext cx="444900" cy="3651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8" name="Google Shape;148;g375688dbeed_0_84"/>
          <p:cNvSpPr/>
          <p:nvPr/>
        </p:nvSpPr>
        <p:spPr>
          <a:xfrm>
            <a:off x="6312803" y="4571825"/>
            <a:ext cx="940800" cy="514500"/>
          </a:xfrm>
          <a:prstGeom prst="roundRect">
            <a:avLst>
              <a:gd fmla="val 16667" name="adj"/>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Bezeroa</a:t>
            </a:r>
            <a:endParaRPr b="0" i="0" sz="1600" u="none" cap="none" strike="noStrike">
              <a:solidFill>
                <a:srgbClr val="000000"/>
              </a:solidFill>
              <a:latin typeface="Arial"/>
              <a:ea typeface="Arial"/>
              <a:cs typeface="Arial"/>
              <a:sym typeface="Arial"/>
            </a:endParaRPr>
          </a:p>
        </p:txBody>
      </p:sp>
      <p:sp>
        <p:nvSpPr>
          <p:cNvPr id="149" name="Google Shape;149;g375688dbeed_0_84"/>
          <p:cNvSpPr/>
          <p:nvPr/>
        </p:nvSpPr>
        <p:spPr>
          <a:xfrm>
            <a:off x="9598785" y="4571825"/>
            <a:ext cx="940800" cy="514500"/>
          </a:xfrm>
          <a:prstGeom prst="roundRect">
            <a:avLst>
              <a:gd fmla="val 16667" name="adj"/>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Bezeroa</a:t>
            </a:r>
            <a:endParaRPr b="0" i="0" sz="1600" u="none" cap="none" strike="noStrike">
              <a:solidFill>
                <a:srgbClr val="000000"/>
              </a:solidFill>
              <a:latin typeface="Arial"/>
              <a:ea typeface="Arial"/>
              <a:cs typeface="Arial"/>
              <a:sym typeface="Arial"/>
            </a:endParaRPr>
          </a:p>
        </p:txBody>
      </p:sp>
      <p:sp>
        <p:nvSpPr>
          <p:cNvPr id="150" name="Google Shape;150;g375688dbeed_0_84"/>
          <p:cNvSpPr/>
          <p:nvPr/>
        </p:nvSpPr>
        <p:spPr>
          <a:xfrm>
            <a:off x="7916939" y="4571825"/>
            <a:ext cx="1018800" cy="514500"/>
          </a:xfrm>
          <a:prstGeom prst="rect">
            <a:avLst/>
          </a:prstGeom>
          <a:solidFill>
            <a:srgbClr val="CEDA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Broker</a:t>
            </a:r>
            <a:endParaRPr b="0" i="0" sz="1600" u="none" cap="none" strike="noStrike">
              <a:solidFill>
                <a:srgbClr val="000000"/>
              </a:solidFill>
              <a:latin typeface="Arial"/>
              <a:ea typeface="Arial"/>
              <a:cs typeface="Arial"/>
              <a:sym typeface="Arial"/>
            </a:endParaRPr>
          </a:p>
        </p:txBody>
      </p:sp>
      <p:cxnSp>
        <p:nvCxnSpPr>
          <p:cNvPr id="151" name="Google Shape;151;g375688dbeed_0_84"/>
          <p:cNvCxnSpPr>
            <a:stCxn id="148" idx="3"/>
            <a:endCxn id="150" idx="1"/>
          </p:cNvCxnSpPr>
          <p:nvPr/>
        </p:nvCxnSpPr>
        <p:spPr>
          <a:xfrm>
            <a:off x="7253603" y="4829075"/>
            <a:ext cx="663300" cy="0"/>
          </a:xfrm>
          <a:prstGeom prst="straightConnector1">
            <a:avLst/>
          </a:prstGeom>
          <a:noFill/>
          <a:ln cap="flat" cmpd="sng" w="9525">
            <a:solidFill>
              <a:schemeClr val="dk2"/>
            </a:solidFill>
            <a:prstDash val="solid"/>
            <a:round/>
            <a:headEnd len="med" w="med" type="stealth"/>
            <a:tailEnd len="med" w="med" type="triangle"/>
          </a:ln>
        </p:spPr>
      </p:cxnSp>
      <p:cxnSp>
        <p:nvCxnSpPr>
          <p:cNvPr id="152" name="Google Shape;152;g375688dbeed_0_84"/>
          <p:cNvCxnSpPr>
            <a:stCxn id="150" idx="3"/>
            <a:endCxn id="149" idx="1"/>
          </p:cNvCxnSpPr>
          <p:nvPr/>
        </p:nvCxnSpPr>
        <p:spPr>
          <a:xfrm>
            <a:off x="8935739" y="4829075"/>
            <a:ext cx="663000" cy="0"/>
          </a:xfrm>
          <a:prstGeom prst="straightConnector1">
            <a:avLst/>
          </a:prstGeom>
          <a:noFill/>
          <a:ln cap="flat" cmpd="sng" w="9525">
            <a:solidFill>
              <a:schemeClr val="dk2"/>
            </a:solidFill>
            <a:prstDash val="solid"/>
            <a:round/>
            <a:headEnd len="med" w="med" type="stealth"/>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75688dbeed_0_10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58" name="Google Shape;158;g375688dbeed_0_10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59" name="Google Shape;159;g375688dbeed_0_10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Pub/Sub</a:t>
            </a:r>
            <a:endParaRPr sz="1900"/>
          </a:p>
        </p:txBody>
      </p:sp>
      <p:sp>
        <p:nvSpPr>
          <p:cNvPr id="160" name="Google Shape;160;g375688dbeed_0_10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ctr">
              <a:lnSpc>
                <a:spcPct val="115000"/>
              </a:lnSpc>
              <a:spcBef>
                <a:spcPts val="0"/>
              </a:spcBef>
              <a:spcAft>
                <a:spcPts val="0"/>
              </a:spcAft>
              <a:buSzPts val="1600"/>
              <a:buNone/>
            </a:pPr>
            <a:r>
              <a:rPr lang="en-GB" sz="2400"/>
              <a:t>Mezu bat MQTT sarera bidaltzeari, argitaratze (</a:t>
            </a:r>
            <a:r>
              <a:rPr b="1" lang="en-GB" sz="2400"/>
              <a:t>publish</a:t>
            </a:r>
            <a:r>
              <a:rPr lang="en-GB" sz="2400"/>
              <a:t>) bat egitea deitzen zaio.</a:t>
            </a:r>
            <a:endParaRPr sz="2400"/>
          </a:p>
        </p:txBody>
      </p:sp>
      <p:pic>
        <p:nvPicPr>
          <p:cNvPr id="161" name="Google Shape;161;g375688dbeed_0_100"/>
          <p:cNvPicPr preferRelativeResize="0"/>
          <p:nvPr/>
        </p:nvPicPr>
        <p:blipFill rotWithShape="1">
          <a:blip r:embed="rId3">
            <a:alphaModFix/>
          </a:blip>
          <a:srcRect b="0" l="0" r="0" t="0"/>
          <a:stretch/>
        </p:blipFill>
        <p:spPr>
          <a:xfrm>
            <a:off x="4278286" y="3436875"/>
            <a:ext cx="3634899" cy="2420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75688dbeed_0_10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67" name="Google Shape;167;g375688dbeed_0_10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68" name="Google Shape;168;g375688dbeed_0_10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Pub/Sub</a:t>
            </a:r>
            <a:endParaRPr sz="1900"/>
          </a:p>
        </p:txBody>
      </p:sp>
      <p:sp>
        <p:nvSpPr>
          <p:cNvPr id="169" name="Google Shape;169;g375688dbeed_0_10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lang="en-GB" sz="2400"/>
              <a:t>Broker-ari mezu batean interesa dugula esateari, harpidetze (</a:t>
            </a:r>
            <a:r>
              <a:rPr b="1" lang="en-GB" sz="2400"/>
              <a:t>subscribe</a:t>
            </a:r>
            <a:r>
              <a:rPr lang="en-GB" sz="2400"/>
              <a:t>) bat sortzea deitzen zaio.</a:t>
            </a:r>
            <a:endParaRPr sz="2400"/>
          </a:p>
        </p:txBody>
      </p:sp>
      <p:pic>
        <p:nvPicPr>
          <p:cNvPr id="170" name="Google Shape;170;g375688dbeed_0_108"/>
          <p:cNvPicPr preferRelativeResize="0"/>
          <p:nvPr/>
        </p:nvPicPr>
        <p:blipFill rotWithShape="1">
          <a:blip r:embed="rId3">
            <a:alphaModFix/>
          </a:blip>
          <a:srcRect b="0" l="0" r="0" t="0"/>
          <a:stretch/>
        </p:blipFill>
        <p:spPr>
          <a:xfrm>
            <a:off x="4278286" y="3436875"/>
            <a:ext cx="3634899" cy="24202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75688dbeed_0_11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76" name="Google Shape;176;g375688dbeed_0_11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77" name="Google Shape;177;g375688dbeed_0_11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Pub/Sub</a:t>
            </a:r>
            <a:endParaRPr sz="1900"/>
          </a:p>
        </p:txBody>
      </p:sp>
      <p:sp>
        <p:nvSpPr>
          <p:cNvPr id="178" name="Google Shape;178;g375688dbeed_0_11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Zergatik esaten da </a:t>
            </a:r>
            <a:r>
              <a:rPr i="1" lang="en-GB" sz="2400"/>
              <a:t>Twitter</a:t>
            </a:r>
            <a:r>
              <a:rPr lang="en-GB" sz="2400"/>
              <a:t>-en antza duela?</a:t>
            </a:r>
            <a:endParaRPr sz="2400"/>
          </a:p>
          <a:p>
            <a:pPr indent="0" lvl="0" marL="0" rtl="0" algn="l">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Harpidetza (</a:t>
            </a:r>
            <a:r>
              <a:rPr b="1" lang="en-GB" sz="2400"/>
              <a:t>Subscribe</a:t>
            </a:r>
            <a:r>
              <a:rPr lang="en-GB" sz="2400"/>
              <a:t>) bat sortzea norbaiten follower egitearen parean jarri dezakegu, eta mezu bat argitaratzea (</a:t>
            </a:r>
            <a:r>
              <a:rPr b="1" lang="en-GB" sz="2400"/>
              <a:t>publish</a:t>
            </a:r>
            <a:r>
              <a:rPr lang="en-GB" sz="2400"/>
              <a:t>) tweet bat idaztea kontsideratu dezakeu. Zure kontuan tweet bat idazten duzunean, zure follower guztiek automatikoki jasotzen dute mezua.</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75688dbeed_0_1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84" name="Google Shape;184;g375688dbeed_0_12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85" name="Google Shape;185;g375688dbeed_0_1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186" name="Google Shape;186;g375688dbeed_0_123"/>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Ondo ba, ados, badakigu MQTT protokolo zentralizatu bat dela eta publish/subscribe mekanismo bat erabiltzen duela. Baina non argitaratu behar ditugu mezuak eta non sortu behar ditugu harpidetzak?</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b="1" lang="en-GB" sz="2400"/>
              <a:t>Topic</a:t>
            </a:r>
            <a:r>
              <a:rPr lang="en-GB" sz="2400"/>
              <a:t>-etan!</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75688dbeed_0_1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92" name="Google Shape;192;g375688dbeed_0_13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3" name="Google Shape;193;g375688dbeed_0_1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194" name="Google Shape;194;g375688dbeed_0_13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Topic-ak helbide batzuk dira (karpetak, helbide postalak, postontziak, twitter kontuak… bezala) eta bertan mezuak argitaratuko ditugu eta harpidetzak sortuko ditugu. </a:t>
            </a:r>
            <a:endParaRPr sz="2400"/>
          </a:p>
          <a:p>
            <a:pPr indent="0" lvl="0" marL="0" rtl="0" algn="just">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Kontzeptu abstraktu bat dira, ez daude inon fisikoki. ‘String’ identifikatzaile bat dira, besterik ez.</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5688dbeed_0_1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00" name="Google Shape;200;g375688dbeed_0_13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01" name="Google Shape;201;g375688dbeed_0_1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02" name="Google Shape;202;g375688dbeed_0_137"/>
          <p:cNvSpPr txBox="1"/>
          <p:nvPr>
            <p:ph idx="2" type="body"/>
          </p:nvPr>
        </p:nvSpPr>
        <p:spPr>
          <a:xfrm>
            <a:off x="775078" y="2357275"/>
            <a:ext cx="5492100" cy="3816300"/>
          </a:xfrm>
          <a:prstGeom prst="rect">
            <a:avLst/>
          </a:prstGeom>
          <a:noFill/>
          <a:ln>
            <a:noFill/>
          </a:ln>
        </p:spPr>
        <p:txBody>
          <a:bodyPr anchorCtr="0" anchor="t" bIns="45700" lIns="91425" spcFirstLastPara="1" rIns="91425" wrap="square" tIns="45700">
            <a:noAutofit/>
          </a:bodyPr>
          <a:lstStyle/>
          <a:p>
            <a:pPr indent="457200" lvl="0" marL="0" rtl="0" algn="just">
              <a:lnSpc>
                <a:spcPct val="115000"/>
              </a:lnSpc>
              <a:spcBef>
                <a:spcPts val="0"/>
              </a:spcBef>
              <a:spcAft>
                <a:spcPts val="0"/>
              </a:spcAft>
              <a:buSzPts val="1600"/>
              <a:buNone/>
            </a:pPr>
            <a:r>
              <a:rPr lang="en-GB" sz="2400"/>
              <a:t>Topic-ek egitura hierarkikoa dute, hau da, maila desberdinak sortu ditzakegu “/” ikurra erabiliz. </a:t>
            </a:r>
            <a:endParaRPr sz="2400"/>
          </a:p>
          <a:p>
            <a:pPr indent="0" lvl="0" marL="0" rtl="0" algn="just">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Linux (eta Windows) karpeten eta direktorio egituren antza dute.</a:t>
            </a:r>
            <a:endParaRPr sz="2400"/>
          </a:p>
        </p:txBody>
      </p:sp>
      <p:pic>
        <p:nvPicPr>
          <p:cNvPr id="203" name="Google Shape;203;g375688dbeed_0_137"/>
          <p:cNvPicPr preferRelativeResize="0"/>
          <p:nvPr/>
        </p:nvPicPr>
        <p:blipFill rotWithShape="1">
          <a:blip r:embed="rId3">
            <a:alphaModFix/>
          </a:blip>
          <a:srcRect b="0" l="0" r="0" t="0"/>
          <a:stretch/>
        </p:blipFill>
        <p:spPr>
          <a:xfrm>
            <a:off x="6853825" y="2304068"/>
            <a:ext cx="4714875"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g375688dbeed_0_0"/>
          <p:cNvPicPr preferRelativeResize="0"/>
          <p:nvPr/>
        </p:nvPicPr>
        <p:blipFill rotWithShape="1">
          <a:blip r:embed="rId3">
            <a:alphaModFix amt="10000"/>
          </a:blip>
          <a:srcRect b="0" l="0" r="0" t="0"/>
          <a:stretch/>
        </p:blipFill>
        <p:spPr>
          <a:xfrm>
            <a:off x="152420" y="1504275"/>
            <a:ext cx="11885604" cy="4349657"/>
          </a:xfrm>
          <a:prstGeom prst="rect">
            <a:avLst/>
          </a:prstGeom>
          <a:noFill/>
          <a:ln>
            <a:noFill/>
          </a:ln>
        </p:spPr>
      </p:pic>
      <p:sp>
        <p:nvSpPr>
          <p:cNvPr id="47" name="Google Shape;47;g375688dbeed_0_0"/>
          <p:cNvSpPr txBox="1"/>
          <p:nvPr/>
        </p:nvSpPr>
        <p:spPr>
          <a:xfrm>
            <a:off x="875521" y="5045684"/>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8" name="Google Shape;48;g375688dbeed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49" name="Google Shape;49;g375688dbeed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MQTT </a:t>
            </a:r>
            <a:endParaRPr b="1" i="0" sz="5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5688dbeed_0_14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09" name="Google Shape;209;g375688dbeed_0_14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0" name="Google Shape;210;g375688dbeed_0_14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11" name="Google Shape;211;g375688dbeed_0_145"/>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Adibideak:</a:t>
            </a:r>
            <a:endParaRPr sz="2400"/>
          </a:p>
          <a:p>
            <a:pPr indent="0" lvl="0" marL="9144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myhome/groundfloor/livingroom/temperature</a:t>
            </a:r>
            <a:endParaRPr sz="2400"/>
          </a:p>
          <a:p>
            <a:pPr indent="-368300" lvl="0" marL="914400" rtl="0" algn="l">
              <a:lnSpc>
                <a:spcPct val="115000"/>
              </a:lnSpc>
              <a:spcBef>
                <a:spcPts val="0"/>
              </a:spcBef>
              <a:spcAft>
                <a:spcPts val="0"/>
              </a:spcAft>
              <a:buSzPts val="2400"/>
              <a:buChar char="●"/>
            </a:pPr>
            <a:r>
              <a:rPr lang="en-GB" sz="2400"/>
              <a:t>myhome/groundfloor/kitchen/temperature</a:t>
            </a:r>
            <a:endParaRPr sz="2400"/>
          </a:p>
          <a:p>
            <a:pPr indent="-368300" lvl="0" marL="914400" rtl="0" algn="l">
              <a:lnSpc>
                <a:spcPct val="115000"/>
              </a:lnSpc>
              <a:spcBef>
                <a:spcPts val="0"/>
              </a:spcBef>
              <a:spcAft>
                <a:spcPts val="0"/>
              </a:spcAft>
              <a:buSzPts val="2400"/>
              <a:buChar char="●"/>
            </a:pPr>
            <a:r>
              <a:rPr lang="en-GB" sz="2400"/>
              <a:t>myhome/groundfloor/kitchen/brightness</a:t>
            </a:r>
            <a:endParaRPr sz="2400"/>
          </a:p>
          <a:p>
            <a:pPr indent="-368300" lvl="0" marL="914400" rtl="0" algn="l">
              <a:lnSpc>
                <a:spcPct val="115000"/>
              </a:lnSpc>
              <a:spcBef>
                <a:spcPts val="0"/>
              </a:spcBef>
              <a:spcAft>
                <a:spcPts val="0"/>
              </a:spcAft>
              <a:buSzPts val="2400"/>
              <a:buChar char="●"/>
            </a:pPr>
            <a:r>
              <a:rPr lang="en-GB" sz="2400"/>
              <a:t>myhome/firstfloor/kitchen/temperature</a:t>
            </a:r>
            <a:endParaRPr sz="2400"/>
          </a:p>
          <a:p>
            <a:pPr indent="-368300" lvl="0" marL="914400" rtl="0" algn="l">
              <a:lnSpc>
                <a:spcPct val="115000"/>
              </a:lnSpc>
              <a:spcBef>
                <a:spcPts val="0"/>
              </a:spcBef>
              <a:spcAft>
                <a:spcPts val="0"/>
              </a:spcAft>
              <a:buSzPts val="2400"/>
              <a:buChar char="●"/>
            </a:pPr>
            <a:r>
              <a:rPr lang="en-GB" sz="2400"/>
              <a:t>myhome/groundfloor/kitchen/fridge/temperature</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75688dbeed_0_15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17" name="Google Shape;217;g375688dbeed_0_15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8" name="Google Shape;218;g375688dbeed_0_15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19" name="Google Shape;219;g375688dbeed_0_15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Edo adibide industrialagoak erabiliz:</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lantegia_1/solairua_1/makina_1/tenperatura</a:t>
            </a:r>
            <a:endParaRPr sz="2400"/>
          </a:p>
          <a:p>
            <a:pPr indent="-368300" lvl="0" marL="914400" rtl="0" algn="l">
              <a:lnSpc>
                <a:spcPct val="115000"/>
              </a:lnSpc>
              <a:spcBef>
                <a:spcPts val="0"/>
              </a:spcBef>
              <a:spcAft>
                <a:spcPts val="0"/>
              </a:spcAft>
              <a:buSzPts val="2400"/>
              <a:buChar char="●"/>
            </a:pPr>
            <a:r>
              <a:rPr lang="en-GB" sz="2400"/>
              <a:t>lantegia_1/solairua_1/makina_1/abiadura</a:t>
            </a:r>
            <a:endParaRPr sz="2400"/>
          </a:p>
          <a:p>
            <a:pPr indent="-368300" lvl="0" marL="914400" rtl="0" algn="l">
              <a:lnSpc>
                <a:spcPct val="115000"/>
              </a:lnSpc>
              <a:spcBef>
                <a:spcPts val="0"/>
              </a:spcBef>
              <a:spcAft>
                <a:spcPts val="0"/>
              </a:spcAft>
              <a:buSzPts val="2400"/>
              <a:buChar char="●"/>
            </a:pPr>
            <a:r>
              <a:rPr lang="en-GB" sz="2400"/>
              <a:t>lantegia_1/solairua_1/makina_2/tenperatura</a:t>
            </a:r>
            <a:endParaRPr sz="2400"/>
          </a:p>
          <a:p>
            <a:pPr indent="-368300" lvl="0" marL="914400" rtl="0" algn="l">
              <a:lnSpc>
                <a:spcPct val="115000"/>
              </a:lnSpc>
              <a:spcBef>
                <a:spcPts val="0"/>
              </a:spcBef>
              <a:spcAft>
                <a:spcPts val="0"/>
              </a:spcAft>
              <a:buSzPts val="2400"/>
              <a:buChar char="●"/>
            </a:pPr>
            <a:r>
              <a:rPr lang="en-GB" sz="2400"/>
              <a:t>lantegia_2/solairua_1/makina_1/tenperatura</a:t>
            </a:r>
            <a:endParaRPr sz="2400"/>
          </a:p>
          <a:p>
            <a:pPr indent="-368300" lvl="0" marL="914400" rtl="0" algn="l">
              <a:lnSpc>
                <a:spcPct val="115000"/>
              </a:lnSpc>
              <a:spcBef>
                <a:spcPts val="0"/>
              </a:spcBef>
              <a:spcAft>
                <a:spcPts val="0"/>
              </a:spcAft>
              <a:buSzPts val="2400"/>
              <a:buChar char="●"/>
            </a:pPr>
            <a:r>
              <a:rPr lang="en-GB" sz="2400"/>
              <a:t>lantegia_2/solairua_2/makina_1/presioa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75688dbeed_0_15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25" name="Google Shape;225;g375688dbeed_0_15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26" name="Google Shape;226;g375688dbeed_0_15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27" name="Google Shape;227;g375688dbeed_0_15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Publish bat egiten dugunean, topic jakin batean egingo dugu, adibidez:</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ctr">
              <a:lnSpc>
                <a:spcPct val="115000"/>
              </a:lnSpc>
              <a:spcBef>
                <a:spcPts val="0"/>
              </a:spcBef>
              <a:spcAft>
                <a:spcPts val="0"/>
              </a:spcAft>
              <a:buSzPts val="1600"/>
              <a:buNone/>
            </a:pPr>
            <a:r>
              <a:rPr b="1" lang="en-GB" sz="2400"/>
              <a:t>tknika/kurtsoa/baratza</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457200" lvl="0" marL="0" rtl="0" algn="l">
              <a:lnSpc>
                <a:spcPct val="115000"/>
              </a:lnSpc>
              <a:spcBef>
                <a:spcPts val="0"/>
              </a:spcBef>
              <a:spcAft>
                <a:spcPts val="0"/>
              </a:spcAft>
              <a:buClr>
                <a:schemeClr val="dk1"/>
              </a:buClr>
              <a:buSzPts val="1100"/>
              <a:buFont typeface="Arial"/>
              <a:buNone/>
            </a:pPr>
            <a:r>
              <a:rPr lang="en-GB" sz="2400"/>
              <a:t>Topic-a mezua uzten dugun postontzia dela kontsideratu dezakegu.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75688dbeed_0_1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33" name="Google Shape;233;g375688dbeed_0_16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34" name="Google Shape;234;g375688dbeed_0_1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35" name="Google Shape;235;g375688dbeed_0_16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Harpidetza bat sortzerako orduan, ordea, topic bakar batera edo subtopic gehiago dituen topic batera egin dezakegu. Irekiagoa da.</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Eta nola definitzen ditugu subtopic-ak?</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368300" lvl="0" marL="914400" rtl="0" algn="just">
              <a:lnSpc>
                <a:spcPct val="115000"/>
              </a:lnSpc>
              <a:spcBef>
                <a:spcPts val="0"/>
              </a:spcBef>
              <a:spcAft>
                <a:spcPts val="0"/>
              </a:spcAft>
              <a:buSzPts val="2400"/>
              <a:buChar char="●"/>
            </a:pPr>
            <a:r>
              <a:rPr b="1" lang="en-GB" sz="2400"/>
              <a:t>#</a:t>
            </a:r>
            <a:r>
              <a:rPr lang="en-GB" sz="2400"/>
              <a:t>: azpimaila guztiak</a:t>
            </a:r>
            <a:endParaRPr sz="2400"/>
          </a:p>
          <a:p>
            <a:pPr indent="-368300" lvl="0" marL="914400" rtl="0" algn="just">
              <a:lnSpc>
                <a:spcPct val="115000"/>
              </a:lnSpc>
              <a:spcBef>
                <a:spcPts val="0"/>
              </a:spcBef>
              <a:spcAft>
                <a:spcPts val="0"/>
              </a:spcAft>
              <a:buSzPts val="2400"/>
              <a:buChar char="●"/>
            </a:pPr>
            <a:r>
              <a:rPr b="1" lang="en-GB" sz="2400"/>
              <a:t>+</a:t>
            </a:r>
            <a:r>
              <a:rPr lang="en-GB" sz="2400"/>
              <a:t>: azpimaila bakarra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75688dbeed_0_17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41" name="Google Shape;241;g375688dbeed_0_17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42" name="Google Shape;242;g375688dbeed_0_17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Topic</a:t>
            </a:r>
            <a:endParaRPr sz="1900"/>
          </a:p>
        </p:txBody>
      </p:sp>
      <p:sp>
        <p:nvSpPr>
          <p:cNvPr id="243" name="Google Shape;243;g375688dbeed_0_173"/>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Adibideak: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Font typeface="Consolas"/>
              <a:buChar char="●"/>
            </a:pPr>
            <a:r>
              <a:rPr lang="en-GB" sz="2400">
                <a:latin typeface="Consolas"/>
                <a:ea typeface="Consolas"/>
                <a:cs typeface="Consolas"/>
                <a:sym typeface="Consolas"/>
              </a:rPr>
              <a:t>lantegia_1/solairua_1/makina_1/#</a:t>
            </a:r>
            <a:endParaRPr sz="2400">
              <a:latin typeface="Consolas"/>
              <a:ea typeface="Consolas"/>
              <a:cs typeface="Consolas"/>
              <a:sym typeface="Consolas"/>
            </a:endParaRPr>
          </a:p>
          <a:p>
            <a:pPr indent="-368300" lvl="0" marL="914400" rtl="0" algn="l">
              <a:lnSpc>
                <a:spcPct val="115000"/>
              </a:lnSpc>
              <a:spcBef>
                <a:spcPts val="0"/>
              </a:spcBef>
              <a:spcAft>
                <a:spcPts val="0"/>
              </a:spcAft>
              <a:buSzPts val="2400"/>
              <a:buFont typeface="Consolas"/>
              <a:buChar char="●"/>
            </a:pPr>
            <a:r>
              <a:rPr lang="en-GB" sz="2400">
                <a:latin typeface="Consolas"/>
                <a:ea typeface="Consolas"/>
                <a:cs typeface="Consolas"/>
                <a:sym typeface="Consolas"/>
              </a:rPr>
              <a:t>lantegia_1/#</a:t>
            </a:r>
            <a:endParaRPr sz="2400">
              <a:latin typeface="Consolas"/>
              <a:ea typeface="Consolas"/>
              <a:cs typeface="Consolas"/>
              <a:sym typeface="Consolas"/>
            </a:endParaRPr>
          </a:p>
          <a:p>
            <a:pPr indent="-368300" lvl="0" marL="914400" rtl="0" algn="l">
              <a:lnSpc>
                <a:spcPct val="115000"/>
              </a:lnSpc>
              <a:spcBef>
                <a:spcPts val="0"/>
              </a:spcBef>
              <a:spcAft>
                <a:spcPts val="0"/>
              </a:spcAft>
              <a:buSzPts val="2400"/>
              <a:buFont typeface="Consolas"/>
              <a:buChar char="●"/>
            </a:pPr>
            <a:r>
              <a:rPr lang="en-GB" sz="2400">
                <a:latin typeface="Consolas"/>
                <a:ea typeface="Consolas"/>
                <a:cs typeface="Consolas"/>
                <a:sym typeface="Consolas"/>
              </a:rPr>
              <a:t>+/+/+/tenperatura</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75688dbeed_0_1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49" name="Google Shape;249;g375688dbeed_0_18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50" name="Google Shape;250;g375688dbeed_0_1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 - Messages</a:t>
            </a:r>
            <a:endParaRPr sz="1900"/>
          </a:p>
        </p:txBody>
      </p:sp>
      <p:sp>
        <p:nvSpPr>
          <p:cNvPr id="251" name="Google Shape;251;g375688dbeed_0_180"/>
          <p:cNvSpPr txBox="1"/>
          <p:nvPr>
            <p:ph idx="2" type="body"/>
          </p:nvPr>
        </p:nvSpPr>
        <p:spPr>
          <a:xfrm>
            <a:off x="775078" y="2357275"/>
            <a:ext cx="54921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Topic-a postontzia bada, mezua (message) postontzian uzten dugun informazioa da: datuak daramatzan gutuna.</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457200" lvl="0" marL="0" rtl="0" algn="l">
              <a:lnSpc>
                <a:spcPct val="115000"/>
              </a:lnSpc>
              <a:spcBef>
                <a:spcPts val="0"/>
              </a:spcBef>
              <a:spcAft>
                <a:spcPts val="0"/>
              </a:spcAft>
              <a:buClr>
                <a:schemeClr val="dk1"/>
              </a:buClr>
              <a:buSzPts val="1100"/>
              <a:buFont typeface="Arial"/>
              <a:buNone/>
            </a:pPr>
            <a:r>
              <a:rPr lang="en-GB" sz="2400"/>
              <a:t>MQTT mezu batean edozein datu bidali dezakegu: zenbakiak, string-ak...</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252" name="Google Shape;252;g375688dbeed_0_180"/>
          <p:cNvPicPr preferRelativeResize="0"/>
          <p:nvPr/>
        </p:nvPicPr>
        <p:blipFill rotWithShape="1">
          <a:blip r:embed="rId3">
            <a:alphaModFix/>
          </a:blip>
          <a:srcRect b="0" l="0" r="0" t="0"/>
          <a:stretch/>
        </p:blipFill>
        <p:spPr>
          <a:xfrm>
            <a:off x="6736760" y="1925768"/>
            <a:ext cx="4159144" cy="41591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75688dbeed_0_18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58" name="Google Shape;258;g375688dbeed_0_18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59" name="Google Shape;259;g375688dbeed_0_18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a:t>
            </a:r>
            <a:endParaRPr sz="1900"/>
          </a:p>
        </p:txBody>
      </p:sp>
      <p:sp>
        <p:nvSpPr>
          <p:cNvPr id="260" name="Google Shape;260;g375688dbeed_0_18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Laburbilduz:	</a:t>
            </a:r>
            <a:endParaRPr sz="2400"/>
          </a:p>
          <a:p>
            <a:pPr indent="0" lvl="0" marL="0" rtl="0" algn="l">
              <a:lnSpc>
                <a:spcPct val="115000"/>
              </a:lnSpc>
              <a:spcBef>
                <a:spcPts val="0"/>
              </a:spcBef>
              <a:spcAft>
                <a:spcPts val="0"/>
              </a:spcAft>
              <a:buSzPts val="1600"/>
              <a:buNone/>
            </a:pPr>
            <a:r>
              <a:t/>
            </a:r>
            <a:endParaRPr sz="2400"/>
          </a:p>
          <a:p>
            <a:pPr indent="457200" lvl="0" marL="0" rtl="0" algn="just">
              <a:lnSpc>
                <a:spcPct val="115000"/>
              </a:lnSpc>
              <a:spcBef>
                <a:spcPts val="0"/>
              </a:spcBef>
              <a:spcAft>
                <a:spcPts val="0"/>
              </a:spcAft>
              <a:buSzPts val="1600"/>
              <a:buNone/>
            </a:pPr>
            <a:r>
              <a:rPr lang="en-GB" sz="2400"/>
              <a:t>MQTT zerbitzari zentral bat (broker-a) eta bezeroak dituen protokolo bat da. Bezeroek informazioa topic batera bidaltzen dute (publish) eta broker-aren ardura izango da mezu hori topic horretara harpidetutako (subscribe) bezeroei bidaltzea. </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Clr>
                <a:schemeClr val="dk1"/>
              </a:buClr>
              <a:buSzPts val="1100"/>
              <a:buFont typeface="Arial"/>
              <a:buNone/>
            </a:pPr>
            <a:r>
              <a:t/>
            </a:r>
            <a:endParaRPr sz="2400"/>
          </a:p>
          <a:p>
            <a:pPr indent="457200" lvl="0" marL="0" rtl="0" algn="just">
              <a:lnSpc>
                <a:spcPct val="115000"/>
              </a:lnSpc>
              <a:spcBef>
                <a:spcPts val="0"/>
              </a:spcBef>
              <a:spcAft>
                <a:spcPts val="0"/>
              </a:spcAft>
              <a:buClr>
                <a:schemeClr val="dk1"/>
              </a:buClr>
              <a:buSzPts val="1100"/>
              <a:buFont typeface="Arial"/>
              <a:buNone/>
            </a:pPr>
            <a:r>
              <a:rPr lang="en-GB" sz="2400"/>
              <a:t>Informazio gehiago: </a:t>
            </a:r>
            <a:r>
              <a:rPr lang="en-GB" sz="2400" u="sng">
                <a:solidFill>
                  <a:schemeClr val="hlink"/>
                </a:solidFill>
                <a:hlinkClick r:id="rId3"/>
              </a:rPr>
              <a:t>Tutorial MQTT Essentials</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75688dbeed_0_19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66" name="Google Shape;266;g375688dbeed_0_19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67" name="Google Shape;267;g375688dbeed_0_19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Node-Red eta MQTT</a:t>
            </a:r>
            <a:endParaRPr sz="1900"/>
          </a:p>
        </p:txBody>
      </p:sp>
      <p:sp>
        <p:nvSpPr>
          <p:cNvPr id="268" name="Google Shape;268;g375688dbeed_0_195"/>
          <p:cNvSpPr txBox="1"/>
          <p:nvPr>
            <p:ph idx="2" type="body"/>
          </p:nvPr>
        </p:nvSpPr>
        <p:spPr>
          <a:xfrm>
            <a:off x="775002" y="2149450"/>
            <a:ext cx="101913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Node red MQTT bezero oso eraginkor bat da, beraz </a:t>
            </a:r>
            <a:r>
              <a:rPr b="1" lang="en-GB" sz="2400"/>
              <a:t>argitarapenak</a:t>
            </a:r>
            <a:r>
              <a:rPr lang="en-GB" sz="2400"/>
              <a:t> eta </a:t>
            </a:r>
            <a:r>
              <a:rPr b="1" lang="en-GB" sz="2400"/>
              <a:t>harpidetzak</a:t>
            </a:r>
            <a:r>
              <a:rPr lang="en-GB" sz="2400"/>
              <a:t> egin ahal izateko nodoak ditu.</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269" name="Google Shape;269;g375688dbeed_0_195"/>
          <p:cNvPicPr preferRelativeResize="0"/>
          <p:nvPr/>
        </p:nvPicPr>
        <p:blipFill rotWithShape="1">
          <a:blip r:embed="rId3">
            <a:alphaModFix/>
          </a:blip>
          <a:srcRect b="0" l="0" r="0" t="0"/>
          <a:stretch/>
        </p:blipFill>
        <p:spPr>
          <a:xfrm>
            <a:off x="2056433" y="3304300"/>
            <a:ext cx="3038475" cy="2743200"/>
          </a:xfrm>
          <a:prstGeom prst="rect">
            <a:avLst/>
          </a:prstGeom>
          <a:noFill/>
          <a:ln>
            <a:noFill/>
          </a:ln>
        </p:spPr>
      </p:pic>
      <p:cxnSp>
        <p:nvCxnSpPr>
          <p:cNvPr id="270" name="Google Shape;270;g375688dbeed_0_195"/>
          <p:cNvCxnSpPr/>
          <p:nvPr/>
        </p:nvCxnSpPr>
        <p:spPr>
          <a:xfrm flipH="1" rot="10800000">
            <a:off x="5328199" y="4810225"/>
            <a:ext cx="1286100" cy="12900"/>
          </a:xfrm>
          <a:prstGeom prst="straightConnector1">
            <a:avLst/>
          </a:prstGeom>
          <a:noFill/>
          <a:ln cap="flat" cmpd="sng" w="9525">
            <a:solidFill>
              <a:schemeClr val="dk2"/>
            </a:solidFill>
            <a:prstDash val="solid"/>
            <a:round/>
            <a:headEnd len="sm" w="sm" type="none"/>
            <a:tailEnd len="med" w="med" type="triangle"/>
          </a:ln>
        </p:spPr>
      </p:cxnSp>
      <p:cxnSp>
        <p:nvCxnSpPr>
          <p:cNvPr id="271" name="Google Shape;271;g375688dbeed_0_195"/>
          <p:cNvCxnSpPr/>
          <p:nvPr/>
        </p:nvCxnSpPr>
        <p:spPr>
          <a:xfrm flipH="1" rot="10800000">
            <a:off x="5328199" y="5651000"/>
            <a:ext cx="1286100" cy="12900"/>
          </a:xfrm>
          <a:prstGeom prst="straightConnector1">
            <a:avLst/>
          </a:prstGeom>
          <a:noFill/>
          <a:ln cap="flat" cmpd="sng" w="9525">
            <a:solidFill>
              <a:schemeClr val="dk2"/>
            </a:solidFill>
            <a:prstDash val="solid"/>
            <a:round/>
            <a:headEnd len="sm" w="sm" type="none"/>
            <a:tailEnd len="med" w="med" type="triangle"/>
          </a:ln>
        </p:spPr>
      </p:cxnSp>
      <p:sp>
        <p:nvSpPr>
          <p:cNvPr id="272" name="Google Shape;272;g375688dbeed_0_195"/>
          <p:cNvSpPr txBox="1"/>
          <p:nvPr/>
        </p:nvSpPr>
        <p:spPr>
          <a:xfrm>
            <a:off x="6887054" y="4433450"/>
            <a:ext cx="2468100" cy="16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2900" u="none" cap="none" strike="noStrike">
                <a:solidFill>
                  <a:schemeClr val="dk1"/>
                </a:solidFill>
                <a:latin typeface="Calibri"/>
                <a:ea typeface="Calibri"/>
                <a:cs typeface="Calibri"/>
                <a:sym typeface="Calibri"/>
              </a:rPr>
              <a:t>Subscribe</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2900" u="none" cap="none" strike="noStrike">
                <a:solidFill>
                  <a:schemeClr val="dk1"/>
                </a:solidFill>
                <a:latin typeface="Calibri"/>
                <a:ea typeface="Calibri"/>
                <a:cs typeface="Calibri"/>
                <a:sym typeface="Calibri"/>
              </a:rPr>
              <a:t>Publish</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dk1"/>
              </a:solidFill>
              <a:latin typeface="Calibri"/>
              <a:ea typeface="Calibri"/>
              <a:cs typeface="Calibri"/>
              <a:sym typeface="Calibri"/>
            </a:endParaRPr>
          </a:p>
        </p:txBody>
      </p:sp>
      <p:pic>
        <p:nvPicPr>
          <p:cNvPr id="273" name="Google Shape;273;g375688dbeed_0_195"/>
          <p:cNvPicPr preferRelativeResize="0"/>
          <p:nvPr/>
        </p:nvPicPr>
        <p:blipFill rotWithShape="1">
          <a:blip r:embed="rId4">
            <a:alphaModFix/>
          </a:blip>
          <a:srcRect b="0" l="0" r="0" t="0"/>
          <a:stretch/>
        </p:blipFill>
        <p:spPr>
          <a:xfrm>
            <a:off x="6766839" y="3951211"/>
            <a:ext cx="2230329" cy="22860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75688dbeed_0_20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79" name="Google Shape;279;g375688dbeed_0_20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80" name="Google Shape;280;g375688dbeed_0_20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Node-Red eta MQTT</a:t>
            </a:r>
            <a:endParaRPr sz="1900"/>
          </a:p>
        </p:txBody>
      </p:sp>
      <p:sp>
        <p:nvSpPr>
          <p:cNvPr id="281" name="Google Shape;281;g375688dbeed_0_207"/>
          <p:cNvSpPr txBox="1"/>
          <p:nvPr>
            <p:ph idx="2" type="body"/>
          </p:nvPr>
        </p:nvSpPr>
        <p:spPr>
          <a:xfrm>
            <a:off x="775002" y="2149450"/>
            <a:ext cx="101913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ariketako datuak hurrengo brokerrean publikatu ditugu:</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282" name="Google Shape;282;g375688dbeed_0_207"/>
          <p:cNvPicPr preferRelativeResize="0"/>
          <p:nvPr/>
        </p:nvPicPr>
        <p:blipFill rotWithShape="1">
          <a:blip r:embed="rId3">
            <a:alphaModFix/>
          </a:blip>
          <a:srcRect b="0" l="0" r="0" t="12549"/>
          <a:stretch/>
        </p:blipFill>
        <p:spPr>
          <a:xfrm>
            <a:off x="2865239" y="2634246"/>
            <a:ext cx="6461479" cy="3816300"/>
          </a:xfrm>
          <a:prstGeom prst="rect">
            <a:avLst/>
          </a:prstGeom>
          <a:noFill/>
          <a:ln>
            <a:noFill/>
          </a:ln>
        </p:spPr>
      </p:pic>
      <p:sp>
        <p:nvSpPr>
          <p:cNvPr id="283" name="Google Shape;283;g375688dbeed_0_207"/>
          <p:cNvSpPr txBox="1"/>
          <p:nvPr/>
        </p:nvSpPr>
        <p:spPr>
          <a:xfrm>
            <a:off x="4159071" y="3680125"/>
            <a:ext cx="2481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chemeClr val="dk1"/>
                </a:solidFill>
                <a:latin typeface="Times New Roman"/>
                <a:ea typeface="Times New Roman"/>
                <a:cs typeface="Times New Roman"/>
                <a:sym typeface="Times New Roman"/>
              </a:rPr>
              <a:t>broker.hivemq.com</a:t>
            </a:r>
            <a:endParaRPr b="1" i="0" sz="1700" u="none" cap="none" strike="noStrike">
              <a:solidFill>
                <a:schemeClr val="dk1"/>
              </a:solidFill>
              <a:latin typeface="Calibri"/>
              <a:ea typeface="Calibri"/>
              <a:cs typeface="Calibri"/>
              <a:sym typeface="Calibri"/>
            </a:endParaRPr>
          </a:p>
        </p:txBody>
      </p:sp>
      <p:sp>
        <p:nvSpPr>
          <p:cNvPr id="284" name="Google Shape;284;g375688dbeed_0_207"/>
          <p:cNvSpPr txBox="1"/>
          <p:nvPr/>
        </p:nvSpPr>
        <p:spPr>
          <a:xfrm>
            <a:off x="7837804" y="3685050"/>
            <a:ext cx="621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1883</a:t>
            </a:r>
            <a:endParaRPr b="0" i="0" sz="1500" u="none" cap="none" strike="noStrike">
              <a:solidFill>
                <a:schemeClr val="dk1"/>
              </a:solidFill>
              <a:latin typeface="Calibri"/>
              <a:ea typeface="Calibri"/>
              <a:cs typeface="Calibri"/>
              <a:sym typeface="Calibri"/>
            </a:endParaRPr>
          </a:p>
        </p:txBody>
      </p:sp>
      <p:pic>
        <p:nvPicPr>
          <p:cNvPr id="285" name="Google Shape;285;g375688dbeed_0_207"/>
          <p:cNvPicPr preferRelativeResize="0"/>
          <p:nvPr/>
        </p:nvPicPr>
        <p:blipFill rotWithShape="1">
          <a:blip r:embed="rId4">
            <a:alphaModFix/>
          </a:blip>
          <a:srcRect b="47740" l="71073" r="0" t="10344"/>
          <a:stretch/>
        </p:blipFill>
        <p:spPr>
          <a:xfrm>
            <a:off x="609605" y="4827625"/>
            <a:ext cx="1587456" cy="1294350"/>
          </a:xfrm>
          <a:prstGeom prst="rect">
            <a:avLst/>
          </a:prstGeom>
          <a:noFill/>
          <a:ln>
            <a:noFill/>
          </a:ln>
        </p:spPr>
      </p:pic>
      <p:pic>
        <p:nvPicPr>
          <p:cNvPr id="286" name="Google Shape;286;g375688dbeed_0_207"/>
          <p:cNvPicPr preferRelativeResize="0"/>
          <p:nvPr/>
        </p:nvPicPr>
        <p:blipFill rotWithShape="1">
          <a:blip r:embed="rId5">
            <a:alphaModFix/>
          </a:blip>
          <a:srcRect b="0" l="0" r="0" t="0"/>
          <a:stretch/>
        </p:blipFill>
        <p:spPr>
          <a:xfrm>
            <a:off x="180562" y="3888025"/>
            <a:ext cx="2552550" cy="644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75688dbeed_0_21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292" name="Google Shape;292;g375688dbeed_0_21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93" name="Google Shape;293;g375688dbeed_0_21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Node-Red eta MQTT</a:t>
            </a:r>
            <a:endParaRPr sz="1900"/>
          </a:p>
        </p:txBody>
      </p:sp>
      <p:sp>
        <p:nvSpPr>
          <p:cNvPr id="294" name="Google Shape;294;g375688dbeed_0_219"/>
          <p:cNvSpPr txBox="1"/>
          <p:nvPr>
            <p:ph idx="2" type="body"/>
          </p:nvPr>
        </p:nvSpPr>
        <p:spPr>
          <a:xfrm>
            <a:off x="775002" y="2149450"/>
            <a:ext cx="101913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ondorengo “topic”-etan dituzue gure tailerraren datuak:</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
        <p:nvSpPr>
          <p:cNvPr id="295" name="Google Shape;295;g375688dbeed_0_219"/>
          <p:cNvSpPr txBox="1"/>
          <p:nvPr/>
        </p:nvSpPr>
        <p:spPr>
          <a:xfrm>
            <a:off x="911495" y="2978725"/>
            <a:ext cx="9236100" cy="30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tknika/kurtsoa/baratza</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tknika/kurtsoa/kokapena</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tknika/kurtsoa/bateria</a:t>
            </a:r>
            <a:endParaRPr b="0" i="0" sz="3200" u="none" cap="none" strike="noStrike">
              <a:solidFill>
                <a:schemeClr val="dk1"/>
              </a:solidFill>
              <a:latin typeface="Calibri"/>
              <a:ea typeface="Calibri"/>
              <a:cs typeface="Calibri"/>
              <a:sym typeface="Calibri"/>
            </a:endParaRPr>
          </a:p>
        </p:txBody>
      </p:sp>
      <p:pic>
        <p:nvPicPr>
          <p:cNvPr id="296" name="Google Shape;296;g375688dbeed_0_219"/>
          <p:cNvPicPr preferRelativeResize="0"/>
          <p:nvPr/>
        </p:nvPicPr>
        <p:blipFill rotWithShape="1">
          <a:blip r:embed="rId3">
            <a:alphaModFix/>
          </a:blip>
          <a:srcRect b="0" l="0" r="0" t="0"/>
          <a:stretch/>
        </p:blipFill>
        <p:spPr>
          <a:xfrm>
            <a:off x="6901406" y="3160543"/>
            <a:ext cx="3404700" cy="218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88dbeed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5" name="Google Shape;55;g375688dbeed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88dbeed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Arkitektura</a:t>
            </a:r>
            <a:endParaRPr sz="2300"/>
          </a:p>
          <a:p>
            <a:pPr indent="-361950" lvl="1" marL="914400" rtl="0" algn="just">
              <a:lnSpc>
                <a:spcPct val="100000"/>
              </a:lnSpc>
              <a:spcBef>
                <a:spcPts val="0"/>
              </a:spcBef>
              <a:spcAft>
                <a:spcPts val="0"/>
              </a:spcAft>
              <a:buSzPts val="2300"/>
              <a:buAutoNum type="alphaLcPeriod"/>
            </a:pPr>
            <a:r>
              <a:rPr lang="en-GB" sz="2300"/>
              <a:t>Broker-a</a:t>
            </a:r>
            <a:endParaRPr sz="2300"/>
          </a:p>
          <a:p>
            <a:pPr indent="-361950" lvl="1" marL="914400" rtl="0" algn="just">
              <a:lnSpc>
                <a:spcPct val="100000"/>
              </a:lnSpc>
              <a:spcBef>
                <a:spcPts val="0"/>
              </a:spcBef>
              <a:spcAft>
                <a:spcPts val="0"/>
              </a:spcAft>
              <a:buSzPts val="2300"/>
              <a:buAutoNum type="alphaLcPeriod"/>
            </a:pPr>
            <a:r>
              <a:rPr lang="en-GB" sz="2300"/>
              <a:t>Bezeroak</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Oinarrizko kontzeptuak</a:t>
            </a:r>
            <a:endParaRPr sz="2300"/>
          </a:p>
          <a:p>
            <a:pPr indent="-361950" lvl="1" marL="914400" rtl="0" algn="l">
              <a:lnSpc>
                <a:spcPct val="100000"/>
              </a:lnSpc>
              <a:spcBef>
                <a:spcPts val="0"/>
              </a:spcBef>
              <a:spcAft>
                <a:spcPts val="0"/>
              </a:spcAft>
              <a:buSzPts val="2300"/>
              <a:buAutoNum type="alphaLcPeriod"/>
            </a:pPr>
            <a:r>
              <a:rPr lang="en-GB" sz="2300"/>
              <a:t>Pub-Sub</a:t>
            </a:r>
            <a:endParaRPr sz="2300"/>
          </a:p>
          <a:p>
            <a:pPr indent="-361950" lvl="1" marL="914400" rtl="0" algn="l">
              <a:lnSpc>
                <a:spcPct val="100000"/>
              </a:lnSpc>
              <a:spcBef>
                <a:spcPts val="0"/>
              </a:spcBef>
              <a:spcAft>
                <a:spcPts val="0"/>
              </a:spcAft>
              <a:buSzPts val="2300"/>
              <a:buAutoNum type="alphaLcPeriod"/>
            </a:pPr>
            <a:r>
              <a:rPr lang="en-GB" sz="2300"/>
              <a:t>Topic</a:t>
            </a:r>
            <a:endParaRPr sz="2300"/>
          </a:p>
          <a:p>
            <a:pPr indent="-361950" lvl="1" marL="914400" rtl="0" algn="l">
              <a:lnSpc>
                <a:spcPct val="100000"/>
              </a:lnSpc>
              <a:spcBef>
                <a:spcPts val="0"/>
              </a:spcBef>
              <a:spcAft>
                <a:spcPts val="0"/>
              </a:spcAft>
              <a:buSzPts val="2300"/>
              <a:buAutoNum type="alphaLcPeriod"/>
            </a:pPr>
            <a:r>
              <a:rPr lang="en-GB" sz="2300"/>
              <a:t>Message</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Node Red - MQTT</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Icon&#10;&#10;Description automatically generated" id="301" name="Google Shape;301;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302" name="Google Shape;302;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303" name="Google Shape;303;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304" name="Google Shape;304;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05" name="Google Shape;305;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06" name="Google Shape;306;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307" name="Google Shape;307;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308" name="Google Shape;308;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309" name="Google Shape;309;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375688dbeed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62" name="Google Shape;62;g375688dbeed_0_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3" name="Google Shape;63;g375688dbeed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4" name="Google Shape;64;g375688dbeed_0_14"/>
          <p:cNvSpPr txBox="1"/>
          <p:nvPr>
            <p:ph idx="2" type="body"/>
          </p:nvPr>
        </p:nvSpPr>
        <p:spPr>
          <a:xfrm>
            <a:off x="77507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TPC/IP-n oinarritua dagoen protokolo ez-determinista bat da.</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IoT eta IIoT munduan asko erabiltzen da, batez ere cloud komunikazioetan.</a:t>
            </a:r>
            <a:endParaRPr sz="2400"/>
          </a:p>
        </p:txBody>
      </p:sp>
      <p:pic>
        <p:nvPicPr>
          <p:cNvPr id="65" name="Google Shape;65;g375688dbeed_0_14"/>
          <p:cNvPicPr preferRelativeResize="0"/>
          <p:nvPr/>
        </p:nvPicPr>
        <p:blipFill rotWithShape="1">
          <a:blip r:embed="rId3">
            <a:alphaModFix/>
          </a:blip>
          <a:srcRect b="0" l="0" r="34988" t="0"/>
          <a:stretch/>
        </p:blipFill>
        <p:spPr>
          <a:xfrm>
            <a:off x="7392508" y="3369900"/>
            <a:ext cx="3344263" cy="83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75688dbeed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71" name="Google Shape;71;g375688dbeed_0_2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2" name="Google Shape;72;g375688dbeed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3" name="Google Shape;73;g375688dbeed_0_22"/>
          <p:cNvSpPr txBox="1"/>
          <p:nvPr>
            <p:ph idx="2" type="body"/>
          </p:nvPr>
        </p:nvSpPr>
        <p:spPr>
          <a:xfrm>
            <a:off x="610962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Jarraitzen duen arkitekturagatik, ‘Internet of Things’-eko Twitter-a ere deitzen zaio batzuetan.</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u="sng">
                <a:solidFill>
                  <a:schemeClr val="hlink"/>
                </a:solidFill>
                <a:hlinkClick r:id="rId3"/>
              </a:rPr>
              <a:t>MQTT broker- a Twitter for machines</a:t>
            </a:r>
            <a:endParaRPr sz="2400"/>
          </a:p>
        </p:txBody>
      </p:sp>
      <p:pic>
        <p:nvPicPr>
          <p:cNvPr id="74" name="Google Shape;74;g375688dbeed_0_22"/>
          <p:cNvPicPr preferRelativeResize="0"/>
          <p:nvPr/>
        </p:nvPicPr>
        <p:blipFill rotWithShape="1">
          <a:blip r:embed="rId4">
            <a:alphaModFix/>
          </a:blip>
          <a:srcRect b="0" l="0" r="0" t="0"/>
          <a:stretch/>
        </p:blipFill>
        <p:spPr>
          <a:xfrm>
            <a:off x="622682" y="2829845"/>
            <a:ext cx="4844224" cy="20760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75688dbeed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80" name="Google Shape;80;g375688dbeed_0_3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1" name="Google Shape;81;g375688dbeed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82" name="Google Shape;82;g375688dbeed_0_3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Ezaugarri nagusiak:</a:t>
            </a:r>
            <a:endParaRPr sz="2400"/>
          </a:p>
          <a:p>
            <a:pPr indent="45720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Azkarra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Arina eta sinplea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Sistema zentralizatua</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3" name="Google Shape;83;g375688dbeed_0_30"/>
          <p:cNvPicPr preferRelativeResize="0"/>
          <p:nvPr/>
        </p:nvPicPr>
        <p:blipFill rotWithShape="1">
          <a:blip r:embed="rId3">
            <a:alphaModFix/>
          </a:blip>
          <a:srcRect b="0" l="0" r="0" t="0"/>
          <a:stretch/>
        </p:blipFill>
        <p:spPr>
          <a:xfrm>
            <a:off x="7015646" y="2357275"/>
            <a:ext cx="4566103" cy="304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75688dbeed_0_3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89" name="Google Shape;89;g375688dbeed_0_3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0" name="Google Shape;90;g375688dbeed_0_3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Arkitektura</a:t>
            </a:r>
            <a:endParaRPr sz="1900"/>
          </a:p>
        </p:txBody>
      </p:sp>
      <p:sp>
        <p:nvSpPr>
          <p:cNvPr id="91" name="Google Shape;91;g375688dbeed_0_3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MQTT sare baten arkitektura zentralizatua da ere, hau da, zerbitzari zentral bat dago (broker) eta mezuak trukatzeko broker-era konektatuko diren bezero batzuk izango ditugu.</a:t>
            </a:r>
            <a:endParaRPr sz="2400"/>
          </a:p>
          <a:p>
            <a:pPr indent="0" lvl="0" marL="457200" rtl="0" algn="l">
              <a:lnSpc>
                <a:spcPct val="115000"/>
              </a:lnSpc>
              <a:spcBef>
                <a:spcPts val="0"/>
              </a:spcBef>
              <a:spcAft>
                <a:spcPts val="0"/>
              </a:spcAft>
              <a:buSzPts val="1600"/>
              <a:buNone/>
            </a:pPr>
            <a:r>
              <a:t/>
            </a:r>
            <a:endParaRPr sz="2400"/>
          </a:p>
        </p:txBody>
      </p:sp>
      <p:pic>
        <p:nvPicPr>
          <p:cNvPr id="92" name="Google Shape;92;g375688dbeed_0_38"/>
          <p:cNvPicPr preferRelativeResize="0"/>
          <p:nvPr/>
        </p:nvPicPr>
        <p:blipFill rotWithShape="1">
          <a:blip r:embed="rId3">
            <a:alphaModFix/>
          </a:blip>
          <a:srcRect b="0" l="0" r="0" t="0"/>
          <a:stretch/>
        </p:blipFill>
        <p:spPr>
          <a:xfrm>
            <a:off x="4324317" y="3545400"/>
            <a:ext cx="3542850" cy="250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75688dbeed_0_4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98" name="Google Shape;98;g375688dbeed_0_4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9" name="Google Shape;99;g375688dbeed_0_4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Arkitektura</a:t>
            </a:r>
            <a:endParaRPr sz="1900"/>
          </a:p>
        </p:txBody>
      </p:sp>
      <p:sp>
        <p:nvSpPr>
          <p:cNvPr id="100" name="Google Shape;100;g375688dbeed_0_4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101" name="Google Shape;101;g375688dbeed_0_46"/>
          <p:cNvPicPr preferRelativeResize="0"/>
          <p:nvPr/>
        </p:nvPicPr>
        <p:blipFill rotWithShape="1">
          <a:blip r:embed="rId3">
            <a:alphaModFix/>
          </a:blip>
          <a:srcRect b="0" l="0" r="0" t="0"/>
          <a:stretch/>
        </p:blipFill>
        <p:spPr>
          <a:xfrm>
            <a:off x="1766282" y="2340525"/>
            <a:ext cx="8774700" cy="3544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75688dbeed_0_5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07" name="Google Shape;107;g375688dbeed_0_5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8" name="Google Shape;108;g375688dbeed_0_5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Arkitektura - Broker-a</a:t>
            </a:r>
            <a:endParaRPr sz="1900"/>
          </a:p>
        </p:txBody>
      </p:sp>
      <p:sp>
        <p:nvSpPr>
          <p:cNvPr id="109" name="Google Shape;109;g375688dbeed_0_5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Broker-a bezeroak konektatzen diren zerbitzari nagusia da eta mezuak bezero egokiari bidaltzeaz arduratzen da. Bera ez da informazio iturri bat, </a:t>
            </a:r>
            <a:r>
              <a:rPr b="1" lang="en-GB" sz="2400"/>
              <a:t>mezu eta datu bideratzaile</a:t>
            </a:r>
            <a:r>
              <a:rPr lang="en-GB" sz="2400"/>
              <a:t> bat baizik.</a:t>
            </a:r>
            <a:endParaRPr sz="2400"/>
          </a:p>
        </p:txBody>
      </p:sp>
      <p:pic>
        <p:nvPicPr>
          <p:cNvPr id="110" name="Google Shape;110;g375688dbeed_0_54"/>
          <p:cNvPicPr preferRelativeResize="0"/>
          <p:nvPr/>
        </p:nvPicPr>
        <p:blipFill rotWithShape="1">
          <a:blip r:embed="rId3">
            <a:alphaModFix/>
          </a:blip>
          <a:srcRect b="0" l="0" r="0" t="0"/>
          <a:stretch/>
        </p:blipFill>
        <p:spPr>
          <a:xfrm>
            <a:off x="4667037" y="3792325"/>
            <a:ext cx="2857500" cy="238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2B6D947-FA9D-4E0D-A7FE-ADB232FA4D3E}"/>
</file>

<file path=customXml/itemProps2.xml><?xml version="1.0" encoding="utf-8"?>
<ds:datastoreItem xmlns:ds="http://schemas.openxmlformats.org/officeDocument/2006/customXml" ds:itemID="{A05362DB-A243-4148-A624-1A830348B869}"/>
</file>

<file path=customXml/itemProps3.xml><?xml version="1.0" encoding="utf-8"?>
<ds:datastoreItem xmlns:ds="http://schemas.openxmlformats.org/officeDocument/2006/customXml" ds:itemID="{D40616AE-C6BA-45DE-8219-A7BCD606011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