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Roboto"/>
      <p:regular r:id="rId29"/>
      <p:bold r:id="rId30"/>
      <p:italic r:id="rId31"/>
      <p:boldItalic r:id="rId32"/>
    </p:embeddedFont>
    <p:embeddedFont>
      <p:font typeface="Arial Black"/>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gE47+IbXGdOR1zfMdytdYiYk7A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4" Type="http://customschemas.google.com/relationships/presentationmetadata" Target="metadata"/><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font" Target="fonts/ArialBlack-regular.fnt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font" Target="fonts/Roboto-regular.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oboto-boldItalic.fntdata"/><Relationship Id="rId37" Type="http://schemas.openxmlformats.org/officeDocument/2006/relationships/customXml" Target="../customXml/item3.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2.xml"/><Relationship Id="rId31" Type="http://schemas.openxmlformats.org/officeDocument/2006/relationships/font" Target="fonts/Roboto-italic.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font" Target="fonts/Roboto-bold.fntdata"/><Relationship Id="rId14" Type="http://schemas.openxmlformats.org/officeDocument/2006/relationships/slide" Target="slides/slide9.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756936c88d_0_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3756936c88d_0_6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756936c88d_0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3756936c88d_0_7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756936c88d_0_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3756936c88d_0_8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56936c88d_0_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3756936c88d_0_9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756936c88d_0_1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3756936c88d_0_11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756936c88d_0_1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3756936c88d_0_12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756936c88d_0_1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3756936c88d_0_13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756936c88d_0_1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3756936c88d_0_14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756936c88d_0_1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3756936c88d_0_15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756936c88d_0_1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3756936c88d_0_16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756936c88d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g3756936c88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g3756936c88d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756936c88d_0_1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g3756936c88d_0_17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756936c88d_0_1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3756936c88d_0_18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56936c88d_0_1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3756936c88d_0_19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56936c88d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g3756936c88d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756936c88d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 name="Google Shape;59;g3756936c88d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756936c88d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g3756936c88d_0_2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756936c88d_0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g3756936c88d_0_3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756936c88d_0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g3756936c88d_0_4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56936c88d_0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3756936c88d_0_5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756936c88d_0_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3756936c88d_0_5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utsik" type="blank">
  <p:cSld name="BLANK">
    <p:spTree>
      <p:nvGrpSpPr>
        <p:cNvPr id="32" name="Shape 32"/>
        <p:cNvGrpSpPr/>
        <p:nvPr/>
      </p:nvGrpSpPr>
      <p:grpSpPr>
        <a:xfrm>
          <a:off x="0" y="0"/>
          <a:ext cx="0" cy="0"/>
          <a:chOff x="0" y="0"/>
          <a:chExt cx="0" cy="0"/>
        </a:xfrm>
      </p:grpSpPr>
      <p:sp>
        <p:nvSpPr>
          <p:cNvPr id="33" name="Google Shape;33;g3756936c88d_0_314"/>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4" name="Google Shape;34;g3756936c88d_0_314"/>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5" name="Google Shape;35;g3756936c88d_0_314"/>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12.png"/><Relationship Id="rId5" Type="http://schemas.openxmlformats.org/officeDocument/2006/relationships/image" Target="../media/image43.png"/><Relationship Id="rId6" Type="http://schemas.openxmlformats.org/officeDocument/2006/relationships/image" Target="../media/image21.png"/><Relationship Id="rId7"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docs.google.com/presentation/d/1qPOiSyNPBhow6YXarfYrv2sBloHre7me/edit#slide=id.gb92f668e7e_1_0"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docs.google.com/presentation/d/1qPOiSyNPBhow6YXarfYrv2sBloHre7me/edit#slide=id.gb92f668e7e_1_0"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6.png"/><Relationship Id="rId4" Type="http://schemas.openxmlformats.org/officeDocument/2006/relationships/image" Target="../media/image31.png"/><Relationship Id="rId5" Type="http://schemas.openxmlformats.org/officeDocument/2006/relationships/image" Target="../media/image38.png"/><Relationship Id="rId6"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42.png"/><Relationship Id="rId5"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youtu.be/EhSjubPdjjA" TargetMode="Externa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flows.nodered.org/node/node-red-contrib-modbus"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stevesnoderedguide.com/node-red-modbu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docs.google.com/presentation/d/1qPOiSyNPBhow6YXarfYrv2sBloHre7me/edit#slide=id.gb92f668e7e_1_0"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600"/>
              <a:buFont typeface="Arial"/>
              <a:buNone/>
            </a:pPr>
            <a:r>
              <a:rPr lang="en-GB" sz="3600">
                <a:solidFill>
                  <a:srgbClr val="222D59"/>
                </a:solidFill>
                <a:latin typeface="Arial Black"/>
                <a:ea typeface="Arial Black"/>
                <a:cs typeface="Arial Black"/>
                <a:sym typeface="Arial Black"/>
              </a:rPr>
              <a:t>Node-RED eta Modbus</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756936c88d_0_6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120" name="Google Shape;120;g3756936c88d_0_6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21" name="Google Shape;121;g3756936c88d_0_6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 Read.</a:t>
            </a:r>
            <a:endParaRPr sz="1900"/>
          </a:p>
        </p:txBody>
      </p:sp>
      <p:sp>
        <p:nvSpPr>
          <p:cNvPr id="122" name="Google Shape;122;g3756936c88d_0_66"/>
          <p:cNvSpPr txBox="1"/>
          <p:nvPr>
            <p:ph idx="2" type="body"/>
          </p:nvPr>
        </p:nvSpPr>
        <p:spPr>
          <a:xfrm>
            <a:off x="775077" y="2357275"/>
            <a:ext cx="112071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b="1" lang="en-GB" sz="2400"/>
              <a:t>                                                                      Modbus-read :  Konfigurazioa.</a:t>
            </a:r>
            <a:endParaRPr b="1" sz="2400"/>
          </a:p>
          <a:p>
            <a:pPr indent="0" lvl="0" marL="0" rtl="0" algn="l">
              <a:lnSpc>
                <a:spcPct val="115000"/>
              </a:lnSpc>
              <a:spcBef>
                <a:spcPts val="0"/>
              </a:spcBef>
              <a:spcAft>
                <a:spcPts val="0"/>
              </a:spcAft>
              <a:buSzPts val="1600"/>
              <a:buNone/>
            </a:pPr>
            <a:r>
              <a:t/>
            </a:r>
            <a:endParaRPr sz="2400"/>
          </a:p>
          <a:p>
            <a:pPr indent="-368300" lvl="0" marL="5029200" rtl="0" algn="l">
              <a:lnSpc>
                <a:spcPct val="115000"/>
              </a:lnSpc>
              <a:spcBef>
                <a:spcPts val="0"/>
              </a:spcBef>
              <a:spcAft>
                <a:spcPts val="0"/>
              </a:spcAft>
              <a:buSzPts val="2400"/>
              <a:buChar char="●"/>
            </a:pPr>
            <a:r>
              <a:rPr i="1" lang="en-GB" sz="2400"/>
              <a:t>Name</a:t>
            </a:r>
            <a:r>
              <a:rPr lang="en-GB" sz="2400"/>
              <a:t>, </a:t>
            </a:r>
            <a:r>
              <a:rPr i="1" lang="en-GB" sz="2400"/>
              <a:t>Topic</a:t>
            </a:r>
            <a:r>
              <a:rPr lang="en-GB" sz="2400"/>
              <a:t>. Aukeran.</a:t>
            </a:r>
            <a:endParaRPr sz="2400"/>
          </a:p>
          <a:p>
            <a:pPr indent="-368300" lvl="0" marL="5029200" rtl="0" algn="l">
              <a:lnSpc>
                <a:spcPct val="115000"/>
              </a:lnSpc>
              <a:spcBef>
                <a:spcPts val="0"/>
              </a:spcBef>
              <a:spcAft>
                <a:spcPts val="0"/>
              </a:spcAft>
              <a:buSzPts val="2400"/>
              <a:buChar char="●"/>
            </a:pPr>
            <a:r>
              <a:rPr i="1" lang="en-GB" sz="2400"/>
              <a:t>Unit-id = 1</a:t>
            </a:r>
            <a:endParaRPr sz="2400"/>
          </a:p>
          <a:p>
            <a:pPr indent="-368300" lvl="0" marL="5029200" rtl="0" algn="l">
              <a:lnSpc>
                <a:spcPct val="115000"/>
              </a:lnSpc>
              <a:spcBef>
                <a:spcPts val="0"/>
              </a:spcBef>
              <a:spcAft>
                <a:spcPts val="0"/>
              </a:spcAft>
              <a:buSzPts val="2400"/>
              <a:buChar char="●"/>
            </a:pPr>
            <a:r>
              <a:rPr i="1" lang="en-GB" sz="2400"/>
              <a:t>FC</a:t>
            </a:r>
            <a:r>
              <a:rPr lang="en-GB" sz="2400"/>
              <a:t>: Funtzioa (Irakurri nahi dena).  FC2 Input-ak</a:t>
            </a:r>
            <a:endParaRPr sz="2400"/>
          </a:p>
          <a:p>
            <a:pPr indent="-368300" lvl="0" marL="5029200" rtl="0" algn="l">
              <a:lnSpc>
                <a:spcPct val="115000"/>
              </a:lnSpc>
              <a:spcBef>
                <a:spcPts val="0"/>
              </a:spcBef>
              <a:spcAft>
                <a:spcPts val="0"/>
              </a:spcAft>
              <a:buSzPts val="2400"/>
              <a:buChar char="●"/>
            </a:pPr>
            <a:r>
              <a:rPr i="1" lang="en-GB" sz="2400"/>
              <a:t>Address</a:t>
            </a:r>
            <a:r>
              <a:rPr lang="en-GB" sz="2400"/>
              <a:t>: Irakurketa hasierako erregistroa.</a:t>
            </a:r>
            <a:endParaRPr sz="2400"/>
          </a:p>
          <a:p>
            <a:pPr indent="-368300" lvl="0" marL="5029200" rtl="0" algn="l">
              <a:lnSpc>
                <a:spcPct val="115000"/>
              </a:lnSpc>
              <a:spcBef>
                <a:spcPts val="0"/>
              </a:spcBef>
              <a:spcAft>
                <a:spcPts val="0"/>
              </a:spcAft>
              <a:buSzPts val="2400"/>
              <a:buChar char="●"/>
            </a:pPr>
            <a:r>
              <a:rPr i="1" lang="en-GB" sz="2400"/>
              <a:t>Quantity</a:t>
            </a:r>
            <a:r>
              <a:rPr lang="en-GB" sz="2400"/>
              <a:t>: Zenbat erregistro irakurri.</a:t>
            </a:r>
            <a:endParaRPr sz="2400"/>
          </a:p>
          <a:p>
            <a:pPr indent="-368300" lvl="0" marL="5029200" rtl="0" algn="l">
              <a:lnSpc>
                <a:spcPct val="115000"/>
              </a:lnSpc>
              <a:spcBef>
                <a:spcPts val="0"/>
              </a:spcBef>
              <a:spcAft>
                <a:spcPts val="0"/>
              </a:spcAft>
              <a:buSzPts val="2400"/>
              <a:buChar char="●"/>
            </a:pPr>
            <a:r>
              <a:rPr i="1" lang="en-GB" sz="2400"/>
              <a:t>Pool Rate</a:t>
            </a:r>
            <a:r>
              <a:rPr lang="en-GB" sz="2400"/>
              <a:t>: Irakurketa maiztasuna.</a:t>
            </a:r>
            <a:endParaRPr sz="2400"/>
          </a:p>
          <a:p>
            <a:pPr indent="-368300" lvl="0" marL="5029200" rtl="0" algn="l">
              <a:lnSpc>
                <a:spcPct val="115000"/>
              </a:lnSpc>
              <a:spcBef>
                <a:spcPts val="0"/>
              </a:spcBef>
              <a:spcAft>
                <a:spcPts val="0"/>
              </a:spcAft>
              <a:buSzPts val="2400"/>
              <a:buChar char="●"/>
            </a:pPr>
            <a:r>
              <a:rPr i="1" lang="en-GB" sz="2400"/>
              <a:t>Server:</a:t>
            </a:r>
            <a:r>
              <a:rPr lang="en-GB" sz="2400"/>
              <a:t> Zerbitzailearen IP-a eta portua (502)</a:t>
            </a:r>
            <a:endParaRPr sz="2400"/>
          </a:p>
        </p:txBody>
      </p:sp>
      <p:pic>
        <p:nvPicPr>
          <p:cNvPr id="123" name="Google Shape;123;g3756936c88d_0_66"/>
          <p:cNvPicPr preferRelativeResize="0"/>
          <p:nvPr/>
        </p:nvPicPr>
        <p:blipFill rotWithShape="1">
          <a:blip r:embed="rId3">
            <a:alphaModFix/>
          </a:blip>
          <a:srcRect b="0" l="0" r="0" t="0"/>
          <a:stretch/>
        </p:blipFill>
        <p:spPr>
          <a:xfrm>
            <a:off x="1055764" y="1464225"/>
            <a:ext cx="2149463" cy="576000"/>
          </a:xfrm>
          <a:prstGeom prst="rect">
            <a:avLst/>
          </a:prstGeom>
          <a:noFill/>
          <a:ln>
            <a:noFill/>
          </a:ln>
        </p:spPr>
      </p:pic>
      <p:pic>
        <p:nvPicPr>
          <p:cNvPr id="124" name="Google Shape;124;g3756936c88d_0_66"/>
          <p:cNvPicPr preferRelativeResize="0"/>
          <p:nvPr/>
        </p:nvPicPr>
        <p:blipFill rotWithShape="1">
          <a:blip r:embed="rId4">
            <a:alphaModFix/>
          </a:blip>
          <a:srcRect b="0" l="0" r="0" t="0"/>
          <a:stretch/>
        </p:blipFill>
        <p:spPr>
          <a:xfrm>
            <a:off x="90062" y="2163750"/>
            <a:ext cx="5272700" cy="4340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756936c88d_0_7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130" name="Google Shape;130;g3756936c88d_0_7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31" name="Google Shape;131;g3756936c88d_0_7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 Read.</a:t>
            </a:r>
            <a:endParaRPr sz="1900"/>
          </a:p>
        </p:txBody>
      </p:sp>
      <p:sp>
        <p:nvSpPr>
          <p:cNvPr id="132" name="Google Shape;132;g3756936c88d_0_75"/>
          <p:cNvSpPr txBox="1"/>
          <p:nvPr>
            <p:ph idx="2" type="body"/>
          </p:nvPr>
        </p:nvSpPr>
        <p:spPr>
          <a:xfrm>
            <a:off x="775080" y="2097179"/>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b="1" lang="en-GB" sz="2400"/>
              <a:t>                                                                 Zerbitzailearen :  Konfigurazioa.</a:t>
            </a:r>
            <a:endParaRPr b="1" sz="2400"/>
          </a:p>
          <a:p>
            <a:pPr indent="0" lvl="0" marL="0" rtl="0" algn="l">
              <a:lnSpc>
                <a:spcPct val="115000"/>
              </a:lnSpc>
              <a:spcBef>
                <a:spcPts val="0"/>
              </a:spcBef>
              <a:spcAft>
                <a:spcPts val="0"/>
              </a:spcAft>
              <a:buSzPts val="1600"/>
              <a:buNone/>
            </a:pPr>
            <a:r>
              <a:t/>
            </a:r>
            <a:endParaRPr sz="2400"/>
          </a:p>
          <a:p>
            <a:pPr indent="-368300" lvl="0" marL="5029200" rtl="0" algn="l">
              <a:lnSpc>
                <a:spcPct val="115000"/>
              </a:lnSpc>
              <a:spcBef>
                <a:spcPts val="0"/>
              </a:spcBef>
              <a:spcAft>
                <a:spcPts val="0"/>
              </a:spcAft>
              <a:buSzPts val="2400"/>
              <a:buChar char="●"/>
            </a:pPr>
            <a:r>
              <a:rPr i="1" lang="en-GB" sz="2400"/>
              <a:t>Name</a:t>
            </a:r>
            <a:r>
              <a:rPr lang="en-GB" sz="2400"/>
              <a:t>:TKNIKA Modbus Server (Aukeran)</a:t>
            </a:r>
            <a:endParaRPr sz="2400"/>
          </a:p>
          <a:p>
            <a:pPr indent="-368300" lvl="0" marL="5029200" rtl="0" algn="l">
              <a:lnSpc>
                <a:spcPct val="115000"/>
              </a:lnSpc>
              <a:spcBef>
                <a:spcPts val="0"/>
              </a:spcBef>
              <a:spcAft>
                <a:spcPts val="0"/>
              </a:spcAft>
              <a:buSzPts val="2400"/>
              <a:buChar char="●"/>
            </a:pPr>
            <a:r>
              <a:rPr i="1" lang="en-GB" sz="2400"/>
              <a:t>Type = TCP</a:t>
            </a:r>
            <a:r>
              <a:rPr lang="en-GB" sz="2400"/>
              <a:t>.</a:t>
            </a:r>
            <a:endParaRPr sz="2400"/>
          </a:p>
          <a:p>
            <a:pPr indent="-368300" lvl="0" marL="5029200" rtl="0" algn="l">
              <a:lnSpc>
                <a:spcPct val="115000"/>
              </a:lnSpc>
              <a:spcBef>
                <a:spcPts val="0"/>
              </a:spcBef>
              <a:spcAft>
                <a:spcPts val="0"/>
              </a:spcAft>
              <a:buSzPts val="2400"/>
              <a:buChar char="●"/>
            </a:pPr>
            <a:r>
              <a:rPr i="1" lang="en-GB" sz="2400"/>
              <a:t>Host</a:t>
            </a:r>
            <a:r>
              <a:rPr lang="en-GB" sz="2400"/>
              <a:t>:  Zerbitzailea (IP).  </a:t>
            </a:r>
            <a:r>
              <a:rPr b="1" lang="en-GB" sz="2400"/>
              <a:t>212.81.181.209</a:t>
            </a:r>
            <a:endParaRPr b="1" sz="2400"/>
          </a:p>
          <a:p>
            <a:pPr indent="-368300" lvl="0" marL="5029200" rtl="0" algn="l">
              <a:lnSpc>
                <a:spcPct val="115000"/>
              </a:lnSpc>
              <a:spcBef>
                <a:spcPts val="0"/>
              </a:spcBef>
              <a:spcAft>
                <a:spcPts val="0"/>
              </a:spcAft>
              <a:buSzPts val="2400"/>
              <a:buChar char="●"/>
            </a:pPr>
            <a:r>
              <a:rPr i="1" lang="en-GB" sz="2400"/>
              <a:t>Port</a:t>
            </a:r>
            <a:r>
              <a:rPr lang="en-GB" sz="2400"/>
              <a:t>: </a:t>
            </a:r>
            <a:r>
              <a:rPr b="1" lang="en-GB" sz="2400"/>
              <a:t>502</a:t>
            </a:r>
            <a:r>
              <a:rPr lang="en-GB" sz="2400"/>
              <a:t>.</a:t>
            </a:r>
            <a:endParaRPr sz="2400"/>
          </a:p>
          <a:p>
            <a:pPr indent="-368300" lvl="0" marL="5029200" rtl="0" algn="l">
              <a:lnSpc>
                <a:spcPct val="115000"/>
              </a:lnSpc>
              <a:spcBef>
                <a:spcPts val="0"/>
              </a:spcBef>
              <a:spcAft>
                <a:spcPts val="0"/>
              </a:spcAft>
              <a:buSzPts val="2400"/>
              <a:buChar char="●"/>
            </a:pPr>
            <a:r>
              <a:rPr i="1" lang="en-GB" sz="2400"/>
              <a:t>TCP Type</a:t>
            </a:r>
            <a:r>
              <a:rPr lang="en-GB" sz="2400"/>
              <a:t>: Default</a:t>
            </a:r>
            <a:endParaRPr sz="2400"/>
          </a:p>
          <a:p>
            <a:pPr indent="-368300" lvl="0" marL="5029200" rtl="0" algn="l">
              <a:lnSpc>
                <a:spcPct val="115000"/>
              </a:lnSpc>
              <a:spcBef>
                <a:spcPts val="0"/>
              </a:spcBef>
              <a:spcAft>
                <a:spcPts val="0"/>
              </a:spcAft>
              <a:buSzPts val="2400"/>
              <a:buChar char="●"/>
            </a:pPr>
            <a:r>
              <a:rPr i="1" lang="en-GB" sz="2400"/>
              <a:t>Unit-id</a:t>
            </a:r>
            <a:r>
              <a:rPr lang="en-GB" sz="2400"/>
              <a:t>: 1.</a:t>
            </a:r>
            <a:endParaRPr sz="2400"/>
          </a:p>
          <a:p>
            <a:pPr indent="-368300" lvl="0" marL="5029200" rtl="0" algn="l">
              <a:lnSpc>
                <a:spcPct val="115000"/>
              </a:lnSpc>
              <a:spcBef>
                <a:spcPts val="0"/>
              </a:spcBef>
              <a:spcAft>
                <a:spcPts val="0"/>
              </a:spcAft>
              <a:buSzPts val="2400"/>
              <a:buChar char="●"/>
            </a:pPr>
            <a:r>
              <a:rPr i="1" lang="en-GB" sz="2400"/>
              <a:t>Timeout (ms):</a:t>
            </a:r>
            <a:r>
              <a:rPr lang="en-GB" sz="2400"/>
              <a:t> Birkonexio denbora</a:t>
            </a:r>
            <a:endParaRPr sz="2400"/>
          </a:p>
        </p:txBody>
      </p:sp>
      <p:sp>
        <p:nvSpPr>
          <p:cNvPr id="133" name="Google Shape;133;g3756936c88d_0_75"/>
          <p:cNvSpPr txBox="1"/>
          <p:nvPr/>
        </p:nvSpPr>
        <p:spPr>
          <a:xfrm>
            <a:off x="1799086" y="3805975"/>
            <a:ext cx="1342800" cy="4155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pic>
        <p:nvPicPr>
          <p:cNvPr id="134" name="Google Shape;134;g3756936c88d_0_75"/>
          <p:cNvPicPr preferRelativeResize="0"/>
          <p:nvPr/>
        </p:nvPicPr>
        <p:blipFill rotWithShape="1">
          <a:blip r:embed="rId3">
            <a:alphaModFix/>
          </a:blip>
          <a:srcRect b="0" l="0" r="0" t="0"/>
          <a:stretch/>
        </p:blipFill>
        <p:spPr>
          <a:xfrm>
            <a:off x="346220" y="1970100"/>
            <a:ext cx="4248150" cy="4267200"/>
          </a:xfrm>
          <a:prstGeom prst="rect">
            <a:avLst/>
          </a:prstGeom>
          <a:noFill/>
          <a:ln>
            <a:noFill/>
          </a:ln>
        </p:spPr>
      </p:pic>
      <p:pic>
        <p:nvPicPr>
          <p:cNvPr id="135" name="Google Shape;135;g3756936c88d_0_75"/>
          <p:cNvPicPr preferRelativeResize="0"/>
          <p:nvPr/>
        </p:nvPicPr>
        <p:blipFill rotWithShape="1">
          <a:blip r:embed="rId4">
            <a:alphaModFix/>
          </a:blip>
          <a:srcRect b="0" l="0" r="0" t="0"/>
          <a:stretch/>
        </p:blipFill>
        <p:spPr>
          <a:xfrm>
            <a:off x="992305" y="1367400"/>
            <a:ext cx="2149463" cy="57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756936c88d_0_8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141" name="Google Shape;141;g3756936c88d_0_8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42" name="Google Shape;142;g3756936c88d_0_8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 Read.</a:t>
            </a:r>
            <a:endParaRPr sz="1900"/>
          </a:p>
        </p:txBody>
      </p:sp>
      <p:sp>
        <p:nvSpPr>
          <p:cNvPr id="143" name="Google Shape;143;g3756936c88d_0_85"/>
          <p:cNvSpPr txBox="1"/>
          <p:nvPr>
            <p:ph idx="2" type="body"/>
          </p:nvPr>
        </p:nvSpPr>
        <p:spPr>
          <a:xfrm>
            <a:off x="775077" y="2097175"/>
            <a:ext cx="6250800" cy="5760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b="1" lang="en-GB" sz="2400"/>
              <a:t>Tknika Modbus zerbitzaria. Aplikazioa.</a:t>
            </a:r>
            <a:endParaRPr b="1"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p:txBody>
      </p:sp>
      <p:sp>
        <p:nvSpPr>
          <p:cNvPr id="144" name="Google Shape;144;g3756936c88d_0_85"/>
          <p:cNvSpPr txBox="1"/>
          <p:nvPr/>
        </p:nvSpPr>
        <p:spPr>
          <a:xfrm>
            <a:off x="1799086" y="3805975"/>
            <a:ext cx="1342800" cy="4155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pic>
        <p:nvPicPr>
          <p:cNvPr id="145" name="Google Shape;145;g3756936c88d_0_85"/>
          <p:cNvPicPr preferRelativeResize="0"/>
          <p:nvPr/>
        </p:nvPicPr>
        <p:blipFill rotWithShape="1">
          <a:blip r:embed="rId3">
            <a:alphaModFix/>
          </a:blip>
          <a:srcRect b="0" l="0" r="0" t="0"/>
          <a:stretch/>
        </p:blipFill>
        <p:spPr>
          <a:xfrm>
            <a:off x="9078991" y="3805975"/>
            <a:ext cx="3019654" cy="647063"/>
          </a:xfrm>
          <a:prstGeom prst="rect">
            <a:avLst/>
          </a:prstGeom>
          <a:noFill/>
          <a:ln>
            <a:noFill/>
          </a:ln>
        </p:spPr>
      </p:pic>
      <p:pic>
        <p:nvPicPr>
          <p:cNvPr id="146" name="Google Shape;146;g3756936c88d_0_85"/>
          <p:cNvPicPr preferRelativeResize="0"/>
          <p:nvPr/>
        </p:nvPicPr>
        <p:blipFill rotWithShape="1">
          <a:blip r:embed="rId4">
            <a:alphaModFix/>
          </a:blip>
          <a:srcRect b="0" l="0" r="0" t="0"/>
          <a:stretch/>
        </p:blipFill>
        <p:spPr>
          <a:xfrm>
            <a:off x="8988555" y="2997925"/>
            <a:ext cx="2962275" cy="657225"/>
          </a:xfrm>
          <a:prstGeom prst="rect">
            <a:avLst/>
          </a:prstGeom>
          <a:noFill/>
          <a:ln>
            <a:noFill/>
          </a:ln>
        </p:spPr>
      </p:pic>
      <p:sp>
        <p:nvSpPr>
          <p:cNvPr id="147" name="Google Shape;147;g3756936c88d_0_85"/>
          <p:cNvSpPr txBox="1"/>
          <p:nvPr/>
        </p:nvSpPr>
        <p:spPr>
          <a:xfrm>
            <a:off x="2377537" y="5479175"/>
            <a:ext cx="9784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FF0000"/>
                </a:solidFill>
                <a:latin typeface="Calibri"/>
                <a:ea typeface="Calibri"/>
                <a:cs typeface="Calibri"/>
                <a:sym typeface="Calibri"/>
              </a:rPr>
              <a:t>Arazoa</a:t>
            </a:r>
            <a:r>
              <a:rPr b="0" i="0" lang="en-GB" sz="1600" u="none" cap="none" strike="noStrike">
                <a:solidFill>
                  <a:srgbClr val="000000"/>
                </a:solidFill>
                <a:latin typeface="Calibri"/>
                <a:ea typeface="Calibri"/>
                <a:cs typeface="Calibri"/>
                <a:sym typeface="Calibri"/>
              </a:rPr>
              <a:t>: Datu guztiak 8 biteko array formatuan datoz. Hau gero Dasboard-ak egiteko ez da komeni, adibidez.</a:t>
            </a:r>
            <a:endParaRPr b="0" i="0" sz="1600" u="none" cap="none" strike="noStrike">
              <a:solidFill>
                <a:srgbClr val="000000"/>
              </a:solidFill>
              <a:latin typeface="Calibri"/>
              <a:ea typeface="Calibri"/>
              <a:cs typeface="Calibri"/>
              <a:sym typeface="Calibri"/>
            </a:endParaRPr>
          </a:p>
        </p:txBody>
      </p:sp>
      <p:pic>
        <p:nvPicPr>
          <p:cNvPr id="148" name="Google Shape;148;g3756936c88d_0_85"/>
          <p:cNvPicPr preferRelativeResize="0"/>
          <p:nvPr/>
        </p:nvPicPr>
        <p:blipFill rotWithShape="1">
          <a:blip r:embed="rId5">
            <a:alphaModFix/>
          </a:blip>
          <a:srcRect b="0" l="0" r="0" t="0"/>
          <a:stretch/>
        </p:blipFill>
        <p:spPr>
          <a:xfrm>
            <a:off x="347896" y="2973376"/>
            <a:ext cx="8465126" cy="1871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756936c88d_0_9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154" name="Google Shape;154;g3756936c88d_0_97"/>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55" name="Google Shape;155;g3756936c88d_0_9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 Read.</a:t>
            </a:r>
            <a:endParaRPr sz="1900"/>
          </a:p>
        </p:txBody>
      </p:sp>
      <p:sp>
        <p:nvSpPr>
          <p:cNvPr id="156" name="Google Shape;156;g3756936c88d_0_97"/>
          <p:cNvSpPr txBox="1"/>
          <p:nvPr>
            <p:ph idx="2" type="body"/>
          </p:nvPr>
        </p:nvSpPr>
        <p:spPr>
          <a:xfrm>
            <a:off x="1013486" y="1880854"/>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b="1" lang="en-GB" sz="2400"/>
              <a:t>Datu irakurria :  Tratamendua. </a:t>
            </a:r>
            <a:r>
              <a:rPr lang="en-GB" sz="2400"/>
              <a:t>Modbusek datuak </a:t>
            </a:r>
            <a:r>
              <a:rPr b="1" i="1" lang="en-GB" sz="2400"/>
              <a:t>array</a:t>
            </a:r>
            <a:r>
              <a:rPr b="1" lang="en-GB" sz="2400"/>
              <a:t> </a:t>
            </a:r>
            <a:r>
              <a:rPr lang="en-GB" sz="2400"/>
              <a:t>formatuan irakurtzen dizkigu beti. Komeni zaigun datu motara aldatu beharko dugu.</a:t>
            </a:r>
            <a:endParaRPr sz="2400"/>
          </a:p>
          <a:p>
            <a:pPr indent="457200" lvl="0" marL="0" rtl="0" algn="l">
              <a:lnSpc>
                <a:spcPct val="115000"/>
              </a:lnSpc>
              <a:spcBef>
                <a:spcPts val="0"/>
              </a:spcBef>
              <a:spcAft>
                <a:spcPts val="0"/>
              </a:spcAft>
              <a:buSzPts val="1600"/>
              <a:buNone/>
            </a:pPr>
            <a:r>
              <a:rPr lang="en-GB" sz="2400"/>
              <a:t> </a:t>
            </a:r>
            <a:endParaRPr sz="2400"/>
          </a:p>
          <a:p>
            <a:pPr indent="0" lvl="0" marL="0" rtl="0" algn="l">
              <a:lnSpc>
                <a:spcPct val="115000"/>
              </a:lnSpc>
              <a:spcBef>
                <a:spcPts val="0"/>
              </a:spcBef>
              <a:spcAft>
                <a:spcPts val="0"/>
              </a:spcAft>
              <a:buSzPts val="1600"/>
              <a:buNone/>
            </a:pPr>
            <a:r>
              <a:t/>
            </a:r>
            <a:endParaRPr sz="2400"/>
          </a:p>
        </p:txBody>
      </p:sp>
      <p:pic>
        <p:nvPicPr>
          <p:cNvPr id="157" name="Google Shape;157;g3756936c88d_0_97"/>
          <p:cNvPicPr preferRelativeResize="0"/>
          <p:nvPr/>
        </p:nvPicPr>
        <p:blipFill rotWithShape="1">
          <a:blip r:embed="rId3">
            <a:alphaModFix/>
          </a:blip>
          <a:srcRect b="25689" l="0" r="0" t="0"/>
          <a:stretch/>
        </p:blipFill>
        <p:spPr>
          <a:xfrm>
            <a:off x="622682" y="5347197"/>
            <a:ext cx="4577401" cy="1144150"/>
          </a:xfrm>
          <a:prstGeom prst="rect">
            <a:avLst/>
          </a:prstGeom>
          <a:noFill/>
          <a:ln>
            <a:noFill/>
          </a:ln>
        </p:spPr>
      </p:pic>
      <p:pic>
        <p:nvPicPr>
          <p:cNvPr id="158" name="Google Shape;158;g3756936c88d_0_97"/>
          <p:cNvPicPr preferRelativeResize="0"/>
          <p:nvPr/>
        </p:nvPicPr>
        <p:blipFill rotWithShape="1">
          <a:blip r:embed="rId4">
            <a:alphaModFix/>
          </a:blip>
          <a:srcRect b="22330" l="0" r="0" t="0"/>
          <a:stretch/>
        </p:blipFill>
        <p:spPr>
          <a:xfrm>
            <a:off x="5876446" y="5437538"/>
            <a:ext cx="4359048" cy="796525"/>
          </a:xfrm>
          <a:prstGeom prst="rect">
            <a:avLst/>
          </a:prstGeom>
          <a:noFill/>
          <a:ln>
            <a:noFill/>
          </a:ln>
        </p:spPr>
      </p:pic>
      <p:cxnSp>
        <p:nvCxnSpPr>
          <p:cNvPr id="159" name="Google Shape;159;g3756936c88d_0_97"/>
          <p:cNvCxnSpPr/>
          <p:nvPr/>
        </p:nvCxnSpPr>
        <p:spPr>
          <a:xfrm flipH="1" rot="10800000">
            <a:off x="2730083" y="4970700"/>
            <a:ext cx="219300" cy="370800"/>
          </a:xfrm>
          <a:prstGeom prst="straightConnector1">
            <a:avLst/>
          </a:prstGeom>
          <a:noFill/>
          <a:ln cap="flat" cmpd="sng" w="9525">
            <a:solidFill>
              <a:schemeClr val="dk2"/>
            </a:solidFill>
            <a:prstDash val="solid"/>
            <a:round/>
            <a:headEnd len="sm" w="sm" type="none"/>
            <a:tailEnd len="med" w="med" type="triangle"/>
          </a:ln>
        </p:spPr>
      </p:cxnSp>
      <p:cxnSp>
        <p:nvCxnSpPr>
          <p:cNvPr id="160" name="Google Shape;160;g3756936c88d_0_97"/>
          <p:cNvCxnSpPr/>
          <p:nvPr/>
        </p:nvCxnSpPr>
        <p:spPr>
          <a:xfrm rot="10800000">
            <a:off x="5813769" y="4987600"/>
            <a:ext cx="810000" cy="506400"/>
          </a:xfrm>
          <a:prstGeom prst="straightConnector1">
            <a:avLst/>
          </a:prstGeom>
          <a:noFill/>
          <a:ln cap="flat" cmpd="sng" w="9525">
            <a:solidFill>
              <a:schemeClr val="dk2"/>
            </a:solidFill>
            <a:prstDash val="solid"/>
            <a:round/>
            <a:headEnd len="sm" w="sm" type="none"/>
            <a:tailEnd len="med" w="med" type="triangle"/>
          </a:ln>
        </p:spPr>
      </p:cxnSp>
      <p:pic>
        <p:nvPicPr>
          <p:cNvPr id="161" name="Google Shape;161;g3756936c88d_0_97"/>
          <p:cNvPicPr preferRelativeResize="0"/>
          <p:nvPr/>
        </p:nvPicPr>
        <p:blipFill rotWithShape="1">
          <a:blip r:embed="rId5">
            <a:alphaModFix/>
          </a:blip>
          <a:srcRect b="0" l="0" r="0" t="0"/>
          <a:stretch/>
        </p:blipFill>
        <p:spPr>
          <a:xfrm>
            <a:off x="9185656" y="3847625"/>
            <a:ext cx="2962276" cy="743295"/>
          </a:xfrm>
          <a:prstGeom prst="rect">
            <a:avLst/>
          </a:prstGeom>
          <a:noFill/>
          <a:ln>
            <a:noFill/>
          </a:ln>
        </p:spPr>
      </p:pic>
      <p:pic>
        <p:nvPicPr>
          <p:cNvPr id="162" name="Google Shape;162;g3756936c88d_0_97"/>
          <p:cNvPicPr preferRelativeResize="0"/>
          <p:nvPr/>
        </p:nvPicPr>
        <p:blipFill rotWithShape="1">
          <a:blip r:embed="rId6">
            <a:alphaModFix/>
          </a:blip>
          <a:srcRect b="0" l="0" r="0" t="0"/>
          <a:stretch/>
        </p:blipFill>
        <p:spPr>
          <a:xfrm>
            <a:off x="9185655" y="3102250"/>
            <a:ext cx="2962275" cy="657225"/>
          </a:xfrm>
          <a:prstGeom prst="rect">
            <a:avLst/>
          </a:prstGeom>
          <a:noFill/>
          <a:ln>
            <a:noFill/>
          </a:ln>
        </p:spPr>
      </p:pic>
      <p:sp>
        <p:nvSpPr>
          <p:cNvPr id="163" name="Google Shape;163;g3756936c88d_0_97"/>
          <p:cNvSpPr/>
          <p:nvPr/>
        </p:nvSpPr>
        <p:spPr>
          <a:xfrm>
            <a:off x="1702073" y="5437550"/>
            <a:ext cx="3404400" cy="114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64" name="Google Shape;164;g3756936c88d_0_97"/>
          <p:cNvSpPr/>
          <p:nvPr/>
        </p:nvSpPr>
        <p:spPr>
          <a:xfrm>
            <a:off x="6831246" y="5521025"/>
            <a:ext cx="3404400" cy="97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65" name="Google Shape;165;g3756936c88d_0_97"/>
          <p:cNvSpPr txBox="1"/>
          <p:nvPr/>
        </p:nvSpPr>
        <p:spPr>
          <a:xfrm>
            <a:off x="1702073" y="5347200"/>
            <a:ext cx="3808800" cy="1523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var I1</a:t>
            </a:r>
            <a:r>
              <a:rPr b="1" i="0" lang="en-GB" sz="2400" u="none" cap="none" strike="noStrike">
                <a:solidFill>
                  <a:srgbClr val="0000FF"/>
                </a:solidFill>
                <a:latin typeface="Calibri"/>
                <a:ea typeface="Calibri"/>
                <a:cs typeface="Calibri"/>
                <a:sym typeface="Calibri"/>
              </a:rPr>
              <a:t>=</a:t>
            </a:r>
            <a:r>
              <a:rPr b="0" i="0" lang="en-GB" sz="2400" u="none" cap="none" strike="noStrike">
                <a:solidFill>
                  <a:srgbClr val="000000"/>
                </a:solidFill>
                <a:latin typeface="Calibri"/>
                <a:ea typeface="Calibri"/>
                <a:cs typeface="Calibri"/>
                <a:sym typeface="Calibri"/>
              </a:rPr>
              <a:t>msg.payload[</a:t>
            </a:r>
            <a:r>
              <a:rPr b="1" i="0" lang="en-GB" sz="2400" u="none" cap="none" strike="noStrike">
                <a:solidFill>
                  <a:srgbClr val="FF9900"/>
                </a:solidFill>
                <a:latin typeface="Calibri"/>
                <a:ea typeface="Calibri"/>
                <a:cs typeface="Calibri"/>
                <a:sym typeface="Calibri"/>
              </a:rPr>
              <a:t>0</a:t>
            </a:r>
            <a:r>
              <a:rPr b="0" i="0" lang="en-GB" sz="2400" u="none" cap="none" strike="noStrike">
                <a:solidFill>
                  <a:srgbClr val="000000"/>
                </a:solidFill>
                <a:latin typeface="Calibri"/>
                <a:ea typeface="Calibri"/>
                <a:cs typeface="Calibri"/>
                <a:sym typeface="Calibri"/>
              </a:rPr>
              <a:t>];</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msg.I1</a:t>
            </a:r>
            <a:r>
              <a:rPr b="1" i="0" lang="en-GB" sz="2400" u="none" cap="none" strike="noStrike">
                <a:solidFill>
                  <a:srgbClr val="0000FF"/>
                </a:solidFill>
                <a:latin typeface="Calibri"/>
                <a:ea typeface="Calibri"/>
                <a:cs typeface="Calibri"/>
                <a:sym typeface="Calibri"/>
              </a:rPr>
              <a:t>=</a:t>
            </a:r>
            <a:r>
              <a:rPr b="0" i="0" lang="en-GB" sz="2400" u="none" cap="none" strike="noStrike">
                <a:solidFill>
                  <a:srgbClr val="000000"/>
                </a:solidFill>
                <a:latin typeface="Calibri"/>
                <a:ea typeface="Calibri"/>
                <a:cs typeface="Calibri"/>
                <a:sym typeface="Calibri"/>
              </a:rPr>
              <a:t>I1;</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9900FF"/>
                </a:solidFill>
                <a:latin typeface="Calibri"/>
                <a:ea typeface="Calibri"/>
                <a:cs typeface="Calibri"/>
                <a:sym typeface="Calibri"/>
              </a:rPr>
              <a:t>return</a:t>
            </a:r>
            <a:r>
              <a:rPr b="0" i="0" lang="en-GB" sz="2400" u="none" cap="none" strike="noStrike">
                <a:solidFill>
                  <a:srgbClr val="000000"/>
                </a:solidFill>
                <a:latin typeface="Calibri"/>
                <a:ea typeface="Calibri"/>
                <a:cs typeface="Calibri"/>
                <a:sym typeface="Calibri"/>
              </a:rPr>
              <a:t> msg;</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66" name="Google Shape;166;g3756936c88d_0_97"/>
          <p:cNvSpPr txBox="1"/>
          <p:nvPr/>
        </p:nvSpPr>
        <p:spPr>
          <a:xfrm>
            <a:off x="6831246" y="5437775"/>
            <a:ext cx="3808800" cy="115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msg.payload</a:t>
            </a:r>
            <a:r>
              <a:rPr b="1" i="0" lang="en-GB" sz="2400" u="none" cap="none" strike="noStrike">
                <a:solidFill>
                  <a:srgbClr val="0000FF"/>
                </a:solidFill>
                <a:latin typeface="Calibri"/>
                <a:ea typeface="Calibri"/>
                <a:cs typeface="Calibri"/>
                <a:sym typeface="Calibri"/>
              </a:rPr>
              <a:t>=</a:t>
            </a:r>
            <a:r>
              <a:rPr b="0" i="0" lang="en-GB" sz="2400" u="none" cap="none" strike="noStrike">
                <a:solidFill>
                  <a:srgbClr val="000000"/>
                </a:solidFill>
                <a:latin typeface="Calibri"/>
                <a:ea typeface="Calibri"/>
                <a:cs typeface="Calibri"/>
                <a:sym typeface="Calibri"/>
              </a:rPr>
              <a:t>msg.I1;</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9900FF"/>
                </a:solidFill>
                <a:latin typeface="Calibri"/>
                <a:ea typeface="Calibri"/>
                <a:cs typeface="Calibri"/>
                <a:sym typeface="Calibri"/>
              </a:rPr>
              <a:t>return</a:t>
            </a:r>
            <a:r>
              <a:rPr b="0" i="0" lang="en-GB" sz="2400" u="none" cap="none" strike="noStrike">
                <a:solidFill>
                  <a:srgbClr val="000000"/>
                </a:solidFill>
                <a:latin typeface="Calibri"/>
                <a:ea typeface="Calibri"/>
                <a:cs typeface="Calibri"/>
                <a:sym typeface="Calibri"/>
              </a:rPr>
              <a:t> msg;</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pic>
        <p:nvPicPr>
          <p:cNvPr id="167" name="Google Shape;167;g3756936c88d_0_97"/>
          <p:cNvPicPr preferRelativeResize="0"/>
          <p:nvPr/>
        </p:nvPicPr>
        <p:blipFill rotWithShape="1">
          <a:blip r:embed="rId7">
            <a:alphaModFix/>
          </a:blip>
          <a:srcRect b="0" l="0" r="0" t="0"/>
          <a:stretch/>
        </p:blipFill>
        <p:spPr>
          <a:xfrm>
            <a:off x="167447" y="3031750"/>
            <a:ext cx="8746871" cy="1926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756936c88d_0_11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173" name="Google Shape;173;g3756936c88d_0_115"/>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74" name="Google Shape;174;g3756936c88d_0_11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 Getter.</a:t>
            </a:r>
            <a:endParaRPr sz="1900"/>
          </a:p>
        </p:txBody>
      </p:sp>
      <p:sp>
        <p:nvSpPr>
          <p:cNvPr id="175" name="Google Shape;175;g3756936c88d_0_115"/>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Clr>
                <a:schemeClr val="dk1"/>
              </a:buClr>
              <a:buSzPts val="1600"/>
              <a:buFont typeface="Arial"/>
              <a:buNone/>
            </a:pPr>
            <a:r>
              <a:rPr lang="en-GB" sz="2400"/>
              <a:t>Modbus-getter :  Zerbitzari baten erregistrotik datuak </a:t>
            </a:r>
            <a:r>
              <a:rPr b="1" lang="en-GB" sz="2400"/>
              <a:t>jarraiak</a:t>
            </a:r>
            <a:r>
              <a:rPr lang="en-GB" sz="2400"/>
              <a:t> irakurri.</a:t>
            </a:r>
            <a:endParaRPr sz="2400"/>
          </a:p>
          <a:p>
            <a:pPr indent="0" lvl="0" marL="0" rtl="0" algn="l">
              <a:lnSpc>
                <a:spcPct val="115000"/>
              </a:lnSpc>
              <a:spcBef>
                <a:spcPts val="0"/>
              </a:spcBef>
              <a:spcAft>
                <a:spcPts val="0"/>
              </a:spcAft>
              <a:buClr>
                <a:schemeClr val="dk1"/>
              </a:buClr>
              <a:buSzPts val="1600"/>
              <a:buFont typeface="Arial"/>
              <a:buNone/>
            </a:pPr>
            <a:r>
              <a:t/>
            </a:r>
            <a:endParaRPr sz="2400"/>
          </a:p>
          <a:p>
            <a:pPr indent="-368300" lvl="0" marL="4572000" rtl="0" algn="l">
              <a:lnSpc>
                <a:spcPct val="115000"/>
              </a:lnSpc>
              <a:spcBef>
                <a:spcPts val="0"/>
              </a:spcBef>
              <a:spcAft>
                <a:spcPts val="0"/>
              </a:spcAft>
              <a:buSzPts val="2400"/>
              <a:buChar char="●"/>
            </a:pPr>
            <a:r>
              <a:rPr b="1" lang="en-GB" sz="2400"/>
              <a:t>Fc 1, Fc2, Fc3, </a:t>
            </a:r>
            <a:r>
              <a:rPr lang="en-GB" sz="2400"/>
              <a:t>eta</a:t>
            </a:r>
            <a:r>
              <a:rPr b="1" lang="en-GB" sz="2400"/>
              <a:t> Fc4 </a:t>
            </a:r>
            <a:r>
              <a:rPr lang="en-GB" sz="2400"/>
              <a:t>funtzioak onartzen ditu.</a:t>
            </a:r>
            <a:endParaRPr sz="2400"/>
          </a:p>
          <a:p>
            <a:pPr indent="457200" lvl="0" marL="5486400" rtl="0" algn="l">
              <a:lnSpc>
                <a:spcPct val="115000"/>
              </a:lnSpc>
              <a:spcBef>
                <a:spcPts val="0"/>
              </a:spcBef>
              <a:spcAft>
                <a:spcPts val="0"/>
              </a:spcAft>
              <a:buClr>
                <a:schemeClr val="dk1"/>
              </a:buClr>
              <a:buSzPts val="1600"/>
              <a:buFont typeface="Arial"/>
              <a:buNone/>
            </a:pPr>
            <a:r>
              <a:rPr lang="en-GB" sz="2400" u="sng">
                <a:solidFill>
                  <a:schemeClr val="hlink"/>
                </a:solidFill>
                <a:hlinkClick r:id="rId3"/>
              </a:rPr>
              <a:t>Funtzio taula</a:t>
            </a:r>
            <a:endParaRPr sz="2400"/>
          </a:p>
          <a:p>
            <a:pPr indent="0" lvl="0" marL="1828800" rtl="0" algn="l">
              <a:lnSpc>
                <a:spcPct val="115000"/>
              </a:lnSpc>
              <a:spcBef>
                <a:spcPts val="0"/>
              </a:spcBef>
              <a:spcAft>
                <a:spcPts val="0"/>
              </a:spcAft>
              <a:buClr>
                <a:schemeClr val="dk1"/>
              </a:buClr>
              <a:buSzPts val="1600"/>
              <a:buFont typeface="Arial"/>
              <a:buNone/>
            </a:pPr>
            <a:r>
              <a:t/>
            </a:r>
            <a:endParaRPr sz="2400"/>
          </a:p>
          <a:p>
            <a:pPr indent="-368300" lvl="0" marL="4572000" rtl="0" algn="l">
              <a:lnSpc>
                <a:spcPct val="115000"/>
              </a:lnSpc>
              <a:spcBef>
                <a:spcPts val="0"/>
              </a:spcBef>
              <a:spcAft>
                <a:spcPts val="0"/>
              </a:spcAft>
              <a:buSzPts val="2400"/>
              <a:buChar char="●"/>
            </a:pPr>
            <a:r>
              <a:rPr b="1" lang="en-GB" sz="2400"/>
              <a:t>Erregistroak </a:t>
            </a:r>
            <a:r>
              <a:rPr lang="en-GB" sz="2400"/>
              <a:t>nahiz </a:t>
            </a:r>
            <a:r>
              <a:rPr b="1" lang="en-GB" sz="2400"/>
              <a:t>bobinak </a:t>
            </a:r>
            <a:r>
              <a:rPr lang="en-GB" sz="2400"/>
              <a:t>irakurtzen ditu </a:t>
            </a:r>
            <a:r>
              <a:rPr b="1" lang="en-GB" sz="2400"/>
              <a:t>sarreran sartzen zaizkion mezuen maiztasunaren arabera</a:t>
            </a:r>
            <a:r>
              <a:rPr lang="en-GB" sz="2400"/>
              <a:t>.</a:t>
            </a:r>
            <a:endParaRPr sz="2400"/>
          </a:p>
        </p:txBody>
      </p:sp>
      <p:pic>
        <p:nvPicPr>
          <p:cNvPr id="176" name="Google Shape;176;g3756936c88d_0_115"/>
          <p:cNvPicPr preferRelativeResize="0"/>
          <p:nvPr/>
        </p:nvPicPr>
        <p:blipFill rotWithShape="1">
          <a:blip r:embed="rId4">
            <a:alphaModFix/>
          </a:blip>
          <a:srcRect b="0" l="0" r="0" t="0"/>
          <a:stretch/>
        </p:blipFill>
        <p:spPr>
          <a:xfrm>
            <a:off x="1292470" y="2974100"/>
            <a:ext cx="2208000" cy="57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756936c88d_0_12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182" name="Google Shape;182;g3756936c88d_0_12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83" name="Google Shape;183;g3756936c88d_0_12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 Getter.</a:t>
            </a:r>
            <a:endParaRPr sz="1900"/>
          </a:p>
        </p:txBody>
      </p:sp>
      <p:sp>
        <p:nvSpPr>
          <p:cNvPr id="184" name="Google Shape;184;g3756936c88d_0_123"/>
          <p:cNvSpPr txBox="1"/>
          <p:nvPr>
            <p:ph idx="2" type="body"/>
          </p:nvPr>
        </p:nvSpPr>
        <p:spPr>
          <a:xfrm>
            <a:off x="730396" y="2097175"/>
            <a:ext cx="113529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b="1" lang="en-GB" sz="2400"/>
              <a:t>                                                                         Modbus-getter konfigurazioa</a:t>
            </a:r>
            <a:endParaRPr b="1" sz="2400"/>
          </a:p>
          <a:p>
            <a:pPr indent="0" lvl="0" marL="5029200" rtl="0" algn="l">
              <a:lnSpc>
                <a:spcPct val="115000"/>
              </a:lnSpc>
              <a:spcBef>
                <a:spcPts val="0"/>
              </a:spcBef>
              <a:spcAft>
                <a:spcPts val="0"/>
              </a:spcAft>
              <a:buSzPts val="1600"/>
              <a:buNone/>
            </a:pPr>
            <a:r>
              <a:t/>
            </a:r>
            <a:endParaRPr sz="2400"/>
          </a:p>
          <a:p>
            <a:pPr indent="-368300" lvl="0" marL="5486400" rtl="0" algn="l">
              <a:lnSpc>
                <a:spcPct val="115000"/>
              </a:lnSpc>
              <a:spcBef>
                <a:spcPts val="0"/>
              </a:spcBef>
              <a:spcAft>
                <a:spcPts val="0"/>
              </a:spcAft>
              <a:buSzPts val="2400"/>
              <a:buChar char="●"/>
            </a:pPr>
            <a:r>
              <a:rPr i="1" lang="en-GB" sz="2400"/>
              <a:t>Name</a:t>
            </a:r>
            <a:r>
              <a:rPr lang="en-GB" sz="2400"/>
              <a:t>. Aukeran.</a:t>
            </a:r>
            <a:endParaRPr sz="2400"/>
          </a:p>
          <a:p>
            <a:pPr indent="-368300" lvl="0" marL="5486400" rtl="0" algn="l">
              <a:lnSpc>
                <a:spcPct val="115000"/>
              </a:lnSpc>
              <a:spcBef>
                <a:spcPts val="0"/>
              </a:spcBef>
              <a:spcAft>
                <a:spcPts val="0"/>
              </a:spcAft>
              <a:buSzPts val="2400"/>
              <a:buChar char="●"/>
            </a:pPr>
            <a:r>
              <a:rPr i="1" lang="en-GB" sz="2400"/>
              <a:t>Unit-id = 1 </a:t>
            </a:r>
            <a:endParaRPr sz="2400"/>
          </a:p>
          <a:p>
            <a:pPr indent="-368300" lvl="0" marL="5486400" rtl="0" algn="l">
              <a:lnSpc>
                <a:spcPct val="115000"/>
              </a:lnSpc>
              <a:spcBef>
                <a:spcPts val="0"/>
              </a:spcBef>
              <a:spcAft>
                <a:spcPts val="0"/>
              </a:spcAft>
              <a:buSzPts val="2400"/>
              <a:buChar char="●"/>
            </a:pPr>
            <a:r>
              <a:rPr i="1" lang="en-GB" sz="2400"/>
              <a:t>FC</a:t>
            </a:r>
            <a:r>
              <a:rPr lang="en-GB" sz="2400"/>
              <a:t>: Funtzioa. FC1 Read Coil.</a:t>
            </a:r>
            <a:endParaRPr sz="2400"/>
          </a:p>
          <a:p>
            <a:pPr indent="-368300" lvl="0" marL="5486400" rtl="0" algn="l">
              <a:lnSpc>
                <a:spcPct val="115000"/>
              </a:lnSpc>
              <a:spcBef>
                <a:spcPts val="0"/>
              </a:spcBef>
              <a:spcAft>
                <a:spcPts val="0"/>
              </a:spcAft>
              <a:buSzPts val="2400"/>
              <a:buChar char="●"/>
            </a:pPr>
            <a:r>
              <a:rPr i="1" lang="en-GB" sz="2400"/>
              <a:t>Address</a:t>
            </a:r>
            <a:r>
              <a:rPr lang="en-GB" sz="2400"/>
              <a:t>: Irakurketa hasierako erregistroa.</a:t>
            </a:r>
            <a:endParaRPr sz="2400"/>
          </a:p>
          <a:p>
            <a:pPr indent="-368300" lvl="0" marL="5486400" rtl="0" algn="l">
              <a:lnSpc>
                <a:spcPct val="115000"/>
              </a:lnSpc>
              <a:spcBef>
                <a:spcPts val="0"/>
              </a:spcBef>
              <a:spcAft>
                <a:spcPts val="0"/>
              </a:spcAft>
              <a:buSzPts val="2400"/>
              <a:buChar char="●"/>
            </a:pPr>
            <a:r>
              <a:rPr i="1" lang="en-GB" sz="2400"/>
              <a:t>Quantity</a:t>
            </a:r>
            <a:r>
              <a:rPr lang="en-GB" sz="2400"/>
              <a:t>: Zenbat erregistro irakurri.</a:t>
            </a:r>
            <a:endParaRPr sz="2400"/>
          </a:p>
          <a:p>
            <a:pPr indent="-368300" lvl="0" marL="5486400" rtl="0" algn="l">
              <a:lnSpc>
                <a:spcPct val="115000"/>
              </a:lnSpc>
              <a:spcBef>
                <a:spcPts val="0"/>
              </a:spcBef>
              <a:spcAft>
                <a:spcPts val="0"/>
              </a:spcAft>
              <a:buSzPts val="2400"/>
              <a:buChar char="●"/>
            </a:pPr>
            <a:r>
              <a:rPr i="1" lang="en-GB" sz="2400"/>
              <a:t>Server:</a:t>
            </a:r>
            <a:r>
              <a:rPr lang="en-GB" sz="2400"/>
              <a:t> Zerbitzailearen IP-a eta portua (502).</a:t>
            </a:r>
            <a:endParaRPr sz="2400"/>
          </a:p>
        </p:txBody>
      </p:sp>
      <p:pic>
        <p:nvPicPr>
          <p:cNvPr id="185" name="Google Shape;185;g3756936c88d_0_123"/>
          <p:cNvPicPr preferRelativeResize="0"/>
          <p:nvPr/>
        </p:nvPicPr>
        <p:blipFill rotWithShape="1">
          <a:blip r:embed="rId3">
            <a:alphaModFix/>
          </a:blip>
          <a:srcRect b="0" l="0" r="0" t="0"/>
          <a:stretch/>
        </p:blipFill>
        <p:spPr>
          <a:xfrm>
            <a:off x="1154051" y="1702238"/>
            <a:ext cx="2208000" cy="576000"/>
          </a:xfrm>
          <a:prstGeom prst="rect">
            <a:avLst/>
          </a:prstGeom>
          <a:noFill/>
          <a:ln>
            <a:noFill/>
          </a:ln>
        </p:spPr>
      </p:pic>
      <p:pic>
        <p:nvPicPr>
          <p:cNvPr id="186" name="Google Shape;186;g3756936c88d_0_123"/>
          <p:cNvPicPr preferRelativeResize="0"/>
          <p:nvPr/>
        </p:nvPicPr>
        <p:blipFill rotWithShape="1">
          <a:blip r:embed="rId4">
            <a:alphaModFix/>
          </a:blip>
          <a:srcRect b="0" l="0" r="0" t="0"/>
          <a:stretch/>
        </p:blipFill>
        <p:spPr>
          <a:xfrm>
            <a:off x="160771" y="2792925"/>
            <a:ext cx="5467350" cy="323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756936c88d_0_13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192" name="Google Shape;192;g3756936c88d_0_13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93" name="Google Shape;193;g3756936c88d_0_13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 Getter.</a:t>
            </a:r>
            <a:endParaRPr sz="1900"/>
          </a:p>
        </p:txBody>
      </p:sp>
      <p:sp>
        <p:nvSpPr>
          <p:cNvPr id="194" name="Google Shape;194;g3756936c88d_0_132"/>
          <p:cNvSpPr txBox="1"/>
          <p:nvPr>
            <p:ph idx="2" type="body"/>
          </p:nvPr>
        </p:nvSpPr>
        <p:spPr>
          <a:xfrm>
            <a:off x="730399" y="2097179"/>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Clr>
                <a:schemeClr val="dk1"/>
              </a:buClr>
              <a:buSzPts val="1600"/>
              <a:buFont typeface="Arial"/>
              <a:buNone/>
            </a:pPr>
            <a:r>
              <a:rPr b="1" lang="en-GB" sz="2400"/>
              <a:t>Datu irakurria :  Tratamendua. </a:t>
            </a:r>
            <a:r>
              <a:rPr lang="en-GB" sz="2400"/>
              <a:t>Modbusek datuak </a:t>
            </a:r>
            <a:r>
              <a:rPr i="1" lang="en-GB" sz="2400"/>
              <a:t>array</a:t>
            </a:r>
            <a:r>
              <a:rPr lang="en-GB" sz="2400"/>
              <a:t> formatuan irakurtzen dizkigu beti. Komeni zaigun datu motara aldatu beharko dugu.</a:t>
            </a:r>
            <a:endParaRPr b="1" sz="2400"/>
          </a:p>
          <a:p>
            <a:pPr indent="0" lvl="0" marL="5029200" rtl="0" algn="l">
              <a:lnSpc>
                <a:spcPct val="115000"/>
              </a:lnSpc>
              <a:spcBef>
                <a:spcPts val="0"/>
              </a:spcBef>
              <a:spcAft>
                <a:spcPts val="0"/>
              </a:spcAft>
              <a:buSzPts val="1600"/>
              <a:buNone/>
            </a:pPr>
            <a:r>
              <a:t/>
            </a:r>
            <a:endParaRPr sz="2400"/>
          </a:p>
        </p:txBody>
      </p:sp>
      <p:pic>
        <p:nvPicPr>
          <p:cNvPr id="195" name="Google Shape;195;g3756936c88d_0_132"/>
          <p:cNvPicPr preferRelativeResize="0"/>
          <p:nvPr/>
        </p:nvPicPr>
        <p:blipFill rotWithShape="1">
          <a:blip r:embed="rId3">
            <a:alphaModFix/>
          </a:blip>
          <a:srcRect b="0" l="0" r="0" t="0"/>
          <a:stretch/>
        </p:blipFill>
        <p:spPr>
          <a:xfrm>
            <a:off x="557536" y="3293625"/>
            <a:ext cx="11316986" cy="990750"/>
          </a:xfrm>
          <a:prstGeom prst="rect">
            <a:avLst/>
          </a:prstGeom>
          <a:noFill/>
          <a:ln>
            <a:noFill/>
          </a:ln>
        </p:spPr>
      </p:pic>
      <p:pic>
        <p:nvPicPr>
          <p:cNvPr id="196" name="Google Shape;196;g3756936c88d_0_132"/>
          <p:cNvPicPr preferRelativeResize="0"/>
          <p:nvPr/>
        </p:nvPicPr>
        <p:blipFill rotWithShape="1">
          <a:blip r:embed="rId4">
            <a:alphaModFix/>
          </a:blip>
          <a:srcRect b="0" l="0" r="0" t="0"/>
          <a:stretch/>
        </p:blipFill>
        <p:spPr>
          <a:xfrm>
            <a:off x="5559910" y="4284375"/>
            <a:ext cx="3702500" cy="2202925"/>
          </a:xfrm>
          <a:prstGeom prst="rect">
            <a:avLst/>
          </a:prstGeom>
          <a:noFill/>
          <a:ln>
            <a:noFill/>
          </a:ln>
        </p:spPr>
      </p:pic>
      <p:sp>
        <p:nvSpPr>
          <p:cNvPr id="197" name="Google Shape;197;g3756936c88d_0_132"/>
          <p:cNvSpPr/>
          <p:nvPr/>
        </p:nvSpPr>
        <p:spPr>
          <a:xfrm>
            <a:off x="6134255" y="4284375"/>
            <a:ext cx="3128400" cy="1869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8" name="Google Shape;198;g3756936c88d_0_132"/>
          <p:cNvSpPr txBox="1"/>
          <p:nvPr/>
        </p:nvSpPr>
        <p:spPr>
          <a:xfrm>
            <a:off x="6134255" y="4157175"/>
            <a:ext cx="37032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2000" u="none" cap="none" strike="noStrike">
                <a:solidFill>
                  <a:schemeClr val="accent4"/>
                </a:solidFill>
                <a:latin typeface="Calibri"/>
                <a:ea typeface="Calibri"/>
                <a:cs typeface="Calibri"/>
                <a:sym typeface="Calibri"/>
              </a:rPr>
              <a:t>var</a:t>
            </a:r>
            <a:r>
              <a:rPr b="0" i="0" lang="en-GB" sz="2000" u="none" cap="none" strike="noStrike">
                <a:solidFill>
                  <a:srgbClr val="000000"/>
                </a:solidFill>
                <a:latin typeface="Calibri"/>
                <a:ea typeface="Calibri"/>
                <a:cs typeface="Calibri"/>
                <a:sym typeface="Calibri"/>
              </a:rPr>
              <a:t> msg1</a:t>
            </a:r>
            <a:r>
              <a:rPr b="1" i="0" lang="en-GB" sz="2000" u="none" cap="none" strike="noStrike">
                <a:solidFill>
                  <a:srgbClr val="0000FF"/>
                </a:solidFill>
                <a:latin typeface="Calibri"/>
                <a:ea typeface="Calibri"/>
                <a:cs typeface="Calibri"/>
                <a:sym typeface="Calibri"/>
              </a:rPr>
              <a:t>=</a:t>
            </a:r>
            <a:r>
              <a:rPr b="0" i="0" lang="en-GB" sz="2000" u="none" cap="none" strike="noStrike">
                <a:solidFill>
                  <a:srgbClr val="000000"/>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2000" u="none" cap="none" strike="noStrike">
                <a:solidFill>
                  <a:schemeClr val="accent4"/>
                </a:solidFill>
                <a:latin typeface="Calibri"/>
                <a:ea typeface="Calibri"/>
                <a:cs typeface="Calibri"/>
                <a:sym typeface="Calibri"/>
              </a:rPr>
              <a:t>var</a:t>
            </a:r>
            <a:r>
              <a:rPr b="0" i="0" lang="en-GB" sz="2000" u="none" cap="none" strike="noStrike">
                <a:solidFill>
                  <a:srgbClr val="000000"/>
                </a:solidFill>
                <a:latin typeface="Calibri"/>
                <a:ea typeface="Calibri"/>
                <a:cs typeface="Calibri"/>
                <a:sym typeface="Calibri"/>
              </a:rPr>
              <a:t> msg2</a:t>
            </a:r>
            <a:r>
              <a:rPr b="1" i="0" lang="en-GB" sz="2000" u="none" cap="none" strike="noStrike">
                <a:solidFill>
                  <a:srgbClr val="0000FF"/>
                </a:solidFill>
                <a:latin typeface="Calibri"/>
                <a:ea typeface="Calibri"/>
                <a:cs typeface="Calibri"/>
                <a:sym typeface="Calibri"/>
              </a:rPr>
              <a:t>=</a:t>
            </a:r>
            <a:r>
              <a:rPr b="0" i="0" lang="en-GB" sz="2000" u="none" cap="none" strike="noStrike">
                <a:solidFill>
                  <a:srgbClr val="000000"/>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GB" sz="2000" u="none" cap="none" strike="noStrike">
                <a:solidFill>
                  <a:schemeClr val="accent4"/>
                </a:solidFill>
                <a:latin typeface="Calibri"/>
                <a:ea typeface="Calibri"/>
                <a:cs typeface="Calibri"/>
                <a:sym typeface="Calibri"/>
              </a:rPr>
              <a:t>var</a:t>
            </a:r>
            <a:r>
              <a:rPr b="0" i="0" lang="en-GB" sz="2000" u="none" cap="none" strike="noStrike">
                <a:solidFill>
                  <a:srgbClr val="000000"/>
                </a:solidFill>
                <a:latin typeface="Calibri"/>
                <a:ea typeface="Calibri"/>
                <a:cs typeface="Calibri"/>
                <a:sym typeface="Calibri"/>
              </a:rPr>
              <a:t> msg3</a:t>
            </a:r>
            <a:r>
              <a:rPr b="1" i="0" lang="en-GB" sz="2000" u="none" cap="none" strike="noStrike">
                <a:solidFill>
                  <a:srgbClr val="0000FF"/>
                </a:solidFill>
                <a:latin typeface="Calibri"/>
                <a:ea typeface="Calibri"/>
                <a:cs typeface="Calibri"/>
                <a:sym typeface="Calibri"/>
              </a:rPr>
              <a:t>=</a:t>
            </a:r>
            <a:r>
              <a:rPr b="0" i="0" lang="en-GB" sz="2000" u="none" cap="none" strike="noStrike">
                <a:solidFill>
                  <a:srgbClr val="000000"/>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Calibri"/>
                <a:ea typeface="Calibri"/>
                <a:cs typeface="Calibri"/>
                <a:sym typeface="Calibri"/>
              </a:rPr>
              <a:t>msg1.payload</a:t>
            </a:r>
            <a:r>
              <a:rPr b="1" i="0" lang="en-GB" sz="2000" u="none" cap="none" strike="noStrike">
                <a:solidFill>
                  <a:srgbClr val="0000FF"/>
                </a:solidFill>
                <a:latin typeface="Calibri"/>
                <a:ea typeface="Calibri"/>
                <a:cs typeface="Calibri"/>
                <a:sym typeface="Calibri"/>
              </a:rPr>
              <a:t>=</a:t>
            </a:r>
            <a:r>
              <a:rPr b="0" i="0" lang="en-GB" sz="2000" u="none" cap="none" strike="noStrike">
                <a:solidFill>
                  <a:srgbClr val="000000"/>
                </a:solidFill>
                <a:latin typeface="Calibri"/>
                <a:ea typeface="Calibri"/>
                <a:cs typeface="Calibri"/>
                <a:sym typeface="Calibri"/>
              </a:rPr>
              <a:t>msg.payload[</a:t>
            </a:r>
            <a:r>
              <a:rPr b="1" i="0" lang="en-GB" sz="2000" u="none" cap="none" strike="noStrike">
                <a:solidFill>
                  <a:srgbClr val="FF9900"/>
                </a:solidFill>
                <a:latin typeface="Calibri"/>
                <a:ea typeface="Calibri"/>
                <a:cs typeface="Calibri"/>
                <a:sym typeface="Calibri"/>
              </a:rPr>
              <a:t>0</a:t>
            </a:r>
            <a:r>
              <a:rPr b="0" i="0" lang="en-GB" sz="2000" u="none" cap="none" strike="noStrike">
                <a:solidFill>
                  <a:srgbClr val="000000"/>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Calibri"/>
                <a:ea typeface="Calibri"/>
                <a:cs typeface="Calibri"/>
                <a:sym typeface="Calibri"/>
              </a:rPr>
              <a:t>msg2.payload</a:t>
            </a:r>
            <a:r>
              <a:rPr b="1" i="0" lang="en-GB" sz="2000" u="none" cap="none" strike="noStrike">
                <a:solidFill>
                  <a:srgbClr val="0000FF"/>
                </a:solidFill>
                <a:latin typeface="Calibri"/>
                <a:ea typeface="Calibri"/>
                <a:cs typeface="Calibri"/>
                <a:sym typeface="Calibri"/>
              </a:rPr>
              <a:t>=</a:t>
            </a:r>
            <a:r>
              <a:rPr b="0" i="0" lang="en-GB" sz="2000" u="none" cap="none" strike="noStrike">
                <a:solidFill>
                  <a:srgbClr val="000000"/>
                </a:solidFill>
                <a:latin typeface="Calibri"/>
                <a:ea typeface="Calibri"/>
                <a:cs typeface="Calibri"/>
                <a:sym typeface="Calibri"/>
              </a:rPr>
              <a:t>msg.payload[</a:t>
            </a:r>
            <a:r>
              <a:rPr b="1" i="0" lang="en-GB" sz="2000" u="none" cap="none" strike="noStrike">
                <a:solidFill>
                  <a:srgbClr val="FF9900"/>
                </a:solidFill>
                <a:latin typeface="Calibri"/>
                <a:ea typeface="Calibri"/>
                <a:cs typeface="Calibri"/>
                <a:sym typeface="Calibri"/>
              </a:rPr>
              <a:t>1</a:t>
            </a:r>
            <a:r>
              <a:rPr b="0" i="0" lang="en-GB" sz="2000" u="none" cap="none" strike="noStrike">
                <a:solidFill>
                  <a:srgbClr val="000000"/>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2000" u="none" cap="none" strike="noStrike">
                <a:solidFill>
                  <a:srgbClr val="000000"/>
                </a:solidFill>
                <a:latin typeface="Calibri"/>
                <a:ea typeface="Calibri"/>
                <a:cs typeface="Calibri"/>
                <a:sym typeface="Calibri"/>
              </a:rPr>
              <a:t>msg3.payload</a:t>
            </a:r>
            <a:r>
              <a:rPr b="1" i="0" lang="en-GB" sz="2000" u="none" cap="none" strike="noStrike">
                <a:solidFill>
                  <a:srgbClr val="0000FF"/>
                </a:solidFill>
                <a:latin typeface="Calibri"/>
                <a:ea typeface="Calibri"/>
                <a:cs typeface="Calibri"/>
                <a:sym typeface="Calibri"/>
              </a:rPr>
              <a:t>=</a:t>
            </a:r>
            <a:r>
              <a:rPr b="0" i="0" lang="en-GB" sz="2000" u="none" cap="none" strike="noStrike">
                <a:solidFill>
                  <a:srgbClr val="000000"/>
                </a:solidFill>
                <a:latin typeface="Calibri"/>
                <a:ea typeface="Calibri"/>
                <a:cs typeface="Calibri"/>
                <a:sym typeface="Calibri"/>
              </a:rPr>
              <a:t>msg.payload[</a:t>
            </a:r>
            <a:r>
              <a:rPr b="1" i="0" lang="en-GB" sz="2000" u="none" cap="none" strike="noStrike">
                <a:solidFill>
                  <a:srgbClr val="FF9900"/>
                </a:solidFill>
                <a:latin typeface="Calibri"/>
                <a:ea typeface="Calibri"/>
                <a:cs typeface="Calibri"/>
                <a:sym typeface="Calibri"/>
              </a:rPr>
              <a:t>2</a:t>
            </a:r>
            <a:r>
              <a:rPr b="0" i="0" lang="en-GB" sz="2000" u="none" cap="none" strike="noStrike">
                <a:solidFill>
                  <a:srgbClr val="000000"/>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accent4"/>
                </a:solidFill>
                <a:latin typeface="Calibri"/>
                <a:ea typeface="Calibri"/>
                <a:cs typeface="Calibri"/>
                <a:sym typeface="Calibri"/>
              </a:rPr>
              <a:t>return</a:t>
            </a:r>
            <a:r>
              <a:rPr b="0" i="0" lang="en-GB" sz="2000" u="none" cap="none" strike="noStrike">
                <a:solidFill>
                  <a:srgbClr val="000000"/>
                </a:solidFill>
                <a:latin typeface="Calibri"/>
                <a:ea typeface="Calibri"/>
                <a:cs typeface="Calibri"/>
                <a:sym typeface="Calibri"/>
              </a:rPr>
              <a:t> [msg1,msg2,msg3]</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756936c88d_0_14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204" name="Google Shape;204;g3756936c88d_0_14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05" name="Google Shape;205;g3756936c88d_0_14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 Write.</a:t>
            </a:r>
            <a:endParaRPr sz="1900"/>
          </a:p>
        </p:txBody>
      </p:sp>
      <p:sp>
        <p:nvSpPr>
          <p:cNvPr id="206" name="Google Shape;206;g3756936c88d_0_143"/>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Modbus-write:  Zerbitzari baten erregistrotan datu </a:t>
            </a:r>
            <a:r>
              <a:rPr b="1" lang="en-GB" sz="2400"/>
              <a:t>jarraiak</a:t>
            </a:r>
            <a:r>
              <a:rPr lang="en-GB" sz="2400"/>
              <a:t>  idatzi.</a:t>
            </a:r>
            <a:endParaRPr sz="2400"/>
          </a:p>
          <a:p>
            <a:pPr indent="0" lvl="0" marL="0" rtl="0" algn="l">
              <a:lnSpc>
                <a:spcPct val="115000"/>
              </a:lnSpc>
              <a:spcBef>
                <a:spcPts val="0"/>
              </a:spcBef>
              <a:spcAft>
                <a:spcPts val="0"/>
              </a:spcAft>
              <a:buClr>
                <a:schemeClr val="dk1"/>
              </a:buClr>
              <a:buSzPts val="1600"/>
              <a:buFont typeface="Arial"/>
              <a:buNone/>
            </a:pPr>
            <a:r>
              <a:t/>
            </a:r>
            <a:endParaRPr sz="2400"/>
          </a:p>
          <a:p>
            <a:pPr indent="-368300" lvl="0" marL="4572000" rtl="0" algn="l">
              <a:lnSpc>
                <a:spcPct val="115000"/>
              </a:lnSpc>
              <a:spcBef>
                <a:spcPts val="0"/>
              </a:spcBef>
              <a:spcAft>
                <a:spcPts val="0"/>
              </a:spcAft>
              <a:buSzPts val="2400"/>
              <a:buChar char="●"/>
            </a:pPr>
            <a:r>
              <a:rPr b="1" lang="en-GB" sz="2400"/>
              <a:t>Fc 5, Fc6, Fc15, </a:t>
            </a:r>
            <a:r>
              <a:rPr lang="en-GB" sz="2400"/>
              <a:t>eta</a:t>
            </a:r>
            <a:r>
              <a:rPr b="1" lang="en-GB" sz="2400"/>
              <a:t> Fc16 </a:t>
            </a:r>
            <a:r>
              <a:rPr lang="en-GB" sz="2400"/>
              <a:t>funtzioak onartzen ditu.</a:t>
            </a:r>
            <a:endParaRPr sz="2400"/>
          </a:p>
          <a:p>
            <a:pPr indent="457200" lvl="0" marL="5486400" rtl="0" algn="l">
              <a:lnSpc>
                <a:spcPct val="115000"/>
              </a:lnSpc>
              <a:spcBef>
                <a:spcPts val="0"/>
              </a:spcBef>
              <a:spcAft>
                <a:spcPts val="0"/>
              </a:spcAft>
              <a:buClr>
                <a:schemeClr val="dk1"/>
              </a:buClr>
              <a:buSzPts val="1600"/>
              <a:buFont typeface="Arial"/>
              <a:buNone/>
            </a:pPr>
            <a:r>
              <a:rPr lang="en-GB" sz="2400" u="sng">
                <a:solidFill>
                  <a:schemeClr val="hlink"/>
                </a:solidFill>
                <a:hlinkClick r:id="rId3"/>
              </a:rPr>
              <a:t>Funtzio taula</a:t>
            </a:r>
            <a:endParaRPr sz="2400"/>
          </a:p>
          <a:p>
            <a:pPr indent="0" lvl="0" marL="1828800" rtl="0" algn="l">
              <a:lnSpc>
                <a:spcPct val="115000"/>
              </a:lnSpc>
              <a:spcBef>
                <a:spcPts val="0"/>
              </a:spcBef>
              <a:spcAft>
                <a:spcPts val="0"/>
              </a:spcAft>
              <a:buClr>
                <a:schemeClr val="dk1"/>
              </a:buClr>
              <a:buSzPts val="1600"/>
              <a:buFont typeface="Arial"/>
              <a:buNone/>
            </a:pPr>
            <a:r>
              <a:t/>
            </a:r>
            <a:endParaRPr sz="2400"/>
          </a:p>
          <a:p>
            <a:pPr indent="-368300" lvl="0" marL="4572000" rtl="0" algn="l">
              <a:lnSpc>
                <a:spcPct val="115000"/>
              </a:lnSpc>
              <a:spcBef>
                <a:spcPts val="0"/>
              </a:spcBef>
              <a:spcAft>
                <a:spcPts val="0"/>
              </a:spcAft>
              <a:buSzPts val="2400"/>
              <a:buChar char="●"/>
            </a:pPr>
            <a:r>
              <a:rPr b="1" lang="en-GB" sz="2400"/>
              <a:t>Erregistroan </a:t>
            </a:r>
            <a:r>
              <a:rPr lang="en-GB" sz="2400"/>
              <a:t>idazten du.</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p:txBody>
      </p:sp>
      <p:pic>
        <p:nvPicPr>
          <p:cNvPr id="207" name="Google Shape;207;g3756936c88d_0_143"/>
          <p:cNvPicPr preferRelativeResize="0"/>
          <p:nvPr/>
        </p:nvPicPr>
        <p:blipFill rotWithShape="1">
          <a:blip r:embed="rId4">
            <a:alphaModFix/>
          </a:blip>
          <a:srcRect b="0" l="0" r="0" t="0"/>
          <a:stretch/>
        </p:blipFill>
        <p:spPr>
          <a:xfrm>
            <a:off x="1278093" y="3141000"/>
            <a:ext cx="2194286" cy="576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756936c88d_0_15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213" name="Google Shape;213;g3756936c88d_0_151"/>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14" name="Google Shape;214;g3756936c88d_0_15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 Write.</a:t>
            </a:r>
            <a:endParaRPr sz="1900"/>
          </a:p>
        </p:txBody>
      </p:sp>
      <p:sp>
        <p:nvSpPr>
          <p:cNvPr id="215" name="Google Shape;215;g3756936c88d_0_151"/>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b="1" lang="en-GB" sz="2400"/>
              <a:t>Modbus-write:  Konfigurazioa</a:t>
            </a:r>
            <a:endParaRPr b="1" sz="2400"/>
          </a:p>
          <a:p>
            <a:pPr indent="0" lvl="0" marL="0" rtl="0" algn="l">
              <a:lnSpc>
                <a:spcPct val="115000"/>
              </a:lnSpc>
              <a:spcBef>
                <a:spcPts val="0"/>
              </a:spcBef>
              <a:spcAft>
                <a:spcPts val="0"/>
              </a:spcAft>
              <a:buSzPts val="1600"/>
              <a:buNone/>
            </a:pPr>
            <a:r>
              <a:t/>
            </a:r>
            <a:endParaRPr sz="2400"/>
          </a:p>
          <a:p>
            <a:pPr indent="-368300" lvl="0" marL="4114800" rtl="0" algn="l">
              <a:lnSpc>
                <a:spcPct val="115000"/>
              </a:lnSpc>
              <a:spcBef>
                <a:spcPts val="0"/>
              </a:spcBef>
              <a:spcAft>
                <a:spcPts val="0"/>
              </a:spcAft>
              <a:buSzPts val="2400"/>
              <a:buChar char="●"/>
            </a:pPr>
            <a:r>
              <a:rPr i="1" lang="en-GB" sz="2400"/>
              <a:t>Name</a:t>
            </a:r>
            <a:r>
              <a:rPr lang="en-GB" sz="2400"/>
              <a:t>. Aukeran.</a:t>
            </a:r>
            <a:endParaRPr sz="2400"/>
          </a:p>
          <a:p>
            <a:pPr indent="-368300" lvl="0" marL="4114800" rtl="0" algn="l">
              <a:lnSpc>
                <a:spcPct val="115000"/>
              </a:lnSpc>
              <a:spcBef>
                <a:spcPts val="0"/>
              </a:spcBef>
              <a:spcAft>
                <a:spcPts val="0"/>
              </a:spcAft>
              <a:buSzPts val="2400"/>
              <a:buChar char="●"/>
            </a:pPr>
            <a:r>
              <a:rPr i="1" lang="en-GB" sz="2400"/>
              <a:t>Unit-id = 1 </a:t>
            </a:r>
            <a:endParaRPr sz="2400"/>
          </a:p>
          <a:p>
            <a:pPr indent="-368300" lvl="0" marL="4114800" rtl="0" algn="l">
              <a:lnSpc>
                <a:spcPct val="115000"/>
              </a:lnSpc>
              <a:spcBef>
                <a:spcPts val="0"/>
              </a:spcBef>
              <a:spcAft>
                <a:spcPts val="0"/>
              </a:spcAft>
              <a:buSzPts val="2400"/>
              <a:buChar char="●"/>
            </a:pPr>
            <a:r>
              <a:rPr i="1" lang="en-GB" sz="2400"/>
              <a:t>FC</a:t>
            </a:r>
            <a:r>
              <a:rPr lang="en-GB" sz="2400"/>
              <a:t>: Funtzioa (Idatzi nahi dena).</a:t>
            </a:r>
            <a:endParaRPr sz="2400"/>
          </a:p>
          <a:p>
            <a:pPr indent="-368300" lvl="0" marL="4114800" rtl="0" algn="l">
              <a:lnSpc>
                <a:spcPct val="115000"/>
              </a:lnSpc>
              <a:spcBef>
                <a:spcPts val="0"/>
              </a:spcBef>
              <a:spcAft>
                <a:spcPts val="0"/>
              </a:spcAft>
              <a:buSzPts val="2400"/>
              <a:buChar char="●"/>
            </a:pPr>
            <a:r>
              <a:rPr i="1" lang="en-GB" sz="2400"/>
              <a:t>Address</a:t>
            </a:r>
            <a:r>
              <a:rPr lang="en-GB" sz="2400"/>
              <a:t>: Idazketa erregistroa.</a:t>
            </a:r>
            <a:endParaRPr sz="2400"/>
          </a:p>
          <a:p>
            <a:pPr indent="-368300" lvl="0" marL="4114800" rtl="0" algn="l">
              <a:lnSpc>
                <a:spcPct val="115000"/>
              </a:lnSpc>
              <a:spcBef>
                <a:spcPts val="0"/>
              </a:spcBef>
              <a:spcAft>
                <a:spcPts val="0"/>
              </a:spcAft>
              <a:buSzPts val="2400"/>
              <a:buChar char="●"/>
            </a:pPr>
            <a:r>
              <a:rPr i="1" lang="en-GB" sz="2400"/>
              <a:t>Server:</a:t>
            </a:r>
            <a:r>
              <a:rPr lang="en-GB" sz="2400"/>
              <a:t> Zerbitzailearen IP-a eta portua (502).</a:t>
            </a:r>
            <a:endParaRPr sz="2400"/>
          </a:p>
          <a:p>
            <a:pPr indent="0" lvl="0" marL="4114800" rtl="0" algn="l">
              <a:lnSpc>
                <a:spcPct val="115000"/>
              </a:lnSpc>
              <a:spcBef>
                <a:spcPts val="0"/>
              </a:spcBef>
              <a:spcAft>
                <a:spcPts val="0"/>
              </a:spcAft>
              <a:buSzPts val="1600"/>
              <a:buNone/>
            </a:pPr>
            <a:r>
              <a:t/>
            </a:r>
            <a:endParaRPr b="1"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p:txBody>
      </p:sp>
      <p:pic>
        <p:nvPicPr>
          <p:cNvPr id="216" name="Google Shape;216;g3756936c88d_0_151"/>
          <p:cNvPicPr preferRelativeResize="0"/>
          <p:nvPr/>
        </p:nvPicPr>
        <p:blipFill rotWithShape="1">
          <a:blip r:embed="rId3">
            <a:alphaModFix/>
          </a:blip>
          <a:srcRect b="0" l="0" r="0" t="0"/>
          <a:stretch/>
        </p:blipFill>
        <p:spPr>
          <a:xfrm>
            <a:off x="5824639" y="2357275"/>
            <a:ext cx="2194286" cy="576000"/>
          </a:xfrm>
          <a:prstGeom prst="rect">
            <a:avLst/>
          </a:prstGeom>
          <a:noFill/>
          <a:ln>
            <a:noFill/>
          </a:ln>
        </p:spPr>
      </p:pic>
      <p:pic>
        <p:nvPicPr>
          <p:cNvPr id="217" name="Google Shape;217;g3756936c88d_0_151"/>
          <p:cNvPicPr preferRelativeResize="0"/>
          <p:nvPr/>
        </p:nvPicPr>
        <p:blipFill rotWithShape="1">
          <a:blip r:embed="rId4">
            <a:alphaModFix/>
          </a:blip>
          <a:srcRect b="0" l="0" r="0" t="0"/>
          <a:stretch/>
        </p:blipFill>
        <p:spPr>
          <a:xfrm>
            <a:off x="406966" y="3246250"/>
            <a:ext cx="3781425" cy="2038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756936c88d_0_16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223" name="Google Shape;223;g3756936c88d_0_16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24" name="Google Shape;224;g3756936c88d_0_16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 Write.</a:t>
            </a:r>
            <a:endParaRPr sz="1900"/>
          </a:p>
        </p:txBody>
      </p:sp>
      <p:sp>
        <p:nvSpPr>
          <p:cNvPr id="225" name="Google Shape;225;g3756936c88d_0_160"/>
          <p:cNvSpPr txBox="1"/>
          <p:nvPr>
            <p:ph idx="2" type="body"/>
          </p:nvPr>
        </p:nvSpPr>
        <p:spPr>
          <a:xfrm>
            <a:off x="696941" y="2159743"/>
            <a:ext cx="10972800" cy="5760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b="1" lang="en-GB" sz="2400"/>
              <a:t>Modbus-write:  aplikazioa</a:t>
            </a:r>
            <a:endParaRPr b="1" sz="2400"/>
          </a:p>
          <a:p>
            <a:pPr indent="0" lvl="0" marL="0" rtl="0" algn="l">
              <a:lnSpc>
                <a:spcPct val="115000"/>
              </a:lnSpc>
              <a:spcBef>
                <a:spcPts val="0"/>
              </a:spcBef>
              <a:spcAft>
                <a:spcPts val="0"/>
              </a:spcAft>
              <a:buSzPts val="1600"/>
              <a:buNone/>
            </a:pPr>
            <a:r>
              <a:t/>
            </a:r>
            <a:endParaRPr sz="2400"/>
          </a:p>
          <a:p>
            <a:pPr indent="0" lvl="0" marL="4114800" rtl="0" algn="l">
              <a:lnSpc>
                <a:spcPct val="115000"/>
              </a:lnSpc>
              <a:spcBef>
                <a:spcPts val="0"/>
              </a:spcBef>
              <a:spcAft>
                <a:spcPts val="0"/>
              </a:spcAft>
              <a:buSzPts val="1600"/>
              <a:buNone/>
            </a:pPr>
            <a:r>
              <a:t/>
            </a:r>
            <a:endParaRPr b="1"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p:txBody>
      </p:sp>
      <p:pic>
        <p:nvPicPr>
          <p:cNvPr id="226" name="Google Shape;226;g3756936c88d_0_160"/>
          <p:cNvPicPr preferRelativeResize="0"/>
          <p:nvPr/>
        </p:nvPicPr>
        <p:blipFill rotWithShape="1">
          <a:blip r:embed="rId3">
            <a:alphaModFix/>
          </a:blip>
          <a:srcRect b="0" l="0" r="0" t="0"/>
          <a:stretch/>
        </p:blipFill>
        <p:spPr>
          <a:xfrm>
            <a:off x="1427437" y="2780775"/>
            <a:ext cx="1013175" cy="1013175"/>
          </a:xfrm>
          <a:prstGeom prst="rect">
            <a:avLst/>
          </a:prstGeom>
          <a:noFill/>
          <a:ln>
            <a:noFill/>
          </a:ln>
        </p:spPr>
      </p:pic>
      <p:cxnSp>
        <p:nvCxnSpPr>
          <p:cNvPr id="227" name="Google Shape;227;g3756936c88d_0_160"/>
          <p:cNvCxnSpPr/>
          <p:nvPr/>
        </p:nvCxnSpPr>
        <p:spPr>
          <a:xfrm>
            <a:off x="2328631" y="2977450"/>
            <a:ext cx="437700" cy="0"/>
          </a:xfrm>
          <a:prstGeom prst="straightConnector1">
            <a:avLst/>
          </a:prstGeom>
          <a:noFill/>
          <a:ln cap="flat" cmpd="sng" w="9525">
            <a:solidFill>
              <a:schemeClr val="dk2"/>
            </a:solidFill>
            <a:prstDash val="solid"/>
            <a:round/>
            <a:headEnd len="sm" w="sm" type="none"/>
            <a:tailEnd len="med" w="med" type="triangle"/>
          </a:ln>
        </p:spPr>
      </p:cxnSp>
      <p:pic>
        <p:nvPicPr>
          <p:cNvPr id="228" name="Google Shape;228;g3756936c88d_0_160"/>
          <p:cNvPicPr preferRelativeResize="0"/>
          <p:nvPr/>
        </p:nvPicPr>
        <p:blipFill rotWithShape="1">
          <a:blip r:embed="rId4">
            <a:alphaModFix/>
          </a:blip>
          <a:srcRect b="0" l="0" r="0" t="0"/>
          <a:stretch/>
        </p:blipFill>
        <p:spPr>
          <a:xfrm>
            <a:off x="3428875" y="2851343"/>
            <a:ext cx="4591050" cy="714375"/>
          </a:xfrm>
          <a:prstGeom prst="rect">
            <a:avLst/>
          </a:prstGeom>
          <a:noFill/>
          <a:ln>
            <a:noFill/>
          </a:ln>
        </p:spPr>
      </p:pic>
      <p:pic>
        <p:nvPicPr>
          <p:cNvPr id="229" name="Google Shape;229;g3756936c88d_0_160"/>
          <p:cNvPicPr preferRelativeResize="0"/>
          <p:nvPr/>
        </p:nvPicPr>
        <p:blipFill rotWithShape="1">
          <a:blip r:embed="rId5">
            <a:alphaModFix/>
          </a:blip>
          <a:srcRect b="0" l="0" r="0" t="0"/>
          <a:stretch/>
        </p:blipFill>
        <p:spPr>
          <a:xfrm>
            <a:off x="4361022" y="3793950"/>
            <a:ext cx="3114675" cy="2209800"/>
          </a:xfrm>
          <a:prstGeom prst="rect">
            <a:avLst/>
          </a:prstGeom>
          <a:noFill/>
          <a:ln>
            <a:noFill/>
          </a:ln>
        </p:spPr>
      </p:pic>
      <p:pic>
        <p:nvPicPr>
          <p:cNvPr id="230" name="Google Shape;230;g3756936c88d_0_160"/>
          <p:cNvPicPr preferRelativeResize="0"/>
          <p:nvPr/>
        </p:nvPicPr>
        <p:blipFill rotWithShape="1">
          <a:blip r:embed="rId6">
            <a:alphaModFix/>
          </a:blip>
          <a:srcRect b="0" l="0" r="0" t="0"/>
          <a:stretch/>
        </p:blipFill>
        <p:spPr>
          <a:xfrm>
            <a:off x="4441996" y="4817400"/>
            <a:ext cx="2952750" cy="923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g3756936c88d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chemeClr val="dk1"/>
                </a:solidFill>
                <a:latin typeface="Arial"/>
                <a:ea typeface="Arial"/>
                <a:cs typeface="Arial"/>
                <a:sym typeface="Arial"/>
              </a:rPr>
              <a:t>Node-RED eta Modbus </a:t>
            </a:r>
            <a:endParaRPr b="1" i="0" sz="5100" u="none" cap="none" strike="noStrike">
              <a:solidFill>
                <a:schemeClr val="dk1"/>
              </a:solidFill>
              <a:latin typeface="Arial"/>
              <a:ea typeface="Arial"/>
              <a:cs typeface="Arial"/>
              <a:sym typeface="Arial"/>
            </a:endParaRPr>
          </a:p>
        </p:txBody>
      </p:sp>
      <p:sp>
        <p:nvSpPr>
          <p:cNvPr id="47" name="Google Shape;47;g3756936c88d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Arial"/>
                <a:ea typeface="Arial"/>
                <a:cs typeface="Arial"/>
                <a:sym typeface="Arial"/>
              </a:rPr>
              <a:t>AITOR AZPIROZ</a:t>
            </a:r>
            <a:endParaRPr b="0" i="0" sz="1500" u="none" cap="none" strike="noStrike">
              <a:solidFill>
                <a:srgbClr val="000000"/>
              </a:solidFill>
              <a:latin typeface="Arial"/>
              <a:ea typeface="Arial"/>
              <a:cs typeface="Arial"/>
              <a:sym typeface="Arial"/>
            </a:endParaRPr>
          </a:p>
        </p:txBody>
      </p:sp>
      <p:sp>
        <p:nvSpPr>
          <p:cNvPr id="48" name="Google Shape;48;g3756936c88d_0_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pic>
        <p:nvPicPr>
          <p:cNvPr id="49" name="Google Shape;49;g3756936c88d_0_0"/>
          <p:cNvPicPr preferRelativeResize="0"/>
          <p:nvPr/>
        </p:nvPicPr>
        <p:blipFill rotWithShape="1">
          <a:blip r:embed="rId3">
            <a:alphaModFix amt="14000"/>
          </a:blip>
          <a:srcRect b="0" l="-10" r="10" t="0"/>
          <a:stretch/>
        </p:blipFill>
        <p:spPr>
          <a:xfrm>
            <a:off x="0" y="0"/>
            <a:ext cx="12190403" cy="65244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3756936c88d_0_17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236" name="Google Shape;236;g3756936c88d_0_17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37" name="Google Shape;237;g3756936c88d_0_17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 Server.</a:t>
            </a:r>
            <a:endParaRPr sz="1900"/>
          </a:p>
        </p:txBody>
      </p:sp>
      <p:sp>
        <p:nvSpPr>
          <p:cNvPr id="238" name="Google Shape;238;g3756936c88d_0_172"/>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Modbus-server: Modbus zerbitzari bat martxan jartzen du.</a:t>
            </a:r>
            <a:endParaRPr sz="2400"/>
          </a:p>
          <a:p>
            <a:pPr indent="457200" lvl="0" marL="0" rtl="0" algn="l">
              <a:lnSpc>
                <a:spcPct val="115000"/>
              </a:lnSpc>
              <a:spcBef>
                <a:spcPts val="0"/>
              </a:spcBef>
              <a:spcAft>
                <a:spcPts val="0"/>
              </a:spcAft>
              <a:buSzPts val="1600"/>
              <a:buNone/>
            </a:pPr>
            <a:r>
              <a:t/>
            </a:r>
            <a:endParaRPr sz="2400"/>
          </a:p>
          <a:p>
            <a:pPr indent="-368300" lvl="0" marL="4572000" rtl="0" algn="l">
              <a:lnSpc>
                <a:spcPct val="115000"/>
              </a:lnSpc>
              <a:spcBef>
                <a:spcPts val="0"/>
              </a:spcBef>
              <a:spcAft>
                <a:spcPts val="0"/>
              </a:spcAft>
              <a:buSzPts val="2400"/>
              <a:buChar char="●"/>
            </a:pPr>
            <a:r>
              <a:rPr b="1" lang="en-GB" sz="2400"/>
              <a:t>Localhost </a:t>
            </a:r>
            <a:r>
              <a:rPr lang="en-GB" sz="2400"/>
              <a:t>helbidean sortzen da eta </a:t>
            </a:r>
            <a:r>
              <a:rPr b="1" lang="en-GB" sz="2400"/>
              <a:t>10502</a:t>
            </a:r>
            <a:r>
              <a:rPr lang="en-GB" sz="2400"/>
              <a:t> portua erabiltzen du.</a:t>
            </a:r>
            <a:endParaRPr sz="2400"/>
          </a:p>
          <a:p>
            <a:pPr indent="0" lvl="0" marL="1828800" rtl="0" algn="l">
              <a:lnSpc>
                <a:spcPct val="115000"/>
              </a:lnSpc>
              <a:spcBef>
                <a:spcPts val="0"/>
              </a:spcBef>
              <a:spcAft>
                <a:spcPts val="0"/>
              </a:spcAft>
              <a:buClr>
                <a:schemeClr val="dk1"/>
              </a:buClr>
              <a:buSzPts val="1600"/>
              <a:buFont typeface="Arial"/>
              <a:buNone/>
            </a:pPr>
            <a:r>
              <a:t/>
            </a:r>
            <a:endParaRPr sz="2400"/>
          </a:p>
          <a:p>
            <a:pPr indent="-368300" lvl="0" marL="4572000" rtl="0" algn="l">
              <a:lnSpc>
                <a:spcPct val="115000"/>
              </a:lnSpc>
              <a:spcBef>
                <a:spcPts val="0"/>
              </a:spcBef>
              <a:spcAft>
                <a:spcPts val="0"/>
              </a:spcAft>
              <a:buSzPts val="2400"/>
              <a:buChar char="●"/>
            </a:pPr>
            <a:r>
              <a:rPr lang="en-GB" sz="2400"/>
              <a:t>Nahi adina </a:t>
            </a:r>
            <a:r>
              <a:rPr b="1" lang="en-GB" sz="2400"/>
              <a:t>sarrera </a:t>
            </a:r>
            <a:r>
              <a:rPr lang="en-GB" sz="2400"/>
              <a:t>eta</a:t>
            </a:r>
            <a:r>
              <a:rPr b="1" lang="en-GB" sz="2400"/>
              <a:t> coil </a:t>
            </a:r>
            <a:r>
              <a:rPr lang="en-GB" sz="2400"/>
              <a:t>sor daitezke.</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457200" lvl="0" marL="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p:txBody>
      </p:sp>
      <p:pic>
        <p:nvPicPr>
          <p:cNvPr id="239" name="Google Shape;239;g3756936c88d_0_172"/>
          <p:cNvPicPr preferRelativeResize="0"/>
          <p:nvPr/>
        </p:nvPicPr>
        <p:blipFill rotWithShape="1">
          <a:blip r:embed="rId3">
            <a:alphaModFix/>
          </a:blip>
          <a:srcRect b="0" l="0" r="0" t="0"/>
          <a:stretch/>
        </p:blipFill>
        <p:spPr>
          <a:xfrm>
            <a:off x="1311147" y="3048000"/>
            <a:ext cx="2640400" cy="651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3756936c88d_0_18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245" name="Google Shape;245;g3756936c88d_0_18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46" name="Google Shape;246;g3756936c88d_0_18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Adibidea LOGO</a:t>
            </a:r>
            <a:endParaRPr sz="1900"/>
          </a:p>
        </p:txBody>
      </p:sp>
      <p:sp>
        <p:nvSpPr>
          <p:cNvPr id="247" name="Google Shape;247;g3756936c88d_0_18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b="1" lang="en-GB" sz="2400"/>
              <a:t>LOGO</a:t>
            </a:r>
            <a:r>
              <a:rPr lang="en-GB" sz="2400"/>
              <a:t> automata batetik 5 lehenengo INPUT-ak eta 5 lehenengo OUTPUT-ak irakurri eta </a:t>
            </a:r>
            <a:r>
              <a:rPr b="1" lang="en-GB" sz="2400"/>
              <a:t>Node-RED</a:t>
            </a:r>
            <a:r>
              <a:rPr lang="en-GB" sz="2400"/>
              <a:t>en dashboard-ean bistaratzu.</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p:txBody>
      </p:sp>
      <p:pic>
        <p:nvPicPr>
          <p:cNvPr id="248" name="Google Shape;248;g3756936c88d_0_180"/>
          <p:cNvPicPr preferRelativeResize="0"/>
          <p:nvPr/>
        </p:nvPicPr>
        <p:blipFill rotWithShape="1">
          <a:blip r:embed="rId3">
            <a:alphaModFix/>
          </a:blip>
          <a:srcRect b="0" l="0" r="0" t="0"/>
          <a:stretch/>
        </p:blipFill>
        <p:spPr>
          <a:xfrm>
            <a:off x="6247220" y="3556550"/>
            <a:ext cx="4619151" cy="2394275"/>
          </a:xfrm>
          <a:prstGeom prst="rect">
            <a:avLst/>
          </a:prstGeom>
          <a:noFill/>
          <a:ln>
            <a:noFill/>
          </a:ln>
        </p:spPr>
      </p:pic>
      <p:pic>
        <p:nvPicPr>
          <p:cNvPr id="249" name="Google Shape;249;g3756936c88d_0_180"/>
          <p:cNvPicPr preferRelativeResize="0"/>
          <p:nvPr/>
        </p:nvPicPr>
        <p:blipFill rotWithShape="1">
          <a:blip r:embed="rId4">
            <a:alphaModFix/>
          </a:blip>
          <a:srcRect b="0" l="0" r="0" t="0"/>
          <a:stretch/>
        </p:blipFill>
        <p:spPr>
          <a:xfrm>
            <a:off x="1992637" y="3903950"/>
            <a:ext cx="2216775" cy="2216775"/>
          </a:xfrm>
          <a:prstGeom prst="rect">
            <a:avLst/>
          </a:prstGeom>
          <a:noFill/>
          <a:ln>
            <a:noFill/>
          </a:ln>
        </p:spPr>
      </p:pic>
      <p:cxnSp>
        <p:nvCxnSpPr>
          <p:cNvPr id="250" name="Google Shape;250;g3756936c88d_0_180"/>
          <p:cNvCxnSpPr/>
          <p:nvPr/>
        </p:nvCxnSpPr>
        <p:spPr>
          <a:xfrm>
            <a:off x="5458891" y="4219225"/>
            <a:ext cx="889200" cy="0"/>
          </a:xfrm>
          <a:prstGeom prst="straightConnector1">
            <a:avLst/>
          </a:prstGeom>
          <a:noFill/>
          <a:ln cap="flat" cmpd="sng" w="9525">
            <a:solidFill>
              <a:schemeClr val="dk2"/>
            </a:solidFill>
            <a:prstDash val="solid"/>
            <a:round/>
            <a:headEnd len="sm" w="sm" type="none"/>
            <a:tailEnd len="med" w="med" type="triangle"/>
          </a:ln>
        </p:spPr>
      </p:cxnSp>
      <p:cxnSp>
        <p:nvCxnSpPr>
          <p:cNvPr id="251" name="Google Shape;251;g3756936c88d_0_180"/>
          <p:cNvCxnSpPr/>
          <p:nvPr/>
        </p:nvCxnSpPr>
        <p:spPr>
          <a:xfrm>
            <a:off x="5458891" y="4442175"/>
            <a:ext cx="889200" cy="0"/>
          </a:xfrm>
          <a:prstGeom prst="straightConnector1">
            <a:avLst/>
          </a:prstGeom>
          <a:noFill/>
          <a:ln cap="flat" cmpd="sng" w="9525">
            <a:solidFill>
              <a:schemeClr val="dk2"/>
            </a:solidFill>
            <a:prstDash val="solid"/>
            <a:round/>
            <a:headEnd len="sm" w="sm" type="none"/>
            <a:tailEnd len="med" w="med" type="triangle"/>
          </a:ln>
        </p:spPr>
      </p:cxnSp>
      <p:pic>
        <p:nvPicPr>
          <p:cNvPr id="252" name="Google Shape;252;g3756936c88d_0_180"/>
          <p:cNvPicPr preferRelativeResize="0"/>
          <p:nvPr/>
        </p:nvPicPr>
        <p:blipFill rotWithShape="1">
          <a:blip r:embed="rId5">
            <a:alphaModFix/>
          </a:blip>
          <a:srcRect b="0" l="0" r="0" t="0"/>
          <a:stretch/>
        </p:blipFill>
        <p:spPr>
          <a:xfrm>
            <a:off x="4500971" y="4665119"/>
            <a:ext cx="1158375" cy="6426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3756936c88d_0_19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258" name="Google Shape;258;g3756936c88d_0_19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259" name="Google Shape;259;g3756936c88d_0_19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Adibidea LOGO</a:t>
            </a:r>
            <a:endParaRPr sz="1900"/>
          </a:p>
        </p:txBody>
      </p:sp>
      <p:sp>
        <p:nvSpPr>
          <p:cNvPr id="260" name="Google Shape;260;g3756936c88d_0_192"/>
          <p:cNvSpPr txBox="1"/>
          <p:nvPr/>
        </p:nvSpPr>
        <p:spPr>
          <a:xfrm>
            <a:off x="874965" y="6090000"/>
            <a:ext cx="10148400" cy="51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GIF 36 - Modbus2Dashboard</a:t>
            </a:r>
            <a:endParaRPr b="0" i="0" sz="2000" u="none" cap="none" strike="noStrike">
              <a:solidFill>
                <a:srgbClr val="000000"/>
              </a:solidFill>
              <a:latin typeface="Arial"/>
              <a:ea typeface="Arial"/>
              <a:cs typeface="Arial"/>
              <a:sym typeface="Arial"/>
            </a:endParaRPr>
          </a:p>
        </p:txBody>
      </p:sp>
      <p:pic>
        <p:nvPicPr>
          <p:cNvPr id="261" name="Google Shape;261;g3756936c88d_0_192">
            <a:hlinkClick r:id="rId3"/>
          </p:cNvPr>
          <p:cNvPicPr preferRelativeResize="0"/>
          <p:nvPr/>
        </p:nvPicPr>
        <p:blipFill rotWithShape="1">
          <a:blip r:embed="rId4">
            <a:alphaModFix/>
          </a:blip>
          <a:srcRect b="0" l="0" r="0" t="0"/>
          <a:stretch/>
        </p:blipFill>
        <p:spPr>
          <a:xfrm>
            <a:off x="2748411" y="2055268"/>
            <a:ext cx="6400800" cy="3752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Icon&#10;&#10;Description automatically generated" id="266" name="Google Shape;266;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267" name="Google Shape;267;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268" name="Google Shape;268;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269" name="Google Shape;269;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270" name="Google Shape;270;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271" name="Google Shape;271;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272" name="Google Shape;272;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273" name="Google Shape;273;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274" name="Google Shape;274;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3756936c88d_0_8"/>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5" name="Google Shape;55;g3756936c88d_0_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56" name="Google Shape;56;g3756936c88d_0_8"/>
          <p:cNvSpPr txBox="1"/>
          <p:nvPr>
            <p:ph idx="1" type="body"/>
          </p:nvPr>
        </p:nvSpPr>
        <p:spPr>
          <a:xfrm>
            <a:off x="3454275" y="1988850"/>
            <a:ext cx="52833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Sarrera</a:t>
            </a:r>
            <a:endParaRPr sz="2300"/>
          </a:p>
          <a:p>
            <a:pPr indent="0" lvl="0" marL="4572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2. Nodoak</a:t>
            </a:r>
            <a:endParaRPr sz="2300"/>
          </a:p>
          <a:p>
            <a:pPr indent="-361950" lvl="1" marL="914400" rtl="0" algn="just">
              <a:lnSpc>
                <a:spcPct val="100000"/>
              </a:lnSpc>
              <a:spcBef>
                <a:spcPts val="0"/>
              </a:spcBef>
              <a:spcAft>
                <a:spcPts val="0"/>
              </a:spcAft>
              <a:buSzPts val="2300"/>
              <a:buAutoNum type="alphaLcPeriod"/>
            </a:pPr>
            <a:r>
              <a:rPr lang="en-GB" sz="2300"/>
              <a:t>Response</a:t>
            </a:r>
            <a:endParaRPr sz="2300"/>
          </a:p>
          <a:p>
            <a:pPr indent="-361950" lvl="1" marL="914400" rtl="0" algn="just">
              <a:lnSpc>
                <a:spcPct val="100000"/>
              </a:lnSpc>
              <a:spcBef>
                <a:spcPts val="0"/>
              </a:spcBef>
              <a:spcAft>
                <a:spcPts val="0"/>
              </a:spcAft>
              <a:buSzPts val="2300"/>
              <a:buAutoNum type="alphaLcPeriod"/>
            </a:pPr>
            <a:r>
              <a:rPr lang="en-GB" sz="2300"/>
              <a:t>Read</a:t>
            </a:r>
            <a:endParaRPr sz="2300"/>
          </a:p>
          <a:p>
            <a:pPr indent="-361950" lvl="1" marL="914400" rtl="0" algn="just">
              <a:lnSpc>
                <a:spcPct val="100000"/>
              </a:lnSpc>
              <a:spcBef>
                <a:spcPts val="0"/>
              </a:spcBef>
              <a:spcAft>
                <a:spcPts val="0"/>
              </a:spcAft>
              <a:buSzPts val="2300"/>
              <a:buAutoNum type="alphaLcPeriod"/>
            </a:pPr>
            <a:r>
              <a:rPr lang="en-GB" sz="2300"/>
              <a:t>Getter</a:t>
            </a:r>
            <a:endParaRPr sz="2300"/>
          </a:p>
          <a:p>
            <a:pPr indent="-361950" lvl="1" marL="914400" rtl="0" algn="just">
              <a:lnSpc>
                <a:spcPct val="100000"/>
              </a:lnSpc>
              <a:spcBef>
                <a:spcPts val="0"/>
              </a:spcBef>
              <a:spcAft>
                <a:spcPts val="0"/>
              </a:spcAft>
              <a:buSzPts val="2300"/>
              <a:buAutoNum type="alphaLcPeriod"/>
            </a:pPr>
            <a:r>
              <a:rPr lang="en-GB" sz="2300"/>
              <a:t>Write</a:t>
            </a:r>
            <a:endParaRPr sz="2300"/>
          </a:p>
          <a:p>
            <a:pPr indent="-361950" lvl="1" marL="914400" rtl="0" algn="just">
              <a:lnSpc>
                <a:spcPct val="100000"/>
              </a:lnSpc>
              <a:spcBef>
                <a:spcPts val="0"/>
              </a:spcBef>
              <a:spcAft>
                <a:spcPts val="0"/>
              </a:spcAft>
              <a:buSzPts val="2300"/>
              <a:buAutoNum type="alphaLcPeriod"/>
            </a:pPr>
            <a:r>
              <a:rPr lang="en-GB" sz="2300"/>
              <a:t>Server</a:t>
            </a:r>
            <a:endParaRPr sz="2300"/>
          </a:p>
          <a:p>
            <a:pPr indent="0" lvl="0" marL="9144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3. Adibidea LOGO</a:t>
            </a:r>
            <a:endParaRPr sz="2300"/>
          </a:p>
          <a:p>
            <a:pPr indent="0" lvl="0" marL="457200" rtl="0" algn="just">
              <a:lnSpc>
                <a:spcPct val="100000"/>
              </a:lnSpc>
              <a:spcBef>
                <a:spcPts val="0"/>
              </a:spcBef>
              <a:spcAft>
                <a:spcPts val="0"/>
              </a:spcAft>
              <a:buSzPts val="1900"/>
              <a:buNone/>
            </a:pPr>
            <a:r>
              <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3756936c88d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62" name="Google Shape;62;g3756936c88d_0_1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63" name="Google Shape;63;g3756936c88d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64" name="Google Shape;64;g3756936c88d_0_14"/>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Modbus eta Node-RED lotzen dituen modulua </a:t>
            </a:r>
            <a:r>
              <a:rPr b="1" lang="en-GB" sz="2400"/>
              <a:t>node-red-contrib-modbus</a:t>
            </a:r>
            <a:r>
              <a:rPr lang="en-GB" sz="2400"/>
              <a:t> deitzen da:</a:t>
            </a:r>
            <a:endParaRPr sz="2400"/>
          </a:p>
          <a:p>
            <a:pPr indent="457200" lvl="0" marL="0" rtl="0" algn="l">
              <a:lnSpc>
                <a:spcPct val="115000"/>
              </a:lnSpc>
              <a:spcBef>
                <a:spcPts val="0"/>
              </a:spcBef>
              <a:spcAft>
                <a:spcPts val="0"/>
              </a:spcAft>
              <a:buSzPts val="1600"/>
              <a:buNone/>
            </a:pPr>
            <a:r>
              <a:t/>
            </a:r>
            <a:endParaRPr sz="2400"/>
          </a:p>
          <a:p>
            <a:pPr indent="0" lvl="0" marL="0" rtl="0" algn="ctr">
              <a:lnSpc>
                <a:spcPct val="115000"/>
              </a:lnSpc>
              <a:spcBef>
                <a:spcPts val="0"/>
              </a:spcBef>
              <a:spcAft>
                <a:spcPts val="0"/>
              </a:spcAft>
              <a:buSzPts val="1600"/>
              <a:buNone/>
            </a:pPr>
            <a:r>
              <a:rPr lang="en-GB" sz="2400" u="sng">
                <a:solidFill>
                  <a:schemeClr val="hlink"/>
                </a:solidFill>
                <a:hlinkClick r:id="rId3"/>
              </a:rPr>
              <a:t>https://flows.nodered.org/node/node-red-contrib-modbus</a:t>
            </a:r>
            <a:endParaRPr sz="2400"/>
          </a:p>
          <a:p>
            <a:pPr indent="0" lvl="0" marL="0" rtl="0" algn="ctr">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Node-REDeko  “manage palette”etik instalatu daiteke.</a:t>
            </a:r>
            <a:endParaRPr sz="2400"/>
          </a:p>
          <a:p>
            <a:pPr indent="0" lvl="0" marL="457200" rtl="0" algn="l">
              <a:lnSpc>
                <a:spcPct val="115000"/>
              </a:lnSpc>
              <a:spcBef>
                <a:spcPts val="0"/>
              </a:spcBef>
              <a:spcAft>
                <a:spcPts val="0"/>
              </a:spcAft>
              <a:buSzPts val="1600"/>
              <a:buNone/>
            </a:pPr>
            <a:r>
              <a:t/>
            </a:r>
            <a:endParaRPr sz="2400"/>
          </a:p>
        </p:txBody>
      </p:sp>
      <p:pic>
        <p:nvPicPr>
          <p:cNvPr id="65" name="Google Shape;65;g3756936c88d_0_14"/>
          <p:cNvPicPr preferRelativeResize="0"/>
          <p:nvPr/>
        </p:nvPicPr>
        <p:blipFill rotWithShape="1">
          <a:blip r:embed="rId4">
            <a:alphaModFix/>
          </a:blip>
          <a:srcRect b="0" l="0" r="0" t="0"/>
          <a:stretch/>
        </p:blipFill>
        <p:spPr>
          <a:xfrm>
            <a:off x="3409597" y="5265088"/>
            <a:ext cx="5372100" cy="828675"/>
          </a:xfrm>
          <a:prstGeom prst="rect">
            <a:avLst/>
          </a:prstGeom>
          <a:noFill/>
          <a:ln cap="flat" cmpd="sng" w="9525">
            <a:solidFill>
              <a:srgbClr val="B7B7B7"/>
            </a:solidFill>
            <a:prstDash val="solid"/>
            <a:round/>
            <a:headEnd len="sm" w="sm" type="none"/>
            <a:tailEnd len="sm" w="sm" type="none"/>
          </a:ln>
        </p:spPr>
      </p:pic>
      <p:sp>
        <p:nvSpPr>
          <p:cNvPr id="66" name="Google Shape;66;g3756936c88d_0_14"/>
          <p:cNvSpPr/>
          <p:nvPr/>
        </p:nvSpPr>
        <p:spPr>
          <a:xfrm>
            <a:off x="8061883" y="5781275"/>
            <a:ext cx="582000" cy="213300"/>
          </a:xfrm>
          <a:prstGeom prst="rect">
            <a:avLst/>
          </a:prstGeom>
          <a:noFill/>
          <a:ln cap="flat" cmpd="sng" w="190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3756936c88d_0_2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72" name="Google Shape;72;g3756936c88d_0_2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73" name="Google Shape;73;g3756936c88d_0_2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74" name="Google Shape;74;g3756936c88d_0_23"/>
          <p:cNvSpPr txBox="1"/>
          <p:nvPr>
            <p:ph idx="2" type="body"/>
          </p:nvPr>
        </p:nvSpPr>
        <p:spPr>
          <a:xfrm>
            <a:off x="775078" y="2357275"/>
            <a:ext cx="5492100" cy="3816300"/>
          </a:xfrm>
          <a:prstGeom prst="rect">
            <a:avLst/>
          </a:prstGeom>
          <a:noFill/>
          <a:ln>
            <a:noFill/>
          </a:ln>
        </p:spPr>
        <p:txBody>
          <a:bodyPr anchorCtr="0" anchor="ctr" bIns="45700" lIns="91425" spcFirstLastPara="1" rIns="91425" wrap="square" tIns="45700">
            <a:noAutofit/>
          </a:bodyPr>
          <a:lstStyle/>
          <a:p>
            <a:pPr indent="457200" lvl="0" marL="0" rtl="0" algn="ctr">
              <a:lnSpc>
                <a:spcPct val="115000"/>
              </a:lnSpc>
              <a:spcBef>
                <a:spcPts val="0"/>
              </a:spcBef>
              <a:spcAft>
                <a:spcPts val="0"/>
              </a:spcAft>
              <a:buSzPts val="1600"/>
              <a:buNone/>
            </a:pPr>
            <a:r>
              <a:rPr lang="en-GB" sz="2400"/>
              <a:t>Hurrengo elementuak ditu </a:t>
            </a:r>
            <a:r>
              <a:rPr b="1" lang="en-GB" sz="2400"/>
              <a:t>node-red-contrib-modbus </a:t>
            </a:r>
            <a:r>
              <a:rPr lang="en-GB" sz="2400"/>
              <a:t> palletak.</a:t>
            </a:r>
            <a:endParaRPr sz="2400"/>
          </a:p>
          <a:p>
            <a:pPr indent="0" lvl="0" marL="457200" rtl="0" algn="l">
              <a:lnSpc>
                <a:spcPct val="115000"/>
              </a:lnSpc>
              <a:spcBef>
                <a:spcPts val="0"/>
              </a:spcBef>
              <a:spcAft>
                <a:spcPts val="0"/>
              </a:spcAft>
              <a:buSzPts val="1600"/>
              <a:buNone/>
            </a:pPr>
            <a:r>
              <a:t/>
            </a:r>
            <a:endParaRPr sz="2400"/>
          </a:p>
        </p:txBody>
      </p:sp>
      <p:pic>
        <p:nvPicPr>
          <p:cNvPr id="75" name="Google Shape;75;g3756936c88d_0_23"/>
          <p:cNvPicPr preferRelativeResize="0"/>
          <p:nvPr/>
        </p:nvPicPr>
        <p:blipFill rotWithShape="1">
          <a:blip r:embed="rId3">
            <a:alphaModFix/>
          </a:blip>
          <a:srcRect b="0" l="0" r="0" t="0"/>
          <a:stretch/>
        </p:blipFill>
        <p:spPr>
          <a:xfrm>
            <a:off x="7000624" y="1900412"/>
            <a:ext cx="1935820" cy="4483537"/>
          </a:xfrm>
          <a:prstGeom prst="rect">
            <a:avLst/>
          </a:prstGeom>
          <a:noFill/>
          <a:ln>
            <a:noFill/>
          </a:ln>
        </p:spPr>
      </p:pic>
      <p:pic>
        <p:nvPicPr>
          <p:cNvPr id="76" name="Google Shape;76;g3756936c88d_0_23"/>
          <p:cNvPicPr preferRelativeResize="0"/>
          <p:nvPr/>
        </p:nvPicPr>
        <p:blipFill rotWithShape="1">
          <a:blip r:embed="rId4">
            <a:alphaModFix/>
          </a:blip>
          <a:srcRect b="0" l="0" r="0" t="0"/>
          <a:stretch/>
        </p:blipFill>
        <p:spPr>
          <a:xfrm>
            <a:off x="9354328" y="2904450"/>
            <a:ext cx="1858875" cy="2721950"/>
          </a:xfrm>
          <a:prstGeom prst="rect">
            <a:avLst/>
          </a:prstGeom>
          <a:noFill/>
          <a:ln>
            <a:noFill/>
          </a:ln>
        </p:spPr>
      </p:pic>
      <p:sp>
        <p:nvSpPr>
          <p:cNvPr id="77" name="Google Shape;77;g3756936c88d_0_23"/>
          <p:cNvSpPr/>
          <p:nvPr/>
        </p:nvSpPr>
        <p:spPr>
          <a:xfrm>
            <a:off x="7169691" y="2399225"/>
            <a:ext cx="1590000" cy="650400"/>
          </a:xfrm>
          <a:prstGeom prst="flowChartAlternateProcess">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0000"/>
              </a:solidFill>
              <a:latin typeface="Arial"/>
              <a:ea typeface="Arial"/>
              <a:cs typeface="Arial"/>
              <a:sym typeface="Arial"/>
            </a:endParaRPr>
          </a:p>
        </p:txBody>
      </p:sp>
      <p:sp>
        <p:nvSpPr>
          <p:cNvPr id="78" name="Google Shape;78;g3756936c88d_0_23"/>
          <p:cNvSpPr/>
          <p:nvPr/>
        </p:nvSpPr>
        <p:spPr>
          <a:xfrm>
            <a:off x="7169691" y="3049625"/>
            <a:ext cx="1590000" cy="650400"/>
          </a:xfrm>
          <a:prstGeom prst="flowChartAlternateProcess">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0000"/>
              </a:solidFill>
              <a:latin typeface="Arial"/>
              <a:ea typeface="Arial"/>
              <a:cs typeface="Arial"/>
              <a:sym typeface="Arial"/>
            </a:endParaRPr>
          </a:p>
        </p:txBody>
      </p:sp>
      <p:sp>
        <p:nvSpPr>
          <p:cNvPr id="79" name="Google Shape;79;g3756936c88d_0_23"/>
          <p:cNvSpPr/>
          <p:nvPr/>
        </p:nvSpPr>
        <p:spPr>
          <a:xfrm>
            <a:off x="7169691" y="5073075"/>
            <a:ext cx="1590000" cy="650400"/>
          </a:xfrm>
          <a:prstGeom prst="flowChartAlternateProcess">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0000"/>
              </a:solidFill>
              <a:latin typeface="Arial"/>
              <a:ea typeface="Arial"/>
              <a:cs typeface="Arial"/>
              <a:sym typeface="Arial"/>
            </a:endParaRPr>
          </a:p>
        </p:txBody>
      </p:sp>
      <p:sp>
        <p:nvSpPr>
          <p:cNvPr id="80" name="Google Shape;80;g3756936c88d_0_23"/>
          <p:cNvSpPr/>
          <p:nvPr/>
        </p:nvSpPr>
        <p:spPr>
          <a:xfrm>
            <a:off x="7169691" y="3736150"/>
            <a:ext cx="1590000" cy="650400"/>
          </a:xfrm>
          <a:prstGeom prst="flowChartAlternateProcess">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3756936c88d_0_3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86" name="Google Shape;86;g3756936c88d_0_3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87" name="Google Shape;87;g3756936c88d_0_3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88" name="Google Shape;88;g3756936c88d_0_36"/>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Moduluak Modbus-eko bi rolak bete ditzake:</a:t>
            </a:r>
            <a:endParaRPr sz="2400"/>
          </a:p>
          <a:p>
            <a:pPr indent="45720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b="1" lang="en-GB" sz="2400"/>
              <a:t>Zerbitzaria (morroia)</a:t>
            </a:r>
            <a:r>
              <a:rPr lang="en-GB" sz="2400"/>
              <a:t>: Node-REDeko aldagaiak Modbus bitartez partekatu.</a:t>
            </a:r>
            <a:endParaRPr sz="2400"/>
          </a:p>
          <a:p>
            <a:pPr indent="0" lvl="0" marL="182880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b="1" lang="en-GB" sz="2400"/>
              <a:t>Bezeroa (maixua)</a:t>
            </a:r>
            <a:r>
              <a:rPr lang="en-GB" sz="2400"/>
              <a:t>: Modbus zerbitzari bateko informazioa irakurri eta Node-REDera eraman.</a:t>
            </a:r>
            <a:endParaRPr sz="24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rPr lang="en-GB" sz="2400"/>
              <a:t>	Ikastaroan bigarren rola bakarrik aztertuko dugu: </a:t>
            </a:r>
            <a:r>
              <a:rPr b="1" lang="en-GB" sz="2400"/>
              <a:t>bezeroa</a:t>
            </a:r>
            <a:r>
              <a:rPr lang="en-GB" sz="2400"/>
              <a:t>.</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756936c88d_0_4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94" name="Google Shape;94;g3756936c88d_0_4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95" name="Google Shape;95;g3756936c88d_0_4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96" name="Google Shape;96;g3756936c88d_0_43"/>
          <p:cNvSpPr txBox="1"/>
          <p:nvPr>
            <p:ph idx="2" type="body"/>
          </p:nvPr>
        </p:nvSpPr>
        <p:spPr>
          <a:xfrm>
            <a:off x="801083" y="2097180"/>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Modbus modulua 10 nodoz osatua dago. Interesgarrienak:</a:t>
            </a:r>
            <a:endParaRPr sz="2400"/>
          </a:p>
          <a:p>
            <a:pPr indent="457200" lvl="0" marL="0" rtl="0" algn="l">
              <a:lnSpc>
                <a:spcPct val="115000"/>
              </a:lnSpc>
              <a:spcBef>
                <a:spcPts val="0"/>
              </a:spcBef>
              <a:spcAft>
                <a:spcPts val="0"/>
              </a:spcAft>
              <a:buSzPts val="1600"/>
              <a:buNone/>
            </a:pPr>
            <a:r>
              <a:rPr lang="en-GB" sz="2400" u="sng">
                <a:solidFill>
                  <a:schemeClr val="hlink"/>
                </a:solidFill>
                <a:hlinkClick r:id="rId3"/>
              </a:rPr>
              <a:t>https://stevesnoderedguide.com/node-red-modbus</a:t>
            </a:r>
            <a:endParaRPr sz="2400"/>
          </a:p>
          <a:p>
            <a:pPr indent="45720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lang="en-GB" sz="2400"/>
              <a:t>Modbus-</a:t>
            </a:r>
            <a:r>
              <a:rPr lang="en-GB" sz="2400">
                <a:solidFill>
                  <a:srgbClr val="FF0000"/>
                </a:solidFill>
              </a:rPr>
              <a:t>response</a:t>
            </a:r>
            <a:endParaRPr sz="2400">
              <a:solidFill>
                <a:srgbClr val="FF0000"/>
              </a:solidFill>
            </a:endParaRPr>
          </a:p>
          <a:p>
            <a:pPr indent="-368300" lvl="0" marL="914400" rtl="0" algn="l">
              <a:lnSpc>
                <a:spcPct val="115000"/>
              </a:lnSpc>
              <a:spcBef>
                <a:spcPts val="0"/>
              </a:spcBef>
              <a:spcAft>
                <a:spcPts val="0"/>
              </a:spcAft>
              <a:buSzPts val="2400"/>
              <a:buChar char="●"/>
            </a:pPr>
            <a:r>
              <a:rPr lang="en-GB" sz="2400"/>
              <a:t>Modbus-</a:t>
            </a:r>
            <a:r>
              <a:rPr lang="en-GB" sz="2400">
                <a:solidFill>
                  <a:srgbClr val="FF0000"/>
                </a:solidFill>
              </a:rPr>
              <a:t>read</a:t>
            </a:r>
            <a:endParaRPr sz="2400">
              <a:solidFill>
                <a:srgbClr val="FF0000"/>
              </a:solidFill>
            </a:endParaRPr>
          </a:p>
          <a:p>
            <a:pPr indent="-368300" lvl="0" marL="914400" rtl="0" algn="l">
              <a:lnSpc>
                <a:spcPct val="115000"/>
              </a:lnSpc>
              <a:spcBef>
                <a:spcPts val="0"/>
              </a:spcBef>
              <a:spcAft>
                <a:spcPts val="0"/>
              </a:spcAft>
              <a:buSzPts val="2400"/>
              <a:buChar char="●"/>
            </a:pPr>
            <a:r>
              <a:rPr lang="en-GB" sz="2400"/>
              <a:t>Modbus-</a:t>
            </a:r>
            <a:r>
              <a:rPr lang="en-GB" sz="2400">
                <a:solidFill>
                  <a:srgbClr val="FF0000"/>
                </a:solidFill>
              </a:rPr>
              <a:t>getter</a:t>
            </a:r>
            <a:r>
              <a:rPr lang="en-GB" sz="2400"/>
              <a:t> </a:t>
            </a:r>
            <a:endParaRPr sz="2400"/>
          </a:p>
          <a:p>
            <a:pPr indent="-368300" lvl="0" marL="914400" rtl="0" algn="l">
              <a:lnSpc>
                <a:spcPct val="115000"/>
              </a:lnSpc>
              <a:spcBef>
                <a:spcPts val="0"/>
              </a:spcBef>
              <a:spcAft>
                <a:spcPts val="0"/>
              </a:spcAft>
              <a:buSzPts val="2400"/>
              <a:buChar char="●"/>
            </a:pPr>
            <a:r>
              <a:rPr lang="en-GB" sz="2400"/>
              <a:t>Modbus-flex-getter</a:t>
            </a:r>
            <a:endParaRPr sz="2400"/>
          </a:p>
          <a:p>
            <a:pPr indent="-368300" lvl="0" marL="914400" rtl="0" algn="l">
              <a:lnSpc>
                <a:spcPct val="115000"/>
              </a:lnSpc>
              <a:spcBef>
                <a:spcPts val="0"/>
              </a:spcBef>
              <a:spcAft>
                <a:spcPts val="0"/>
              </a:spcAft>
              <a:buSzPts val="2400"/>
              <a:buChar char="●"/>
            </a:pPr>
            <a:r>
              <a:rPr lang="en-GB" sz="2400"/>
              <a:t>Modbus-</a:t>
            </a:r>
            <a:r>
              <a:rPr lang="en-GB" sz="2400">
                <a:solidFill>
                  <a:srgbClr val="FF0000"/>
                </a:solidFill>
              </a:rPr>
              <a:t>write</a:t>
            </a:r>
            <a:endParaRPr sz="2400">
              <a:solidFill>
                <a:srgbClr val="FF0000"/>
              </a:solidFill>
            </a:endParaRPr>
          </a:p>
          <a:p>
            <a:pPr indent="-368300" lvl="0" marL="914400" rtl="0" algn="l">
              <a:lnSpc>
                <a:spcPct val="115000"/>
              </a:lnSpc>
              <a:spcBef>
                <a:spcPts val="0"/>
              </a:spcBef>
              <a:spcAft>
                <a:spcPts val="0"/>
              </a:spcAft>
              <a:buSzPts val="2400"/>
              <a:buChar char="●"/>
            </a:pPr>
            <a:r>
              <a:rPr lang="en-GB" sz="2400"/>
              <a:t>Modbus-server</a:t>
            </a:r>
            <a:endParaRPr sz="2400"/>
          </a:p>
          <a:p>
            <a:pPr indent="0" lvl="0" marL="457200" rtl="0" algn="l">
              <a:lnSpc>
                <a:spcPct val="115000"/>
              </a:lnSpc>
              <a:spcBef>
                <a:spcPts val="0"/>
              </a:spcBef>
              <a:spcAft>
                <a:spcPts val="0"/>
              </a:spcAft>
              <a:buSzPts val="1600"/>
              <a:buNone/>
            </a:pPr>
            <a:r>
              <a:t/>
            </a:r>
            <a:endParaRPr sz="2400"/>
          </a:p>
          <a:p>
            <a:pPr indent="0" lvl="0" marL="457200" rtl="0" algn="l">
              <a:lnSpc>
                <a:spcPct val="115000"/>
              </a:lnSpc>
              <a:spcBef>
                <a:spcPts val="0"/>
              </a:spcBef>
              <a:spcAft>
                <a:spcPts val="0"/>
              </a:spcAft>
              <a:buSzPts val="1600"/>
              <a:buNone/>
            </a:pPr>
            <a:r>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756936c88d_0_5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102" name="Google Shape;102;g3756936c88d_0_5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03" name="Google Shape;103;g3756936c88d_0_5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 Response.</a:t>
            </a:r>
            <a:endParaRPr sz="1900"/>
          </a:p>
        </p:txBody>
      </p:sp>
      <p:sp>
        <p:nvSpPr>
          <p:cNvPr id="104" name="Google Shape;104;g3756936c88d_0_50"/>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Modbus-response :  Modbus nodeoaren emaitzak bistaratu. Debug nodoa.</a:t>
            </a:r>
            <a:endParaRPr sz="2400"/>
          </a:p>
          <a:p>
            <a:pPr indent="0" lvl="0" marL="0" rtl="0" algn="l">
              <a:lnSpc>
                <a:spcPct val="115000"/>
              </a:lnSpc>
              <a:spcBef>
                <a:spcPts val="0"/>
              </a:spcBef>
              <a:spcAft>
                <a:spcPts val="0"/>
              </a:spcAft>
              <a:buClr>
                <a:schemeClr val="dk1"/>
              </a:buClr>
              <a:buSzPts val="1600"/>
              <a:buFont typeface="Arial"/>
              <a:buNone/>
            </a:pPr>
            <a:r>
              <a:t/>
            </a:r>
            <a:endParaRPr sz="2400"/>
          </a:p>
          <a:p>
            <a:pPr indent="-368300" lvl="0" marL="4572000" rtl="0" algn="l">
              <a:lnSpc>
                <a:spcPct val="115000"/>
              </a:lnSpc>
              <a:spcBef>
                <a:spcPts val="0"/>
              </a:spcBef>
              <a:spcAft>
                <a:spcPts val="0"/>
              </a:spcAft>
              <a:buSzPts val="2400"/>
              <a:buChar char="●"/>
            </a:pPr>
            <a:r>
              <a:rPr lang="en-GB" sz="2400"/>
              <a:t>Edozein irteera nodori aplika dakioke.</a:t>
            </a:r>
            <a:endParaRPr sz="2400"/>
          </a:p>
          <a:p>
            <a:pPr indent="0" lvl="0" marL="1828800" rtl="0" algn="l">
              <a:lnSpc>
                <a:spcPct val="115000"/>
              </a:lnSpc>
              <a:spcBef>
                <a:spcPts val="0"/>
              </a:spcBef>
              <a:spcAft>
                <a:spcPts val="0"/>
              </a:spcAft>
              <a:buClr>
                <a:schemeClr val="dk1"/>
              </a:buClr>
              <a:buSzPts val="1600"/>
              <a:buFont typeface="Arial"/>
              <a:buNone/>
            </a:pPr>
            <a:r>
              <a:t/>
            </a:r>
            <a:endParaRPr sz="2400"/>
          </a:p>
          <a:p>
            <a:pPr indent="-368300" lvl="0" marL="4572000" rtl="0" algn="l">
              <a:lnSpc>
                <a:spcPct val="115000"/>
              </a:lnSpc>
              <a:spcBef>
                <a:spcPts val="0"/>
              </a:spcBef>
              <a:spcAft>
                <a:spcPts val="0"/>
              </a:spcAft>
              <a:buSzPts val="2400"/>
              <a:buChar char="●"/>
            </a:pPr>
            <a:r>
              <a:rPr lang="en-GB" sz="2400"/>
              <a:t>Node-REDen</a:t>
            </a:r>
            <a:r>
              <a:rPr b="1" lang="en-GB" sz="2400"/>
              <a:t> debug </a:t>
            </a:r>
            <a:r>
              <a:rPr lang="en-GB" sz="2400"/>
              <a:t>funtzioa ordezkatzen du.</a:t>
            </a:r>
            <a:endParaRPr sz="2400"/>
          </a:p>
        </p:txBody>
      </p:sp>
      <p:pic>
        <p:nvPicPr>
          <p:cNvPr id="105" name="Google Shape;105;g3756936c88d_0_50"/>
          <p:cNvPicPr preferRelativeResize="0"/>
          <p:nvPr/>
        </p:nvPicPr>
        <p:blipFill rotWithShape="1">
          <a:blip r:embed="rId3">
            <a:alphaModFix/>
          </a:blip>
          <a:srcRect b="0" l="0" r="0" t="0"/>
          <a:stretch/>
        </p:blipFill>
        <p:spPr>
          <a:xfrm>
            <a:off x="1348527" y="2969100"/>
            <a:ext cx="2105850" cy="73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756936c88d_0_5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eta Modbus</a:t>
            </a:r>
            <a:endParaRPr sz="3600"/>
          </a:p>
        </p:txBody>
      </p:sp>
      <p:sp>
        <p:nvSpPr>
          <p:cNvPr id="111" name="Google Shape;111;g3756936c88d_0_5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12" name="Google Shape;112;g3756936c88d_0_5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Nodoak. Read.</a:t>
            </a:r>
            <a:endParaRPr sz="1900"/>
          </a:p>
        </p:txBody>
      </p:sp>
      <p:sp>
        <p:nvSpPr>
          <p:cNvPr id="113" name="Google Shape;113;g3756936c88d_0_58"/>
          <p:cNvSpPr txBox="1"/>
          <p:nvPr>
            <p:ph idx="2" type="body"/>
          </p:nvPr>
        </p:nvSpPr>
        <p:spPr>
          <a:xfrm>
            <a:off x="775080" y="2357267"/>
            <a:ext cx="10972800" cy="3816300"/>
          </a:xfrm>
          <a:prstGeom prst="rect">
            <a:avLst/>
          </a:prstGeom>
          <a:noFill/>
          <a:ln>
            <a:noFill/>
          </a:ln>
        </p:spPr>
        <p:txBody>
          <a:bodyPr anchorCtr="0" anchor="t" bIns="45700" lIns="91425" spcFirstLastPara="1" rIns="91425" wrap="square" tIns="45700">
            <a:noAutofit/>
          </a:bodyPr>
          <a:lstStyle/>
          <a:p>
            <a:pPr indent="457200" lvl="0" marL="0" rtl="0" algn="l">
              <a:lnSpc>
                <a:spcPct val="115000"/>
              </a:lnSpc>
              <a:spcBef>
                <a:spcPts val="0"/>
              </a:spcBef>
              <a:spcAft>
                <a:spcPts val="0"/>
              </a:spcAft>
              <a:buSzPts val="1600"/>
              <a:buNone/>
            </a:pPr>
            <a:r>
              <a:rPr lang="en-GB" sz="2400"/>
              <a:t>Modbus-read :  Zerbitzari baten erregistrotik datu  </a:t>
            </a:r>
            <a:r>
              <a:rPr b="1" lang="en-GB" sz="2400"/>
              <a:t>jarraiak</a:t>
            </a:r>
            <a:r>
              <a:rPr lang="en-GB" sz="2400"/>
              <a:t>  irakurri.</a:t>
            </a:r>
            <a:endParaRPr sz="2400"/>
          </a:p>
          <a:p>
            <a:pPr indent="0" lvl="0" marL="0" rtl="0" algn="l">
              <a:lnSpc>
                <a:spcPct val="115000"/>
              </a:lnSpc>
              <a:spcBef>
                <a:spcPts val="0"/>
              </a:spcBef>
              <a:spcAft>
                <a:spcPts val="0"/>
              </a:spcAft>
              <a:buSzPts val="1600"/>
              <a:buNone/>
            </a:pPr>
            <a:r>
              <a:t/>
            </a:r>
            <a:endParaRPr sz="2400"/>
          </a:p>
          <a:p>
            <a:pPr indent="-368300" lvl="0" marL="4572000" rtl="0" algn="l">
              <a:lnSpc>
                <a:spcPct val="115000"/>
              </a:lnSpc>
              <a:spcBef>
                <a:spcPts val="0"/>
              </a:spcBef>
              <a:spcAft>
                <a:spcPts val="0"/>
              </a:spcAft>
              <a:buSzPts val="2400"/>
              <a:buChar char="●"/>
            </a:pPr>
            <a:r>
              <a:rPr b="1" lang="en-GB" sz="2400"/>
              <a:t>Fc 1, Fc2, Fc3, </a:t>
            </a:r>
            <a:r>
              <a:rPr lang="en-GB" sz="2400"/>
              <a:t>eta</a:t>
            </a:r>
            <a:r>
              <a:rPr b="1" lang="en-GB" sz="2400"/>
              <a:t> Fc4 </a:t>
            </a:r>
            <a:r>
              <a:rPr lang="en-GB" sz="2400"/>
              <a:t>funtzioak onartzen ditu.</a:t>
            </a:r>
            <a:endParaRPr sz="2400"/>
          </a:p>
          <a:p>
            <a:pPr indent="457200" lvl="0" marL="5486400" rtl="0" algn="l">
              <a:lnSpc>
                <a:spcPct val="115000"/>
              </a:lnSpc>
              <a:spcBef>
                <a:spcPts val="0"/>
              </a:spcBef>
              <a:spcAft>
                <a:spcPts val="0"/>
              </a:spcAft>
              <a:buSzPts val="1600"/>
              <a:buNone/>
            </a:pPr>
            <a:r>
              <a:rPr lang="en-GB" sz="2400" u="sng">
                <a:solidFill>
                  <a:schemeClr val="hlink"/>
                </a:solidFill>
                <a:hlinkClick r:id="rId3"/>
              </a:rPr>
              <a:t>Funtzio taula</a:t>
            </a:r>
            <a:endParaRPr sz="2400"/>
          </a:p>
          <a:p>
            <a:pPr indent="0" lvl="0" marL="1828800" rtl="0" algn="l">
              <a:lnSpc>
                <a:spcPct val="115000"/>
              </a:lnSpc>
              <a:spcBef>
                <a:spcPts val="0"/>
              </a:spcBef>
              <a:spcAft>
                <a:spcPts val="0"/>
              </a:spcAft>
              <a:buSzPts val="1600"/>
              <a:buNone/>
            </a:pPr>
            <a:r>
              <a:t/>
            </a:r>
            <a:endParaRPr sz="2400"/>
          </a:p>
          <a:p>
            <a:pPr indent="-368300" lvl="0" marL="4572000" rtl="0" algn="l">
              <a:lnSpc>
                <a:spcPct val="115000"/>
              </a:lnSpc>
              <a:spcBef>
                <a:spcPts val="0"/>
              </a:spcBef>
              <a:spcAft>
                <a:spcPts val="0"/>
              </a:spcAft>
              <a:buSzPts val="2400"/>
              <a:buChar char="●"/>
            </a:pPr>
            <a:r>
              <a:rPr b="1" lang="en-GB" sz="2400"/>
              <a:t>Erregistroak </a:t>
            </a:r>
            <a:r>
              <a:rPr lang="en-GB" sz="2400"/>
              <a:t>nahiz </a:t>
            </a:r>
            <a:r>
              <a:rPr b="1" lang="en-GB" sz="2400"/>
              <a:t>bobinak </a:t>
            </a:r>
            <a:r>
              <a:rPr lang="en-GB" sz="2400"/>
              <a:t>irakurtzen ditu laginketa maiztasun jakin batean.</a:t>
            </a:r>
            <a:endParaRPr sz="2400"/>
          </a:p>
        </p:txBody>
      </p:sp>
      <p:pic>
        <p:nvPicPr>
          <p:cNvPr id="114" name="Google Shape;114;g3756936c88d_0_58"/>
          <p:cNvPicPr preferRelativeResize="0"/>
          <p:nvPr/>
        </p:nvPicPr>
        <p:blipFill rotWithShape="1">
          <a:blip r:embed="rId4">
            <a:alphaModFix/>
          </a:blip>
          <a:srcRect b="0" l="0" r="0" t="0"/>
          <a:stretch/>
        </p:blipFill>
        <p:spPr>
          <a:xfrm>
            <a:off x="1273767" y="2955400"/>
            <a:ext cx="2149463" cy="57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A1A20069-6EA8-4CFE-ADEE-5D37D7415453}"/>
</file>

<file path=customXml/itemProps2.xml><?xml version="1.0" encoding="utf-8"?>
<ds:datastoreItem xmlns:ds="http://schemas.openxmlformats.org/officeDocument/2006/customXml" ds:itemID="{0B08477D-9568-4BBE-B667-86982F50872A}"/>
</file>

<file path=customXml/itemProps3.xml><?xml version="1.0" encoding="utf-8"?>
<ds:datastoreItem xmlns:ds="http://schemas.openxmlformats.org/officeDocument/2006/customXml" ds:itemID="{9D6709FE-454A-4734-A49C-ECAA8C5ADBA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