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embeddedFontLst>
    <p:embeddedFont>
      <p:font typeface="Roboto"/>
      <p:regular r:id="rId31"/>
      <p:bold r:id="rId32"/>
      <p:italic r:id="rId33"/>
      <p:boldItalic r:id="rId34"/>
    </p:embeddedFont>
    <p:embeddedFont>
      <p:font typeface="Arial Black"/>
      <p:regular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ilpyl6oKxM1WEAgPBtJSPoTIZEA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font" Target="fonts/Roboto-boldItalic.fntdata"/><Relationship Id="rId25" Type="http://schemas.openxmlformats.org/officeDocument/2006/relationships/slide" Target="slides/slide20.xml"/><Relationship Id="rId7" Type="http://schemas.openxmlformats.org/officeDocument/2006/relationships/slide" Target="slides/slide2.xml"/><Relationship Id="rId33" Type="http://schemas.openxmlformats.org/officeDocument/2006/relationships/font" Target="fonts/Roboto-italic.fntdata"/><Relationship Id="rId12" Type="http://schemas.openxmlformats.org/officeDocument/2006/relationships/slide" Target="slides/slide7.xml"/><Relationship Id="rId17" Type="http://schemas.openxmlformats.org/officeDocument/2006/relationships/slide" Target="slides/slide12.xml"/><Relationship Id="rId38" Type="http://schemas.openxmlformats.org/officeDocument/2006/relationships/customXml" Target="../customXml/item2.xml"/><Relationship Id="rId20" Type="http://schemas.openxmlformats.org/officeDocument/2006/relationships/slide" Target="slides/slide15.xml"/><Relationship Id="rId2" Type="http://schemas.openxmlformats.org/officeDocument/2006/relationships/presProps" Target="presProps.xml"/><Relationship Id="rId29" Type="http://schemas.openxmlformats.org/officeDocument/2006/relationships/slide" Target="slides/slide24.xml"/><Relationship Id="rId16" Type="http://schemas.openxmlformats.org/officeDocument/2006/relationships/slide" Target="slides/slide11.xml"/><Relationship Id="rId24" Type="http://schemas.openxmlformats.org/officeDocument/2006/relationships/slide" Target="slides/slide19.xml"/><Relationship Id="rId1" Type="http://schemas.openxmlformats.org/officeDocument/2006/relationships/theme" Target="theme/theme2.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font" Target="fonts/Roboto-bold.fntdata"/><Relationship Id="rId37" Type="http://schemas.openxmlformats.org/officeDocument/2006/relationships/customXml" Target="../customXml/item1.xml"/><Relationship Id="rId23" Type="http://schemas.openxmlformats.org/officeDocument/2006/relationships/slide" Target="slides/slide18.xml"/><Relationship Id="rId28" Type="http://schemas.openxmlformats.org/officeDocument/2006/relationships/slide" Target="slides/slide23.xml"/><Relationship Id="rId5" Type="http://schemas.openxmlformats.org/officeDocument/2006/relationships/notesMaster" Target="notesMasters/notesMaster1.xml"/><Relationship Id="rId15" Type="http://schemas.openxmlformats.org/officeDocument/2006/relationships/slide" Target="slides/slide10.xml"/><Relationship Id="rId36" Type="http://customschemas.google.com/relationships/presentationmetadata" Target="metadata"/><Relationship Id="rId31" Type="http://schemas.openxmlformats.org/officeDocument/2006/relationships/font" Target="fonts/Roboto-regular.fntdata"/><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slide" Target="slides/slide17.xml"/><Relationship Id="rId4" Type="http://schemas.openxmlformats.org/officeDocument/2006/relationships/slideMaster" Target="slideMasters/slideMaster2.xml"/><Relationship Id="rId9" Type="http://schemas.openxmlformats.org/officeDocument/2006/relationships/slide" Target="slides/slide4.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font" Target="fonts/ArialBlack-regular.fntdata"/><Relationship Id="rId14" Type="http://schemas.openxmlformats.org/officeDocument/2006/relationships/slide" Target="slides/slide9.xml"/><Relationship Id="rId8" Type="http://schemas.openxmlformats.org/officeDocument/2006/relationships/slide" Target="slides/slide3.xml"/><Relationship Id="rId3"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 name="Google Shape;3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75691fc7be_0_6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g375691fc7be_0_6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75691fc7be_0_6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375691fc7be_0_6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75691fc7be_0_7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g375691fc7be_0_7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75691fc7be_0_8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g375691fc7be_0_8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75691fc7be_0_9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g375691fc7be_0_91: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75691fc7be_0_9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g375691fc7be_0_99: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75691fc7be_0_10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g375691fc7be_0_10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75691fc7be_0_1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4" name="Google Shape;174;g375691fc7be_0_11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75691fc7be_0_1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2" name="Google Shape;182;g375691fc7be_0_123: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75691fc7be_0_1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1" name="Google Shape;191;g375691fc7be_0_131: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g375691fc7be_0_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 name="Google Shape;43;g375691fc7be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 name="Google Shape;44;g375691fc7be_0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75691fc7be_0_1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9" name="Google Shape;199;g375691fc7be_0_13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75691fc7be_0_1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g375691fc7be_0_14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75691fc7be_0_15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7" name="Google Shape;217;g375691fc7be_0_15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75691fc7be_0_16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g375691fc7be_0_161: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75691fc7be_0_17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5" name="Google Shape;235;g375691fc7be_0_17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375691fc7be_0_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g375691fc7be_0_7: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75691fc7be_0_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8" name="Google Shape;58;g375691fc7be_0_13: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75691fc7be_0_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6" name="Google Shape;66;g375691fc7be_0_2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75691fc7be_0_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g375691fc7be_0_3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75691fc7be_0_3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5" name="Google Shape;85;g375691fc7be_0_37: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75691fc7be_0_4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g375691fc7be_0_4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75691fc7be_0_5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g375691fc7be_0_52: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3" name="Shape 23"/>
        <p:cNvGrpSpPr/>
        <p:nvPr/>
      </p:nvGrpSpPr>
      <p:grpSpPr>
        <a:xfrm>
          <a:off x="0" y="0"/>
          <a:ext cx="0" cy="0"/>
          <a:chOff x="0" y="0"/>
          <a:chExt cx="0" cy="0"/>
        </a:xfrm>
      </p:grpSpPr>
      <p:sp>
        <p:nvSpPr>
          <p:cNvPr id="24" name="Google Shape;24;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26" name="Shape 26"/>
        <p:cNvGrpSpPr/>
        <p:nvPr/>
      </p:nvGrpSpPr>
      <p:grpSpPr>
        <a:xfrm>
          <a:off x="0" y="0"/>
          <a:ext cx="0" cy="0"/>
          <a:chOff x="0" y="0"/>
          <a:chExt cx="0" cy="0"/>
        </a:xfrm>
      </p:grpSpPr>
      <p:sp>
        <p:nvSpPr>
          <p:cNvPr id="27" name="Google Shape;27;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0" name="Google Shape;30;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1" name="Shape 3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utsik" type="blank">
  <p:cSld name="BLANK">
    <p:spTree>
      <p:nvGrpSpPr>
        <p:cNvPr id="32" name="Shape 32"/>
        <p:cNvGrpSpPr/>
        <p:nvPr/>
      </p:nvGrpSpPr>
      <p:grpSpPr>
        <a:xfrm>
          <a:off x="0" y="0"/>
          <a:ext cx="0" cy="0"/>
          <a:chOff x="0" y="0"/>
          <a:chExt cx="0" cy="0"/>
        </a:xfrm>
      </p:grpSpPr>
      <p:sp>
        <p:nvSpPr>
          <p:cNvPr id="33" name="Google Shape;33;g375691fc7be_0_293"/>
          <p:cNvSpPr txBox="1"/>
          <p:nvPr>
            <p:ph idx="10" type="dt"/>
          </p:nvPr>
        </p:nvSpPr>
        <p:spPr>
          <a:xfrm>
            <a:off x="838200" y="6356351"/>
            <a:ext cx="2743200" cy="365100"/>
          </a:xfrm>
          <a:prstGeom prst="rect">
            <a:avLst/>
          </a:prstGeom>
          <a:noFill/>
          <a:ln>
            <a:noFill/>
          </a:ln>
        </p:spPr>
        <p:txBody>
          <a:bodyPr anchorCtr="0" anchor="ctr" bIns="60925" lIns="121900" spcFirstLastPara="1" rIns="121900" wrap="square" tIns="60925">
            <a:noAutofit/>
          </a:bodyPr>
          <a:lstStyle>
            <a:lvl1pPr lvl="0" algn="l">
              <a:lnSpc>
                <a:spcPct val="100000"/>
              </a:lnSpc>
              <a:spcBef>
                <a:spcPts val="0"/>
              </a:spcBef>
              <a:spcAft>
                <a:spcPts val="0"/>
              </a:spcAft>
              <a:buSzPts val="1900"/>
              <a:buNone/>
              <a:defRPr sz="1900"/>
            </a:lvl1pPr>
            <a:lvl2pPr lvl="1" algn="l">
              <a:lnSpc>
                <a:spcPct val="100000"/>
              </a:lnSpc>
              <a:spcBef>
                <a:spcPts val="0"/>
              </a:spcBef>
              <a:spcAft>
                <a:spcPts val="0"/>
              </a:spcAft>
              <a:buSzPts val="1900"/>
              <a:buNone/>
              <a:defRPr sz="1900"/>
            </a:lvl2pPr>
            <a:lvl3pPr lvl="2" algn="l">
              <a:lnSpc>
                <a:spcPct val="100000"/>
              </a:lnSpc>
              <a:spcBef>
                <a:spcPts val="0"/>
              </a:spcBef>
              <a:spcAft>
                <a:spcPts val="0"/>
              </a:spcAft>
              <a:buSzPts val="1900"/>
              <a:buNone/>
              <a:defRPr sz="1900"/>
            </a:lvl3pPr>
            <a:lvl4pPr lvl="3" algn="l">
              <a:lnSpc>
                <a:spcPct val="100000"/>
              </a:lnSpc>
              <a:spcBef>
                <a:spcPts val="0"/>
              </a:spcBef>
              <a:spcAft>
                <a:spcPts val="0"/>
              </a:spcAft>
              <a:buSzPts val="1900"/>
              <a:buNone/>
              <a:defRPr sz="1900"/>
            </a:lvl4pPr>
            <a:lvl5pPr lvl="4" algn="l">
              <a:lnSpc>
                <a:spcPct val="100000"/>
              </a:lnSpc>
              <a:spcBef>
                <a:spcPts val="0"/>
              </a:spcBef>
              <a:spcAft>
                <a:spcPts val="0"/>
              </a:spcAft>
              <a:buSzPts val="1900"/>
              <a:buNone/>
              <a:defRPr sz="1900"/>
            </a:lvl5pPr>
            <a:lvl6pPr lvl="5" algn="l">
              <a:lnSpc>
                <a:spcPct val="100000"/>
              </a:lnSpc>
              <a:spcBef>
                <a:spcPts val="0"/>
              </a:spcBef>
              <a:spcAft>
                <a:spcPts val="0"/>
              </a:spcAft>
              <a:buSzPts val="1900"/>
              <a:buNone/>
              <a:defRPr sz="1900"/>
            </a:lvl6pPr>
            <a:lvl7pPr lvl="6" algn="l">
              <a:lnSpc>
                <a:spcPct val="100000"/>
              </a:lnSpc>
              <a:spcBef>
                <a:spcPts val="0"/>
              </a:spcBef>
              <a:spcAft>
                <a:spcPts val="0"/>
              </a:spcAft>
              <a:buSzPts val="1900"/>
              <a:buNone/>
              <a:defRPr sz="1900"/>
            </a:lvl7pPr>
            <a:lvl8pPr lvl="7" algn="l">
              <a:lnSpc>
                <a:spcPct val="100000"/>
              </a:lnSpc>
              <a:spcBef>
                <a:spcPts val="0"/>
              </a:spcBef>
              <a:spcAft>
                <a:spcPts val="0"/>
              </a:spcAft>
              <a:buSzPts val="1900"/>
              <a:buNone/>
              <a:defRPr sz="1900"/>
            </a:lvl8pPr>
            <a:lvl9pPr lvl="8" algn="l">
              <a:lnSpc>
                <a:spcPct val="100000"/>
              </a:lnSpc>
              <a:spcBef>
                <a:spcPts val="0"/>
              </a:spcBef>
              <a:spcAft>
                <a:spcPts val="0"/>
              </a:spcAft>
              <a:buSzPts val="1900"/>
              <a:buNone/>
              <a:defRPr sz="1900"/>
            </a:lvl9pPr>
          </a:lstStyle>
          <a:p/>
        </p:txBody>
      </p:sp>
      <p:sp>
        <p:nvSpPr>
          <p:cNvPr id="34" name="Google Shape;34;g375691fc7be_0_293"/>
          <p:cNvSpPr txBox="1"/>
          <p:nvPr>
            <p:ph idx="11" type="ftr"/>
          </p:nvPr>
        </p:nvSpPr>
        <p:spPr>
          <a:xfrm>
            <a:off x="4038600" y="6356351"/>
            <a:ext cx="4114800" cy="365100"/>
          </a:xfrm>
          <a:prstGeom prst="rect">
            <a:avLst/>
          </a:prstGeom>
          <a:noFill/>
          <a:ln>
            <a:noFill/>
          </a:ln>
        </p:spPr>
        <p:txBody>
          <a:bodyPr anchorCtr="0" anchor="ctr" bIns="60925" lIns="121900" spcFirstLastPara="1" rIns="121900" wrap="square" tIns="60925">
            <a:noAutofit/>
          </a:bodyPr>
          <a:lstStyle>
            <a:lvl1pPr lvl="0" algn="ctr">
              <a:lnSpc>
                <a:spcPct val="100000"/>
              </a:lnSpc>
              <a:spcBef>
                <a:spcPts val="0"/>
              </a:spcBef>
              <a:spcAft>
                <a:spcPts val="0"/>
              </a:spcAft>
              <a:buSzPts val="1900"/>
              <a:buNone/>
              <a:defRPr sz="1900"/>
            </a:lvl1pPr>
            <a:lvl2pPr lvl="1" algn="l">
              <a:lnSpc>
                <a:spcPct val="100000"/>
              </a:lnSpc>
              <a:spcBef>
                <a:spcPts val="0"/>
              </a:spcBef>
              <a:spcAft>
                <a:spcPts val="0"/>
              </a:spcAft>
              <a:buSzPts val="1900"/>
              <a:buNone/>
              <a:defRPr sz="1900"/>
            </a:lvl2pPr>
            <a:lvl3pPr lvl="2" algn="l">
              <a:lnSpc>
                <a:spcPct val="100000"/>
              </a:lnSpc>
              <a:spcBef>
                <a:spcPts val="0"/>
              </a:spcBef>
              <a:spcAft>
                <a:spcPts val="0"/>
              </a:spcAft>
              <a:buSzPts val="1900"/>
              <a:buNone/>
              <a:defRPr sz="1900"/>
            </a:lvl3pPr>
            <a:lvl4pPr lvl="3" algn="l">
              <a:lnSpc>
                <a:spcPct val="100000"/>
              </a:lnSpc>
              <a:spcBef>
                <a:spcPts val="0"/>
              </a:spcBef>
              <a:spcAft>
                <a:spcPts val="0"/>
              </a:spcAft>
              <a:buSzPts val="1900"/>
              <a:buNone/>
              <a:defRPr sz="1900"/>
            </a:lvl4pPr>
            <a:lvl5pPr lvl="4" algn="l">
              <a:lnSpc>
                <a:spcPct val="100000"/>
              </a:lnSpc>
              <a:spcBef>
                <a:spcPts val="0"/>
              </a:spcBef>
              <a:spcAft>
                <a:spcPts val="0"/>
              </a:spcAft>
              <a:buSzPts val="1900"/>
              <a:buNone/>
              <a:defRPr sz="1900"/>
            </a:lvl5pPr>
            <a:lvl6pPr lvl="5" algn="l">
              <a:lnSpc>
                <a:spcPct val="100000"/>
              </a:lnSpc>
              <a:spcBef>
                <a:spcPts val="0"/>
              </a:spcBef>
              <a:spcAft>
                <a:spcPts val="0"/>
              </a:spcAft>
              <a:buSzPts val="1900"/>
              <a:buNone/>
              <a:defRPr sz="1900"/>
            </a:lvl6pPr>
            <a:lvl7pPr lvl="6" algn="l">
              <a:lnSpc>
                <a:spcPct val="100000"/>
              </a:lnSpc>
              <a:spcBef>
                <a:spcPts val="0"/>
              </a:spcBef>
              <a:spcAft>
                <a:spcPts val="0"/>
              </a:spcAft>
              <a:buSzPts val="1900"/>
              <a:buNone/>
              <a:defRPr sz="1900"/>
            </a:lvl7pPr>
            <a:lvl8pPr lvl="7" algn="l">
              <a:lnSpc>
                <a:spcPct val="100000"/>
              </a:lnSpc>
              <a:spcBef>
                <a:spcPts val="0"/>
              </a:spcBef>
              <a:spcAft>
                <a:spcPts val="0"/>
              </a:spcAft>
              <a:buSzPts val="1900"/>
              <a:buNone/>
              <a:defRPr sz="1900"/>
            </a:lvl8pPr>
            <a:lvl9pPr lvl="8" algn="l">
              <a:lnSpc>
                <a:spcPct val="100000"/>
              </a:lnSpc>
              <a:spcBef>
                <a:spcPts val="0"/>
              </a:spcBef>
              <a:spcAft>
                <a:spcPts val="0"/>
              </a:spcAft>
              <a:buSzPts val="1900"/>
              <a:buNone/>
              <a:defRPr sz="1900"/>
            </a:lvl9pPr>
          </a:lstStyle>
          <a:p/>
        </p:txBody>
      </p:sp>
      <p:sp>
        <p:nvSpPr>
          <p:cNvPr id="35" name="Google Shape;35;g375691fc7be_0_293"/>
          <p:cNvSpPr txBox="1"/>
          <p:nvPr>
            <p:ph idx="12" type="sldNum"/>
          </p:nvPr>
        </p:nvSpPr>
        <p:spPr>
          <a:xfrm>
            <a:off x="8610600" y="6356351"/>
            <a:ext cx="2743200" cy="365100"/>
          </a:xfrm>
          <a:prstGeom prst="rect">
            <a:avLst/>
          </a:prstGeom>
          <a:noFill/>
          <a:ln>
            <a:noFill/>
          </a:ln>
        </p:spPr>
        <p:txBody>
          <a:bodyPr anchorCtr="0" anchor="ctr" bIns="60925" lIns="121900" spcFirstLastPara="1" rIns="121900" wrap="square" tIns="60925">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23.png"/><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 Id="rId3" Type="http://schemas.openxmlformats.org/officeDocument/2006/relationships/image" Target="../media/image2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image" Target="../media/image17.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 Id="rId3" Type="http://schemas.openxmlformats.org/officeDocument/2006/relationships/hyperlink" Target="https://github.com/Tknika/node-red-subflows/tree/master/opc-ua-handler" TargetMode="External"/><Relationship Id="rId4" Type="http://schemas.openxmlformats.org/officeDocument/2006/relationships/image" Target="../media/image1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hyperlink" Target="https://github.com/Tknika/node-red-subflows#installation" TargetMode="External"/><Relationship Id="rId4" Type="http://schemas.openxmlformats.org/officeDocument/2006/relationships/image" Target="../media/image2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 Id="rId3" Type="http://schemas.openxmlformats.org/officeDocument/2006/relationships/hyperlink" Target="https://raw.githubusercontent.com/Tknika/node-red-subflows/master/opc-ua-handler/opc-ua-handler.js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 Id="rId3" Type="http://schemas.openxmlformats.org/officeDocument/2006/relationships/image" Target="../media/image2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 Id="rId3" Type="http://schemas.openxmlformats.org/officeDocument/2006/relationships/image" Target="../media/image1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 Id="rId3" Type="http://schemas.openxmlformats.org/officeDocument/2006/relationships/image" Target="../media/image28.png"/><Relationship Id="rId4" Type="http://schemas.openxmlformats.org/officeDocument/2006/relationships/image" Target="../media/image2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 Id="rId3" Type="http://schemas.openxmlformats.org/officeDocument/2006/relationships/hyperlink" Target="https://youtu.be/jsyQ9-5MPUA" TargetMode="Externa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2.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2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hyperlink" Target="https://www.npmjs.com/package/node-red-contrib-iiot-opcu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16.png"/><Relationship Id="rId4" Type="http://schemas.openxmlformats.org/officeDocument/2006/relationships/image" Target="../media/image9.png"/><Relationship Id="rId5" Type="http://schemas.openxmlformats.org/officeDocument/2006/relationships/image" Target="../media/image2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1"/>
          <p:cNvSpPr txBox="1"/>
          <p:nvPr>
            <p:ph type="ctrTitle"/>
          </p:nvPr>
        </p:nvSpPr>
        <p:spPr>
          <a:xfrm>
            <a:off x="1014713" y="2964404"/>
            <a:ext cx="4712909" cy="570648"/>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5100"/>
              <a:buFont typeface="Arial"/>
              <a:buNone/>
            </a:pPr>
            <a:r>
              <a:rPr b="1" lang="en-GB" sz="5100">
                <a:solidFill>
                  <a:schemeClr val="dk1"/>
                </a:solidFill>
              </a:rPr>
              <a:t>Node-RED eta OPC UA</a:t>
            </a:r>
            <a:endParaRPr sz="3600">
              <a:solidFill>
                <a:srgbClr val="222D59"/>
              </a:solidFill>
              <a:latin typeface="Arial Black"/>
              <a:ea typeface="Arial Black"/>
              <a:cs typeface="Arial Black"/>
              <a:sym typeface="Arial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g375691fc7be_0_60"/>
          <p:cNvSpPr txBox="1"/>
          <p:nvPr>
            <p:ph idx="1"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OPCUA IIoT Read</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OPC UA nodoen informazioa irakurtzeko balio du, baina irakurketa bakar bat eginez. OPC UA Inject nodo bat behar du aurretik, non irakurri behar dituen nodo zerrenda definitzen den.</a:t>
            </a:r>
            <a:endParaRPr sz="2400"/>
          </a:p>
          <a:p>
            <a:pPr indent="0" lvl="0" marL="457200" rtl="0" algn="l">
              <a:lnSpc>
                <a:spcPct val="115000"/>
              </a:lnSpc>
              <a:spcBef>
                <a:spcPts val="0"/>
              </a:spcBef>
              <a:spcAft>
                <a:spcPts val="0"/>
              </a:spcAft>
              <a:buSzPts val="1600"/>
              <a:buNone/>
            </a:pPr>
            <a:r>
              <a:t/>
            </a:r>
            <a:endParaRPr sz="2400"/>
          </a:p>
        </p:txBody>
      </p:sp>
      <p:sp>
        <p:nvSpPr>
          <p:cNvPr id="114" name="Google Shape;114;g375691fc7be_0_60"/>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15" name="Google Shape;115;g375691fc7be_0_6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16" name="Google Shape;116;g375691fc7be_0_60"/>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pic>
        <p:nvPicPr>
          <p:cNvPr id="117" name="Google Shape;117;g375691fc7be_0_60"/>
          <p:cNvPicPr preferRelativeResize="0"/>
          <p:nvPr/>
        </p:nvPicPr>
        <p:blipFill rotWithShape="1">
          <a:blip r:embed="rId3">
            <a:alphaModFix/>
          </a:blip>
          <a:srcRect b="0" l="0" r="0" t="0"/>
          <a:stretch/>
        </p:blipFill>
        <p:spPr>
          <a:xfrm>
            <a:off x="1199957" y="2910050"/>
            <a:ext cx="1799075" cy="7746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375691fc7be_0_68"/>
          <p:cNvSpPr txBox="1"/>
          <p:nvPr>
            <p:ph idx="1"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OPCUA IIoT Write</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OPC UA nodoetan informazioa idazteko balio du. OPC UA Inject nodo bat behar du aurretik eta idatzi beharreko balioak msg.valuesToWrite aldagaiean definitu behar dira.</a:t>
            </a:r>
            <a:endParaRPr sz="2400"/>
          </a:p>
          <a:p>
            <a:pPr indent="0" lvl="0" marL="457200" rtl="0" algn="l">
              <a:lnSpc>
                <a:spcPct val="115000"/>
              </a:lnSpc>
              <a:spcBef>
                <a:spcPts val="0"/>
              </a:spcBef>
              <a:spcAft>
                <a:spcPts val="0"/>
              </a:spcAft>
              <a:buSzPts val="1600"/>
              <a:buNone/>
            </a:pPr>
            <a:r>
              <a:t/>
            </a:r>
            <a:endParaRPr sz="2400"/>
          </a:p>
        </p:txBody>
      </p:sp>
      <p:sp>
        <p:nvSpPr>
          <p:cNvPr id="123" name="Google Shape;123;g375691fc7be_0_68"/>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24" name="Google Shape;124;g375691fc7be_0_68"/>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25" name="Google Shape;125;g375691fc7be_0_68"/>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pic>
        <p:nvPicPr>
          <p:cNvPr id="126" name="Google Shape;126;g375691fc7be_0_68"/>
          <p:cNvPicPr preferRelativeResize="0"/>
          <p:nvPr/>
        </p:nvPicPr>
        <p:blipFill rotWithShape="1">
          <a:blip r:embed="rId3">
            <a:alphaModFix/>
          </a:blip>
          <a:srcRect b="0" l="0" r="0" t="0"/>
          <a:stretch/>
        </p:blipFill>
        <p:spPr>
          <a:xfrm>
            <a:off x="1195632" y="2898750"/>
            <a:ext cx="1841275" cy="7873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375691fc7be_0_76"/>
          <p:cNvSpPr txBox="1"/>
          <p:nvPr>
            <p:ph idx="1"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OPCUA IIoT Flex Server</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OPC UA zerbitzari bat sortzeko aukera ematen du. Portua, segurtasuna, erabiltzaile baimenak,... zehaztu daitezke eta nodoen zuhaitza XML fitxategi edo Javascript bitartez sortzen da.</a:t>
            </a:r>
            <a:endParaRPr sz="2400"/>
          </a:p>
          <a:p>
            <a:pPr indent="0" lvl="0" marL="457200" rtl="0" algn="l">
              <a:lnSpc>
                <a:spcPct val="115000"/>
              </a:lnSpc>
              <a:spcBef>
                <a:spcPts val="0"/>
              </a:spcBef>
              <a:spcAft>
                <a:spcPts val="0"/>
              </a:spcAft>
              <a:buSzPts val="1600"/>
              <a:buNone/>
            </a:pPr>
            <a:r>
              <a:t/>
            </a:r>
            <a:endParaRPr sz="2400"/>
          </a:p>
        </p:txBody>
      </p:sp>
      <p:sp>
        <p:nvSpPr>
          <p:cNvPr id="132" name="Google Shape;132;g375691fc7be_0_76"/>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33" name="Google Shape;133;g375691fc7be_0_76"/>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34" name="Google Shape;134;g375691fc7be_0_76"/>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pic>
        <p:nvPicPr>
          <p:cNvPr id="135" name="Google Shape;135;g375691fc7be_0_76"/>
          <p:cNvPicPr preferRelativeResize="0"/>
          <p:nvPr/>
        </p:nvPicPr>
        <p:blipFill rotWithShape="1">
          <a:blip r:embed="rId3">
            <a:alphaModFix/>
          </a:blip>
          <a:srcRect b="0" l="0" r="0" t="0"/>
          <a:stretch/>
        </p:blipFill>
        <p:spPr>
          <a:xfrm>
            <a:off x="1243462" y="2890650"/>
            <a:ext cx="1782925" cy="8229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75691fc7be_0_8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41" name="Google Shape;141;g375691fc7be_0_84"/>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42" name="Google Shape;142;g375691fc7be_0_8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Adibidea</a:t>
            </a:r>
            <a:endParaRPr sz="1900"/>
          </a:p>
        </p:txBody>
      </p:sp>
      <p:sp>
        <p:nvSpPr>
          <p:cNvPr id="143" name="Google Shape;143;g375691fc7be_0_84"/>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Beste Node-RED modulu askok bezala, nodoen erabilera erakusten duten flow adibide batzuk instalatzen ditu.</a:t>
            </a:r>
            <a:endParaRPr sz="2400"/>
          </a:p>
          <a:p>
            <a:pPr indent="45720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AutoNum type="arabicPeriod"/>
            </a:pPr>
            <a:r>
              <a:rPr lang="en-GB" sz="2400"/>
              <a:t>Options</a:t>
            </a:r>
            <a:endParaRPr sz="2400"/>
          </a:p>
          <a:p>
            <a:pPr indent="-368300" lvl="0" marL="914400" rtl="0" algn="l">
              <a:lnSpc>
                <a:spcPct val="115000"/>
              </a:lnSpc>
              <a:spcBef>
                <a:spcPts val="0"/>
              </a:spcBef>
              <a:spcAft>
                <a:spcPts val="0"/>
              </a:spcAft>
              <a:buSzPts val="2400"/>
              <a:buAutoNum type="arabicPeriod"/>
            </a:pPr>
            <a:r>
              <a:rPr lang="en-GB" sz="2400"/>
              <a:t>Import</a:t>
            </a:r>
            <a:endParaRPr sz="2400"/>
          </a:p>
          <a:p>
            <a:pPr indent="-368300" lvl="0" marL="914400" rtl="0" algn="l">
              <a:lnSpc>
                <a:spcPct val="115000"/>
              </a:lnSpc>
              <a:spcBef>
                <a:spcPts val="0"/>
              </a:spcBef>
              <a:spcAft>
                <a:spcPts val="0"/>
              </a:spcAft>
              <a:buSzPts val="2400"/>
              <a:buAutoNum type="arabicPeriod"/>
            </a:pPr>
            <a:r>
              <a:rPr lang="en-GB" sz="2400"/>
              <a:t>Examples</a:t>
            </a:r>
            <a:endParaRPr sz="2400"/>
          </a:p>
          <a:p>
            <a:pPr indent="-368300" lvl="0" marL="914400" rtl="0" algn="l">
              <a:lnSpc>
                <a:spcPct val="115000"/>
              </a:lnSpc>
              <a:spcBef>
                <a:spcPts val="0"/>
              </a:spcBef>
              <a:spcAft>
                <a:spcPts val="0"/>
              </a:spcAft>
              <a:buSzPts val="2400"/>
              <a:buAutoNum type="arabicPeriod"/>
            </a:pPr>
            <a:r>
              <a:rPr lang="en-GB" sz="2400"/>
              <a:t>node-red-contrib-iiot-opcua</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375691fc7be_0_91"/>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49" name="Google Shape;149;g375691fc7be_0_91"/>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50" name="Google Shape;150;g375691fc7be_0_91"/>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Adibidea</a:t>
            </a:r>
            <a:endParaRPr sz="1900"/>
          </a:p>
        </p:txBody>
      </p:sp>
      <p:sp>
        <p:nvSpPr>
          <p:cNvPr id="151" name="Google Shape;151;g375691fc7be_0_91"/>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Read adibidea (node-red-contrib-iiot-opcua → client → read):</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52" name="Google Shape;152;g375691fc7be_0_91"/>
          <p:cNvPicPr preferRelativeResize="0"/>
          <p:nvPr/>
        </p:nvPicPr>
        <p:blipFill rotWithShape="1">
          <a:blip r:embed="rId3">
            <a:alphaModFix/>
          </a:blip>
          <a:srcRect b="0" l="0" r="0" t="0"/>
          <a:stretch/>
        </p:blipFill>
        <p:spPr>
          <a:xfrm>
            <a:off x="2736734" y="3059538"/>
            <a:ext cx="7048500" cy="28479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375691fc7be_0_99"/>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58" name="Google Shape;158;g375691fc7be_0_99"/>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59" name="Google Shape;159;g375691fc7be_0_99"/>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Adibidea</a:t>
            </a:r>
            <a:endParaRPr sz="1900"/>
          </a:p>
        </p:txBody>
      </p:sp>
      <p:sp>
        <p:nvSpPr>
          <p:cNvPr id="160" name="Google Shape;160;g375691fc7be_0_99"/>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Gure zerbitzaritik irakurtzeko:</a:t>
            </a:r>
            <a:endParaRPr sz="2400"/>
          </a:p>
          <a:p>
            <a:pPr indent="45720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i="1" lang="en-GB" sz="2400"/>
              <a:t>Inject nodoan:</a:t>
            </a:r>
            <a:endParaRPr i="1"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r>
              <a:rPr lang="en-GB" sz="1500"/>
              <a:t>(BooleanData         ns=2;i=2)</a:t>
            </a:r>
            <a:endParaRPr sz="15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i="1" lang="en-GB" sz="2400"/>
              <a:t>Read nodoan</a:t>
            </a:r>
            <a:r>
              <a:rPr lang="en-GB" sz="2400"/>
              <a:t> (Add new OPCUA-IIoT-Connector):</a:t>
            </a:r>
            <a:endParaRPr sz="2400"/>
          </a:p>
          <a:p>
            <a:pPr indent="0" lvl="0" marL="0" rtl="0" algn="l">
              <a:lnSpc>
                <a:spcPct val="115000"/>
              </a:lnSpc>
              <a:spcBef>
                <a:spcPts val="0"/>
              </a:spcBef>
              <a:spcAft>
                <a:spcPts val="0"/>
              </a:spcAft>
              <a:buSzPts val="1600"/>
              <a:buNone/>
            </a:pPr>
            <a:r>
              <a:rPr lang="en-GB" sz="2400"/>
              <a:t>																	</a:t>
            </a:r>
            <a:r>
              <a:rPr lang="en-GB" sz="1500"/>
              <a:t>(opc.tcp://iom.tknika.eus:4840)</a:t>
            </a:r>
            <a:endParaRPr sz="2400"/>
          </a:p>
          <a:p>
            <a:pPr indent="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61" name="Google Shape;161;g375691fc7be_0_99"/>
          <p:cNvPicPr preferRelativeResize="0"/>
          <p:nvPr/>
        </p:nvPicPr>
        <p:blipFill rotWithShape="1">
          <a:blip r:embed="rId3">
            <a:alphaModFix/>
          </a:blip>
          <a:srcRect b="0" l="0" r="0" t="0"/>
          <a:stretch/>
        </p:blipFill>
        <p:spPr>
          <a:xfrm>
            <a:off x="2770714" y="3717725"/>
            <a:ext cx="5524500" cy="942975"/>
          </a:xfrm>
          <a:prstGeom prst="rect">
            <a:avLst/>
          </a:prstGeom>
          <a:noFill/>
          <a:ln>
            <a:noFill/>
          </a:ln>
        </p:spPr>
      </p:pic>
      <p:pic>
        <p:nvPicPr>
          <p:cNvPr id="162" name="Google Shape;162;g375691fc7be_0_99"/>
          <p:cNvPicPr preferRelativeResize="0"/>
          <p:nvPr/>
        </p:nvPicPr>
        <p:blipFill rotWithShape="1">
          <a:blip r:embed="rId4">
            <a:alphaModFix/>
          </a:blip>
          <a:srcRect b="0" l="0" r="0" t="0"/>
          <a:stretch/>
        </p:blipFill>
        <p:spPr>
          <a:xfrm>
            <a:off x="2851687" y="5477775"/>
            <a:ext cx="5362575" cy="4000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375691fc7be_0_108"/>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68" name="Google Shape;168;g375691fc7be_0_108"/>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69" name="Google Shape;169;g375691fc7be_0_108"/>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Zer da?</a:t>
            </a:r>
            <a:endParaRPr sz="1900"/>
          </a:p>
        </p:txBody>
      </p:sp>
      <p:sp>
        <p:nvSpPr>
          <p:cNvPr id="170" name="Google Shape;170;g375691fc7be_0_108"/>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 UA harpidetzak eta idazketak errazten dituen subflow-a da. Tknikan garatua eta ikasleekin erabiltzeko diseinatua.</a:t>
            </a:r>
            <a:endParaRPr sz="2400"/>
          </a:p>
          <a:p>
            <a:pPr indent="45720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u="sng">
                <a:solidFill>
                  <a:schemeClr val="hlink"/>
                </a:solidFill>
                <a:hlinkClick r:id="rId3"/>
              </a:rPr>
              <a:t>https://github.com/Tknika/node-red-subflows/tree/master/opc-ua-handler</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pic>
        <p:nvPicPr>
          <p:cNvPr id="171" name="Google Shape;171;g375691fc7be_0_108"/>
          <p:cNvPicPr preferRelativeResize="0"/>
          <p:nvPr/>
        </p:nvPicPr>
        <p:blipFill rotWithShape="1">
          <a:blip r:embed="rId4">
            <a:alphaModFix/>
          </a:blip>
          <a:srcRect b="0" l="0" r="0" t="0"/>
          <a:stretch/>
        </p:blipFill>
        <p:spPr>
          <a:xfrm>
            <a:off x="5553302" y="4709873"/>
            <a:ext cx="2011700" cy="8455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g375691fc7be_0_116"/>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77" name="Google Shape;177;g375691fc7be_0_116"/>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78" name="Google Shape;178;g375691fc7be_0_116"/>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Zer da?</a:t>
            </a:r>
            <a:endParaRPr sz="1900"/>
          </a:p>
        </p:txBody>
      </p:sp>
      <p:sp>
        <p:nvSpPr>
          <p:cNvPr id="179" name="Google Shape;179;g375691fc7be_0_116"/>
          <p:cNvSpPr txBox="1"/>
          <p:nvPr>
            <p:ph idx="2" type="body"/>
          </p:nvPr>
        </p:nvSpPr>
        <p:spPr>
          <a:xfrm>
            <a:off x="801058" y="21494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Ezaugarriak:</a:t>
            </a:r>
            <a:endParaRPr sz="2400"/>
          </a:p>
          <a:p>
            <a:pPr indent="0" lvl="0" marL="137160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Konfigurazio parametroak sinplifikatu dira.</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Nodoaren irteeran aldagaien izena eta balioa bakarrik azaltzen dira:</a:t>
            </a:r>
            <a:endParaRPr sz="2400"/>
          </a:p>
          <a:p>
            <a:pPr indent="0" lvl="0" marL="0" rtl="0" algn="l">
              <a:lnSpc>
                <a:spcPct val="115000"/>
              </a:lnSpc>
              <a:spcBef>
                <a:spcPts val="0"/>
              </a:spcBef>
              <a:spcAft>
                <a:spcPts val="0"/>
              </a:spcAft>
              <a:buSzPts val="1600"/>
              <a:buNone/>
            </a:pPr>
            <a:r>
              <a:rPr lang="en-GB" sz="2400"/>
              <a:t>		{ “BooleanData”: false } edo { “CyclicData”: 26.799999999999937 }</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Nodo sarreran aldagai-balio bikoteak onartzen dira:</a:t>
            </a:r>
            <a:endParaRPr sz="2400"/>
          </a:p>
          <a:p>
            <a:pPr indent="0" lvl="0" marL="0" rtl="0" algn="l">
              <a:lnSpc>
                <a:spcPct val="115000"/>
              </a:lnSpc>
              <a:spcBef>
                <a:spcPts val="0"/>
              </a:spcBef>
              <a:spcAft>
                <a:spcPts val="0"/>
              </a:spcAft>
              <a:buSzPts val="1600"/>
              <a:buNone/>
            </a:pPr>
            <a:r>
              <a:rPr lang="en-GB" sz="2400"/>
              <a:t>		{ “MirrorDataOriginal”: true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375691fc7be_0_123"/>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85" name="Google Shape;185;g375691fc7be_0_123"/>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86" name="Google Shape;186;g375691fc7be_0_123"/>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Instalazioa</a:t>
            </a:r>
            <a:endParaRPr sz="1900"/>
          </a:p>
        </p:txBody>
      </p:sp>
      <p:sp>
        <p:nvSpPr>
          <p:cNvPr id="187" name="Google Shape;187;g375691fc7be_0_123"/>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Tknikako beste subflow-ak bezala instalatzen da:</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r>
              <a:rPr lang="en-GB" sz="2400" u="sng">
                <a:solidFill>
                  <a:schemeClr val="hlink"/>
                </a:solidFill>
                <a:hlinkClick r:id="rId3"/>
              </a:rPr>
              <a:t>Subflow instalazioa</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pic>
        <p:nvPicPr>
          <p:cNvPr id="188" name="Google Shape;188;g375691fc7be_0_123"/>
          <p:cNvPicPr preferRelativeResize="0"/>
          <p:nvPr/>
        </p:nvPicPr>
        <p:blipFill rotWithShape="1">
          <a:blip r:embed="rId4">
            <a:alphaModFix/>
          </a:blip>
          <a:srcRect b="0" l="0" r="0" t="0"/>
          <a:stretch/>
        </p:blipFill>
        <p:spPr>
          <a:xfrm>
            <a:off x="6191938" y="3086850"/>
            <a:ext cx="3552401" cy="23571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g375691fc7be_0_131"/>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94" name="Google Shape;194;g375691fc7be_0_131"/>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95" name="Google Shape;195;g375691fc7be_0_131"/>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Instalazioa</a:t>
            </a:r>
            <a:endParaRPr sz="1900"/>
          </a:p>
        </p:txBody>
      </p:sp>
      <p:sp>
        <p:nvSpPr>
          <p:cNvPr id="196" name="Google Shape;196;g375691fc7be_0_131"/>
          <p:cNvSpPr txBox="1"/>
          <p:nvPr>
            <p:ph idx="2" type="body"/>
          </p:nvPr>
        </p:nvSpPr>
        <p:spPr>
          <a:xfrm>
            <a:off x="762078" y="2097180"/>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Pausoak:</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AutoNum type="arabicPeriod"/>
            </a:pPr>
            <a:r>
              <a:rPr lang="en-GB" sz="2400" u="sng">
                <a:solidFill>
                  <a:schemeClr val="hlink"/>
                </a:solidFill>
                <a:hlinkClick r:id="rId3"/>
              </a:rPr>
              <a:t>opc-ua-handler.json</a:t>
            </a:r>
            <a:r>
              <a:rPr lang="en-GB" sz="2400"/>
              <a:t> fitxategia ireki.</a:t>
            </a:r>
            <a:endParaRPr sz="2400"/>
          </a:p>
          <a:p>
            <a:pPr indent="-368300" lvl="0" marL="914400" rtl="0" algn="l">
              <a:lnSpc>
                <a:spcPct val="115000"/>
              </a:lnSpc>
              <a:spcBef>
                <a:spcPts val="0"/>
              </a:spcBef>
              <a:spcAft>
                <a:spcPts val="0"/>
              </a:spcAft>
              <a:buSzPts val="2400"/>
              <a:buAutoNum type="arabicPeriod"/>
            </a:pPr>
            <a:r>
              <a:rPr lang="en-GB" sz="2400"/>
              <a:t>Eskuineko botoiean klik egin eta “Guardar como…”</a:t>
            </a:r>
            <a:endParaRPr sz="2400"/>
          </a:p>
          <a:p>
            <a:pPr indent="-368300" lvl="0" marL="914400" rtl="0" algn="l">
              <a:lnSpc>
                <a:spcPct val="115000"/>
              </a:lnSpc>
              <a:spcBef>
                <a:spcPts val="0"/>
              </a:spcBef>
              <a:spcAft>
                <a:spcPts val="0"/>
              </a:spcAft>
              <a:buSzPts val="2400"/>
              <a:buAutoNum type="arabicPeriod"/>
            </a:pPr>
            <a:r>
              <a:rPr lang="en-GB" sz="2400"/>
              <a:t>Node-RED → Options → Import → “select a file to import”</a:t>
            </a:r>
            <a:endParaRPr sz="2400"/>
          </a:p>
          <a:p>
            <a:pPr indent="-368300" lvl="0" marL="914400" rtl="0" algn="l">
              <a:lnSpc>
                <a:spcPct val="115000"/>
              </a:lnSpc>
              <a:spcBef>
                <a:spcPts val="0"/>
              </a:spcBef>
              <a:spcAft>
                <a:spcPts val="0"/>
              </a:spcAft>
              <a:buSzPts val="2400"/>
              <a:buAutoNum type="arabicPeriod"/>
            </a:pPr>
            <a:r>
              <a:rPr lang="en-GB" sz="2400"/>
              <a:t>opc-ua-handler.json fitxategia aukeratu eta “Import” botoia sakatu.</a:t>
            </a:r>
            <a:endParaRPr sz="2400"/>
          </a:p>
          <a:p>
            <a:pPr indent="-368300" lvl="0" marL="914400" rtl="0" algn="l">
              <a:lnSpc>
                <a:spcPct val="115000"/>
              </a:lnSpc>
              <a:spcBef>
                <a:spcPts val="0"/>
              </a:spcBef>
              <a:spcAft>
                <a:spcPts val="0"/>
              </a:spcAft>
              <a:buSzPts val="2400"/>
              <a:buAutoNum type="arabicPeriod"/>
            </a:pPr>
            <a:r>
              <a:rPr lang="en-GB" sz="2400"/>
              <a:t>Palette-ean egongo da eskuragarri.</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g375691fc7be_0_0"/>
          <p:cNvSpPr txBox="1"/>
          <p:nvPr/>
        </p:nvSpPr>
        <p:spPr>
          <a:xfrm>
            <a:off x="781053" y="2132856"/>
            <a:ext cx="10442400" cy="1631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5100"/>
              <a:buFont typeface="Arial"/>
              <a:buNone/>
            </a:pPr>
            <a:r>
              <a:t/>
            </a:r>
            <a:endParaRPr b="1" i="0" sz="5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100"/>
              <a:buFont typeface="Arial"/>
              <a:buNone/>
            </a:pPr>
            <a:r>
              <a:rPr b="1" i="0" lang="en-GB" sz="5100" u="none" cap="none" strike="noStrike">
                <a:solidFill>
                  <a:schemeClr val="dk1"/>
                </a:solidFill>
                <a:latin typeface="Arial"/>
                <a:ea typeface="Arial"/>
                <a:cs typeface="Arial"/>
                <a:sym typeface="Arial"/>
              </a:rPr>
              <a:t>Node-RED eta OPC UA </a:t>
            </a:r>
            <a:endParaRPr b="1" i="0" sz="5100" u="none" cap="none" strike="noStrike">
              <a:solidFill>
                <a:schemeClr val="dk1"/>
              </a:solidFill>
              <a:latin typeface="Arial"/>
              <a:ea typeface="Arial"/>
              <a:cs typeface="Arial"/>
              <a:sym typeface="Arial"/>
            </a:endParaRPr>
          </a:p>
        </p:txBody>
      </p:sp>
      <p:sp>
        <p:nvSpPr>
          <p:cNvPr id="47" name="Google Shape;47;g375691fc7be_0_0"/>
          <p:cNvSpPr txBox="1"/>
          <p:nvPr/>
        </p:nvSpPr>
        <p:spPr>
          <a:xfrm>
            <a:off x="874741" y="4973106"/>
            <a:ext cx="10442400" cy="400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0" i="0" lang="en-GB" sz="2000" u="none" cap="none" strike="noStrike">
                <a:solidFill>
                  <a:schemeClr val="dk1"/>
                </a:solidFill>
                <a:latin typeface="Arial"/>
                <a:ea typeface="Arial"/>
                <a:cs typeface="Arial"/>
                <a:sym typeface="Arial"/>
              </a:rPr>
              <a:t>AITOR AZPIROZ</a:t>
            </a:r>
            <a:endParaRPr b="0" i="0" sz="1500" u="none" cap="none" strike="noStrike">
              <a:solidFill>
                <a:srgbClr val="000000"/>
              </a:solidFill>
              <a:latin typeface="Arial"/>
              <a:ea typeface="Arial"/>
              <a:cs typeface="Arial"/>
              <a:sym typeface="Arial"/>
            </a:endParaRPr>
          </a:p>
        </p:txBody>
      </p:sp>
      <p:sp>
        <p:nvSpPr>
          <p:cNvPr id="48" name="Google Shape;48;g375691fc7be_0_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g375691fc7be_0_138"/>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202" name="Google Shape;202;g375691fc7be_0_138"/>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203" name="Google Shape;203;g375691fc7be_0_138"/>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Parametroak</a:t>
            </a:r>
            <a:endParaRPr sz="1900"/>
          </a:p>
        </p:txBody>
      </p:sp>
      <p:sp>
        <p:nvSpPr>
          <p:cNvPr id="204" name="Google Shape;204;g375691fc7be_0_138"/>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Konfigurazio parametroak:</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i="1" lang="en-GB" sz="2400"/>
              <a:t>Server Host</a:t>
            </a:r>
            <a:r>
              <a:rPr lang="en-GB" sz="2400"/>
              <a:t>:		Zerbitzariaren IP-a</a:t>
            </a:r>
            <a:endParaRPr sz="2400"/>
          </a:p>
          <a:p>
            <a:pPr indent="-368300" lvl="0" marL="914400" rtl="0" algn="l">
              <a:lnSpc>
                <a:spcPct val="115000"/>
              </a:lnSpc>
              <a:spcBef>
                <a:spcPts val="0"/>
              </a:spcBef>
              <a:spcAft>
                <a:spcPts val="0"/>
              </a:spcAft>
              <a:buSzPts val="2400"/>
              <a:buChar char="●"/>
            </a:pPr>
            <a:r>
              <a:rPr i="1" lang="en-GB" sz="2400"/>
              <a:t>Server Port</a:t>
            </a:r>
            <a:r>
              <a:rPr lang="en-GB" sz="2400"/>
              <a:t>:		Zerbitzariaren portua</a:t>
            </a:r>
            <a:endParaRPr sz="2400"/>
          </a:p>
          <a:p>
            <a:pPr indent="-368300" lvl="0" marL="914400" rtl="0" algn="l">
              <a:lnSpc>
                <a:spcPct val="115000"/>
              </a:lnSpc>
              <a:spcBef>
                <a:spcPts val="0"/>
              </a:spcBef>
              <a:spcAft>
                <a:spcPts val="0"/>
              </a:spcAft>
              <a:buSzPts val="2400"/>
              <a:buChar char="●"/>
            </a:pPr>
            <a:r>
              <a:rPr i="1" lang="en-GB" sz="2400"/>
              <a:t>Security Policy</a:t>
            </a:r>
            <a:r>
              <a:rPr lang="en-GB" sz="2400"/>
              <a:t>:	Segurtasun maila</a:t>
            </a:r>
            <a:endParaRPr sz="2400"/>
          </a:p>
          <a:p>
            <a:pPr indent="-368300" lvl="0" marL="914400" rtl="0" algn="l">
              <a:lnSpc>
                <a:spcPct val="115000"/>
              </a:lnSpc>
              <a:spcBef>
                <a:spcPts val="0"/>
              </a:spcBef>
              <a:spcAft>
                <a:spcPts val="0"/>
              </a:spcAft>
              <a:buSzPts val="2400"/>
              <a:buChar char="●"/>
            </a:pPr>
            <a:r>
              <a:rPr i="1" lang="en-GB" sz="2400"/>
              <a:t>Security Mode</a:t>
            </a:r>
            <a:r>
              <a:rPr lang="en-GB" sz="2400"/>
              <a:t>:		Segurtasun mota</a:t>
            </a:r>
            <a:endParaRPr sz="2400"/>
          </a:p>
          <a:p>
            <a:pPr indent="-368300" lvl="0" marL="914400" rtl="0" algn="l">
              <a:lnSpc>
                <a:spcPct val="115000"/>
              </a:lnSpc>
              <a:spcBef>
                <a:spcPts val="0"/>
              </a:spcBef>
              <a:spcAft>
                <a:spcPts val="0"/>
              </a:spcAft>
              <a:buSzPts val="2400"/>
              <a:buChar char="●"/>
            </a:pPr>
            <a:r>
              <a:rPr i="1" lang="en-GB" sz="2400"/>
              <a:t>Publish interval</a:t>
            </a:r>
            <a:r>
              <a:rPr lang="en-GB" sz="2400"/>
              <a:t>:	‘Publishing interval’</a:t>
            </a:r>
            <a:endParaRPr sz="2400"/>
          </a:p>
          <a:p>
            <a:pPr indent="-368300" lvl="0" marL="914400" rtl="0" algn="l">
              <a:lnSpc>
                <a:spcPct val="115000"/>
              </a:lnSpc>
              <a:spcBef>
                <a:spcPts val="0"/>
              </a:spcBef>
              <a:spcAft>
                <a:spcPts val="0"/>
              </a:spcAft>
              <a:buSzPts val="2400"/>
              <a:buChar char="●"/>
            </a:pPr>
            <a:r>
              <a:rPr i="1" lang="en-GB" sz="2400"/>
              <a:t>Refresh interval</a:t>
            </a:r>
            <a:r>
              <a:rPr lang="en-GB" sz="2400"/>
              <a:t>:	‘Sampling interval’</a:t>
            </a:r>
            <a:endParaRPr sz="2400"/>
          </a:p>
          <a:p>
            <a:pPr indent="-368300" lvl="0" marL="914400" rtl="0" algn="l">
              <a:lnSpc>
                <a:spcPct val="115000"/>
              </a:lnSpc>
              <a:spcBef>
                <a:spcPts val="0"/>
              </a:spcBef>
              <a:spcAft>
                <a:spcPts val="0"/>
              </a:spcAft>
              <a:buSzPts val="2400"/>
              <a:buChar char="●"/>
            </a:pPr>
            <a:r>
              <a:rPr i="1" lang="en-GB" sz="2400"/>
              <a:t>Nodes</a:t>
            </a:r>
            <a:r>
              <a:rPr lang="en-GB" sz="2400"/>
              <a:t>:			OPC UA nodo zerrenda</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pic>
        <p:nvPicPr>
          <p:cNvPr id="205" name="Google Shape;205;g375691fc7be_0_138"/>
          <p:cNvPicPr preferRelativeResize="0"/>
          <p:nvPr/>
        </p:nvPicPr>
        <p:blipFill rotWithShape="1">
          <a:blip r:embed="rId3">
            <a:alphaModFix/>
          </a:blip>
          <a:srcRect b="0" l="0" r="8408" t="0"/>
          <a:stretch/>
        </p:blipFill>
        <p:spPr>
          <a:xfrm>
            <a:off x="7665706" y="2141350"/>
            <a:ext cx="4345320" cy="4248150"/>
          </a:xfrm>
          <a:prstGeom prst="rect">
            <a:avLst/>
          </a:prstGeom>
          <a:noFill/>
          <a:ln cap="flat" cmpd="sng" w="9525">
            <a:solidFill>
              <a:srgbClr val="B7B7B7"/>
            </a:solidFill>
            <a:prstDash val="solid"/>
            <a:round/>
            <a:headEnd len="sm" w="sm" type="none"/>
            <a:tailEnd len="sm" w="sm" type="none"/>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g375691fc7be_0_146"/>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211" name="Google Shape;211;g375691fc7be_0_146"/>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212" name="Google Shape;212;g375691fc7be_0_146"/>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Parametroak</a:t>
            </a:r>
            <a:endParaRPr sz="1900"/>
          </a:p>
        </p:txBody>
      </p:sp>
      <p:sp>
        <p:nvSpPr>
          <p:cNvPr id="213" name="Google Shape;213;g375691fc7be_0_146"/>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Nodes parametroa:</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Aldagai zerrenda ([ ])</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Aldagai bakoitza: JSON</a:t>
            </a:r>
            <a:endParaRPr sz="2400"/>
          </a:p>
          <a:p>
            <a:pPr indent="-368300" lvl="1" marL="1371600" rtl="0" algn="l">
              <a:lnSpc>
                <a:spcPct val="115000"/>
              </a:lnSpc>
              <a:spcBef>
                <a:spcPts val="0"/>
              </a:spcBef>
              <a:spcAft>
                <a:spcPts val="0"/>
              </a:spcAft>
              <a:buSzPts val="2400"/>
              <a:buChar char="○"/>
            </a:pPr>
            <a:r>
              <a:rPr lang="en-GB" sz="1900"/>
              <a:t>Izena</a:t>
            </a:r>
            <a:endParaRPr sz="1900"/>
          </a:p>
          <a:p>
            <a:pPr indent="-368300" lvl="1" marL="1371600" rtl="0" algn="l">
              <a:lnSpc>
                <a:spcPct val="115000"/>
              </a:lnSpc>
              <a:spcBef>
                <a:spcPts val="0"/>
              </a:spcBef>
              <a:spcAft>
                <a:spcPts val="0"/>
              </a:spcAft>
              <a:buSzPts val="2400"/>
              <a:buChar char="○"/>
            </a:pPr>
            <a:r>
              <a:rPr lang="en-GB" sz="1900"/>
              <a:t>nodeID-a</a:t>
            </a:r>
            <a:endParaRPr sz="1900"/>
          </a:p>
          <a:p>
            <a:pPr indent="-368300" lvl="1" marL="1371600" rtl="0" algn="l">
              <a:lnSpc>
                <a:spcPct val="115000"/>
              </a:lnSpc>
              <a:spcBef>
                <a:spcPts val="0"/>
              </a:spcBef>
              <a:spcAft>
                <a:spcPts val="0"/>
              </a:spcAft>
              <a:buSzPts val="2400"/>
              <a:buChar char="○"/>
            </a:pPr>
            <a:r>
              <a:rPr lang="en-GB" sz="1900"/>
              <a:t>Datu mota</a:t>
            </a:r>
            <a:endParaRPr sz="19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pic>
        <p:nvPicPr>
          <p:cNvPr id="214" name="Google Shape;214;g375691fc7be_0_146"/>
          <p:cNvPicPr preferRelativeResize="0"/>
          <p:nvPr/>
        </p:nvPicPr>
        <p:blipFill rotWithShape="1">
          <a:blip r:embed="rId3">
            <a:alphaModFix/>
          </a:blip>
          <a:srcRect b="0" l="0" r="11402" t="0"/>
          <a:stretch/>
        </p:blipFill>
        <p:spPr>
          <a:xfrm>
            <a:off x="5948031" y="3269550"/>
            <a:ext cx="5621288" cy="26574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375691fc7be_0_15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220" name="Google Shape;220;g375691fc7be_0_154"/>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221" name="Google Shape;221;g375691fc7be_0_15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Parametroak </a:t>
            </a:r>
            <a:endParaRPr sz="1900"/>
          </a:p>
        </p:txBody>
      </p:sp>
      <p:sp>
        <p:nvSpPr>
          <p:cNvPr id="222" name="Google Shape;222;g375691fc7be_0_154"/>
          <p:cNvSpPr txBox="1"/>
          <p:nvPr>
            <p:ph idx="2" type="body"/>
          </p:nvPr>
        </p:nvSpPr>
        <p:spPr>
          <a:xfrm>
            <a:off x="736100" y="2097180"/>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a:t>
            </a:r>
            <a:r>
              <a:rPr b="1" lang="en-GB" sz="2400"/>
              <a:t>NodeId</a:t>
            </a:r>
            <a:r>
              <a:rPr lang="en-GB" sz="2400"/>
              <a:t> identifikatzailearen sintaxi berezitasunak:</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NodeId-aren identifikatzailea "" artean datorrenean, Javascript-en nodeId-a definitzerakoan egoera paradojiko bat sortu daiteke. Soluzio gisa </a:t>
            </a:r>
            <a:r>
              <a:rPr b="1" lang="en-GB" sz="2400"/>
              <a:t>\"</a:t>
            </a:r>
            <a:r>
              <a:rPr lang="en-GB" sz="2400"/>
              <a:t> erabiltzen da. </a:t>
            </a:r>
            <a:endParaRPr sz="2400"/>
          </a:p>
          <a:p>
            <a:pPr indent="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rPr lang="en-GB" sz="2400"/>
              <a:t>Ohiko identifikatzailea:		</a:t>
            </a:r>
            <a:r>
              <a:rPr b="1" lang="en-GB" sz="2400"/>
              <a:t>i=2 </a:t>
            </a:r>
            <a:r>
              <a:rPr lang="en-GB" sz="2400"/>
              <a:t>        	→   "nodeId": "ns=3;i=2"</a:t>
            </a:r>
            <a:endParaRPr sz="2400"/>
          </a:p>
          <a:p>
            <a:pPr indent="0" lvl="0" marL="457200" rtl="0" algn="l">
              <a:lnSpc>
                <a:spcPct val="115000"/>
              </a:lnSpc>
              <a:spcBef>
                <a:spcPts val="0"/>
              </a:spcBef>
              <a:spcAft>
                <a:spcPts val="0"/>
              </a:spcAft>
              <a:buClr>
                <a:schemeClr val="dk1"/>
              </a:buClr>
              <a:buSzPts val="1100"/>
              <a:buFont typeface="Arial"/>
              <a:buNone/>
            </a:pPr>
            <a:r>
              <a:t/>
            </a:r>
            <a:endParaRPr sz="2400"/>
          </a:p>
          <a:p>
            <a:pPr indent="0" lvl="0" marL="457200" rtl="0" algn="l">
              <a:lnSpc>
                <a:spcPct val="115000"/>
              </a:lnSpc>
              <a:spcBef>
                <a:spcPts val="0"/>
              </a:spcBef>
              <a:spcAft>
                <a:spcPts val="0"/>
              </a:spcAft>
              <a:buClr>
                <a:schemeClr val="dk1"/>
              </a:buClr>
              <a:buSzPts val="1100"/>
              <a:buFont typeface="Arial"/>
              <a:buNone/>
            </a:pPr>
            <a:r>
              <a:rPr lang="en-GB" sz="2400"/>
              <a:t>PLC identifikatzailea:</a:t>
            </a:r>
            <a:r>
              <a:rPr b="1" lang="en-GB" sz="2400"/>
              <a:t>	s="AlwaysTRUE"	</a:t>
            </a:r>
            <a:r>
              <a:rPr lang="en-GB" sz="2400"/>
              <a:t>→  "nodeId": "ns=3;s=\"AlwaysTRUE\""</a:t>
            </a:r>
            <a:endParaRPr sz="2400"/>
          </a:p>
          <a:p>
            <a:pPr indent="0" lvl="0" marL="457200" rtl="0" algn="l">
              <a:lnSpc>
                <a:spcPct val="115000"/>
              </a:lnSpc>
              <a:spcBef>
                <a:spcPts val="0"/>
              </a:spcBef>
              <a:spcAft>
                <a:spcPts val="0"/>
              </a:spcAft>
              <a:buSzPts val="1600"/>
              <a:buNone/>
            </a:pPr>
            <a:r>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g375691fc7be_0_161"/>
          <p:cNvSpPr txBox="1"/>
          <p:nvPr>
            <p:ph idx="1"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Bi aldagai irakurtzen dituen adibidea:</a:t>
            </a:r>
            <a:endParaRPr sz="2400"/>
          </a:p>
          <a:p>
            <a:pPr indent="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BooleanData</a:t>
            </a:r>
            <a:endParaRPr sz="2400"/>
          </a:p>
          <a:p>
            <a:pPr indent="-368300" lvl="0" marL="914400" rtl="0" algn="l">
              <a:lnSpc>
                <a:spcPct val="115000"/>
              </a:lnSpc>
              <a:spcBef>
                <a:spcPts val="0"/>
              </a:spcBef>
              <a:spcAft>
                <a:spcPts val="0"/>
              </a:spcAft>
              <a:buSzPts val="2400"/>
              <a:buChar char="●"/>
            </a:pPr>
            <a:r>
              <a:rPr lang="en-GB" sz="2400"/>
              <a:t>CyclicData</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r>
              <a:rPr lang="en-GB" sz="3600"/>
              <a:t>→</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Demo!</a:t>
            </a:r>
            <a:endParaRPr sz="2400"/>
          </a:p>
        </p:txBody>
      </p:sp>
      <p:sp>
        <p:nvSpPr>
          <p:cNvPr id="228" name="Google Shape;228;g375691fc7be_0_161"/>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229" name="Google Shape;229;g375691fc7be_0_161"/>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230" name="Google Shape;230;g375691fc7be_0_161"/>
          <p:cNvSpPr txBox="1"/>
          <p:nvPr>
            <p:ph idx="2"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Adibidea</a:t>
            </a:r>
            <a:endParaRPr sz="1900"/>
          </a:p>
        </p:txBody>
      </p:sp>
      <p:pic>
        <p:nvPicPr>
          <p:cNvPr id="231" name="Google Shape;231;g375691fc7be_0_161"/>
          <p:cNvPicPr preferRelativeResize="0"/>
          <p:nvPr/>
        </p:nvPicPr>
        <p:blipFill rotWithShape="1">
          <a:blip r:embed="rId3">
            <a:alphaModFix/>
          </a:blip>
          <a:srcRect b="0" l="0" r="0" t="0"/>
          <a:stretch/>
        </p:blipFill>
        <p:spPr>
          <a:xfrm>
            <a:off x="1653592" y="4455438"/>
            <a:ext cx="4171950" cy="942975"/>
          </a:xfrm>
          <a:prstGeom prst="rect">
            <a:avLst/>
          </a:prstGeom>
          <a:noFill/>
          <a:ln>
            <a:noFill/>
          </a:ln>
        </p:spPr>
      </p:pic>
      <p:pic>
        <p:nvPicPr>
          <p:cNvPr id="232" name="Google Shape;232;g375691fc7be_0_161"/>
          <p:cNvPicPr preferRelativeResize="0"/>
          <p:nvPr/>
        </p:nvPicPr>
        <p:blipFill rotWithShape="1">
          <a:blip r:embed="rId4">
            <a:alphaModFix/>
          </a:blip>
          <a:srcRect b="0" l="0" r="0" t="42426"/>
          <a:stretch/>
        </p:blipFill>
        <p:spPr>
          <a:xfrm>
            <a:off x="7642603" y="2815645"/>
            <a:ext cx="2848349" cy="318617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g375691fc7be_0_170"/>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238" name="Google Shape;238;g375691fc7be_0_17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239" name="Google Shape;239;g375691fc7be_0_170"/>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opc-ua-handler - Adibidea</a:t>
            </a:r>
            <a:endParaRPr sz="1900"/>
          </a:p>
        </p:txBody>
      </p:sp>
      <p:sp>
        <p:nvSpPr>
          <p:cNvPr id="240" name="Google Shape;240;g375691fc7be_0_170"/>
          <p:cNvSpPr txBox="1"/>
          <p:nvPr/>
        </p:nvSpPr>
        <p:spPr>
          <a:xfrm>
            <a:off x="475912" y="1925550"/>
            <a:ext cx="10946700" cy="576000"/>
          </a:xfrm>
          <a:prstGeom prst="rect">
            <a:avLst/>
          </a:prstGeom>
          <a:noFill/>
          <a:ln>
            <a:noFill/>
          </a:ln>
        </p:spPr>
        <p:txBody>
          <a:bodyPr anchorCtr="0" anchor="t" bIns="45700" lIns="91425" spcFirstLastPara="1" rIns="91425" wrap="square" tIns="45700">
            <a:noAutofit/>
          </a:bodyPr>
          <a:lstStyle/>
          <a:p>
            <a:pPr indent="-342900" lvl="0" marL="914400" marR="0" rtl="0" algn="l">
              <a:lnSpc>
                <a:spcPct val="115000"/>
              </a:lnSpc>
              <a:spcBef>
                <a:spcPts val="0"/>
              </a:spcBef>
              <a:spcAft>
                <a:spcPts val="0"/>
              </a:spcAft>
              <a:buClr>
                <a:srgbClr val="000000"/>
              </a:buClr>
              <a:buSzPts val="2000"/>
              <a:buFont typeface="Arial"/>
              <a:buChar char="●"/>
            </a:pPr>
            <a:r>
              <a:rPr b="0" i="1" lang="en-GB" sz="2000" u="none" cap="none" strike="noStrike">
                <a:solidFill>
                  <a:srgbClr val="000000"/>
                </a:solidFill>
                <a:latin typeface="Arial"/>
                <a:ea typeface="Arial"/>
                <a:cs typeface="Arial"/>
                <a:sym typeface="Arial"/>
              </a:rPr>
              <a:t>OPC UA zerbitzailetik BooleanData eta CyclicData monitorizatzen dituen adibidea</a:t>
            </a:r>
            <a:endParaRPr b="0" i="0" sz="2000" u="none" cap="none" strike="noStrike">
              <a:solidFill>
                <a:srgbClr val="000000"/>
              </a:solidFill>
              <a:latin typeface="Arial"/>
              <a:ea typeface="Arial"/>
              <a:cs typeface="Arial"/>
              <a:sym typeface="Arial"/>
            </a:endParaRPr>
          </a:p>
          <a:p>
            <a:pPr indent="0" lvl="0" marL="1371600" marR="0" rtl="0" algn="l">
              <a:lnSpc>
                <a:spcPct val="115000"/>
              </a:lnSpc>
              <a:spcBef>
                <a:spcPts val="0"/>
              </a:spcBef>
              <a:spcAft>
                <a:spcPts val="0"/>
              </a:spcAft>
              <a:buClr>
                <a:srgbClr val="000000"/>
              </a:buClr>
              <a:buSzPts val="2400"/>
              <a:buFont typeface="Arial"/>
              <a:buNone/>
            </a:pPr>
            <a:r>
              <a:t/>
            </a:r>
            <a:endParaRPr b="0" i="1" sz="2400" u="none" cap="none" strike="noStrike">
              <a:solidFill>
                <a:srgbClr val="000000"/>
              </a:solidFill>
              <a:latin typeface="Arial"/>
              <a:ea typeface="Arial"/>
              <a:cs typeface="Arial"/>
              <a:sym typeface="Arial"/>
            </a:endParaRPr>
          </a:p>
          <a:p>
            <a:pPr indent="0" lvl="0" marL="914400" marR="0" rtl="0" algn="l">
              <a:lnSpc>
                <a:spcPct val="115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sp>
        <p:nvSpPr>
          <p:cNvPr id="241" name="Google Shape;241;g375691fc7be_0_170"/>
          <p:cNvSpPr txBox="1"/>
          <p:nvPr/>
        </p:nvSpPr>
        <p:spPr>
          <a:xfrm>
            <a:off x="874965" y="6090000"/>
            <a:ext cx="10148400" cy="5124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rgbClr val="000000"/>
                </a:solidFill>
                <a:latin typeface="Arial"/>
                <a:ea typeface="Arial"/>
                <a:cs typeface="Arial"/>
                <a:sym typeface="Arial"/>
              </a:rPr>
              <a:t>GIF 35 - opc-ua-handler</a:t>
            </a:r>
            <a:endParaRPr b="0" i="0" sz="2000" u="none" cap="none" strike="noStrike">
              <a:solidFill>
                <a:srgbClr val="000000"/>
              </a:solidFill>
              <a:latin typeface="Arial"/>
              <a:ea typeface="Arial"/>
              <a:cs typeface="Arial"/>
              <a:sym typeface="Arial"/>
            </a:endParaRPr>
          </a:p>
        </p:txBody>
      </p:sp>
      <p:pic>
        <p:nvPicPr>
          <p:cNvPr id="242" name="Google Shape;242;g375691fc7be_0_170">
            <a:hlinkClick r:id="rId3"/>
          </p:cNvPr>
          <p:cNvPicPr preferRelativeResize="0"/>
          <p:nvPr/>
        </p:nvPicPr>
        <p:blipFill rotWithShape="1">
          <a:blip r:embed="rId4">
            <a:alphaModFix/>
          </a:blip>
          <a:srcRect b="0" l="0" r="0" t="0"/>
          <a:stretch/>
        </p:blipFill>
        <p:spPr>
          <a:xfrm>
            <a:off x="3008795" y="2653950"/>
            <a:ext cx="6173559" cy="32836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pic>
        <p:nvPicPr>
          <p:cNvPr descr="Icon&#10;&#10;Description automatically generated" id="247" name="Google Shape;247;p3"/>
          <p:cNvPicPr preferRelativeResize="0"/>
          <p:nvPr/>
        </p:nvPicPr>
        <p:blipFill rotWithShape="1">
          <a:blip r:embed="rId3">
            <a:alphaModFix/>
          </a:blip>
          <a:srcRect b="15742" l="12589" r="15262" t="15276"/>
          <a:stretch/>
        </p:blipFill>
        <p:spPr>
          <a:xfrm>
            <a:off x="803107" y="4798637"/>
            <a:ext cx="467472" cy="446937"/>
          </a:xfrm>
          <a:prstGeom prst="rect">
            <a:avLst/>
          </a:prstGeom>
          <a:noFill/>
          <a:ln>
            <a:noFill/>
          </a:ln>
        </p:spPr>
      </p:pic>
      <p:pic>
        <p:nvPicPr>
          <p:cNvPr descr="Icon&#10;&#10;Description automatically generated" id="248" name="Google Shape;248;p3"/>
          <p:cNvPicPr preferRelativeResize="0"/>
          <p:nvPr/>
        </p:nvPicPr>
        <p:blipFill rotWithShape="1">
          <a:blip r:embed="rId4">
            <a:alphaModFix/>
          </a:blip>
          <a:srcRect b="14522" l="14710" r="11904" t="12668"/>
          <a:stretch/>
        </p:blipFill>
        <p:spPr>
          <a:xfrm>
            <a:off x="5130665" y="4702639"/>
            <a:ext cx="516714" cy="512670"/>
          </a:xfrm>
          <a:prstGeom prst="rect">
            <a:avLst/>
          </a:prstGeom>
          <a:noFill/>
          <a:ln>
            <a:noFill/>
          </a:ln>
        </p:spPr>
      </p:pic>
      <p:sp>
        <p:nvSpPr>
          <p:cNvPr id="249" name="Google Shape;249;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2000">
                <a:solidFill>
                  <a:srgbClr val="13284B"/>
                </a:solidFill>
                <a:latin typeface="Roboto"/>
                <a:ea typeface="Roboto"/>
                <a:cs typeface="Roboto"/>
                <a:sym typeface="Roboto"/>
              </a:rPr>
              <a:t>#LCAMP_EU</a:t>
            </a:r>
            <a:endParaRPr b="1" sz="2000">
              <a:solidFill>
                <a:schemeClr val="dk1"/>
              </a:solidFill>
              <a:latin typeface="Roboto"/>
              <a:ea typeface="Roboto"/>
              <a:cs typeface="Roboto"/>
              <a:sym typeface="Roboto"/>
            </a:endParaRPr>
          </a:p>
        </p:txBody>
      </p:sp>
      <p:sp>
        <p:nvSpPr>
          <p:cNvPr id="250" name="Google Shape;250;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www.lcamp.eu</a:t>
            </a:r>
            <a:endParaRPr/>
          </a:p>
        </p:txBody>
      </p:sp>
      <p:sp>
        <p:nvSpPr>
          <p:cNvPr id="251" name="Google Shape;251;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@LCAMP_EU</a:t>
            </a:r>
            <a:endParaRPr/>
          </a:p>
        </p:txBody>
      </p:sp>
      <p:sp>
        <p:nvSpPr>
          <p:cNvPr id="252" name="Google Shape;252;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200">
                <a:solidFill>
                  <a:srgbClr val="57B9DF"/>
                </a:solidFill>
                <a:latin typeface="Roboto"/>
                <a:ea typeface="Roboto"/>
                <a:cs typeface="Roboto"/>
                <a:sym typeface="Roboto"/>
              </a:rPr>
              <a:t>LCAMP</a:t>
            </a:r>
            <a:br>
              <a:rPr lang="en-GB" sz="1200">
                <a:solidFill>
                  <a:srgbClr val="57B9DF"/>
                </a:solidFill>
                <a:latin typeface="Roboto"/>
                <a:ea typeface="Roboto"/>
                <a:cs typeface="Roboto"/>
                <a:sym typeface="Roboto"/>
              </a:rPr>
            </a:br>
            <a:r>
              <a:rPr i="0" lang="en-GB" sz="1200">
                <a:solidFill>
                  <a:srgbClr val="57B9DF"/>
                </a:solidFill>
                <a:latin typeface="Roboto"/>
                <a:ea typeface="Roboto"/>
                <a:cs typeface="Roboto"/>
                <a:sym typeface="Roboto"/>
              </a:rPr>
              <a:t>Learner Centric Advanced Manufacturing Platform for CoVEs</a:t>
            </a:r>
            <a:endParaRPr i="0" sz="1200">
              <a:solidFill>
                <a:srgbClr val="57B9DF"/>
              </a:solidFill>
              <a:latin typeface="Roboto"/>
              <a:ea typeface="Roboto"/>
              <a:cs typeface="Roboto"/>
              <a:sym typeface="Roboto"/>
            </a:endParaRPr>
          </a:p>
        </p:txBody>
      </p:sp>
      <p:pic>
        <p:nvPicPr>
          <p:cNvPr descr="A white x in a black background&#10;&#10;Description automatically generated" id="253" name="Google Shape;253;p3"/>
          <p:cNvPicPr preferRelativeResize="0"/>
          <p:nvPr/>
        </p:nvPicPr>
        <p:blipFill rotWithShape="1">
          <a:blip r:embed="rId5">
            <a:alphaModFix/>
          </a:blip>
          <a:srcRect b="10856" l="23471" r="23100" t="13713"/>
          <a:stretch/>
        </p:blipFill>
        <p:spPr>
          <a:xfrm>
            <a:off x="2697618" y="4785341"/>
            <a:ext cx="454127" cy="468318"/>
          </a:xfrm>
          <a:prstGeom prst="rect">
            <a:avLst/>
          </a:prstGeom>
          <a:noFill/>
          <a:ln>
            <a:noFill/>
          </a:ln>
        </p:spPr>
      </p:pic>
      <p:pic>
        <p:nvPicPr>
          <p:cNvPr descr="Email outline" id="254" name="Google Shape;254;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255" name="Google Shape;255;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info@lcamp.eu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g375691fc7be_0_7"/>
          <p:cNvSpPr txBox="1"/>
          <p:nvPr>
            <p:ph idx="4294967295" type="title"/>
          </p:nvPr>
        </p:nvSpPr>
        <p:spPr>
          <a:xfrm>
            <a:off x="359031" y="843558"/>
            <a:ext cx="8373300" cy="648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100"/>
              <a:buFont typeface="Arial"/>
              <a:buNone/>
            </a:pPr>
            <a:r>
              <a:rPr lang="en-GB"/>
              <a:t>Edukiak</a:t>
            </a:r>
            <a:endParaRPr/>
          </a:p>
        </p:txBody>
      </p:sp>
      <p:sp>
        <p:nvSpPr>
          <p:cNvPr id="54" name="Google Shape;54;g375691fc7be_0_7"/>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55" name="Google Shape;55;g375691fc7be_0_7"/>
          <p:cNvSpPr txBox="1"/>
          <p:nvPr>
            <p:ph idx="1" type="body"/>
          </p:nvPr>
        </p:nvSpPr>
        <p:spPr>
          <a:xfrm>
            <a:off x="3454275" y="1988850"/>
            <a:ext cx="5283300" cy="3528300"/>
          </a:xfrm>
          <a:prstGeom prst="rect">
            <a:avLst/>
          </a:prstGeom>
          <a:noFill/>
          <a:ln>
            <a:noFill/>
          </a:ln>
        </p:spPr>
        <p:txBody>
          <a:bodyPr anchorCtr="0" anchor="t" bIns="45700" lIns="91425" spcFirstLastPara="1" rIns="91425" wrap="square" tIns="45700">
            <a:noAutofit/>
          </a:bodyPr>
          <a:lstStyle/>
          <a:p>
            <a:pPr indent="-361950" lvl="0" marL="457200" rtl="0" algn="just">
              <a:lnSpc>
                <a:spcPct val="100000"/>
              </a:lnSpc>
              <a:spcBef>
                <a:spcPts val="0"/>
              </a:spcBef>
              <a:spcAft>
                <a:spcPts val="0"/>
              </a:spcAft>
              <a:buSzPts val="2300"/>
              <a:buAutoNum type="arabicPeriod"/>
            </a:pPr>
            <a:r>
              <a:rPr lang="en-GB" sz="2300"/>
              <a:t>IIoT OPC UA modulua</a:t>
            </a:r>
            <a:endParaRPr sz="2300"/>
          </a:p>
          <a:p>
            <a:pPr indent="-361950" lvl="1" marL="914400" rtl="0" algn="just">
              <a:lnSpc>
                <a:spcPct val="100000"/>
              </a:lnSpc>
              <a:spcBef>
                <a:spcPts val="0"/>
              </a:spcBef>
              <a:spcAft>
                <a:spcPts val="0"/>
              </a:spcAft>
              <a:buSzPts val="2300"/>
              <a:buAutoNum type="alphaLcPeriod"/>
            </a:pPr>
            <a:r>
              <a:rPr lang="en-GB" sz="2300"/>
              <a:t>Sarrera</a:t>
            </a:r>
            <a:endParaRPr sz="2300"/>
          </a:p>
          <a:p>
            <a:pPr indent="-361950" lvl="1" marL="914400" rtl="0" algn="just">
              <a:lnSpc>
                <a:spcPct val="100000"/>
              </a:lnSpc>
              <a:spcBef>
                <a:spcPts val="0"/>
              </a:spcBef>
              <a:spcAft>
                <a:spcPts val="0"/>
              </a:spcAft>
              <a:buSzPts val="2300"/>
              <a:buAutoNum type="alphaLcPeriod"/>
            </a:pPr>
            <a:r>
              <a:rPr lang="en-GB" sz="2300"/>
              <a:t>Nodoak</a:t>
            </a:r>
            <a:endParaRPr sz="2300"/>
          </a:p>
          <a:p>
            <a:pPr indent="-361950" lvl="1" marL="914400" rtl="0" algn="just">
              <a:lnSpc>
                <a:spcPct val="100000"/>
              </a:lnSpc>
              <a:spcBef>
                <a:spcPts val="0"/>
              </a:spcBef>
              <a:spcAft>
                <a:spcPts val="0"/>
              </a:spcAft>
              <a:buSzPts val="2300"/>
              <a:buAutoNum type="alphaLcPeriod"/>
            </a:pPr>
            <a:r>
              <a:rPr lang="en-GB" sz="2300"/>
              <a:t>Adibidea</a:t>
            </a:r>
            <a:endParaRPr sz="2300"/>
          </a:p>
          <a:p>
            <a:pPr indent="0" lvl="0" marL="0" rtl="0" algn="just">
              <a:lnSpc>
                <a:spcPct val="100000"/>
              </a:lnSpc>
              <a:spcBef>
                <a:spcPts val="0"/>
              </a:spcBef>
              <a:spcAft>
                <a:spcPts val="0"/>
              </a:spcAft>
              <a:buSzPts val="1900"/>
              <a:buNone/>
            </a:pPr>
            <a:r>
              <a:t/>
            </a:r>
            <a:endParaRPr sz="2300"/>
          </a:p>
          <a:p>
            <a:pPr indent="0" lvl="0" marL="0" rtl="0" algn="just">
              <a:lnSpc>
                <a:spcPct val="100000"/>
              </a:lnSpc>
              <a:spcBef>
                <a:spcPts val="0"/>
              </a:spcBef>
              <a:spcAft>
                <a:spcPts val="0"/>
              </a:spcAft>
              <a:buSzPts val="1900"/>
              <a:buNone/>
            </a:pPr>
            <a:r>
              <a:rPr lang="en-GB" sz="2300"/>
              <a:t>2.	opc-ua-handler</a:t>
            </a:r>
            <a:endParaRPr sz="2300"/>
          </a:p>
          <a:p>
            <a:pPr indent="457200" lvl="0" marL="0" rtl="0" algn="just">
              <a:lnSpc>
                <a:spcPct val="100000"/>
              </a:lnSpc>
              <a:spcBef>
                <a:spcPts val="0"/>
              </a:spcBef>
              <a:spcAft>
                <a:spcPts val="0"/>
              </a:spcAft>
              <a:buSzPts val="1900"/>
              <a:buNone/>
            </a:pPr>
            <a:r>
              <a:rPr lang="en-GB" sz="2300"/>
              <a:t>a.	Zer da?</a:t>
            </a:r>
            <a:endParaRPr sz="2300"/>
          </a:p>
          <a:p>
            <a:pPr indent="-361950" lvl="1" marL="914400" rtl="0" algn="just">
              <a:lnSpc>
                <a:spcPct val="100000"/>
              </a:lnSpc>
              <a:spcBef>
                <a:spcPts val="0"/>
              </a:spcBef>
              <a:spcAft>
                <a:spcPts val="0"/>
              </a:spcAft>
              <a:buSzPts val="2300"/>
              <a:buAutoNum type="alphaLcPeriod"/>
            </a:pPr>
            <a:r>
              <a:rPr lang="en-GB" sz="2300"/>
              <a:t>Instalazioa</a:t>
            </a:r>
            <a:endParaRPr sz="2300"/>
          </a:p>
          <a:p>
            <a:pPr indent="-361950" lvl="1" marL="914400" rtl="0" algn="just">
              <a:lnSpc>
                <a:spcPct val="100000"/>
              </a:lnSpc>
              <a:spcBef>
                <a:spcPts val="0"/>
              </a:spcBef>
              <a:spcAft>
                <a:spcPts val="0"/>
              </a:spcAft>
              <a:buSzPts val="2300"/>
              <a:buAutoNum type="alphaLcPeriod"/>
            </a:pPr>
            <a:r>
              <a:rPr lang="en-GB" sz="2300"/>
              <a:t>Parametroak</a:t>
            </a:r>
            <a:endParaRPr sz="2300"/>
          </a:p>
          <a:p>
            <a:pPr indent="-361950" lvl="1" marL="914400" rtl="0" algn="just">
              <a:lnSpc>
                <a:spcPct val="100000"/>
              </a:lnSpc>
              <a:spcBef>
                <a:spcPts val="0"/>
              </a:spcBef>
              <a:spcAft>
                <a:spcPts val="0"/>
              </a:spcAft>
              <a:buSzPts val="2300"/>
              <a:buAutoNum type="alphaLcPeriod"/>
            </a:pPr>
            <a:r>
              <a:rPr lang="en-GB" sz="2300"/>
              <a:t>Adibidea</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g375691fc7be_0_13"/>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61" name="Google Shape;61;g375691fc7be_0_13"/>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62" name="Google Shape;62;g375691fc7be_0_13"/>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Sarrera</a:t>
            </a:r>
            <a:endParaRPr sz="1900"/>
          </a:p>
        </p:txBody>
      </p:sp>
      <p:sp>
        <p:nvSpPr>
          <p:cNvPr id="63" name="Google Shape;63;g375691fc7be_0_13"/>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 UA eta Node-RED lotzen dituen modulua </a:t>
            </a:r>
            <a:r>
              <a:rPr b="1" lang="en-GB" sz="2400"/>
              <a:t>node-red-contrib-iiot-opcua</a:t>
            </a:r>
            <a:r>
              <a:rPr lang="en-GB" sz="2400"/>
              <a:t> deitzen da:</a:t>
            </a:r>
            <a:endParaRPr sz="2400"/>
          </a:p>
          <a:p>
            <a:pPr indent="45720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u="sng">
                <a:solidFill>
                  <a:schemeClr val="hlink"/>
                </a:solidFill>
                <a:hlinkClick r:id="rId3"/>
              </a:rPr>
              <a:t>https://www.npmjs.com/package/node-red-contrib-iiot-opcua</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Zoritxarrez, moduluaren garatzaileak “manage palette”etik instalatzeko aukera kendu du, baina...</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75691fc7be_0_20"/>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69" name="Google Shape;69;g375691fc7be_0_2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70" name="Google Shape;70;g375691fc7be_0_20"/>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Sarrera</a:t>
            </a:r>
            <a:endParaRPr sz="1900"/>
          </a:p>
        </p:txBody>
      </p:sp>
      <p:sp>
        <p:nvSpPr>
          <p:cNvPr id="71" name="Google Shape;71;g375691fc7be_0_20"/>
          <p:cNvSpPr txBox="1"/>
          <p:nvPr>
            <p:ph idx="2" type="body"/>
          </p:nvPr>
        </p:nvSpPr>
        <p:spPr>
          <a:xfrm>
            <a:off x="775078" y="2357275"/>
            <a:ext cx="5492100" cy="38163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SzPts val="1600"/>
              <a:buNone/>
            </a:pPr>
            <a:r>
              <a:rPr lang="en-GB" sz="2400"/>
              <a:t>IoMBian irudian instalatua dator!</a:t>
            </a:r>
            <a:endParaRPr sz="2400"/>
          </a:p>
          <a:p>
            <a:pPr indent="0" lvl="0" marL="0" rtl="0" algn="ctr">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a:t>(Mila esker Klaus!)</a:t>
            </a:r>
            <a:endParaRPr sz="2400"/>
          </a:p>
          <a:p>
            <a:pPr indent="457200" lvl="0" marL="0" rtl="0" algn="ctr">
              <a:lnSpc>
                <a:spcPct val="115000"/>
              </a:lnSpc>
              <a:spcBef>
                <a:spcPts val="0"/>
              </a:spcBef>
              <a:spcAft>
                <a:spcPts val="0"/>
              </a:spcAft>
              <a:buSzPts val="1600"/>
              <a:buNone/>
            </a:pPr>
            <a:r>
              <a:rPr lang="en-GB" sz="1900"/>
              <a:t>(https://bianco-royal.com/)</a:t>
            </a: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72" name="Google Shape;72;g375691fc7be_0_20"/>
          <p:cNvPicPr preferRelativeResize="0"/>
          <p:nvPr/>
        </p:nvPicPr>
        <p:blipFill rotWithShape="1">
          <a:blip r:embed="rId3">
            <a:alphaModFix/>
          </a:blip>
          <a:srcRect b="0" l="0" r="0" t="0"/>
          <a:stretch/>
        </p:blipFill>
        <p:spPr>
          <a:xfrm>
            <a:off x="6555236" y="2185855"/>
            <a:ext cx="1511563" cy="4159144"/>
          </a:xfrm>
          <a:prstGeom prst="rect">
            <a:avLst/>
          </a:prstGeom>
          <a:noFill/>
          <a:ln>
            <a:noFill/>
          </a:ln>
        </p:spPr>
      </p:pic>
      <p:pic>
        <p:nvPicPr>
          <p:cNvPr id="73" name="Google Shape;73;g375691fc7be_0_20"/>
          <p:cNvPicPr preferRelativeResize="0"/>
          <p:nvPr/>
        </p:nvPicPr>
        <p:blipFill rotWithShape="1">
          <a:blip r:embed="rId4">
            <a:alphaModFix/>
          </a:blip>
          <a:srcRect b="0" l="0" r="0" t="0"/>
          <a:stretch/>
        </p:blipFill>
        <p:spPr>
          <a:xfrm>
            <a:off x="8219418" y="2185855"/>
            <a:ext cx="1451954" cy="4159144"/>
          </a:xfrm>
          <a:prstGeom prst="rect">
            <a:avLst/>
          </a:prstGeom>
          <a:noFill/>
          <a:ln>
            <a:noFill/>
          </a:ln>
        </p:spPr>
      </p:pic>
      <p:pic>
        <p:nvPicPr>
          <p:cNvPr id="74" name="Google Shape;74;g375691fc7be_0_20"/>
          <p:cNvPicPr preferRelativeResize="0"/>
          <p:nvPr/>
        </p:nvPicPr>
        <p:blipFill rotWithShape="1">
          <a:blip r:embed="rId5">
            <a:alphaModFix/>
          </a:blip>
          <a:srcRect b="0" l="0" r="0" t="0"/>
          <a:stretch/>
        </p:blipFill>
        <p:spPr>
          <a:xfrm>
            <a:off x="9823982" y="2185843"/>
            <a:ext cx="1428750" cy="17621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375691fc7be_0_30"/>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80" name="Google Shape;80;g375691fc7be_0_30"/>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81" name="Google Shape;81;g375691fc7be_0_30"/>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Sarrera</a:t>
            </a:r>
            <a:endParaRPr sz="1900"/>
          </a:p>
        </p:txBody>
      </p:sp>
      <p:sp>
        <p:nvSpPr>
          <p:cNvPr id="82" name="Google Shape;82;g375691fc7be_0_30"/>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Moduluak OPC UA-ko bi rolak bete ditzake:</a:t>
            </a:r>
            <a:endParaRPr sz="2400"/>
          </a:p>
          <a:p>
            <a:pPr indent="45720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Zerbitzaria: Node-REDeko aldagaiak OPC UA bitartez partekatu.</a:t>
            </a:r>
            <a:endParaRPr sz="2400"/>
          </a:p>
          <a:p>
            <a:pPr indent="0" lvl="0" marL="182880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Bezeroa: OPC UA zerbitzari bateko informazioa irakurri eta Node-REDera eraman.</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Ikastaroan bigarren rola bakarrik aztertuko dugu: </a:t>
            </a:r>
            <a:r>
              <a:rPr b="1" lang="en-GB" sz="2400"/>
              <a:t>bezeroa</a:t>
            </a:r>
            <a:r>
              <a:rPr lang="en-GB" sz="2400"/>
              <a:t>.</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g375691fc7be_0_37"/>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88" name="Google Shape;88;g375691fc7be_0_37"/>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89" name="Google Shape;89;g375691fc7be_0_37"/>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sp>
        <p:nvSpPr>
          <p:cNvPr id="90" name="Google Shape;90;g375691fc7be_0_37"/>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 UA modulua 17 nodoz osatua dago. Interesgarrienak:</a:t>
            </a:r>
            <a:endParaRPr sz="2400"/>
          </a:p>
          <a:p>
            <a:pPr indent="457200" lvl="0" marL="0" rtl="0" algn="l">
              <a:lnSpc>
                <a:spcPct val="115000"/>
              </a:lnSpc>
              <a:spcBef>
                <a:spcPts val="0"/>
              </a:spcBef>
              <a:spcAft>
                <a:spcPts val="0"/>
              </a:spcAft>
              <a:buSzPts val="1600"/>
              <a:buNone/>
            </a:pPr>
            <a:r>
              <a:t/>
            </a:r>
            <a:endParaRPr sz="2400"/>
          </a:p>
          <a:p>
            <a:pPr indent="-368300" lvl="0" marL="914400" rtl="0" algn="l">
              <a:lnSpc>
                <a:spcPct val="115000"/>
              </a:lnSpc>
              <a:spcBef>
                <a:spcPts val="0"/>
              </a:spcBef>
              <a:spcAft>
                <a:spcPts val="0"/>
              </a:spcAft>
              <a:buSzPts val="2400"/>
              <a:buChar char="●"/>
            </a:pPr>
            <a:r>
              <a:rPr lang="en-GB" sz="2400"/>
              <a:t>OPCUA IIoT Inject</a:t>
            </a:r>
            <a:endParaRPr sz="2400"/>
          </a:p>
          <a:p>
            <a:pPr indent="-368300" lvl="0" marL="914400" rtl="0" algn="l">
              <a:lnSpc>
                <a:spcPct val="115000"/>
              </a:lnSpc>
              <a:spcBef>
                <a:spcPts val="0"/>
              </a:spcBef>
              <a:spcAft>
                <a:spcPts val="0"/>
              </a:spcAft>
              <a:buSzPts val="2400"/>
              <a:buChar char="●"/>
            </a:pPr>
            <a:r>
              <a:rPr lang="en-GB" sz="2400"/>
              <a:t>OPCUA IIoT Listener</a:t>
            </a:r>
            <a:endParaRPr sz="2400"/>
          </a:p>
          <a:p>
            <a:pPr indent="-368300" lvl="0" marL="914400" rtl="0" algn="l">
              <a:lnSpc>
                <a:spcPct val="115000"/>
              </a:lnSpc>
              <a:spcBef>
                <a:spcPts val="0"/>
              </a:spcBef>
              <a:spcAft>
                <a:spcPts val="0"/>
              </a:spcAft>
              <a:buSzPts val="2400"/>
              <a:buChar char="●"/>
            </a:pPr>
            <a:r>
              <a:rPr lang="en-GB" sz="2400"/>
              <a:t>OPCUA IIoT Read</a:t>
            </a:r>
            <a:endParaRPr sz="2400"/>
          </a:p>
          <a:p>
            <a:pPr indent="-368300" lvl="0" marL="914400" rtl="0" algn="l">
              <a:lnSpc>
                <a:spcPct val="115000"/>
              </a:lnSpc>
              <a:spcBef>
                <a:spcPts val="0"/>
              </a:spcBef>
              <a:spcAft>
                <a:spcPts val="0"/>
              </a:spcAft>
              <a:buSzPts val="2400"/>
              <a:buChar char="●"/>
            </a:pPr>
            <a:r>
              <a:rPr lang="en-GB" sz="2400"/>
              <a:t>OPCUA IIoT Write</a:t>
            </a:r>
            <a:endParaRPr sz="2400"/>
          </a:p>
          <a:p>
            <a:pPr indent="-368300" lvl="0" marL="914400" rtl="0" algn="l">
              <a:lnSpc>
                <a:spcPct val="115000"/>
              </a:lnSpc>
              <a:spcBef>
                <a:spcPts val="0"/>
              </a:spcBef>
              <a:spcAft>
                <a:spcPts val="0"/>
              </a:spcAft>
              <a:buSzPts val="2400"/>
              <a:buChar char="●"/>
            </a:pPr>
            <a:r>
              <a:rPr lang="en-GB" sz="2400"/>
              <a:t>OPCUA IIoT Flex Server</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75691fc7be_0_44"/>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96" name="Google Shape;96;g375691fc7be_0_44"/>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97" name="Google Shape;97;g375691fc7be_0_44"/>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sp>
        <p:nvSpPr>
          <p:cNvPr id="98" name="Google Shape;98;g375691fc7be_0_44"/>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OPCUA IIoT Inject</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Flow-aren hasierako nodoa izango da eta egin beharreko eragiketa (read, write, listen…) definitzen da bertan. Eragiketa hori zer OPC UA nodoei eragingo dien zehazten da.</a:t>
            </a:r>
            <a:endParaRPr sz="2400"/>
          </a:p>
          <a:p>
            <a:pPr indent="0" lvl="0" marL="457200" rtl="0" algn="l">
              <a:lnSpc>
                <a:spcPct val="115000"/>
              </a:lnSpc>
              <a:spcBef>
                <a:spcPts val="0"/>
              </a:spcBef>
              <a:spcAft>
                <a:spcPts val="0"/>
              </a:spcAft>
              <a:buSzPts val="1600"/>
              <a:buNone/>
            </a:pPr>
            <a:r>
              <a:t/>
            </a:r>
            <a:endParaRPr sz="2400"/>
          </a:p>
        </p:txBody>
      </p:sp>
      <p:pic>
        <p:nvPicPr>
          <p:cNvPr id="99" name="Google Shape;99;g375691fc7be_0_44"/>
          <p:cNvPicPr preferRelativeResize="0"/>
          <p:nvPr/>
        </p:nvPicPr>
        <p:blipFill rotWithShape="1">
          <a:blip r:embed="rId3">
            <a:alphaModFix/>
          </a:blip>
          <a:srcRect b="0" l="0" r="0" t="0"/>
          <a:stretch/>
        </p:blipFill>
        <p:spPr>
          <a:xfrm>
            <a:off x="1232736" y="2945849"/>
            <a:ext cx="1745050" cy="7291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375691fc7be_0_52"/>
          <p:cNvSpPr txBox="1"/>
          <p:nvPr>
            <p:ph idx="4294967295" type="title"/>
          </p:nvPr>
        </p:nvSpPr>
        <p:spPr>
          <a:xfrm>
            <a:off x="457261" y="573528"/>
            <a:ext cx="8230800" cy="43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Node-RED eta OPC UA</a:t>
            </a:r>
            <a:endParaRPr sz="3600"/>
          </a:p>
        </p:txBody>
      </p:sp>
      <p:sp>
        <p:nvSpPr>
          <p:cNvPr id="105" name="Google Shape;105;g375691fc7be_0_52"/>
          <p:cNvSpPr txBox="1"/>
          <p:nvPr>
            <p:ph idx="12" type="sldNum"/>
          </p:nvPr>
        </p:nvSpPr>
        <p:spPr>
          <a:xfrm>
            <a:off x="8610600" y="6356351"/>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solidFill>
                  <a:srgbClr val="757575"/>
                </a:solidFill>
              </a:rPr>
              <a:t>‹#›</a:t>
            </a:fld>
            <a:endParaRPr>
              <a:solidFill>
                <a:srgbClr val="757575"/>
              </a:solidFill>
            </a:endParaRPr>
          </a:p>
        </p:txBody>
      </p:sp>
      <p:sp>
        <p:nvSpPr>
          <p:cNvPr id="106" name="Google Shape;106;g375691fc7be_0_52"/>
          <p:cNvSpPr txBox="1"/>
          <p:nvPr>
            <p:ph idx="1" type="body"/>
          </p:nvPr>
        </p:nvSpPr>
        <p:spPr>
          <a:xfrm>
            <a:off x="467071" y="1005576"/>
            <a:ext cx="8211300" cy="324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IIoT OPC UA modulua - Nodoak</a:t>
            </a:r>
            <a:endParaRPr sz="1900"/>
          </a:p>
        </p:txBody>
      </p:sp>
      <p:pic>
        <p:nvPicPr>
          <p:cNvPr id="107" name="Google Shape;107;g375691fc7be_0_52"/>
          <p:cNvPicPr preferRelativeResize="0"/>
          <p:nvPr/>
        </p:nvPicPr>
        <p:blipFill rotWithShape="1">
          <a:blip r:embed="rId3">
            <a:alphaModFix/>
          </a:blip>
          <a:srcRect b="0" l="0" r="0" t="0"/>
          <a:stretch/>
        </p:blipFill>
        <p:spPr>
          <a:xfrm>
            <a:off x="1197582" y="2876950"/>
            <a:ext cx="1815925" cy="780000"/>
          </a:xfrm>
          <a:prstGeom prst="rect">
            <a:avLst/>
          </a:prstGeom>
          <a:noFill/>
          <a:ln>
            <a:noFill/>
          </a:ln>
        </p:spPr>
      </p:pic>
      <p:sp>
        <p:nvSpPr>
          <p:cNvPr id="108" name="Google Shape;108;g375691fc7be_0_52"/>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rPr lang="en-GB" sz="2400"/>
              <a:t>OPCUA IIoT Listener</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OPC UA nodoen informazioa irakurtzeko balio du, harpidetzak sortuz. OPC UA Inject nodo bat behar du aurretik eta oso konfiguragarria da: nodeId-ak, sampling interval-a, publishing interval-a, queue size-a...</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A1345A75-9EA1-4F73-9A77-80E110070BB5}"/>
</file>

<file path=customXml/itemProps2.xml><?xml version="1.0" encoding="utf-8"?>
<ds:datastoreItem xmlns:ds="http://schemas.openxmlformats.org/officeDocument/2006/customXml" ds:itemID="{22BA9EDA-3D64-4266-86F1-7FB605D0FF01}"/>
</file>

<file path=customXml/itemProps3.xml><?xml version="1.0" encoding="utf-8"?>
<ds:datastoreItem xmlns:ds="http://schemas.openxmlformats.org/officeDocument/2006/customXml" ds:itemID="{A2BCFA0E-7CFF-4DCE-9ED5-2DA6D33F1F0C}"/>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