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Ubuntu"/>
      <p:regular r:id="rId40"/>
      <p:bold r:id="rId41"/>
      <p:italic r:id="rId42"/>
      <p:boldItalic r:id="rId43"/>
    </p:embeddedFont>
    <p:embeddedFont>
      <p:font typeface="Roboto"/>
      <p:regular r:id="rId44"/>
      <p:bold r:id="rId45"/>
      <p:italic r:id="rId46"/>
      <p:boldItalic r:id="rId47"/>
    </p:embeddedFont>
    <p:embeddedFont>
      <p:font typeface="Arial Black"/>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jth+JnHqCx9tCDFSttnSNV6zGD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font" Target="fonts/Ubuntu-italic.fntdata"/><Relationship Id="rId47" Type="http://schemas.openxmlformats.org/officeDocument/2006/relationships/font" Target="fonts/Roboto-boldItalic.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Ubuntu-regular.fntdata"/><Relationship Id="rId45" Type="http://schemas.openxmlformats.org/officeDocument/2006/relationships/font" Target="fonts/Roboto-bold.fntdata"/><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11" Type="http://schemas.openxmlformats.org/officeDocument/2006/relationships/slide" Target="slides/slide6.xml"/><Relationship Id="rId49" Type="http://customschemas.google.com/relationships/presentationmetadata" Target="metadata"/><Relationship Id="rId5" Type="http://schemas.openxmlformats.org/officeDocument/2006/relationships/notesMaster" Target="notesMasters/notesMaster1.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44" Type="http://schemas.openxmlformats.org/officeDocument/2006/relationships/font" Target="fonts/Roboto-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52" Type="http://schemas.openxmlformats.org/officeDocument/2006/relationships/customXml" Target="../customXml/item3.xml"/><Relationship Id="rId43" Type="http://schemas.openxmlformats.org/officeDocument/2006/relationships/font" Target="fonts/Ubuntu-boldItalic.fntdata"/><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ArialBlack-regular.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customXml" Target="../customXml/item2.xml"/><Relationship Id="rId3" Type="http://schemas.openxmlformats.org/officeDocument/2006/relationships/slideMaster" Target="slideMasters/slideMaster1.xml"/><Relationship Id="rId46" Type="http://schemas.openxmlformats.org/officeDocument/2006/relationships/font" Target="fonts/Roboto-italic.fntdata"/><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font" Target="fonts/Ubuntu-bold.fntdata"/><Relationship Id="rId20" Type="http://schemas.openxmlformats.org/officeDocument/2006/relationships/slide" Target="slides/slide15.xml"/><Relationship Id="rId1" Type="http://schemas.openxmlformats.org/officeDocument/2006/relationships/theme" Target="theme/theme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568019819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Izena eta erabilera aipatu, ikastaroan ikusiko baitugu</a:t>
            </a:r>
            <a:endParaRPr/>
          </a:p>
        </p:txBody>
      </p:sp>
      <p:sp>
        <p:nvSpPr>
          <p:cNvPr id="114" name="Google Shape;114;g37568019819_0_6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568019819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Izena eta erabilera aipatu, ikastaroan ikusiko baitugu</a:t>
            </a:r>
            <a:endParaRPr/>
          </a:p>
        </p:txBody>
      </p:sp>
      <p:sp>
        <p:nvSpPr>
          <p:cNvPr id="123" name="Google Shape;123;g37568019819_0_7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568019819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Izena eta erabilera aipatu, ikastaroan ikusiko baitugu</a:t>
            </a:r>
            <a:endParaRPr/>
          </a:p>
        </p:txBody>
      </p:sp>
      <p:sp>
        <p:nvSpPr>
          <p:cNvPr id="131" name="Google Shape;131;g37568019819_0_7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568019819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Esteka ireki, baina pausoak orain errepasatuko ditugula zehaztu.</a:t>
            </a:r>
            <a:endParaRPr/>
          </a:p>
        </p:txBody>
      </p:sp>
      <p:sp>
        <p:nvSpPr>
          <p:cNvPr id="142" name="Google Shape;142;g37568019819_0_8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568019819_0_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7568019819_0_9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7568019819_0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Pauso guztiak banan-banan komentatu, baina ordenagailuan ezer egin gabe, bestela jendea fitxategiak jaiste hasiko da eta ez du arretarik jarriko.</a:t>
            </a:r>
            <a:endParaRPr/>
          </a:p>
        </p:txBody>
      </p:sp>
      <p:sp>
        <p:nvSpPr>
          <p:cNvPr id="160" name="Google Shape;160;g37568019819_0_10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568019819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7568019819_0_11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7568019819_0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37568019819_0_1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7568019819_0_1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7568019819_0_12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568019819_0_1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7568019819_0_13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8019819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801981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8019819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568019819_0_1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37568019819_0_14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568019819_0_1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37568019819_0_15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568019819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7568019819_0_16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7568019819_0_1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7568019819_0_17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568019819_0_1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37568019819_0_18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7568019819_0_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37568019819_0_19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568019819_0_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7568019819_0_19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7568019819_0_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37568019819_0_20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568019819_0_2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37568019819_0_21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568019819_0_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37568019819_0_22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7568019819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g37568019819_0_1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568019819_0_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37568019819_0_24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568019819_0_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37568019819_0_24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568019819_0_2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37568019819_0_25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568019819_0_2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37568019819_0_26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7568019819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Irakasleei (hezkuntzara) bideratuta dagoela aipatu, beraiek izango dira IoMBian-en erabiltzaile nagusiak, nahi badute, noski.</a:t>
            </a:r>
            <a:endParaRPr/>
          </a:p>
        </p:txBody>
      </p:sp>
      <p:sp>
        <p:nvSpPr>
          <p:cNvPr id="61" name="Google Shape;61;g37568019819_0_1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568019819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GitHub-en issue bat nola irekitzen den aipatu, proiektuan parte hartzeko aukera izateko</a:t>
            </a:r>
            <a:endParaRPr/>
          </a:p>
        </p:txBody>
      </p:sp>
      <p:sp>
        <p:nvSpPr>
          <p:cNvPr id="70" name="Google Shape;70;g37568019819_0_2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7568019819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Irakasleei (hezkuntzara) bideratuta dagoela aipatu, beraiek izango dira IoMBian-en erabiltzaile nagusiak, nahi badute, noski.</a:t>
            </a:r>
            <a:endParaRPr/>
          </a:p>
        </p:txBody>
      </p:sp>
      <p:sp>
        <p:nvSpPr>
          <p:cNvPr id="79" name="Google Shape;79;g37568019819_0_3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7568019819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7568019819_0_3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7568019819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Izena eta erabilera aipatu, ikastaroan ikusiko baitugu</a:t>
            </a:r>
            <a:endParaRPr/>
          </a:p>
        </p:txBody>
      </p:sp>
      <p:sp>
        <p:nvSpPr>
          <p:cNvPr id="96" name="Google Shape;96;g37568019819_0_4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7568019819_0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Izena eta erabilera aipatu, ikastaroan ikusiko baitugu</a:t>
            </a:r>
            <a:endParaRPr/>
          </a:p>
        </p:txBody>
      </p:sp>
      <p:sp>
        <p:nvSpPr>
          <p:cNvPr id="105" name="Google Shape;105;g37568019819_0_5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8019819_0_39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8019819_0_39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8019819_0_39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18.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github.com/Tknika/iombian-bluetooth-configurator" TargetMode="External"/><Relationship Id="rId4" Type="http://schemas.openxmlformats.org/officeDocument/2006/relationships/hyperlink" Target="https://github.com/Tknika/iombian-serial-configurator" TargetMode="External"/><Relationship Id="rId10" Type="http://schemas.openxmlformats.org/officeDocument/2006/relationships/image" Target="../media/image15.png"/><Relationship Id="rId9" Type="http://schemas.openxmlformats.org/officeDocument/2006/relationships/image" Target="../media/image41.png"/><Relationship Id="rId5" Type="http://schemas.openxmlformats.org/officeDocument/2006/relationships/hyperlink" Target="https://github.com/Tknika/iombian-remote-configurator" TargetMode="External"/><Relationship Id="rId6" Type="http://schemas.openxmlformats.org/officeDocument/2006/relationships/hyperlink" Target="https://github.com/Tknika/iombian-display-handler" TargetMode="External"/><Relationship Id="rId7" Type="http://schemas.openxmlformats.org/officeDocument/2006/relationships/hyperlink" Target="https://github.com/Tknika/iombian-button-handler" TargetMode="External"/><Relationship Id="rId8"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github.com/Tknika/iombian#installation" TargetMode="Externa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s://www.balena.io/etcher/" TargetMode="External"/><Relationship Id="rId5" Type="http://schemas.openxmlformats.org/officeDocument/2006/relationships/hyperlink" Target="https://github.com/Tknika/iombian/releases" TargetMode="External"/><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iombian-configurator.web.app/" TargetMode="External"/><Relationship Id="rId4" Type="http://schemas.openxmlformats.org/officeDocument/2006/relationships/hyperlink" Target="https://iombian-configurator.web.ap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iombian-configurator.web.app/"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iombian-configurator.web.app/"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hyperlink" Target="https://developer.mozilla.org/en-US/docs/Web/API/Serial#browser_compatibility" TargetMode="External"/><Relationship Id="rId5" Type="http://schemas.openxmlformats.org/officeDocument/2006/relationships/hyperlink" Target="https://developer.mozilla.org/en-US/docs/Web/API/Web_Bluetooth_AP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39.png"/><Relationship Id="rId5" Type="http://schemas.openxmlformats.org/officeDocument/2006/relationships/image" Target="../media/image28.png"/><Relationship Id="rId6"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iombian-configurator.web.app/" TargetMode="Externa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7.png"/><Relationship Id="rId4" Type="http://schemas.openxmlformats.org/officeDocument/2006/relationships/image" Target="../media/image45.png"/><Relationship Id="rId5" Type="http://schemas.openxmlformats.org/officeDocument/2006/relationships/image" Target="../media/image32.png"/><Relationship Id="rId6"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github.com/Tknika/iombian"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n-GB" sz="3600" u="none" cap="none" strike="noStrike">
                <a:solidFill>
                  <a:srgbClr val="222D59"/>
                </a:solidFill>
                <a:latin typeface="Arial Black"/>
                <a:ea typeface="Arial Black"/>
                <a:cs typeface="Arial Black"/>
                <a:sym typeface="Arial Black"/>
              </a:rPr>
              <a:t>General Introduction</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568019819_0_6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17" name="Google Shape;117;g37568019819_0_6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8" name="Google Shape;118;g37568019819_0_6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3. Zerbitzuak - Mosquitto</a:t>
            </a:r>
            <a:endParaRPr sz="1900"/>
          </a:p>
        </p:txBody>
      </p:sp>
      <p:sp>
        <p:nvSpPr>
          <p:cNvPr id="119" name="Google Shape;119;g37568019819_0_63"/>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p:txBody>
      </p:sp>
      <p:pic>
        <p:nvPicPr>
          <p:cNvPr id="120" name="Google Shape;120;g37568019819_0_63"/>
          <p:cNvPicPr preferRelativeResize="0"/>
          <p:nvPr/>
        </p:nvPicPr>
        <p:blipFill rotWithShape="1">
          <a:blip r:embed="rId3">
            <a:alphaModFix/>
          </a:blip>
          <a:srcRect b="0" l="0" r="0" t="0"/>
          <a:stretch/>
        </p:blipFill>
        <p:spPr>
          <a:xfrm>
            <a:off x="3447702" y="2895600"/>
            <a:ext cx="5295900" cy="106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7568019819_0_7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26" name="Google Shape;126;g37568019819_0_71"/>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7" name="Google Shape;127;g37568019819_0_7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3. Zerbitzuak - Samba</a:t>
            </a:r>
            <a:endParaRPr sz="1900"/>
          </a:p>
        </p:txBody>
      </p:sp>
      <p:pic>
        <p:nvPicPr>
          <p:cNvPr id="128" name="Google Shape;128;g37568019819_0_71"/>
          <p:cNvPicPr preferRelativeResize="0"/>
          <p:nvPr/>
        </p:nvPicPr>
        <p:blipFill rotWithShape="1">
          <a:blip r:embed="rId3">
            <a:alphaModFix/>
          </a:blip>
          <a:srcRect b="0" l="0" r="0" t="0"/>
          <a:stretch/>
        </p:blipFill>
        <p:spPr>
          <a:xfrm>
            <a:off x="2719745" y="1986030"/>
            <a:ext cx="6753225" cy="403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7568019819_0_7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34" name="Google Shape;134;g37568019819_0_7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5" name="Google Shape;135;g37568019819_0_7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3. Zerbitzu Orokorrak</a:t>
            </a:r>
            <a:endParaRPr sz="1900"/>
          </a:p>
        </p:txBody>
      </p:sp>
      <p:sp>
        <p:nvSpPr>
          <p:cNvPr id="136" name="Google Shape;136;g37568019819_0_78"/>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l">
              <a:lnSpc>
                <a:spcPct val="115000"/>
              </a:lnSpc>
              <a:spcBef>
                <a:spcPts val="0"/>
              </a:spcBef>
              <a:spcAft>
                <a:spcPts val="0"/>
              </a:spcAft>
              <a:buSzPts val="2400"/>
              <a:buChar char="●"/>
            </a:pPr>
            <a:r>
              <a:rPr b="1" lang="en-GB" sz="2400"/>
              <a:t>Monit</a:t>
            </a:r>
            <a:r>
              <a:rPr lang="en-GB" sz="2400"/>
              <a:t>: Prosezuen monitorizazio erreminta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3"/>
              </a:rPr>
              <a:t>Bluetooth configurator</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4"/>
              </a:rPr>
              <a:t>Serial configurator</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5"/>
              </a:rPr>
              <a:t>Remote configurator</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6"/>
              </a:rPr>
              <a:t>Display handler</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7"/>
              </a:rPr>
              <a:t>Button handler</a:t>
            </a:r>
            <a:endParaRPr sz="2400"/>
          </a:p>
          <a:p>
            <a:pPr indent="0" lvl="0" marL="1371600" rtl="0" algn="l">
              <a:lnSpc>
                <a:spcPct val="115000"/>
              </a:lnSpc>
              <a:spcBef>
                <a:spcPts val="0"/>
              </a:spcBef>
              <a:spcAft>
                <a:spcPts val="0"/>
              </a:spcAft>
              <a:buSzPts val="1600"/>
              <a:buNone/>
            </a:pPr>
            <a:r>
              <a:rPr lang="en-GB" sz="2400"/>
              <a:t>+2sg      ----   ON  /   OFF</a:t>
            </a:r>
            <a:endParaRPr sz="2400"/>
          </a:p>
          <a:p>
            <a:pPr indent="0" lvl="0" marL="1371600" rtl="0" algn="l">
              <a:lnSpc>
                <a:spcPct val="115000"/>
              </a:lnSpc>
              <a:spcBef>
                <a:spcPts val="0"/>
              </a:spcBef>
              <a:spcAft>
                <a:spcPts val="0"/>
              </a:spcAft>
              <a:buSzPts val="1600"/>
              <a:buNone/>
            </a:pPr>
            <a:r>
              <a:rPr lang="en-GB" sz="2400"/>
              <a:t>+10sg   ----   Network Reset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137" name="Google Shape;137;g37568019819_0_78"/>
          <p:cNvPicPr preferRelativeResize="0"/>
          <p:nvPr/>
        </p:nvPicPr>
        <p:blipFill rotWithShape="1">
          <a:blip r:embed="rId8">
            <a:alphaModFix/>
          </a:blip>
          <a:srcRect b="0" l="0" r="0" t="0"/>
          <a:stretch/>
        </p:blipFill>
        <p:spPr>
          <a:xfrm>
            <a:off x="7436551" y="2070025"/>
            <a:ext cx="2305276" cy="766600"/>
          </a:xfrm>
          <a:prstGeom prst="rect">
            <a:avLst/>
          </a:prstGeom>
          <a:noFill/>
          <a:ln>
            <a:noFill/>
          </a:ln>
        </p:spPr>
      </p:pic>
      <p:pic>
        <p:nvPicPr>
          <p:cNvPr id="138" name="Google Shape;138;g37568019819_0_78"/>
          <p:cNvPicPr preferRelativeResize="0"/>
          <p:nvPr/>
        </p:nvPicPr>
        <p:blipFill rotWithShape="1">
          <a:blip r:embed="rId9">
            <a:alphaModFix/>
          </a:blip>
          <a:srcRect b="0" l="0" r="0" t="0"/>
          <a:stretch/>
        </p:blipFill>
        <p:spPr>
          <a:xfrm>
            <a:off x="7436551" y="3829937"/>
            <a:ext cx="1023376" cy="1023376"/>
          </a:xfrm>
          <a:prstGeom prst="rect">
            <a:avLst/>
          </a:prstGeom>
          <a:noFill/>
          <a:ln>
            <a:noFill/>
          </a:ln>
        </p:spPr>
      </p:pic>
      <p:pic>
        <p:nvPicPr>
          <p:cNvPr id="139" name="Google Shape;139;g37568019819_0_78"/>
          <p:cNvPicPr preferRelativeResize="0"/>
          <p:nvPr/>
        </p:nvPicPr>
        <p:blipFill rotWithShape="1">
          <a:blip r:embed="rId10">
            <a:alphaModFix/>
          </a:blip>
          <a:srcRect b="32565" l="0" r="0" t="37197"/>
          <a:stretch/>
        </p:blipFill>
        <p:spPr>
          <a:xfrm>
            <a:off x="8648160" y="4064250"/>
            <a:ext cx="1905250" cy="57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7568019819_0_8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45" name="Google Shape;145;g37568019819_0_8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46" name="Google Shape;146;g37568019819_0_8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Instalazioa</a:t>
            </a:r>
            <a:endParaRPr sz="1900"/>
          </a:p>
        </p:txBody>
      </p:sp>
      <p:sp>
        <p:nvSpPr>
          <p:cNvPr id="147" name="Google Shape;147;g37568019819_0_88"/>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Instalazio pausoak proiektuko web-ean daude:</a:t>
            </a:r>
            <a:endParaRPr sz="2400"/>
          </a:p>
          <a:p>
            <a:pPr indent="0" lvl="0" marL="0" rtl="0" algn="l">
              <a:lnSpc>
                <a:spcPct val="115000"/>
              </a:lnSpc>
              <a:spcBef>
                <a:spcPts val="0"/>
              </a:spcBef>
              <a:spcAft>
                <a:spcPts val="0"/>
              </a:spcAft>
              <a:buSzPts val="1600"/>
              <a:buNone/>
            </a:pPr>
            <a:r>
              <a:t/>
            </a:r>
            <a:endParaRPr sz="2400"/>
          </a:p>
          <a:p>
            <a:pPr indent="0" lvl="0" marL="457200" rtl="0" algn="ctr">
              <a:lnSpc>
                <a:spcPct val="115000"/>
              </a:lnSpc>
              <a:spcBef>
                <a:spcPts val="0"/>
              </a:spcBef>
              <a:spcAft>
                <a:spcPts val="0"/>
              </a:spcAft>
              <a:buSzPts val="1600"/>
              <a:buNone/>
            </a:pPr>
            <a:r>
              <a:rPr lang="en-GB" sz="2400" u="sng">
                <a:solidFill>
                  <a:schemeClr val="hlink"/>
                </a:solidFill>
                <a:hlinkClick r:id="rId3"/>
              </a:rPr>
              <a:t>https://github.com/Tknika/iombian#installation</a:t>
            </a:r>
            <a:endParaRPr sz="2400"/>
          </a:p>
          <a:p>
            <a:pPr indent="0" lvl="0" marL="457200" rtl="0" algn="l">
              <a:lnSpc>
                <a:spcPct val="115000"/>
              </a:lnSpc>
              <a:spcBef>
                <a:spcPts val="0"/>
              </a:spcBef>
              <a:spcAft>
                <a:spcPts val="0"/>
              </a:spcAft>
              <a:buSzPts val="1600"/>
              <a:buNone/>
            </a:pPr>
            <a:r>
              <a:t/>
            </a:r>
            <a:endParaRPr sz="2400"/>
          </a:p>
        </p:txBody>
      </p:sp>
      <p:pic>
        <p:nvPicPr>
          <p:cNvPr id="148" name="Google Shape;148;g37568019819_0_88"/>
          <p:cNvPicPr preferRelativeResize="0"/>
          <p:nvPr/>
        </p:nvPicPr>
        <p:blipFill rotWithShape="1">
          <a:blip r:embed="rId4">
            <a:alphaModFix/>
          </a:blip>
          <a:srcRect b="0" l="0" r="0" t="0"/>
          <a:stretch/>
        </p:blipFill>
        <p:spPr>
          <a:xfrm>
            <a:off x="3136887" y="3961575"/>
            <a:ext cx="5943502" cy="176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568019819_0_9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54" name="Google Shape;154;g37568019819_0_9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55" name="Google Shape;155;g37568019819_0_9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Instalazioa</a:t>
            </a:r>
            <a:endParaRPr sz="1900"/>
          </a:p>
        </p:txBody>
      </p:sp>
      <p:sp>
        <p:nvSpPr>
          <p:cNvPr id="156" name="Google Shape;156;g37568019819_0_96"/>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600"/>
              <a:buNone/>
            </a:pPr>
            <a:r>
              <a:rPr lang="en-GB" sz="2800"/>
              <a:t>Zuek jaso dituzuen IoM2040-ak flasheatuta daude, ez dituzue hurrengo pausoak burutu behar!</a:t>
            </a:r>
            <a:endParaRPr sz="28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p:txBody>
      </p:sp>
      <p:pic>
        <p:nvPicPr>
          <p:cNvPr id="157" name="Google Shape;157;g37568019819_0_96"/>
          <p:cNvPicPr preferRelativeResize="0"/>
          <p:nvPr/>
        </p:nvPicPr>
        <p:blipFill rotWithShape="1">
          <a:blip r:embed="rId3">
            <a:alphaModFix/>
          </a:blip>
          <a:srcRect b="24381" l="0" r="0" t="24040"/>
          <a:stretch/>
        </p:blipFill>
        <p:spPr>
          <a:xfrm>
            <a:off x="2931110" y="3816350"/>
            <a:ext cx="6329731" cy="2172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37568019819_0_104"/>
          <p:cNvPicPr preferRelativeResize="0"/>
          <p:nvPr/>
        </p:nvPicPr>
        <p:blipFill rotWithShape="1">
          <a:blip r:embed="rId3">
            <a:alphaModFix amt="12000"/>
          </a:blip>
          <a:srcRect b="23708" l="0" r="0" t="18226"/>
          <a:stretch/>
        </p:blipFill>
        <p:spPr>
          <a:xfrm>
            <a:off x="2809444" y="1874175"/>
            <a:ext cx="6573113" cy="3816300"/>
          </a:xfrm>
          <a:prstGeom prst="rect">
            <a:avLst/>
          </a:prstGeom>
          <a:noFill/>
          <a:ln>
            <a:noFill/>
          </a:ln>
        </p:spPr>
      </p:pic>
      <p:sp>
        <p:nvSpPr>
          <p:cNvPr id="163" name="Google Shape;163;g37568019819_0_10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64" name="Google Shape;164;g37568019819_0_10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65" name="Google Shape;165;g37568019819_0_10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Instalazioa</a:t>
            </a:r>
            <a:endParaRPr sz="1900"/>
          </a:p>
        </p:txBody>
      </p:sp>
      <p:sp>
        <p:nvSpPr>
          <p:cNvPr id="166" name="Google Shape;166;g37568019819_0_104"/>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just">
              <a:lnSpc>
                <a:spcPct val="115000"/>
              </a:lnSpc>
              <a:spcBef>
                <a:spcPts val="0"/>
              </a:spcBef>
              <a:spcAft>
                <a:spcPts val="0"/>
              </a:spcAft>
              <a:buSzPts val="2400"/>
              <a:buAutoNum type="arabicPeriod"/>
            </a:pPr>
            <a:r>
              <a:rPr lang="en-GB" sz="2400" u="sng">
                <a:solidFill>
                  <a:schemeClr val="hlink"/>
                </a:solidFill>
                <a:hlinkClick r:id="rId4"/>
              </a:rPr>
              <a:t>Etcher</a:t>
            </a:r>
            <a:r>
              <a:rPr lang="en-GB" sz="2400"/>
              <a:t> programa jaitsi</a:t>
            </a:r>
            <a:endParaRPr sz="2400"/>
          </a:p>
          <a:p>
            <a:pPr indent="0" lvl="0" marL="0" rtl="0" algn="just">
              <a:lnSpc>
                <a:spcPct val="115000"/>
              </a:lnSpc>
              <a:spcBef>
                <a:spcPts val="0"/>
              </a:spcBef>
              <a:spcAft>
                <a:spcPts val="0"/>
              </a:spcAft>
              <a:buSzPts val="1600"/>
              <a:buNone/>
            </a:pPr>
            <a:r>
              <a:t/>
            </a:r>
            <a:endParaRPr sz="2400"/>
          </a:p>
          <a:p>
            <a:pPr indent="457200" lvl="0" marL="0" rtl="0" algn="just">
              <a:lnSpc>
                <a:spcPct val="115000"/>
              </a:lnSpc>
              <a:spcBef>
                <a:spcPts val="0"/>
              </a:spcBef>
              <a:spcAft>
                <a:spcPts val="0"/>
              </a:spcAft>
              <a:buSzPts val="1600"/>
              <a:buNone/>
            </a:pPr>
            <a:r>
              <a:rPr lang="en-GB" sz="2400"/>
              <a:t>2.	IoMBian-en </a:t>
            </a:r>
            <a:r>
              <a:rPr lang="en-GB" sz="2400" u="sng">
                <a:solidFill>
                  <a:schemeClr val="hlink"/>
                </a:solidFill>
                <a:hlinkClick r:id="rId5"/>
              </a:rPr>
              <a:t>azken bertsioa</a:t>
            </a:r>
            <a:r>
              <a:rPr lang="en-GB" sz="2400"/>
              <a:t> jaitsi</a:t>
            </a:r>
            <a:endParaRPr sz="2400"/>
          </a:p>
          <a:p>
            <a:pPr indent="0" lvl="0" marL="0" rtl="0" algn="just">
              <a:lnSpc>
                <a:spcPct val="115000"/>
              </a:lnSpc>
              <a:spcBef>
                <a:spcPts val="0"/>
              </a:spcBef>
              <a:spcAft>
                <a:spcPts val="0"/>
              </a:spcAft>
              <a:buSzPts val="1600"/>
              <a:buNone/>
            </a:pPr>
            <a:r>
              <a:t/>
            </a:r>
            <a:endParaRPr sz="2400"/>
          </a:p>
          <a:p>
            <a:pPr indent="457200" lvl="0" marL="0" rtl="0" algn="just">
              <a:lnSpc>
                <a:spcPct val="115000"/>
              </a:lnSpc>
              <a:spcBef>
                <a:spcPts val="0"/>
              </a:spcBef>
              <a:spcAft>
                <a:spcPts val="0"/>
              </a:spcAft>
              <a:buSzPts val="1600"/>
              <a:buNone/>
            </a:pPr>
            <a:r>
              <a:rPr lang="en-GB" sz="2400"/>
              <a:t>3. 	μSD txartela ordenagailuan sartu</a:t>
            </a:r>
            <a:endParaRPr sz="2400"/>
          </a:p>
          <a:p>
            <a:pPr indent="0" lvl="0" marL="0" rtl="0" algn="just">
              <a:lnSpc>
                <a:spcPct val="115000"/>
              </a:lnSpc>
              <a:spcBef>
                <a:spcPts val="0"/>
              </a:spcBef>
              <a:spcAft>
                <a:spcPts val="0"/>
              </a:spcAft>
              <a:buSzPts val="1600"/>
              <a:buNone/>
            </a:pPr>
            <a:r>
              <a:t/>
            </a:r>
            <a:endParaRPr sz="2400"/>
          </a:p>
          <a:p>
            <a:pPr indent="457200" lvl="0" marL="0" rtl="0" algn="just">
              <a:lnSpc>
                <a:spcPct val="115000"/>
              </a:lnSpc>
              <a:spcBef>
                <a:spcPts val="0"/>
              </a:spcBef>
              <a:spcAft>
                <a:spcPts val="0"/>
              </a:spcAft>
              <a:buSzPts val="1600"/>
              <a:buNone/>
            </a:pPr>
            <a:r>
              <a:rPr lang="en-GB" sz="2400"/>
              <a:t>4.	Etcher ireki</a:t>
            </a:r>
            <a:endParaRPr sz="2400"/>
          </a:p>
        </p:txBody>
      </p:sp>
      <p:pic>
        <p:nvPicPr>
          <p:cNvPr id="167" name="Google Shape;167;g37568019819_0_104"/>
          <p:cNvPicPr preferRelativeResize="0"/>
          <p:nvPr/>
        </p:nvPicPr>
        <p:blipFill rotWithShape="1">
          <a:blip r:embed="rId6">
            <a:alphaModFix/>
          </a:blip>
          <a:srcRect b="0" l="0" r="0" t="0"/>
          <a:stretch/>
        </p:blipFill>
        <p:spPr>
          <a:xfrm>
            <a:off x="7497859" y="2052475"/>
            <a:ext cx="3579350" cy="3579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g37568019819_0_113"/>
          <p:cNvPicPr preferRelativeResize="0"/>
          <p:nvPr/>
        </p:nvPicPr>
        <p:blipFill rotWithShape="1">
          <a:blip r:embed="rId3">
            <a:alphaModFix amt="12000"/>
          </a:blip>
          <a:srcRect b="23708" l="0" r="0" t="18226"/>
          <a:stretch/>
        </p:blipFill>
        <p:spPr>
          <a:xfrm>
            <a:off x="675564" y="2102775"/>
            <a:ext cx="6573113" cy="3816300"/>
          </a:xfrm>
          <a:prstGeom prst="rect">
            <a:avLst/>
          </a:prstGeom>
          <a:noFill/>
          <a:ln>
            <a:noFill/>
          </a:ln>
        </p:spPr>
      </p:pic>
      <p:sp>
        <p:nvSpPr>
          <p:cNvPr id="173" name="Google Shape;173;g37568019819_0_11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74" name="Google Shape;174;g37568019819_0_11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75" name="Google Shape;175;g37568019819_0_11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Instalazioa</a:t>
            </a:r>
            <a:endParaRPr sz="1900"/>
          </a:p>
        </p:txBody>
      </p:sp>
      <p:pic>
        <p:nvPicPr>
          <p:cNvPr id="176" name="Google Shape;176;g37568019819_0_113"/>
          <p:cNvPicPr preferRelativeResize="0"/>
          <p:nvPr/>
        </p:nvPicPr>
        <p:blipFill rotWithShape="1">
          <a:blip r:embed="rId4">
            <a:alphaModFix/>
          </a:blip>
          <a:srcRect b="0" l="0" r="0" t="0"/>
          <a:stretch/>
        </p:blipFill>
        <p:spPr>
          <a:xfrm>
            <a:off x="5400109" y="2278725"/>
            <a:ext cx="5811150" cy="3706600"/>
          </a:xfrm>
          <a:prstGeom prst="rect">
            <a:avLst/>
          </a:prstGeom>
          <a:noFill/>
          <a:ln>
            <a:noFill/>
          </a:ln>
        </p:spPr>
      </p:pic>
      <p:sp>
        <p:nvSpPr>
          <p:cNvPr id="177" name="Google Shape;177;g37568019819_0_113"/>
          <p:cNvSpPr txBox="1"/>
          <p:nvPr>
            <p:ph idx="2" type="body"/>
          </p:nvPr>
        </p:nvSpPr>
        <p:spPr>
          <a:xfrm>
            <a:off x="622659" y="2204875"/>
            <a:ext cx="46251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t/>
            </a:r>
            <a:endParaRPr sz="2400"/>
          </a:p>
          <a:p>
            <a:pPr indent="-368300" lvl="0" marL="914400" rtl="0" algn="just">
              <a:lnSpc>
                <a:spcPct val="115000"/>
              </a:lnSpc>
              <a:spcBef>
                <a:spcPts val="0"/>
              </a:spcBef>
              <a:spcAft>
                <a:spcPts val="0"/>
              </a:spcAft>
              <a:buSzPts val="2400"/>
              <a:buChar char="●"/>
            </a:pPr>
            <a:r>
              <a:rPr lang="en-GB" sz="2400"/>
              <a:t>Irudia aukeratu</a:t>
            </a:r>
            <a:endParaRPr sz="2400"/>
          </a:p>
          <a:p>
            <a:pPr indent="0" lvl="0" marL="0" rtl="0" algn="just">
              <a:lnSpc>
                <a:spcPct val="115000"/>
              </a:lnSpc>
              <a:spcBef>
                <a:spcPts val="0"/>
              </a:spcBef>
              <a:spcAft>
                <a:spcPts val="0"/>
              </a:spcAft>
              <a:buSzPts val="1600"/>
              <a:buNone/>
            </a:pPr>
            <a:r>
              <a:t/>
            </a:r>
            <a:endParaRPr sz="2400"/>
          </a:p>
          <a:p>
            <a:pPr indent="-368300" lvl="0" marL="914400" rtl="0" algn="just">
              <a:lnSpc>
                <a:spcPct val="115000"/>
              </a:lnSpc>
              <a:spcBef>
                <a:spcPts val="0"/>
              </a:spcBef>
              <a:spcAft>
                <a:spcPts val="0"/>
              </a:spcAft>
              <a:buSzPts val="2400"/>
              <a:buChar char="●"/>
            </a:pPr>
            <a:r>
              <a:rPr lang="en-GB" sz="2400"/>
              <a:t>μSD txartela egiaztatu</a:t>
            </a:r>
            <a:endParaRPr sz="2400"/>
          </a:p>
          <a:p>
            <a:pPr indent="0" lvl="0" marL="0" rtl="0" algn="just">
              <a:lnSpc>
                <a:spcPct val="115000"/>
              </a:lnSpc>
              <a:spcBef>
                <a:spcPts val="0"/>
              </a:spcBef>
              <a:spcAft>
                <a:spcPts val="0"/>
              </a:spcAft>
              <a:buSzPts val="1600"/>
              <a:buNone/>
            </a:pPr>
            <a:r>
              <a:t/>
            </a:r>
            <a:endParaRPr sz="2400"/>
          </a:p>
          <a:p>
            <a:pPr indent="-368300" lvl="0" marL="914400" rtl="0" algn="just">
              <a:lnSpc>
                <a:spcPct val="115000"/>
              </a:lnSpc>
              <a:spcBef>
                <a:spcPts val="0"/>
              </a:spcBef>
              <a:spcAft>
                <a:spcPts val="0"/>
              </a:spcAft>
              <a:buSzPts val="2400"/>
              <a:buChar char="●"/>
            </a:pPr>
            <a:r>
              <a:rPr lang="en-GB" sz="2400"/>
              <a:t>Flash! (~ 3-5 min)</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7568019819_0_1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83" name="Google Shape;183;g37568019819_0_12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84" name="Google Shape;184;g37568019819_0_1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a:t>
            </a:r>
            <a:endParaRPr sz="1900"/>
          </a:p>
        </p:txBody>
      </p:sp>
      <p:sp>
        <p:nvSpPr>
          <p:cNvPr id="185" name="Google Shape;185;g37568019819_0_122"/>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457200" lvl="0" marL="0" rtl="0" algn="just">
              <a:lnSpc>
                <a:spcPct val="115000"/>
              </a:lnSpc>
              <a:spcBef>
                <a:spcPts val="0"/>
              </a:spcBef>
              <a:spcAft>
                <a:spcPts val="0"/>
              </a:spcAft>
              <a:buSzPts val="1600"/>
              <a:buNone/>
            </a:pPr>
            <a:r>
              <a:rPr lang="en-GB" sz="2400"/>
              <a:t>Sistema eragilea konfiguratzeko bi aukera desberdin ditugu:</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a:t>
            </a:r>
            <a:r>
              <a:rPr lang="en-GB" sz="2400" u="sng">
                <a:solidFill>
                  <a:schemeClr val="hlink"/>
                </a:solidFill>
                <a:hlinkClick r:id="rId3"/>
              </a:rPr>
              <a:t>IoMBian Configurator</a:t>
            </a:r>
            <a:r>
              <a:rPr lang="en-GB" sz="2400"/>
              <a:t> erabiliz, konfigurazioa sortu eta Bluetooth bitartez pasa</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a:t>
            </a:r>
            <a:r>
              <a:rPr lang="en-GB" sz="2400" u="sng">
                <a:solidFill>
                  <a:schemeClr val="hlink"/>
                </a:solidFill>
                <a:hlinkClick r:id="rId4"/>
              </a:rPr>
              <a:t>IoMBian Configurator</a:t>
            </a:r>
            <a:r>
              <a:rPr lang="en-GB" sz="2400"/>
              <a:t> erabiliz, konfigurazioa sortu eta USB-C bitartez pasa</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7568019819_0_12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91" name="Google Shape;191;g37568019819_0_12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92" name="Google Shape;192;g37568019819_0_12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a:t>
            </a:r>
            <a:endParaRPr sz="1900"/>
          </a:p>
        </p:txBody>
      </p:sp>
      <p:sp>
        <p:nvSpPr>
          <p:cNvPr id="193" name="Google Shape;193;g37568019819_0_129"/>
          <p:cNvSpPr txBox="1"/>
          <p:nvPr>
            <p:ph idx="2" type="body"/>
          </p:nvPr>
        </p:nvSpPr>
        <p:spPr>
          <a:xfrm>
            <a:off x="609608" y="1880842"/>
            <a:ext cx="10972800" cy="3816300"/>
          </a:xfrm>
          <a:prstGeom prst="rect">
            <a:avLst/>
          </a:prstGeom>
          <a:noFill/>
          <a:ln>
            <a:noFill/>
          </a:ln>
        </p:spPr>
        <p:txBody>
          <a:bodyPr anchorCtr="0" anchor="t" bIns="45700" lIns="91425" spcFirstLastPara="1" rIns="91425" wrap="square" tIns="45700">
            <a:noAutofit/>
          </a:bodyPr>
          <a:lstStyle/>
          <a:p>
            <a:pPr indent="457200" lvl="0" marL="0" rtl="0" algn="just">
              <a:lnSpc>
                <a:spcPct val="115000"/>
              </a:lnSpc>
              <a:spcBef>
                <a:spcPts val="0"/>
              </a:spcBef>
              <a:spcAft>
                <a:spcPts val="0"/>
              </a:spcAft>
              <a:buSzPts val="1600"/>
              <a:buNone/>
            </a:pPr>
            <a:r>
              <a:rPr lang="en-GB" sz="2400"/>
              <a:t>Zer da “</a:t>
            </a:r>
            <a:r>
              <a:rPr lang="en-GB" sz="2400" u="sng">
                <a:solidFill>
                  <a:schemeClr val="hlink"/>
                </a:solidFill>
                <a:hlinkClick r:id="rId3"/>
              </a:rPr>
              <a:t>IoMBian Configurator</a:t>
            </a:r>
            <a:r>
              <a:rPr lang="en-GB" sz="2400"/>
              <a:t>”? IoMBian sistema erabiltzen duten gailuak (IoM2040-a, adibidez) kudeatzeko plataforma irekia.  </a:t>
            </a:r>
            <a:r>
              <a:rPr b="1" lang="en-GB" sz="2400"/>
              <a:t>CHROME ERABILI. </a:t>
            </a:r>
            <a:endParaRPr b="1" sz="2400"/>
          </a:p>
          <a:p>
            <a:pPr indent="45720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Hasierako konfigurazioa (Bluetooth eta USB-C) eta konfigurazio eguneraketak (push) burutzen ditu.</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Konfigurazio guztiak gordetzeko aukera ematen du erabiltzaile bat sortuz gero.</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Gailu bakoitzaren egoera adierazten du (</a:t>
            </a:r>
            <a:r>
              <a:rPr lang="en-GB" sz="2400">
                <a:solidFill>
                  <a:srgbClr val="00FF00"/>
                </a:solidFill>
              </a:rPr>
              <a:t>Connected</a:t>
            </a:r>
            <a:r>
              <a:rPr lang="en-GB" sz="2400"/>
              <a:t>, </a:t>
            </a:r>
            <a:r>
              <a:rPr lang="en-GB" sz="2400">
                <a:solidFill>
                  <a:srgbClr val="FF0000"/>
                </a:solidFill>
              </a:rPr>
              <a:t>Not connected</a:t>
            </a:r>
            <a:r>
              <a:rPr lang="en-GB" sz="2400"/>
              <a:t>, Offline,...)</a:t>
            </a:r>
            <a:endParaRPr sz="2400" strike="sngStrike"/>
          </a:p>
        </p:txBody>
      </p:sp>
      <p:pic>
        <p:nvPicPr>
          <p:cNvPr id="194" name="Google Shape;194;g37568019819_0_129"/>
          <p:cNvPicPr preferRelativeResize="0"/>
          <p:nvPr/>
        </p:nvPicPr>
        <p:blipFill rotWithShape="1">
          <a:blip r:embed="rId4">
            <a:alphaModFix/>
          </a:blip>
          <a:srcRect b="0" l="16160" r="14060" t="0"/>
          <a:stretch/>
        </p:blipFill>
        <p:spPr>
          <a:xfrm>
            <a:off x="10887729" y="2432725"/>
            <a:ext cx="681591" cy="6975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568019819_0_13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00" name="Google Shape;200;g37568019819_0_13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01" name="Google Shape;201;g37568019819_0_13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a:t>
            </a:r>
            <a:endParaRPr sz="1900"/>
          </a:p>
        </p:txBody>
      </p:sp>
      <p:sp>
        <p:nvSpPr>
          <p:cNvPr id="202" name="Google Shape;202;g37568019819_0_137"/>
          <p:cNvSpPr txBox="1"/>
          <p:nvPr/>
        </p:nvSpPr>
        <p:spPr>
          <a:xfrm>
            <a:off x="2828696" y="5424450"/>
            <a:ext cx="6534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sng" cap="none" strike="noStrike">
                <a:solidFill>
                  <a:schemeClr val="hlink"/>
                </a:solidFill>
                <a:latin typeface="Ubuntu"/>
                <a:ea typeface="Ubuntu"/>
                <a:cs typeface="Ubuntu"/>
                <a:sym typeface="Ubuntu"/>
                <a:hlinkClick r:id="rId3"/>
              </a:rPr>
              <a:t>https://iombian-configurator.web.app/</a:t>
            </a:r>
            <a:endParaRPr b="0" i="0" sz="2800" u="none" cap="none" strike="noStrike">
              <a:solidFill>
                <a:srgbClr val="000000"/>
              </a:solidFill>
              <a:latin typeface="Ubuntu"/>
              <a:ea typeface="Ubuntu"/>
              <a:cs typeface="Ubuntu"/>
              <a:sym typeface="Ubuntu"/>
            </a:endParaRPr>
          </a:p>
        </p:txBody>
      </p:sp>
      <p:pic>
        <p:nvPicPr>
          <p:cNvPr id="203" name="Google Shape;203;g37568019819_0_137"/>
          <p:cNvPicPr preferRelativeResize="0"/>
          <p:nvPr/>
        </p:nvPicPr>
        <p:blipFill rotWithShape="1">
          <a:blip r:embed="rId4">
            <a:alphaModFix/>
          </a:blip>
          <a:srcRect b="0" l="0" r="0" t="0"/>
          <a:stretch/>
        </p:blipFill>
        <p:spPr>
          <a:xfrm>
            <a:off x="1087568" y="1925768"/>
            <a:ext cx="10015493" cy="3346284"/>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37568019819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chemeClr val="dk1"/>
                </a:solidFill>
                <a:latin typeface="Arial"/>
                <a:ea typeface="Arial"/>
                <a:cs typeface="Arial"/>
                <a:sym typeface="Arial"/>
              </a:rPr>
              <a:t>IoMBian</a:t>
            </a:r>
            <a:endParaRPr b="1" i="0" sz="5100" u="none" cap="none" strike="noStrike">
              <a:solidFill>
                <a:schemeClr val="dk1"/>
              </a:solidFill>
              <a:latin typeface="Arial"/>
              <a:ea typeface="Arial"/>
              <a:cs typeface="Arial"/>
              <a:sym typeface="Arial"/>
            </a:endParaRPr>
          </a:p>
        </p:txBody>
      </p:sp>
      <p:sp>
        <p:nvSpPr>
          <p:cNvPr id="47" name="Google Shape;47;g37568019819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8" name="Google Shape;48;g37568019819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id="49" name="Google Shape;49;g37568019819_0_0"/>
          <p:cNvPicPr preferRelativeResize="0"/>
          <p:nvPr/>
        </p:nvPicPr>
        <p:blipFill rotWithShape="1">
          <a:blip r:embed="rId3">
            <a:alphaModFix/>
          </a:blip>
          <a:srcRect b="0" l="0" r="0" t="0"/>
          <a:stretch/>
        </p:blipFill>
        <p:spPr>
          <a:xfrm>
            <a:off x="2183586" y="3300751"/>
            <a:ext cx="2274950" cy="1516626"/>
          </a:xfrm>
          <a:prstGeom prst="rect">
            <a:avLst/>
          </a:prstGeom>
          <a:noFill/>
          <a:ln>
            <a:noFill/>
          </a:ln>
        </p:spPr>
      </p:pic>
      <p:pic>
        <p:nvPicPr>
          <p:cNvPr id="50" name="Google Shape;50;g37568019819_0_0"/>
          <p:cNvPicPr preferRelativeResize="0"/>
          <p:nvPr/>
        </p:nvPicPr>
        <p:blipFill rotWithShape="1">
          <a:blip r:embed="rId4">
            <a:alphaModFix/>
          </a:blip>
          <a:srcRect b="0" l="0" r="0" t="0"/>
          <a:stretch/>
        </p:blipFill>
        <p:spPr>
          <a:xfrm>
            <a:off x="7513737" y="3300750"/>
            <a:ext cx="2274977" cy="1516651"/>
          </a:xfrm>
          <a:prstGeom prst="rect">
            <a:avLst/>
          </a:prstGeom>
          <a:noFill/>
          <a:ln>
            <a:noFill/>
          </a:ln>
        </p:spPr>
      </p:pic>
      <p:pic>
        <p:nvPicPr>
          <p:cNvPr id="51" name="Google Shape;51;g37568019819_0_0"/>
          <p:cNvPicPr preferRelativeResize="0"/>
          <p:nvPr/>
        </p:nvPicPr>
        <p:blipFill rotWithShape="1">
          <a:blip r:embed="rId5">
            <a:alphaModFix/>
          </a:blip>
          <a:srcRect b="0" l="0" r="0" t="0"/>
          <a:stretch/>
        </p:blipFill>
        <p:spPr>
          <a:xfrm>
            <a:off x="5433813" y="3506665"/>
            <a:ext cx="1104802" cy="11048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7568019819_0_14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09" name="Google Shape;209;g37568019819_0_14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10" name="Google Shape;210;g37568019819_0_14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a:t>
            </a:r>
            <a:endParaRPr sz="1900"/>
          </a:p>
        </p:txBody>
      </p:sp>
      <p:sp>
        <p:nvSpPr>
          <p:cNvPr id="211" name="Google Shape;211;g37568019819_0_145"/>
          <p:cNvSpPr txBox="1"/>
          <p:nvPr>
            <p:ph idx="2" type="body"/>
          </p:nvPr>
        </p:nvSpPr>
        <p:spPr>
          <a:xfrm>
            <a:off x="609608" y="1945092"/>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Erabilera pausoak:</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Clr>
                <a:schemeClr val="dk1"/>
              </a:buClr>
              <a:buSzPts val="1100"/>
              <a:buFont typeface="Arial"/>
              <a:buNone/>
            </a:pPr>
            <a:r>
              <a:rPr lang="en-GB" sz="2400"/>
              <a:t>(1)	Plataforman kontu bat sortu (Google-eko login-a erabiltzea gomendatzen da)</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rPr lang="en-GB" sz="2400"/>
              <a:t>(2)	Zuen IoM2040-arekin lotuko den gailu berri bat sortu (‘</a:t>
            </a:r>
            <a:r>
              <a:rPr b="1" lang="en-GB" sz="2400"/>
              <a:t>Add device</a:t>
            </a:r>
            <a:r>
              <a:rPr lang="en-GB" sz="2400"/>
              <a:t>’)</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rPr lang="en-GB" sz="2400"/>
              <a:t>(3)	Gailuaren konfigurazioa sortu (‘</a:t>
            </a:r>
            <a:r>
              <a:rPr b="1" lang="en-GB" sz="2400"/>
              <a:t>New Configuration</a:t>
            </a:r>
            <a:r>
              <a:rPr lang="en-GB" sz="2400"/>
              <a:t>’)</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rPr lang="en-GB" sz="2400"/>
              <a:t>(4)	Konfigurazioa IoM2040-ra igo</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7568019819_0_15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17" name="Google Shape;217;g37568019819_0_15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18" name="Google Shape;218;g37568019819_0_15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Kontua sortu</a:t>
            </a:r>
            <a:endParaRPr sz="1900"/>
          </a:p>
        </p:txBody>
      </p:sp>
      <p:pic>
        <p:nvPicPr>
          <p:cNvPr id="219" name="Google Shape;219;g37568019819_0_152"/>
          <p:cNvPicPr preferRelativeResize="0"/>
          <p:nvPr/>
        </p:nvPicPr>
        <p:blipFill rotWithShape="1">
          <a:blip r:embed="rId3">
            <a:alphaModFix/>
          </a:blip>
          <a:srcRect b="0" l="0" r="0" t="0"/>
          <a:stretch/>
        </p:blipFill>
        <p:spPr>
          <a:xfrm>
            <a:off x="609630" y="2335553"/>
            <a:ext cx="10971302" cy="3101293"/>
          </a:xfrm>
          <a:prstGeom prst="rect">
            <a:avLst/>
          </a:prstGeom>
          <a:noFill/>
          <a:ln cap="flat" cmpd="sng" w="9525">
            <a:solidFill>
              <a:srgbClr val="B7B7B7"/>
            </a:solidFill>
            <a:prstDash val="solid"/>
            <a:round/>
            <a:headEnd len="sm" w="sm" type="none"/>
            <a:tailEnd len="sm" w="sm" type="none"/>
          </a:ln>
        </p:spPr>
      </p:pic>
      <p:sp>
        <p:nvSpPr>
          <p:cNvPr id="220" name="Google Shape;220;g37568019819_0_152"/>
          <p:cNvSpPr/>
          <p:nvPr/>
        </p:nvSpPr>
        <p:spPr>
          <a:xfrm>
            <a:off x="6383538" y="4820975"/>
            <a:ext cx="863700" cy="291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21" name="Google Shape;221;g37568019819_0_152"/>
          <p:cNvSpPr txBox="1"/>
          <p:nvPr/>
        </p:nvSpPr>
        <p:spPr>
          <a:xfrm>
            <a:off x="6480550" y="5693975"/>
            <a:ext cx="14457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Gomendatua</a:t>
            </a:r>
            <a:endParaRPr b="0" i="0" sz="1900" u="none" cap="none" strike="noStrike">
              <a:solidFill>
                <a:srgbClr val="000000"/>
              </a:solidFill>
              <a:latin typeface="Arial"/>
              <a:ea typeface="Arial"/>
              <a:cs typeface="Arial"/>
              <a:sym typeface="Arial"/>
            </a:endParaRPr>
          </a:p>
        </p:txBody>
      </p:sp>
      <p:sp>
        <p:nvSpPr>
          <p:cNvPr id="222" name="Google Shape;222;g37568019819_0_152"/>
          <p:cNvSpPr/>
          <p:nvPr/>
        </p:nvSpPr>
        <p:spPr>
          <a:xfrm rot="-6827206">
            <a:off x="6785243" y="5388293"/>
            <a:ext cx="506528" cy="233054"/>
          </a:xfrm>
          <a:prstGeom prst="rightArrow">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23" name="Google Shape;223;g37568019819_0_152"/>
          <p:cNvSpPr txBox="1"/>
          <p:nvPr/>
        </p:nvSpPr>
        <p:spPr>
          <a:xfrm>
            <a:off x="3625551" y="5783550"/>
            <a:ext cx="14457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Email / Pass</a:t>
            </a:r>
            <a:endParaRPr b="0" i="0" sz="1900" u="none" cap="none" strike="noStrike">
              <a:solidFill>
                <a:srgbClr val="000000"/>
              </a:solidFill>
              <a:latin typeface="Arial"/>
              <a:ea typeface="Arial"/>
              <a:cs typeface="Arial"/>
              <a:sym typeface="Arial"/>
            </a:endParaRPr>
          </a:p>
        </p:txBody>
      </p:sp>
      <p:sp>
        <p:nvSpPr>
          <p:cNvPr id="224" name="Google Shape;224;g37568019819_0_152"/>
          <p:cNvSpPr/>
          <p:nvPr/>
        </p:nvSpPr>
        <p:spPr>
          <a:xfrm rot="-4546470">
            <a:off x="4172656" y="5388612"/>
            <a:ext cx="506635" cy="232763"/>
          </a:xfrm>
          <a:prstGeom prst="rightArrow">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7568019819_0_16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30" name="Google Shape;230;g37568019819_0_16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31" name="Google Shape;231;g37568019819_0_16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Gailua sortu</a:t>
            </a:r>
            <a:endParaRPr sz="1900"/>
          </a:p>
        </p:txBody>
      </p:sp>
      <p:pic>
        <p:nvPicPr>
          <p:cNvPr id="232" name="Google Shape;232;g37568019819_0_164"/>
          <p:cNvPicPr preferRelativeResize="0"/>
          <p:nvPr/>
        </p:nvPicPr>
        <p:blipFill rotWithShape="1">
          <a:blip r:embed="rId3">
            <a:alphaModFix/>
          </a:blip>
          <a:srcRect b="0" l="0" r="0" t="0"/>
          <a:stretch/>
        </p:blipFill>
        <p:spPr>
          <a:xfrm>
            <a:off x="609605" y="2171086"/>
            <a:ext cx="10971302" cy="3992703"/>
          </a:xfrm>
          <a:prstGeom prst="rect">
            <a:avLst/>
          </a:prstGeom>
          <a:noFill/>
          <a:ln cap="flat" cmpd="sng" w="9525">
            <a:solidFill>
              <a:srgbClr val="B7B7B7"/>
            </a:solidFill>
            <a:prstDash val="solid"/>
            <a:round/>
            <a:headEnd len="sm" w="sm" type="none"/>
            <a:tailEnd len="sm" w="sm" type="none"/>
          </a:ln>
        </p:spPr>
      </p:pic>
      <p:sp>
        <p:nvSpPr>
          <p:cNvPr id="233" name="Google Shape;233;g37568019819_0_164"/>
          <p:cNvSpPr/>
          <p:nvPr/>
        </p:nvSpPr>
        <p:spPr>
          <a:xfrm>
            <a:off x="9914851" y="2958550"/>
            <a:ext cx="1096500" cy="310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7568019819_0_172"/>
          <p:cNvSpPr txBox="1"/>
          <p:nvPr>
            <p:ph idx="1"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ctr">
              <a:lnSpc>
                <a:spcPct val="115000"/>
              </a:lnSpc>
              <a:spcBef>
                <a:spcPts val="0"/>
              </a:spcBef>
              <a:spcAft>
                <a:spcPts val="0"/>
              </a:spcAft>
              <a:buClr>
                <a:schemeClr val="dk1"/>
              </a:buClr>
              <a:buSzPts val="1100"/>
              <a:buFont typeface="Arial"/>
              <a:buNone/>
            </a:pPr>
            <a:r>
              <a:rPr lang="en-GB" sz="1900"/>
              <a:t>Nahi duzuen identifikatzailea jarri, hori izango da IoM2040-aren hostname-a</a:t>
            </a:r>
            <a:endParaRPr sz="1900"/>
          </a:p>
        </p:txBody>
      </p:sp>
      <p:sp>
        <p:nvSpPr>
          <p:cNvPr id="239" name="Google Shape;239;g37568019819_0_17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40" name="Google Shape;240;g37568019819_0_17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41" name="Google Shape;241;g37568019819_0_172"/>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Gailua sortu</a:t>
            </a:r>
            <a:endParaRPr sz="1900"/>
          </a:p>
        </p:txBody>
      </p:sp>
      <p:pic>
        <p:nvPicPr>
          <p:cNvPr id="242" name="Google Shape;242;g37568019819_0_172"/>
          <p:cNvPicPr preferRelativeResize="0"/>
          <p:nvPr/>
        </p:nvPicPr>
        <p:blipFill rotWithShape="1">
          <a:blip r:embed="rId3">
            <a:alphaModFix/>
          </a:blip>
          <a:srcRect b="0" l="0" r="0" t="0"/>
          <a:stretch/>
        </p:blipFill>
        <p:spPr>
          <a:xfrm>
            <a:off x="609630" y="1941465"/>
            <a:ext cx="10971302" cy="3975347"/>
          </a:xfrm>
          <a:prstGeom prst="rect">
            <a:avLst/>
          </a:prstGeom>
          <a:noFill/>
          <a:ln cap="flat" cmpd="sng" w="9525">
            <a:solidFill>
              <a:srgbClr val="B7B7B7"/>
            </a:solidFill>
            <a:prstDash val="solid"/>
            <a:round/>
            <a:headEnd len="sm" w="sm" type="none"/>
            <a:tailEnd len="sm" w="sm" type="none"/>
          </a:ln>
        </p:spPr>
      </p:pic>
      <p:sp>
        <p:nvSpPr>
          <p:cNvPr id="243" name="Google Shape;243;g37568019819_0_172"/>
          <p:cNvSpPr/>
          <p:nvPr/>
        </p:nvSpPr>
        <p:spPr>
          <a:xfrm>
            <a:off x="4394752" y="4646374"/>
            <a:ext cx="1183500" cy="223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4" name="Google Shape;244;g37568019819_0_172"/>
          <p:cNvSpPr/>
          <p:nvPr/>
        </p:nvSpPr>
        <p:spPr>
          <a:xfrm>
            <a:off x="7586496" y="5325374"/>
            <a:ext cx="552900" cy="320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7568019819_0_18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50" name="Google Shape;250;g37568019819_0_18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51" name="Google Shape;251;g37568019819_0_18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Konfigurazioa sortu</a:t>
            </a:r>
            <a:endParaRPr sz="1900"/>
          </a:p>
        </p:txBody>
      </p:sp>
      <p:pic>
        <p:nvPicPr>
          <p:cNvPr id="252" name="Google Shape;252;g37568019819_0_182"/>
          <p:cNvPicPr preferRelativeResize="0"/>
          <p:nvPr/>
        </p:nvPicPr>
        <p:blipFill rotWithShape="1">
          <a:blip r:embed="rId3">
            <a:alphaModFix/>
          </a:blip>
          <a:srcRect b="0" l="0" r="0" t="0"/>
          <a:stretch/>
        </p:blipFill>
        <p:spPr>
          <a:xfrm>
            <a:off x="609605" y="2126153"/>
            <a:ext cx="10971302" cy="3758367"/>
          </a:xfrm>
          <a:prstGeom prst="rect">
            <a:avLst/>
          </a:prstGeom>
          <a:noFill/>
          <a:ln cap="flat" cmpd="sng" w="9525">
            <a:solidFill>
              <a:srgbClr val="B7B7B7"/>
            </a:solidFill>
            <a:prstDash val="solid"/>
            <a:round/>
            <a:headEnd len="sm" w="sm" type="none"/>
            <a:tailEnd len="sm" w="sm" type="none"/>
          </a:ln>
        </p:spPr>
      </p:pic>
      <p:sp>
        <p:nvSpPr>
          <p:cNvPr id="253" name="Google Shape;253;g37568019819_0_182"/>
          <p:cNvSpPr/>
          <p:nvPr/>
        </p:nvSpPr>
        <p:spPr>
          <a:xfrm>
            <a:off x="1202983" y="4743375"/>
            <a:ext cx="1610400" cy="252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7568019819_0_19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59" name="Google Shape;259;g37568019819_0_19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60" name="Google Shape;260;g37568019819_0_19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Konfigurazioa sortu</a:t>
            </a:r>
            <a:endParaRPr sz="1900"/>
          </a:p>
        </p:txBody>
      </p:sp>
      <p:pic>
        <p:nvPicPr>
          <p:cNvPr id="261" name="Google Shape;261;g37568019819_0_190"/>
          <p:cNvPicPr preferRelativeResize="0"/>
          <p:nvPr/>
        </p:nvPicPr>
        <p:blipFill rotWithShape="1">
          <a:blip r:embed="rId3">
            <a:alphaModFix/>
          </a:blip>
          <a:srcRect b="0" l="0" r="0" t="0"/>
          <a:stretch/>
        </p:blipFill>
        <p:spPr>
          <a:xfrm>
            <a:off x="622657" y="1988672"/>
            <a:ext cx="10945199" cy="4324333"/>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7568019819_0_19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67" name="Google Shape;267;g37568019819_0_19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68" name="Google Shape;268;g37568019819_0_19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Konfigurazioa bidali</a:t>
            </a:r>
            <a:endParaRPr sz="1900"/>
          </a:p>
        </p:txBody>
      </p:sp>
      <p:pic>
        <p:nvPicPr>
          <p:cNvPr id="269" name="Google Shape;269;g37568019819_0_197"/>
          <p:cNvPicPr preferRelativeResize="0"/>
          <p:nvPr/>
        </p:nvPicPr>
        <p:blipFill rotWithShape="1">
          <a:blip r:embed="rId3">
            <a:alphaModFix/>
          </a:blip>
          <a:srcRect b="86678" l="0" r="0" t="0"/>
          <a:stretch/>
        </p:blipFill>
        <p:spPr>
          <a:xfrm>
            <a:off x="622657" y="1988672"/>
            <a:ext cx="10946636" cy="575999"/>
          </a:xfrm>
          <a:prstGeom prst="rect">
            <a:avLst/>
          </a:prstGeom>
          <a:noFill/>
          <a:ln cap="flat" cmpd="sng" w="9525">
            <a:solidFill>
              <a:srgbClr val="B7B7B7"/>
            </a:solidFill>
            <a:prstDash val="solid"/>
            <a:round/>
            <a:headEnd len="sm" w="sm" type="none"/>
            <a:tailEnd len="sm" w="sm" type="none"/>
          </a:ln>
        </p:spPr>
      </p:pic>
      <p:sp>
        <p:nvSpPr>
          <p:cNvPr id="270" name="Google Shape;270;g37568019819_0_197"/>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Clr>
                <a:schemeClr val="dk1"/>
              </a:buClr>
              <a:buSzPts val="1100"/>
              <a:buFont typeface="Arial"/>
              <a:buNone/>
            </a:pPr>
            <a:r>
              <a:rPr lang="en-GB" sz="2400"/>
              <a:t>(1)	</a:t>
            </a:r>
            <a:r>
              <a:rPr b="1" lang="en-GB" sz="2400"/>
              <a:t>Sync USB</a:t>
            </a:r>
            <a:r>
              <a:rPr lang="en-GB" sz="2400"/>
              <a:t>: IoM2040-a USB-C portua erabiliz ordenagailura konektatuz konfigurazioa bidaltzeko botoia (</a:t>
            </a:r>
            <a:r>
              <a:rPr lang="en-GB" sz="2400" u="sng">
                <a:solidFill>
                  <a:schemeClr val="hlink"/>
                </a:solidFill>
                <a:hlinkClick r:id="rId4"/>
              </a:rPr>
              <a:t>Chrome/Edge nabigatzailea behar da</a:t>
            </a:r>
            <a:r>
              <a:rPr lang="en-GB" sz="2400"/>
              <a:t>).</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rPr lang="en-GB" sz="2400"/>
              <a:t>(2)	</a:t>
            </a:r>
            <a:r>
              <a:rPr b="1" lang="en-GB" sz="2400"/>
              <a:t>Sync Bluetooth</a:t>
            </a:r>
            <a:r>
              <a:rPr lang="en-GB" sz="2400"/>
              <a:t>: Konfigurazioa bluetooth protokoloa erabiliz IoM2040-ra bidaltzeko botoia (</a:t>
            </a:r>
            <a:r>
              <a:rPr lang="en-GB" sz="2400" u="sng">
                <a:solidFill>
                  <a:schemeClr val="hlink"/>
                </a:solidFill>
                <a:hlinkClick r:id="rId5"/>
              </a:rPr>
              <a:t>Chrome/Edge/Opera</a:t>
            </a:r>
            <a:r>
              <a:rPr lang="en-GB" sz="2400"/>
              <a:t>, mugikorretik ere).</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p:txBody>
      </p:sp>
      <p:sp>
        <p:nvSpPr>
          <p:cNvPr id="271" name="Google Shape;271;g37568019819_0_197"/>
          <p:cNvSpPr/>
          <p:nvPr/>
        </p:nvSpPr>
        <p:spPr>
          <a:xfrm>
            <a:off x="8624557" y="2075825"/>
            <a:ext cx="7080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2" name="Google Shape;272;g37568019819_0_197"/>
          <p:cNvSpPr/>
          <p:nvPr/>
        </p:nvSpPr>
        <p:spPr>
          <a:xfrm>
            <a:off x="9454691" y="2075825"/>
            <a:ext cx="7080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3" name="Google Shape;273;g37568019819_0_197"/>
          <p:cNvSpPr txBox="1"/>
          <p:nvPr/>
        </p:nvSpPr>
        <p:spPr>
          <a:xfrm>
            <a:off x="8779777" y="2397325"/>
            <a:ext cx="465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FF0000"/>
                </a:solidFill>
                <a:latin typeface="Arial"/>
                <a:ea typeface="Arial"/>
                <a:cs typeface="Arial"/>
                <a:sym typeface="Arial"/>
              </a:rPr>
              <a:t>(1)</a:t>
            </a:r>
            <a:endParaRPr b="0" i="0" sz="1500" u="none" cap="none" strike="noStrike">
              <a:solidFill>
                <a:srgbClr val="FF0000"/>
              </a:solidFill>
              <a:latin typeface="Arial"/>
              <a:ea typeface="Arial"/>
              <a:cs typeface="Arial"/>
              <a:sym typeface="Arial"/>
            </a:endParaRPr>
          </a:p>
        </p:txBody>
      </p:sp>
      <p:sp>
        <p:nvSpPr>
          <p:cNvPr id="274" name="Google Shape;274;g37568019819_0_197"/>
          <p:cNvSpPr txBox="1"/>
          <p:nvPr/>
        </p:nvSpPr>
        <p:spPr>
          <a:xfrm>
            <a:off x="9614713" y="2395925"/>
            <a:ext cx="465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FF0000"/>
                </a:solidFill>
                <a:latin typeface="Arial"/>
                <a:ea typeface="Arial"/>
                <a:cs typeface="Arial"/>
                <a:sym typeface="Arial"/>
              </a:rPr>
              <a:t>(2)</a:t>
            </a:r>
            <a:endParaRPr b="0" i="0" sz="1500" u="none" cap="none" strike="noStrike">
              <a:solidFill>
                <a:srgbClr val="FF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7568019819_0_20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80" name="Google Shape;280;g37568019819_0_20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81" name="Google Shape;281;g37568019819_0_20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Konfigurazioa bidali</a:t>
            </a:r>
            <a:endParaRPr sz="1900"/>
          </a:p>
        </p:txBody>
      </p:sp>
      <p:sp>
        <p:nvSpPr>
          <p:cNvPr id="282" name="Google Shape;282;g37568019819_0_209"/>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Konfigurazioa bidali ondoren, IoM2040-a automatikoki berabiaraziko da eta, internet konexioa lortu ondoren, “Connected” bezala azalduko da gailu zerrendan:</a:t>
            </a:r>
            <a:endParaRPr sz="2400"/>
          </a:p>
        </p:txBody>
      </p:sp>
      <p:pic>
        <p:nvPicPr>
          <p:cNvPr id="283" name="Google Shape;283;g37568019819_0_209"/>
          <p:cNvPicPr preferRelativeResize="0"/>
          <p:nvPr/>
        </p:nvPicPr>
        <p:blipFill rotWithShape="1">
          <a:blip r:embed="rId3">
            <a:alphaModFix/>
          </a:blip>
          <a:srcRect b="9722" l="0" r="0" t="0"/>
          <a:stretch/>
        </p:blipFill>
        <p:spPr>
          <a:xfrm>
            <a:off x="609605" y="3144499"/>
            <a:ext cx="10972740" cy="3092800"/>
          </a:xfrm>
          <a:prstGeom prst="rect">
            <a:avLst/>
          </a:prstGeom>
          <a:noFill/>
          <a:ln cap="flat" cmpd="sng" w="9525">
            <a:solidFill>
              <a:srgbClr val="B7B7B7"/>
            </a:solidFill>
            <a:prstDash val="solid"/>
            <a:round/>
            <a:headEnd len="sm" w="sm" type="none"/>
            <a:tailEnd len="sm" w="sm" type="none"/>
          </a:ln>
        </p:spPr>
      </p:pic>
      <p:sp>
        <p:nvSpPr>
          <p:cNvPr id="284" name="Google Shape;284;g37568019819_0_209"/>
          <p:cNvSpPr/>
          <p:nvPr/>
        </p:nvSpPr>
        <p:spPr>
          <a:xfrm>
            <a:off x="2871627" y="4753075"/>
            <a:ext cx="281700" cy="232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7568019819_0_21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290" name="Google Shape;290;g37568019819_0_21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91" name="Google Shape;291;g37568019819_0_21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Konfigurazioa bidali</a:t>
            </a:r>
            <a:endParaRPr sz="1900"/>
          </a:p>
        </p:txBody>
      </p:sp>
      <p:sp>
        <p:nvSpPr>
          <p:cNvPr id="292" name="Google Shape;292;g37568019819_0_218"/>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Gailuaren egoera desberdinak:</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Connected (     ): azkeneko konexioa duela ordu bete baina lehenago.</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Warning (     ): azkeneko konexioa 1 - 2 ordu bitartean. </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Offline (     ): azkeneko konexioa duela 2 ordu baina gehiago.</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Not Connected (     ): ez da inoiz konektatu.</a:t>
            </a:r>
            <a:endParaRPr sz="2400"/>
          </a:p>
        </p:txBody>
      </p:sp>
      <p:pic>
        <p:nvPicPr>
          <p:cNvPr id="293" name="Google Shape;293;g37568019819_0_218"/>
          <p:cNvPicPr preferRelativeResize="0"/>
          <p:nvPr/>
        </p:nvPicPr>
        <p:blipFill rotWithShape="1">
          <a:blip r:embed="rId3">
            <a:alphaModFix/>
          </a:blip>
          <a:srcRect b="0" l="0" r="0" t="0"/>
          <a:stretch/>
        </p:blipFill>
        <p:spPr>
          <a:xfrm>
            <a:off x="2701103" y="3159450"/>
            <a:ext cx="304800" cy="228600"/>
          </a:xfrm>
          <a:prstGeom prst="rect">
            <a:avLst/>
          </a:prstGeom>
          <a:noFill/>
          <a:ln>
            <a:noFill/>
          </a:ln>
        </p:spPr>
      </p:pic>
      <p:pic>
        <p:nvPicPr>
          <p:cNvPr id="294" name="Google Shape;294;g37568019819_0_218"/>
          <p:cNvPicPr preferRelativeResize="0"/>
          <p:nvPr/>
        </p:nvPicPr>
        <p:blipFill rotWithShape="1">
          <a:blip r:embed="rId4">
            <a:alphaModFix/>
          </a:blip>
          <a:srcRect b="0" l="0" r="0" t="0"/>
          <a:stretch/>
        </p:blipFill>
        <p:spPr>
          <a:xfrm>
            <a:off x="2383738" y="4032450"/>
            <a:ext cx="285750" cy="209550"/>
          </a:xfrm>
          <a:prstGeom prst="rect">
            <a:avLst/>
          </a:prstGeom>
          <a:noFill/>
          <a:ln>
            <a:noFill/>
          </a:ln>
        </p:spPr>
      </p:pic>
      <p:pic>
        <p:nvPicPr>
          <p:cNvPr id="295" name="Google Shape;295;g37568019819_0_218"/>
          <p:cNvPicPr preferRelativeResize="0"/>
          <p:nvPr/>
        </p:nvPicPr>
        <p:blipFill rotWithShape="1">
          <a:blip r:embed="rId5">
            <a:alphaModFix/>
          </a:blip>
          <a:srcRect b="0" l="0" r="0" t="0"/>
          <a:stretch/>
        </p:blipFill>
        <p:spPr>
          <a:xfrm>
            <a:off x="2180011" y="4876375"/>
            <a:ext cx="276225" cy="209550"/>
          </a:xfrm>
          <a:prstGeom prst="rect">
            <a:avLst/>
          </a:prstGeom>
          <a:noFill/>
          <a:ln>
            <a:noFill/>
          </a:ln>
        </p:spPr>
      </p:pic>
      <p:pic>
        <p:nvPicPr>
          <p:cNvPr id="296" name="Google Shape;296;g37568019819_0_218"/>
          <p:cNvPicPr preferRelativeResize="0"/>
          <p:nvPr/>
        </p:nvPicPr>
        <p:blipFill rotWithShape="1">
          <a:blip r:embed="rId6">
            <a:alphaModFix/>
          </a:blip>
          <a:srcRect b="0" l="0" r="0" t="0"/>
          <a:stretch/>
        </p:blipFill>
        <p:spPr>
          <a:xfrm>
            <a:off x="3237475" y="5720275"/>
            <a:ext cx="276225" cy="200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7568019819_0_22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302" name="Google Shape;302;g37568019819_0_22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303" name="Google Shape;303;g37568019819_0_22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Push eguneraketak</a:t>
            </a:r>
            <a:endParaRPr sz="1900"/>
          </a:p>
        </p:txBody>
      </p:sp>
      <p:sp>
        <p:nvSpPr>
          <p:cNvPr id="304" name="Google Shape;304;g37568019819_0_229"/>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457200" lvl="0" marL="0" rtl="0" algn="just">
              <a:lnSpc>
                <a:spcPct val="115000"/>
              </a:lnSpc>
              <a:spcBef>
                <a:spcPts val="0"/>
              </a:spcBef>
              <a:spcAft>
                <a:spcPts val="0"/>
              </a:spcAft>
              <a:buSzPts val="1600"/>
              <a:buNone/>
            </a:pPr>
            <a:r>
              <a:rPr lang="en-GB" sz="2400"/>
              <a:t>IoM2040-a plataformara konektatu ondoren konfigurazio aldaketak egin nahi baditugu (WiFi sarean, erabiltzaile pasahitzan...), internet bidez (push) egin daitezke, Raspberry Pi-ra konektatu gabe. Pausoak:</a:t>
            </a:r>
            <a:endParaRPr sz="2400"/>
          </a:p>
          <a:p>
            <a:pPr indent="45720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(1)	Gordetako azkeneko konfigurazioa ireki:</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(2)	Behar diren aldaketak egin.</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(3)	“Push” botoiari eman: </a:t>
            </a:r>
            <a:endParaRPr sz="2400"/>
          </a:p>
        </p:txBody>
      </p:sp>
      <p:pic>
        <p:nvPicPr>
          <p:cNvPr id="305" name="Google Shape;305;g37568019819_0_229"/>
          <p:cNvPicPr preferRelativeResize="0"/>
          <p:nvPr/>
        </p:nvPicPr>
        <p:blipFill rotWithShape="1">
          <a:blip r:embed="rId3">
            <a:alphaModFix/>
          </a:blip>
          <a:srcRect b="0" l="0" r="0" t="0"/>
          <a:stretch/>
        </p:blipFill>
        <p:spPr>
          <a:xfrm>
            <a:off x="7071488" y="3825024"/>
            <a:ext cx="2772039" cy="576000"/>
          </a:xfrm>
          <a:prstGeom prst="rect">
            <a:avLst/>
          </a:prstGeom>
          <a:noFill/>
          <a:ln>
            <a:noFill/>
          </a:ln>
        </p:spPr>
      </p:pic>
      <p:sp>
        <p:nvSpPr>
          <p:cNvPr id="306" name="Google Shape;306;g37568019819_0_229"/>
          <p:cNvSpPr/>
          <p:nvPr/>
        </p:nvSpPr>
        <p:spPr>
          <a:xfrm>
            <a:off x="8692469" y="3986750"/>
            <a:ext cx="892800" cy="271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307" name="Google Shape;307;g37568019819_0_229"/>
          <p:cNvPicPr preferRelativeResize="0"/>
          <p:nvPr/>
        </p:nvPicPr>
        <p:blipFill rotWithShape="1">
          <a:blip r:embed="rId4">
            <a:alphaModFix/>
          </a:blip>
          <a:srcRect b="0" l="0" r="0" t="0"/>
          <a:stretch/>
        </p:blipFill>
        <p:spPr>
          <a:xfrm>
            <a:off x="5061339" y="5561275"/>
            <a:ext cx="5816933" cy="459904"/>
          </a:xfrm>
          <a:prstGeom prst="rect">
            <a:avLst/>
          </a:prstGeom>
          <a:noFill/>
          <a:ln>
            <a:noFill/>
          </a:ln>
        </p:spPr>
      </p:pic>
      <p:sp>
        <p:nvSpPr>
          <p:cNvPr id="308" name="Google Shape;308;g37568019819_0_229"/>
          <p:cNvSpPr/>
          <p:nvPr/>
        </p:nvSpPr>
        <p:spPr>
          <a:xfrm>
            <a:off x="8731271" y="5577575"/>
            <a:ext cx="854100" cy="43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37568019819_0_10"/>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7" name="Google Shape;57;g37568019819_0_1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8" name="Google Shape;58;g37568019819_0_10"/>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Zer da?</a:t>
            </a:r>
            <a:endParaRPr sz="2300"/>
          </a:p>
          <a:p>
            <a:pPr indent="0" lvl="0" marL="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Zertarako?</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Zerbitzuak</a:t>
            </a:r>
            <a:endParaRPr sz="2300"/>
          </a:p>
          <a:p>
            <a:pPr indent="0" lvl="0" marL="9144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4.	Instalazioa eta konfigurazioa</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5.	IoMBian-discover</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7568019819_0_24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314" name="Google Shape;314;g37568019819_0_24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315" name="Google Shape;315;g37568019819_0_24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Konfigurazioa - Arazoak</a:t>
            </a:r>
            <a:endParaRPr sz="1900"/>
          </a:p>
        </p:txBody>
      </p:sp>
      <p:sp>
        <p:nvSpPr>
          <p:cNvPr id="316" name="Google Shape;316;g37568019819_0_240"/>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IoMBian Configurator-ek pega batzuk ere baditu:</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Pasahitzak testu lauen gordetzen ditu</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Interfazea ingelesez bakarrik dago</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Chrome erabiltzea eskatzen du</a:t>
            </a:r>
            <a:endParaRPr sz="2400"/>
          </a:p>
        </p:txBody>
      </p:sp>
      <p:pic>
        <p:nvPicPr>
          <p:cNvPr id="317" name="Google Shape;317;g37568019819_0_240"/>
          <p:cNvPicPr preferRelativeResize="0"/>
          <p:nvPr/>
        </p:nvPicPr>
        <p:blipFill rotWithShape="1">
          <a:blip r:embed="rId3">
            <a:alphaModFix/>
          </a:blip>
          <a:srcRect b="0" l="0" r="0" t="0"/>
          <a:stretch/>
        </p:blipFill>
        <p:spPr>
          <a:xfrm>
            <a:off x="8247612" y="2366825"/>
            <a:ext cx="3081389" cy="28443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7568019819_0_24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323" name="Google Shape;323;g37568019819_0_24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324" name="Google Shape;324;g37568019819_0_24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4. Instalazioa eta konfigurazioa</a:t>
            </a:r>
            <a:endParaRPr sz="1900"/>
          </a:p>
        </p:txBody>
      </p:sp>
      <p:sp>
        <p:nvSpPr>
          <p:cNvPr id="325" name="Google Shape;325;g37568019819_0_248"/>
          <p:cNvSpPr txBox="1"/>
          <p:nvPr>
            <p:ph idx="2" type="body"/>
          </p:nvPr>
        </p:nvSpPr>
        <p:spPr>
          <a:xfrm>
            <a:off x="622658" y="2204875"/>
            <a:ext cx="5474400" cy="3816300"/>
          </a:xfrm>
          <a:prstGeom prst="rect">
            <a:avLst/>
          </a:prstGeom>
          <a:noFill/>
          <a:ln>
            <a:noFill/>
          </a:ln>
        </p:spPr>
        <p:txBody>
          <a:bodyPr anchorCtr="0" anchor="t" bIns="45700" lIns="91425" spcFirstLastPara="1" rIns="91425" wrap="square" tIns="45700">
            <a:noAutofit/>
          </a:bodyPr>
          <a:lstStyle/>
          <a:p>
            <a:pPr indent="457200" lvl="0" marL="0" rtl="0" algn="just">
              <a:lnSpc>
                <a:spcPct val="115000"/>
              </a:lnSpc>
              <a:spcBef>
                <a:spcPts val="0"/>
              </a:spcBef>
              <a:spcAft>
                <a:spcPts val="0"/>
              </a:spcAft>
              <a:buSzPts val="1600"/>
              <a:buNone/>
            </a:pPr>
            <a:r>
              <a:rPr b="1" lang="en-GB" sz="2400"/>
              <a:t>1. Ariketa</a:t>
            </a:r>
            <a:r>
              <a:rPr lang="en-GB" sz="2400"/>
              <a:t>	</a:t>
            </a:r>
            <a:endParaRPr sz="2400"/>
          </a:p>
          <a:p>
            <a:pPr indent="457200" lvl="0" marL="0" rtl="0" algn="just">
              <a:lnSpc>
                <a:spcPct val="115000"/>
              </a:lnSpc>
              <a:spcBef>
                <a:spcPts val="0"/>
              </a:spcBef>
              <a:spcAft>
                <a:spcPts val="0"/>
              </a:spcAft>
              <a:buSzPts val="1600"/>
              <a:buNone/>
            </a:pPr>
            <a:r>
              <a:t/>
            </a:r>
            <a:endParaRPr sz="2400"/>
          </a:p>
          <a:p>
            <a:pPr indent="0" lvl="0" marL="457200" rtl="0" algn="just">
              <a:lnSpc>
                <a:spcPct val="115000"/>
              </a:lnSpc>
              <a:spcBef>
                <a:spcPts val="0"/>
              </a:spcBef>
              <a:spcAft>
                <a:spcPts val="0"/>
              </a:spcAft>
              <a:buSzPts val="1600"/>
              <a:buNone/>
            </a:pPr>
            <a:r>
              <a:rPr lang="en-GB" sz="2400" u="sng">
                <a:solidFill>
                  <a:schemeClr val="hlink"/>
                </a:solidFill>
                <a:hlinkClick r:id="rId3"/>
              </a:rPr>
              <a:t>IoMBian Configurator</a:t>
            </a:r>
            <a:r>
              <a:rPr lang="en-GB" sz="2400"/>
              <a:t> plataforma erabiliz, zuen IoM2040a konfiguratu (‘iom2040-aiturrioz’ eskema jarraitu ‘device id’rako) eta konfigurazioa gailura igo. Ondoren Node-RED zerbitzua ireki.</a:t>
            </a:r>
            <a:endParaRPr sz="2400"/>
          </a:p>
        </p:txBody>
      </p:sp>
      <p:pic>
        <p:nvPicPr>
          <p:cNvPr id="326" name="Google Shape;326;g37568019819_0_248"/>
          <p:cNvPicPr preferRelativeResize="0"/>
          <p:nvPr/>
        </p:nvPicPr>
        <p:blipFill rotWithShape="1">
          <a:blip r:embed="rId4">
            <a:alphaModFix/>
          </a:blip>
          <a:srcRect b="0" l="0" r="0" t="0"/>
          <a:stretch/>
        </p:blipFill>
        <p:spPr>
          <a:xfrm>
            <a:off x="7262778" y="2398872"/>
            <a:ext cx="2947250" cy="2947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7568019819_0_25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332" name="Google Shape;332;g37568019819_0_25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333" name="Google Shape;333;g37568019819_0_25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5. IoMBian Discover </a:t>
            </a:r>
            <a:endParaRPr sz="1900"/>
          </a:p>
        </p:txBody>
      </p:sp>
      <p:sp>
        <p:nvSpPr>
          <p:cNvPr id="334" name="Google Shape;334;g37568019819_0_256"/>
          <p:cNvSpPr txBox="1"/>
          <p:nvPr>
            <p:ph idx="2" type="body"/>
          </p:nvPr>
        </p:nvSpPr>
        <p:spPr>
          <a:xfrm>
            <a:off x="622658" y="2204875"/>
            <a:ext cx="5474400" cy="3816300"/>
          </a:xfrm>
          <a:prstGeom prst="rect">
            <a:avLst/>
          </a:prstGeom>
          <a:noFill/>
          <a:ln>
            <a:noFill/>
          </a:ln>
        </p:spPr>
        <p:txBody>
          <a:bodyPr anchorCtr="0" anchor="t" bIns="45700" lIns="91425" spcFirstLastPara="1" rIns="91425" wrap="square" tIns="45700">
            <a:noAutofit/>
          </a:bodyPr>
          <a:lstStyle/>
          <a:p>
            <a:pPr indent="457200" lvl="0" marL="0" rtl="0" algn="just">
              <a:lnSpc>
                <a:spcPct val="115000"/>
              </a:lnSpc>
              <a:spcBef>
                <a:spcPts val="0"/>
              </a:spcBef>
              <a:spcAft>
                <a:spcPts val="0"/>
              </a:spcAft>
              <a:buSzPts val="1600"/>
              <a:buNone/>
            </a:pPr>
            <a:r>
              <a:rPr b="1" lang="en-GB" sz="2400"/>
              <a:t>2. Ariketa - Emaitza</a:t>
            </a:r>
            <a:r>
              <a:rPr lang="en-GB" sz="2400"/>
              <a:t>	</a:t>
            </a:r>
            <a:endParaRPr sz="2400"/>
          </a:p>
        </p:txBody>
      </p:sp>
      <p:pic>
        <p:nvPicPr>
          <p:cNvPr id="335" name="Google Shape;335;g37568019819_0_256"/>
          <p:cNvPicPr preferRelativeResize="0"/>
          <p:nvPr/>
        </p:nvPicPr>
        <p:blipFill rotWithShape="1">
          <a:blip r:embed="rId3">
            <a:alphaModFix/>
          </a:blip>
          <a:srcRect b="0" l="0" r="0" t="0"/>
          <a:stretch/>
        </p:blipFill>
        <p:spPr>
          <a:xfrm>
            <a:off x="2720720" y="2782075"/>
            <a:ext cx="6749628" cy="36886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7568019819_0_26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341" name="Google Shape;341;g37568019819_0_26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342" name="Google Shape;342;g37568019819_0_26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IoMBian Discover</a:t>
            </a:r>
            <a:endParaRPr sz="1900"/>
          </a:p>
        </p:txBody>
      </p:sp>
      <p:sp>
        <p:nvSpPr>
          <p:cNvPr id="343" name="Google Shape;343;g37568019819_0_264"/>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Ikastetxetako sare lokal askotan, batez ere enrutatzaile desberdinak daudenean, IoMBian discoverrek ez du egoki aurkitzen gailua. Kasu hauetan hurrengo luzapenak erabili zerbitzuak irekitzeko:</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http://</a:t>
            </a:r>
            <a:r>
              <a:rPr i="1" lang="en-GB" sz="2400"/>
              <a:t>&lt;ip_or_hostname&gt;</a:t>
            </a:r>
            <a:r>
              <a:rPr lang="en-GB" sz="2400"/>
              <a:t>:1880 → Node-RED</a:t>
            </a:r>
            <a:endParaRPr sz="2400"/>
          </a:p>
          <a:p>
            <a:pPr indent="0" lvl="0" marL="0" rtl="0" algn="just">
              <a:lnSpc>
                <a:spcPct val="115000"/>
              </a:lnSpc>
              <a:spcBef>
                <a:spcPts val="0"/>
              </a:spcBef>
              <a:spcAft>
                <a:spcPts val="0"/>
              </a:spcAft>
              <a:buSzPts val="1600"/>
              <a:buNone/>
            </a:pPr>
            <a:r>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Icon&#10;&#10;Description automatically generated" id="348" name="Google Shape;348;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349" name="Google Shape;349;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350" name="Google Shape;350;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351" name="Google Shape;351;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52" name="Google Shape;352;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53" name="Google Shape;353;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354" name="Google Shape;354;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355" name="Google Shape;355;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356" name="Google Shape;356;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37568019819_0_1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64" name="Google Shape;64;g37568019819_0_1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65" name="Google Shape;65;g37568019819_0_1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Zer da?</a:t>
            </a:r>
            <a:endParaRPr sz="1900"/>
          </a:p>
        </p:txBody>
      </p:sp>
      <p:sp>
        <p:nvSpPr>
          <p:cNvPr id="66" name="Google Shape;66;g37568019819_0_16"/>
          <p:cNvSpPr txBox="1"/>
          <p:nvPr>
            <p:ph idx="2" type="body"/>
          </p:nvPr>
        </p:nvSpPr>
        <p:spPr>
          <a:xfrm>
            <a:off x="622658" y="2204875"/>
            <a:ext cx="6789300" cy="3816300"/>
          </a:xfrm>
          <a:prstGeom prst="rect">
            <a:avLst/>
          </a:prstGeom>
          <a:noFill/>
          <a:ln>
            <a:noFill/>
          </a:ln>
        </p:spPr>
        <p:txBody>
          <a:bodyPr anchorCtr="0" anchor="t" bIns="45700" lIns="91425" spcFirstLastPara="1" rIns="91425" wrap="square" tIns="45700">
            <a:noAutofit/>
          </a:bodyPr>
          <a:lstStyle/>
          <a:p>
            <a:pPr indent="0" lvl="0" marL="609600" rtl="0" algn="just">
              <a:lnSpc>
                <a:spcPct val="115000"/>
              </a:lnSpc>
              <a:spcBef>
                <a:spcPts val="0"/>
              </a:spcBef>
              <a:spcAft>
                <a:spcPts val="0"/>
              </a:spcAft>
              <a:buSzPts val="1600"/>
              <a:buNone/>
            </a:pPr>
            <a:r>
              <a:rPr lang="en-GB" sz="2400"/>
              <a:t>Raspberry Pi-a gateway bezala erabiltzea ahalbidetzen duen sistema eragile irekia (IoMBian = Internet of Machines + Raspbian)</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rPr lang="en-GB" sz="2400"/>
              <a:t>μSD txartelean flasheatzen den irudia (Azkeneko Raspbian Lite bertsioan oinarritua) </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Clr>
                <a:schemeClr val="dk1"/>
              </a:buClr>
              <a:buSzPts val="1600"/>
              <a:buFont typeface="Arial"/>
              <a:buNone/>
            </a:pPr>
            <a:r>
              <a:rPr lang="en-GB" sz="2400"/>
              <a:t>IoM2040-aren bikote ezin hobea</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pic>
        <p:nvPicPr>
          <p:cNvPr id="67" name="Google Shape;67;g37568019819_0_16"/>
          <p:cNvPicPr preferRelativeResize="0"/>
          <p:nvPr/>
        </p:nvPicPr>
        <p:blipFill rotWithShape="1">
          <a:blip r:embed="rId3">
            <a:alphaModFix/>
          </a:blip>
          <a:srcRect b="0" l="0" r="0" t="0"/>
          <a:stretch/>
        </p:blipFill>
        <p:spPr>
          <a:xfrm>
            <a:off x="8113890" y="2228272"/>
            <a:ext cx="3057675" cy="35541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7568019819_0_2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73" name="Google Shape;73;g37568019819_0_2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74" name="Google Shape;74;g37568019819_0_2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Zer da?</a:t>
            </a:r>
            <a:endParaRPr sz="1900"/>
          </a:p>
        </p:txBody>
      </p:sp>
      <p:sp>
        <p:nvSpPr>
          <p:cNvPr id="75" name="Google Shape;75;g37568019819_0_24"/>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609600" rtl="0" algn="just">
              <a:lnSpc>
                <a:spcPct val="115000"/>
              </a:lnSpc>
              <a:spcBef>
                <a:spcPts val="0"/>
              </a:spcBef>
              <a:spcAft>
                <a:spcPts val="0"/>
              </a:spcAft>
              <a:buSzPts val="1600"/>
              <a:buNone/>
            </a:pPr>
            <a:r>
              <a:rPr lang="en-GB" sz="2400"/>
              <a:t>Proiektuaren kodea eta dokumentazioa:</a:t>
            </a:r>
            <a:endParaRPr sz="2400"/>
          </a:p>
          <a:p>
            <a:pPr indent="0" lvl="0" marL="0" rtl="0" algn="l">
              <a:lnSpc>
                <a:spcPct val="115000"/>
              </a:lnSpc>
              <a:spcBef>
                <a:spcPts val="0"/>
              </a:spcBef>
              <a:spcAft>
                <a:spcPts val="0"/>
              </a:spcAft>
              <a:buSzPts val="1600"/>
              <a:buNone/>
            </a:pPr>
            <a:r>
              <a:t/>
            </a:r>
            <a:endParaRPr sz="2400"/>
          </a:p>
          <a:p>
            <a:pPr indent="0" lvl="0" marL="609600" rtl="0" algn="ctr">
              <a:lnSpc>
                <a:spcPct val="115000"/>
              </a:lnSpc>
              <a:spcBef>
                <a:spcPts val="0"/>
              </a:spcBef>
              <a:spcAft>
                <a:spcPts val="0"/>
              </a:spcAft>
              <a:buSzPts val="1600"/>
              <a:buNone/>
            </a:pPr>
            <a:r>
              <a:rPr lang="en-GB" sz="2400" u="sng">
                <a:solidFill>
                  <a:schemeClr val="hlink"/>
                </a:solidFill>
                <a:hlinkClick r:id="rId3"/>
              </a:rPr>
              <a:t>https://github.com/Tknika/iombian</a:t>
            </a:r>
            <a:endParaRPr sz="2400"/>
          </a:p>
        </p:txBody>
      </p:sp>
      <p:pic>
        <p:nvPicPr>
          <p:cNvPr id="76" name="Google Shape;76;g37568019819_0_24"/>
          <p:cNvPicPr preferRelativeResize="0"/>
          <p:nvPr/>
        </p:nvPicPr>
        <p:blipFill rotWithShape="1">
          <a:blip r:embed="rId4">
            <a:alphaModFix/>
          </a:blip>
          <a:srcRect b="0" l="0" r="0" t="0"/>
          <a:stretch/>
        </p:blipFill>
        <p:spPr>
          <a:xfrm>
            <a:off x="1361429" y="3693900"/>
            <a:ext cx="9467850" cy="247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7568019819_0_3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82" name="Google Shape;82;g37568019819_0_3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83" name="Google Shape;83;g37568019819_0_3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Zertarako?</a:t>
            </a:r>
            <a:endParaRPr sz="1900"/>
          </a:p>
        </p:txBody>
      </p:sp>
      <p:sp>
        <p:nvSpPr>
          <p:cNvPr id="84" name="Google Shape;84;g37568019819_0_32"/>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457200" rtl="0" algn="just">
              <a:lnSpc>
                <a:spcPct val="115000"/>
              </a:lnSpc>
              <a:spcBef>
                <a:spcPts val="0"/>
              </a:spcBef>
              <a:spcAft>
                <a:spcPts val="0"/>
              </a:spcAft>
              <a:buSzPts val="1600"/>
              <a:buNone/>
            </a:pPr>
            <a:r>
              <a:rPr lang="en-GB" sz="2400"/>
              <a:t>Helburu nagusia sistema irekien erabilera geletan bultzatzea da. Horretarako:</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Raspberry Pi-aren hasierako konfigurazioa asko erraztu da (SSH, Linux terminala, Notepad++, … gaien inguruan ez da ezer jakin behar).</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Raspberry Pi-aren konfigurazioa nola aldatzen den sinplifikatu da.</a:t>
            </a:r>
            <a:endParaRPr sz="2400"/>
          </a:p>
          <a:p>
            <a:pPr indent="0" lvl="0" marL="0" rtl="0" algn="just">
              <a:lnSpc>
                <a:spcPct val="115000"/>
              </a:lnSpc>
              <a:spcBef>
                <a:spcPts val="0"/>
              </a:spcBef>
              <a:spcAft>
                <a:spcPts val="0"/>
              </a:spcAft>
              <a:buSzPts val="1600"/>
              <a:buNone/>
            </a:pPr>
            <a:r>
              <a:t/>
            </a:r>
            <a:endParaRPr sz="2400"/>
          </a:p>
          <a:p>
            <a:pPr indent="-368300" lvl="0" marL="457200" rtl="0" algn="just">
              <a:lnSpc>
                <a:spcPct val="115000"/>
              </a:lnSpc>
              <a:spcBef>
                <a:spcPts val="0"/>
              </a:spcBef>
              <a:spcAft>
                <a:spcPts val="0"/>
              </a:spcAft>
              <a:buSzPts val="2400"/>
              <a:buChar char="●"/>
            </a:pPr>
            <a:r>
              <a:rPr lang="en-GB" sz="2400"/>
              <a:t>Ikasleek erabiliko dituzten zerbitzu eta programak aurreinstalatu dira.</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7568019819_0_3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90" name="Google Shape;90;g37568019819_0_3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1" name="Google Shape;91;g37568019819_0_3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3. Zerbitzuak</a:t>
            </a:r>
            <a:endParaRPr sz="1900"/>
          </a:p>
        </p:txBody>
      </p:sp>
      <p:sp>
        <p:nvSpPr>
          <p:cNvPr id="92" name="Google Shape;92;g37568019819_0_39"/>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p:txBody>
      </p:sp>
      <p:pic>
        <p:nvPicPr>
          <p:cNvPr id="93" name="Google Shape;93;g37568019819_0_39"/>
          <p:cNvPicPr preferRelativeResize="0"/>
          <p:nvPr/>
        </p:nvPicPr>
        <p:blipFill rotWithShape="1">
          <a:blip r:embed="rId3">
            <a:alphaModFix/>
          </a:blip>
          <a:srcRect b="0" l="0" r="0" t="0"/>
          <a:stretch/>
        </p:blipFill>
        <p:spPr>
          <a:xfrm>
            <a:off x="2743535" y="2227525"/>
            <a:ext cx="6703999" cy="377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7568019819_0_4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99" name="Google Shape;99;g37568019819_0_4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0" name="Google Shape;100;g37568019819_0_4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3. Zerbitzuak - Node-RED</a:t>
            </a:r>
            <a:endParaRPr sz="1900"/>
          </a:p>
        </p:txBody>
      </p:sp>
      <p:sp>
        <p:nvSpPr>
          <p:cNvPr id="101" name="Google Shape;101;g37568019819_0_47"/>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p:txBody>
      </p:sp>
      <p:pic>
        <p:nvPicPr>
          <p:cNvPr id="102" name="Google Shape;102;g37568019819_0_47"/>
          <p:cNvPicPr preferRelativeResize="0"/>
          <p:nvPr/>
        </p:nvPicPr>
        <p:blipFill rotWithShape="1">
          <a:blip r:embed="rId3">
            <a:alphaModFix/>
          </a:blip>
          <a:srcRect b="0" l="0" r="0" t="0"/>
          <a:stretch/>
        </p:blipFill>
        <p:spPr>
          <a:xfrm>
            <a:off x="3233337" y="2204875"/>
            <a:ext cx="5724525" cy="329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7568019819_0_5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IoMBian</a:t>
            </a:r>
            <a:endParaRPr sz="3600"/>
          </a:p>
        </p:txBody>
      </p:sp>
      <p:sp>
        <p:nvSpPr>
          <p:cNvPr id="108" name="Google Shape;108;g37568019819_0_5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9" name="Google Shape;109;g37568019819_0_5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3. Zerbitzuak - MQTT bezeroa</a:t>
            </a:r>
            <a:endParaRPr sz="1900"/>
          </a:p>
        </p:txBody>
      </p:sp>
      <p:sp>
        <p:nvSpPr>
          <p:cNvPr id="110" name="Google Shape;110;g37568019819_0_55"/>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p:txBody>
      </p:sp>
      <p:pic>
        <p:nvPicPr>
          <p:cNvPr id="111" name="Google Shape;111;g37568019819_0_55"/>
          <p:cNvPicPr preferRelativeResize="0"/>
          <p:nvPr/>
        </p:nvPicPr>
        <p:blipFill rotWithShape="1">
          <a:blip r:embed="rId3">
            <a:alphaModFix/>
          </a:blip>
          <a:srcRect b="0" l="0" r="0" t="0"/>
          <a:stretch/>
        </p:blipFill>
        <p:spPr>
          <a:xfrm>
            <a:off x="1466217" y="2817625"/>
            <a:ext cx="9258300" cy="2590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1309EFD5-3A11-4D85-A023-15330985B92D}"/>
</file>

<file path=customXml/itemProps2.xml><?xml version="1.0" encoding="utf-8"?>
<ds:datastoreItem xmlns:ds="http://schemas.openxmlformats.org/officeDocument/2006/customXml" ds:itemID="{76E2C615-17EE-4250-829E-CF917C31332F}"/>
</file>

<file path=customXml/itemProps3.xml><?xml version="1.0" encoding="utf-8"?>
<ds:datastoreItem xmlns:ds="http://schemas.openxmlformats.org/officeDocument/2006/customXml" ds:itemID="{81859D70-3740-4892-AFAD-126B15DA02E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