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embeddedFontLst>
    <p:embeddedFont>
      <p:font typeface="Roboto"/>
      <p:regular r:id="rId22"/>
      <p:bold r:id="rId23"/>
      <p:italic r:id="rId24"/>
      <p:boldItalic r:id="rId25"/>
    </p:embeddedFont>
    <p:embeddedFont>
      <p:font typeface="Montserrat"/>
      <p:regular r:id="rId26"/>
      <p:bold r:id="rId27"/>
      <p:italic r:id="rId28"/>
      <p:boldItalic r:id="rId29"/>
    </p:embeddedFont>
    <p:embeddedFont>
      <p:font typeface="Arial Black"/>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vJH54RYIUf0oXE1B/yVjCm/p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89662B-FD4C-4AC7-895C-5CD6B31CB5A3}">
  <a:tblStyle styleId="{9289662B-FD4C-4AC7-895C-5CD6B31CB5A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6" Type="http://schemas.openxmlformats.org/officeDocument/2006/relationships/font" Target="fonts/Montserrat-regular.fntdata"/><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slide" Target="slides/slide15.xml"/><Relationship Id="rId3" Type="http://schemas.openxmlformats.org/officeDocument/2006/relationships/tableStyles" Target="tableStyles.xml"/><Relationship Id="rId34" Type="http://schemas.openxmlformats.org/officeDocument/2006/relationships/customXml" Target="../customXml/item3.xml"/><Relationship Id="rId25" Type="http://schemas.openxmlformats.org/officeDocument/2006/relationships/font" Target="fonts/Roboto-boldItalic.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customXml" Target="../customXml/item2.xml"/><Relationship Id="rId20" Type="http://schemas.openxmlformats.org/officeDocument/2006/relationships/slide" Target="slides/slide14.xml"/><Relationship Id="rId2" Type="http://schemas.openxmlformats.org/officeDocument/2006/relationships/presProps" Target="presProps.xml"/><Relationship Id="rId29" Type="http://schemas.openxmlformats.org/officeDocument/2006/relationships/font" Target="fonts/Montserrat-boldItalic.fntdata"/><Relationship Id="rId16" Type="http://schemas.openxmlformats.org/officeDocument/2006/relationships/slide" Target="slides/slide10.xml"/><Relationship Id="rId24" Type="http://schemas.openxmlformats.org/officeDocument/2006/relationships/font" Target="fonts/Roboto-italic.fntdata"/><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customXml" Target="../customXml/item1.xml"/><Relationship Id="rId23" Type="http://schemas.openxmlformats.org/officeDocument/2006/relationships/font" Target="fonts/Roboto-bold.fntdata"/><Relationship Id="rId28" Type="http://schemas.openxmlformats.org/officeDocument/2006/relationships/font" Target="fonts/Montserrat-italic.fntdata"/><Relationship Id="rId5" Type="http://schemas.openxmlformats.org/officeDocument/2006/relationships/slideMaster" Target="slideMasters/slideMaster2.xml"/><Relationship Id="rId15" Type="http://schemas.openxmlformats.org/officeDocument/2006/relationships/slide" Target="slides/slide9.xml"/><Relationship Id="rId31" Type="http://customschemas.google.com/relationships/presentationmetadata" Target="metadata"/><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font" Target="fonts/Roboto-regular.fntdata"/><Relationship Id="rId4" Type="http://schemas.openxmlformats.org/officeDocument/2006/relationships/slideMaster" Target="slideMasters/slideMaster1.xml"/><Relationship Id="rId9" Type="http://schemas.openxmlformats.org/officeDocument/2006/relationships/slide" Target="slides/slide3.xml"/><Relationship Id="rId27" Type="http://schemas.openxmlformats.org/officeDocument/2006/relationships/font" Target="fonts/Montserrat-bold.fntdata"/><Relationship Id="rId30" Type="http://schemas.openxmlformats.org/officeDocument/2006/relationships/font" Target="fonts/ArialBlack-regular.fntdata"/><Relationship Id="rId14" Type="http://schemas.openxmlformats.org/officeDocument/2006/relationships/slide" Target="slides/slide8.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756875f3e7_0_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g3756875f3e7_0_6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756875f3e7_0_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g3756875f3e7_0_7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756875f3e7_0_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3756875f3e7_0_7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756875f3e7_0_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3756875f3e7_0_8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756875f3e7_0_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3756875f3e7_0_9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3756875f3e7_0_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g3756875f3e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 name="Google Shape;44;g3756875f3e7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756875f3e7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 name="Google Shape;52;g3756875f3e7_0_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756875f3e7_0_2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g3756875f3e7_0_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 name="Google Shape;61;g3756875f3e7_0_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756875f3e7_0_3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g3756875f3e7_0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g3756875f3e7_0_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756875f3e7_0_4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g3756875f3e7_0_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g3756875f3e7_0_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756875f3e7_0_4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3756875f3e7_0_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g3756875f3e7_0_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756875f3e7_0_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g3756875f3e7_0_5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756875f3e7_0_5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g3756875f3e7_0_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g3756875f3e7_0_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utsik" type="blank">
  <p:cSld name="BLANK">
    <p:spTree>
      <p:nvGrpSpPr>
        <p:cNvPr id="32" name="Shape 32"/>
        <p:cNvGrpSpPr/>
        <p:nvPr/>
      </p:nvGrpSpPr>
      <p:grpSpPr>
        <a:xfrm>
          <a:off x="0" y="0"/>
          <a:ext cx="0" cy="0"/>
          <a:chOff x="0" y="0"/>
          <a:chExt cx="0" cy="0"/>
        </a:xfrm>
      </p:grpSpPr>
      <p:sp>
        <p:nvSpPr>
          <p:cNvPr id="33" name="Google Shape;33;g3756875f3e7_0_202"/>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34" name="Google Shape;34;g3756875f3e7_0_202"/>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35" name="Google Shape;35;g3756875f3e7_0_202"/>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2.png"/><Relationship Id="rId3" Type="http://schemas.openxmlformats.org/officeDocument/2006/relationships/image" Target="../media/image1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16.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b="0" i="0" lang="en-GB" sz="3600" u="none" cap="none" strike="noStrike">
                <a:solidFill>
                  <a:srgbClr val="222D59"/>
                </a:solidFill>
                <a:latin typeface="Arial Black"/>
                <a:ea typeface="Arial Black"/>
                <a:cs typeface="Arial Black"/>
                <a:sym typeface="Arial Black"/>
              </a:rPr>
              <a:t>General Introduction</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3756875f3e7_0_65"/>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08" name="Google Shape;108;g3756875f3e7_0_65"/>
          <p:cNvSpPr txBox="1"/>
          <p:nvPr>
            <p:ph idx="1" type="body"/>
          </p:nvPr>
        </p:nvSpPr>
        <p:spPr>
          <a:xfrm>
            <a:off x="467071" y="1005576"/>
            <a:ext cx="8211300" cy="324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Edukiak</a:t>
            </a:r>
            <a:endParaRPr sz="1900"/>
          </a:p>
        </p:txBody>
      </p:sp>
      <p:sp>
        <p:nvSpPr>
          <p:cNvPr id="109" name="Google Shape;109;g3756875f3e7_0_65"/>
          <p:cNvSpPr txBox="1"/>
          <p:nvPr>
            <p:ph idx="2" type="body"/>
          </p:nvPr>
        </p:nvSpPr>
        <p:spPr>
          <a:xfrm>
            <a:off x="764328" y="1875429"/>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100">
                <a:highlight>
                  <a:srgbClr val="FFFFFF"/>
                </a:highlight>
                <a:latin typeface="Montserrat"/>
                <a:ea typeface="Montserrat"/>
                <a:cs typeface="Montserrat"/>
                <a:sym typeface="Montserrat"/>
              </a:rPr>
              <a:t>I.U.1 IoMBian sistema eragilea instalatu.</a:t>
            </a:r>
            <a:endParaRPr sz="2100">
              <a:highlight>
                <a:srgbClr val="FFFFFF"/>
              </a:highlight>
              <a:latin typeface="Montserrat"/>
              <a:ea typeface="Montserrat"/>
              <a:cs typeface="Montserrat"/>
              <a:sym typeface="Montserrat"/>
            </a:endParaRPr>
          </a:p>
          <a:p>
            <a:pPr indent="0" lvl="0" marL="0" rtl="0" algn="l">
              <a:lnSpc>
                <a:spcPct val="115000"/>
              </a:lnSpc>
              <a:spcBef>
                <a:spcPts val="1100"/>
              </a:spcBef>
              <a:spcAft>
                <a:spcPts val="0"/>
              </a:spcAft>
              <a:buSzPts val="1600"/>
              <a:buNone/>
            </a:pPr>
            <a:r>
              <a:rPr lang="en-GB" sz="2100">
                <a:highlight>
                  <a:srgbClr val="FFFFFF"/>
                </a:highlight>
                <a:latin typeface="Montserrat"/>
                <a:ea typeface="Montserrat"/>
                <a:cs typeface="Montserrat"/>
                <a:sym typeface="Montserrat"/>
              </a:rPr>
              <a:t>I.U.2 Datuak Thingsboard-era bidali IoMBian Node-RED erabiliz pasabide gisa.</a:t>
            </a:r>
            <a:endParaRPr sz="2100">
              <a:highlight>
                <a:srgbClr val="FFFFFF"/>
              </a:highlight>
              <a:latin typeface="Montserrat"/>
              <a:ea typeface="Montserrat"/>
              <a:cs typeface="Montserrat"/>
              <a:sym typeface="Montserrat"/>
            </a:endParaRPr>
          </a:p>
          <a:p>
            <a:pPr indent="0" lvl="0" marL="0" rtl="0" algn="l">
              <a:lnSpc>
                <a:spcPct val="115000"/>
              </a:lnSpc>
              <a:spcBef>
                <a:spcPts val="1100"/>
              </a:spcBef>
              <a:spcAft>
                <a:spcPts val="0"/>
              </a:spcAft>
              <a:buSzPts val="1600"/>
              <a:buNone/>
            </a:pPr>
            <a:r>
              <a:rPr lang="en-GB" sz="2100">
                <a:highlight>
                  <a:srgbClr val="FFFFFF"/>
                </a:highlight>
                <a:latin typeface="Montserrat"/>
                <a:ea typeface="Montserrat"/>
                <a:cs typeface="Montserrat"/>
                <a:sym typeface="Montserrat"/>
              </a:rPr>
              <a:t>I.U.3 Telemetriak eta dashboard-ak Thingsboard-en.</a:t>
            </a:r>
            <a:endParaRPr sz="2100">
              <a:highlight>
                <a:srgbClr val="FFFFFF"/>
              </a:highlight>
              <a:latin typeface="Montserrat"/>
              <a:ea typeface="Montserrat"/>
              <a:cs typeface="Montserrat"/>
              <a:sym typeface="Montserrat"/>
            </a:endParaRPr>
          </a:p>
          <a:p>
            <a:pPr indent="0" lvl="0" marL="0" rtl="0" algn="l">
              <a:lnSpc>
                <a:spcPct val="115000"/>
              </a:lnSpc>
              <a:spcBef>
                <a:spcPts val="1100"/>
              </a:spcBef>
              <a:spcAft>
                <a:spcPts val="0"/>
              </a:spcAft>
              <a:buSzPts val="1600"/>
              <a:buNone/>
            </a:pPr>
            <a:r>
              <a:rPr lang="en-GB" sz="2100">
                <a:highlight>
                  <a:srgbClr val="FFFFFF"/>
                </a:highlight>
                <a:latin typeface="Montserrat"/>
                <a:ea typeface="Montserrat"/>
                <a:cs typeface="Montserrat"/>
                <a:sym typeface="Montserrat"/>
              </a:rPr>
              <a:t>I.U.4 Thingsboard-en widget propioak garatu AA-ren laguntzarekin.</a:t>
            </a:r>
            <a:endParaRPr sz="2100">
              <a:highlight>
                <a:srgbClr val="FFFFFF"/>
              </a:highlight>
              <a:latin typeface="Montserrat"/>
              <a:ea typeface="Montserrat"/>
              <a:cs typeface="Montserrat"/>
              <a:sym typeface="Montserrat"/>
            </a:endParaRPr>
          </a:p>
          <a:p>
            <a:pPr indent="0" lvl="0" marL="0" rtl="0" algn="l">
              <a:lnSpc>
                <a:spcPct val="115000"/>
              </a:lnSpc>
              <a:spcBef>
                <a:spcPts val="1100"/>
              </a:spcBef>
              <a:spcAft>
                <a:spcPts val="0"/>
              </a:spcAft>
              <a:buSzPts val="1600"/>
              <a:buNone/>
            </a:pPr>
            <a:r>
              <a:rPr lang="en-GB" sz="2100">
                <a:highlight>
                  <a:srgbClr val="FFFFFF"/>
                </a:highlight>
                <a:latin typeface="Montserrat"/>
                <a:ea typeface="Montserrat"/>
                <a:cs typeface="Montserrat"/>
                <a:sym typeface="Montserrat"/>
              </a:rPr>
              <a:t>I.U.5 Alarmak eta txostenak Thingsboard-en.</a:t>
            </a:r>
            <a:endParaRPr sz="2100">
              <a:highlight>
                <a:srgbClr val="FFFFFF"/>
              </a:highlight>
              <a:latin typeface="Montserrat"/>
              <a:ea typeface="Montserrat"/>
              <a:cs typeface="Montserrat"/>
              <a:sym typeface="Montserrat"/>
            </a:endParaRPr>
          </a:p>
          <a:p>
            <a:pPr indent="0" lvl="0" marL="0" rtl="0" algn="l">
              <a:lnSpc>
                <a:spcPct val="115000"/>
              </a:lnSpc>
              <a:spcBef>
                <a:spcPts val="1100"/>
              </a:spcBef>
              <a:spcAft>
                <a:spcPts val="0"/>
              </a:spcAft>
              <a:buSzPts val="1600"/>
              <a:buNone/>
            </a:pPr>
            <a:r>
              <a:rPr lang="en-GB" sz="2100">
                <a:highlight>
                  <a:srgbClr val="FFFFFF"/>
                </a:highlight>
                <a:latin typeface="Montserrat"/>
                <a:ea typeface="Montserrat"/>
                <a:cs typeface="Montserrat"/>
                <a:sym typeface="Montserrat"/>
              </a:rPr>
              <a:t>I.U.6 Orange Data Mining: Thingsboard-en gordetako datuetatik balio erantsia lortzeko tresna.</a:t>
            </a:r>
            <a:endParaRPr sz="2100">
              <a:highlight>
                <a:srgbClr val="FFFFFF"/>
              </a:highlight>
              <a:latin typeface="Montserrat"/>
              <a:ea typeface="Montserrat"/>
              <a:cs typeface="Montserrat"/>
              <a:sym typeface="Montserrat"/>
            </a:endParaRPr>
          </a:p>
          <a:p>
            <a:pPr indent="0" lvl="0" marL="457200" rtl="0" algn="l">
              <a:lnSpc>
                <a:spcPct val="115000"/>
              </a:lnSpc>
              <a:spcBef>
                <a:spcPts val="110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3756875f3e7_0_71"/>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15" name="Google Shape;115;g3756875f3e7_0_71"/>
          <p:cNvSpPr txBox="1"/>
          <p:nvPr>
            <p:ph idx="1" type="body"/>
          </p:nvPr>
        </p:nvSpPr>
        <p:spPr>
          <a:xfrm>
            <a:off x="623413" y="1211768"/>
            <a:ext cx="10946700" cy="432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Egutegia</a:t>
            </a:r>
            <a:endParaRPr sz="1900"/>
          </a:p>
        </p:txBody>
      </p:sp>
      <p:sp>
        <p:nvSpPr>
          <p:cNvPr id="116" name="Google Shape;116;g3756875f3e7_0_71"/>
          <p:cNvSpPr txBox="1"/>
          <p:nvPr>
            <p:ph idx="2" type="body"/>
          </p:nvPr>
        </p:nvSpPr>
        <p:spPr>
          <a:xfrm>
            <a:off x="775077" y="2357275"/>
            <a:ext cx="10972800" cy="2840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p:txBody>
      </p:sp>
      <p:pic>
        <p:nvPicPr>
          <p:cNvPr id="117" name="Google Shape;117;g3756875f3e7_0_71"/>
          <p:cNvPicPr preferRelativeResize="0"/>
          <p:nvPr/>
        </p:nvPicPr>
        <p:blipFill rotWithShape="1">
          <a:blip r:embed="rId3">
            <a:alphaModFix/>
          </a:blip>
          <a:srcRect b="0" l="0" r="0" t="0"/>
          <a:stretch/>
        </p:blipFill>
        <p:spPr>
          <a:xfrm>
            <a:off x="2046294" y="1976163"/>
            <a:ext cx="8380937" cy="37766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3756875f3e7_0_7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23" name="Google Shape;123;g3756875f3e7_0_78"/>
          <p:cNvSpPr txBox="1"/>
          <p:nvPr>
            <p:ph idx="1" type="body"/>
          </p:nvPr>
        </p:nvSpPr>
        <p:spPr>
          <a:xfrm>
            <a:off x="562649" y="1712450"/>
            <a:ext cx="11327700" cy="576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5. Plataformak</a:t>
            </a:r>
            <a:endParaRPr sz="1900"/>
          </a:p>
        </p:txBody>
      </p:sp>
      <p:pic>
        <p:nvPicPr>
          <p:cNvPr id="124" name="Google Shape;124;g3756875f3e7_0_78"/>
          <p:cNvPicPr preferRelativeResize="0"/>
          <p:nvPr/>
        </p:nvPicPr>
        <p:blipFill rotWithShape="1">
          <a:blip r:embed="rId3">
            <a:alphaModFix/>
          </a:blip>
          <a:srcRect b="0" l="0" r="0" t="0"/>
          <a:stretch/>
        </p:blipFill>
        <p:spPr>
          <a:xfrm>
            <a:off x="7945367" y="2591831"/>
            <a:ext cx="2663750" cy="2394019"/>
          </a:xfrm>
          <a:prstGeom prst="rect">
            <a:avLst/>
          </a:prstGeom>
          <a:noFill/>
          <a:ln>
            <a:noFill/>
          </a:ln>
        </p:spPr>
      </p:pic>
      <p:pic>
        <p:nvPicPr>
          <p:cNvPr id="125" name="Google Shape;125;g3756875f3e7_0_78"/>
          <p:cNvPicPr preferRelativeResize="0"/>
          <p:nvPr/>
        </p:nvPicPr>
        <p:blipFill rotWithShape="1">
          <a:blip r:embed="rId4">
            <a:alphaModFix/>
          </a:blip>
          <a:srcRect b="0" l="0" r="0" t="0"/>
          <a:stretch/>
        </p:blipFill>
        <p:spPr>
          <a:xfrm>
            <a:off x="651911" y="2591823"/>
            <a:ext cx="2844302" cy="2431078"/>
          </a:xfrm>
          <a:prstGeom prst="rect">
            <a:avLst/>
          </a:prstGeom>
          <a:noFill/>
          <a:ln>
            <a:noFill/>
          </a:ln>
        </p:spPr>
      </p:pic>
      <p:pic>
        <p:nvPicPr>
          <p:cNvPr id="126" name="Google Shape;126;g3756875f3e7_0_78"/>
          <p:cNvPicPr preferRelativeResize="0"/>
          <p:nvPr/>
        </p:nvPicPr>
        <p:blipFill rotWithShape="1">
          <a:blip r:embed="rId5">
            <a:alphaModFix/>
          </a:blip>
          <a:srcRect b="0" l="0" r="0" t="0"/>
          <a:stretch/>
        </p:blipFill>
        <p:spPr>
          <a:xfrm>
            <a:off x="3649005" y="2441750"/>
            <a:ext cx="4143406" cy="233066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3756875f3e7_0_8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32" name="Google Shape;132;g3756875f3e7_0_86"/>
          <p:cNvSpPr txBox="1"/>
          <p:nvPr>
            <p:ph idx="1" type="body"/>
          </p:nvPr>
        </p:nvSpPr>
        <p:spPr>
          <a:xfrm>
            <a:off x="941598" y="1540450"/>
            <a:ext cx="10639500" cy="576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6. Metodologia</a:t>
            </a:r>
            <a:endParaRPr sz="1900"/>
          </a:p>
        </p:txBody>
      </p:sp>
      <p:sp>
        <p:nvSpPr>
          <p:cNvPr id="133" name="Google Shape;133;g3756875f3e7_0_86"/>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lang="en-GB" sz="2400"/>
              <a:t>Webinarrak:</a:t>
            </a:r>
            <a:endParaRPr sz="2400"/>
          </a:p>
          <a:p>
            <a:pPr indent="-368300" lvl="0" marL="1371600" rtl="0" algn="l">
              <a:lnSpc>
                <a:spcPct val="115000"/>
              </a:lnSpc>
              <a:spcBef>
                <a:spcPts val="0"/>
              </a:spcBef>
              <a:spcAft>
                <a:spcPts val="0"/>
              </a:spcAft>
              <a:buSzPts val="2400"/>
              <a:buChar char="●"/>
            </a:pPr>
            <a:r>
              <a:rPr lang="en-GB" sz="2400"/>
              <a:t>Astean bitan (2 x 4 ordu)</a:t>
            </a:r>
            <a:endParaRPr sz="2400"/>
          </a:p>
          <a:p>
            <a:pPr indent="-368300" lvl="0" marL="1371600" rtl="0" algn="l">
              <a:lnSpc>
                <a:spcPct val="115000"/>
              </a:lnSpc>
              <a:spcBef>
                <a:spcPts val="0"/>
              </a:spcBef>
              <a:spcAft>
                <a:spcPts val="0"/>
              </a:spcAft>
              <a:buSzPts val="2400"/>
              <a:buChar char="●"/>
            </a:pPr>
            <a:r>
              <a:rPr lang="en-GB" sz="2400"/>
              <a:t>Dinamikoak eta ariketak planteatuz</a:t>
            </a:r>
            <a:endParaRPr sz="2400"/>
          </a:p>
          <a:p>
            <a:pPr indent="0" lvl="0" marL="0" rtl="0" algn="l">
              <a:lnSpc>
                <a:spcPct val="115000"/>
              </a:lnSpc>
              <a:spcBef>
                <a:spcPts val="0"/>
              </a:spcBef>
              <a:spcAft>
                <a:spcPts val="0"/>
              </a:spcAft>
              <a:buSzPts val="1600"/>
              <a:buNone/>
            </a:pPr>
            <a:r>
              <a:rPr lang="en-GB" sz="2400"/>
              <a:t>	Etxerako lana:</a:t>
            </a:r>
            <a:endParaRPr sz="2400"/>
          </a:p>
          <a:p>
            <a:pPr indent="-368300" lvl="0" marL="1371600" rtl="0" algn="l">
              <a:lnSpc>
                <a:spcPct val="115000"/>
              </a:lnSpc>
              <a:spcBef>
                <a:spcPts val="0"/>
              </a:spcBef>
              <a:spcAft>
                <a:spcPts val="0"/>
              </a:spcAft>
              <a:buSzPts val="2400"/>
              <a:buChar char="●"/>
            </a:pPr>
            <a:r>
              <a:rPr lang="en-GB" sz="2400"/>
              <a:t>Klase batetik bestera 2 orduko 2 lan</a:t>
            </a:r>
            <a:endParaRPr sz="2400"/>
          </a:p>
          <a:p>
            <a:pPr indent="-368300" lvl="0" marL="1371600" rtl="0" algn="l">
              <a:lnSpc>
                <a:spcPct val="115000"/>
              </a:lnSpc>
              <a:spcBef>
                <a:spcPts val="0"/>
              </a:spcBef>
              <a:spcAft>
                <a:spcPts val="0"/>
              </a:spcAft>
              <a:buSzPts val="2400"/>
              <a:buChar char="●"/>
            </a:pPr>
            <a:r>
              <a:rPr lang="en-GB" sz="2400"/>
              <a:t>Moodle bitartez entregatu behar den ariketa bat  eta galdetegia</a:t>
            </a:r>
            <a:endParaRPr sz="2400"/>
          </a:p>
          <a:p>
            <a:pPr indent="0" lvl="0" marL="45720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rPr lang="en-GB" sz="2400"/>
              <a:t>	Guztira 20 ordu</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3756875f3e7_0_9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39" name="Google Shape;139;g3756875f3e7_0_92"/>
          <p:cNvSpPr txBox="1"/>
          <p:nvPr>
            <p:ph idx="1" type="body"/>
          </p:nvPr>
        </p:nvSpPr>
        <p:spPr>
          <a:xfrm>
            <a:off x="-1200010" y="1566141"/>
            <a:ext cx="14593500" cy="576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7. Ebaluaketa</a:t>
            </a:r>
            <a:endParaRPr sz="1900"/>
          </a:p>
        </p:txBody>
      </p:sp>
      <p:sp>
        <p:nvSpPr>
          <p:cNvPr id="140" name="Google Shape;140;g3756875f3e7_0_92"/>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368300" lvl="0" marL="914400" rtl="0" algn="l">
              <a:lnSpc>
                <a:spcPct val="115000"/>
              </a:lnSpc>
              <a:spcBef>
                <a:spcPts val="0"/>
              </a:spcBef>
              <a:spcAft>
                <a:spcPts val="0"/>
              </a:spcAft>
              <a:buSzPts val="2400"/>
              <a:buChar char="●"/>
            </a:pPr>
            <a:r>
              <a:rPr lang="en-GB" sz="2400"/>
              <a:t>Webinarretan egotea ezinbestekoa da ikastaroa gainditzeko. Klase bukaeran lista pasako da.</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Etxerako bidaltzen diren lanak ere entregatu behar dira.</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Jardueren %90-a burutu behar da.</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Icon&#10;&#10;Description automatically generated" id="145" name="Google Shape;145;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146" name="Google Shape;146;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147" name="Google Shape;147;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148" name="Google Shape;148;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149" name="Google Shape;149;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150" name="Google Shape;150;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151" name="Google Shape;151;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152" name="Google Shape;152;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153" name="Google Shape;153;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pic>
        <p:nvPicPr>
          <p:cNvPr id="46" name="Google Shape;46;g3756875f3e7_0_0"/>
          <p:cNvPicPr preferRelativeResize="0"/>
          <p:nvPr/>
        </p:nvPicPr>
        <p:blipFill rotWithShape="1">
          <a:blip r:embed="rId3">
            <a:alphaModFix amt="30000"/>
          </a:blip>
          <a:srcRect b="0" l="0" r="0" t="0"/>
          <a:stretch/>
        </p:blipFill>
        <p:spPr>
          <a:xfrm>
            <a:off x="0" y="853025"/>
            <a:ext cx="12192000" cy="5693499"/>
          </a:xfrm>
          <a:prstGeom prst="rect">
            <a:avLst/>
          </a:prstGeom>
          <a:noFill/>
          <a:ln>
            <a:noFill/>
          </a:ln>
        </p:spPr>
      </p:pic>
      <p:sp>
        <p:nvSpPr>
          <p:cNvPr id="47" name="Google Shape;47;g3756875f3e7_0_0"/>
          <p:cNvSpPr txBox="1"/>
          <p:nvPr/>
        </p:nvSpPr>
        <p:spPr>
          <a:xfrm>
            <a:off x="781053" y="2132856"/>
            <a:ext cx="10442400" cy="16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0"/>
              <a:buFont typeface="Arial"/>
              <a:buNone/>
            </a:pPr>
            <a:r>
              <a:t/>
            </a:r>
            <a:endParaRPr b="1" i="0" sz="5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100"/>
              <a:buFont typeface="Arial"/>
              <a:buNone/>
            </a:pPr>
            <a:r>
              <a:rPr b="1" i="0" lang="en-GB" sz="5100" u="none" cap="none" strike="noStrike">
                <a:solidFill>
                  <a:schemeClr val="dk1"/>
                </a:solidFill>
                <a:latin typeface="Arial"/>
                <a:ea typeface="Arial"/>
                <a:cs typeface="Arial"/>
                <a:sym typeface="Arial"/>
              </a:rPr>
              <a:t> INDUSTRIA 4.0: LH-ko Tailerren digitalizazio erremintak</a:t>
            </a:r>
            <a:endParaRPr b="1" i="0" sz="5100" u="none" cap="none" strike="noStrike">
              <a:solidFill>
                <a:schemeClr val="dk1"/>
              </a:solidFill>
              <a:latin typeface="Arial"/>
              <a:ea typeface="Arial"/>
              <a:cs typeface="Arial"/>
              <a:sym typeface="Arial"/>
            </a:endParaRPr>
          </a:p>
        </p:txBody>
      </p:sp>
      <p:sp>
        <p:nvSpPr>
          <p:cNvPr id="48" name="Google Shape;48;g3756875f3e7_0_0"/>
          <p:cNvSpPr txBox="1"/>
          <p:nvPr/>
        </p:nvSpPr>
        <p:spPr>
          <a:xfrm>
            <a:off x="874741" y="4973106"/>
            <a:ext cx="10442400" cy="4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AITOR OTAÑO</a:t>
            </a:r>
            <a:endParaRPr b="0" i="0" sz="1500" u="none" cap="none" strike="noStrike">
              <a:solidFill>
                <a:srgbClr val="000000"/>
              </a:solidFill>
              <a:latin typeface="Arial"/>
              <a:ea typeface="Arial"/>
              <a:cs typeface="Arial"/>
              <a:sym typeface="Arial"/>
            </a:endParaRPr>
          </a:p>
        </p:txBody>
      </p:sp>
      <p:sp>
        <p:nvSpPr>
          <p:cNvPr id="49" name="Google Shape;49;g3756875f3e7_0_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3756875f3e7_0_8"/>
          <p:cNvSpPr txBox="1"/>
          <p:nvPr>
            <p:ph idx="4294967295" type="title"/>
          </p:nvPr>
        </p:nvSpPr>
        <p:spPr>
          <a:xfrm>
            <a:off x="359031" y="843558"/>
            <a:ext cx="8373300" cy="648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100"/>
              <a:buFont typeface="Arial"/>
              <a:buNone/>
            </a:pPr>
            <a:r>
              <a:rPr lang="en-GB"/>
              <a:t>Aurkibidea</a:t>
            </a:r>
            <a:endParaRPr/>
          </a:p>
        </p:txBody>
      </p:sp>
      <p:sp>
        <p:nvSpPr>
          <p:cNvPr id="55" name="Google Shape;55;g3756875f3e7_0_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56" name="Google Shape;56;g3756875f3e7_0_8"/>
          <p:cNvSpPr txBox="1"/>
          <p:nvPr>
            <p:ph idx="1" type="body"/>
          </p:nvPr>
        </p:nvSpPr>
        <p:spPr>
          <a:xfrm>
            <a:off x="721770" y="1988850"/>
            <a:ext cx="9716700" cy="4094100"/>
          </a:xfrm>
          <a:prstGeom prst="rect">
            <a:avLst/>
          </a:prstGeom>
          <a:noFill/>
          <a:ln>
            <a:noFill/>
          </a:ln>
        </p:spPr>
        <p:txBody>
          <a:bodyPr anchorCtr="0" anchor="t" bIns="45700" lIns="91425" spcFirstLastPara="1" rIns="91425" wrap="square" tIns="45700">
            <a:noAutofit/>
          </a:bodyPr>
          <a:lstStyle/>
          <a:p>
            <a:pPr indent="-361950" lvl="0" marL="457200" rtl="0" algn="just">
              <a:lnSpc>
                <a:spcPct val="100000"/>
              </a:lnSpc>
              <a:spcBef>
                <a:spcPts val="0"/>
              </a:spcBef>
              <a:spcAft>
                <a:spcPts val="0"/>
              </a:spcAft>
              <a:buSzPts val="2300"/>
              <a:buAutoNum type="arabicPeriod"/>
            </a:pPr>
            <a:r>
              <a:rPr lang="en-GB" sz="2300"/>
              <a:t>Irakasleak eta ikasleak</a:t>
            </a:r>
            <a:endParaRPr sz="2300"/>
          </a:p>
          <a:p>
            <a:pPr indent="-361950" lvl="0" marL="457200" rtl="0" algn="just">
              <a:lnSpc>
                <a:spcPct val="100000"/>
              </a:lnSpc>
              <a:spcBef>
                <a:spcPts val="0"/>
              </a:spcBef>
              <a:spcAft>
                <a:spcPts val="0"/>
              </a:spcAft>
              <a:buSzPts val="2300"/>
              <a:buAutoNum type="arabicPeriod"/>
            </a:pPr>
            <a:r>
              <a:rPr lang="en-GB" sz="2300"/>
              <a:t>Helburuak</a:t>
            </a:r>
            <a:endParaRPr sz="2300"/>
          </a:p>
          <a:p>
            <a:pPr indent="-361950" lvl="0" marL="457200" rtl="0" algn="just">
              <a:lnSpc>
                <a:spcPct val="100000"/>
              </a:lnSpc>
              <a:spcBef>
                <a:spcPts val="0"/>
              </a:spcBef>
              <a:spcAft>
                <a:spcPts val="0"/>
              </a:spcAft>
              <a:buSzPts val="2300"/>
              <a:buAutoNum type="arabicPeriod"/>
            </a:pPr>
            <a:r>
              <a:rPr lang="en-GB" sz="2300"/>
              <a:t>Edukiak</a:t>
            </a:r>
            <a:endParaRPr sz="2300"/>
          </a:p>
          <a:p>
            <a:pPr indent="-361950" lvl="0" marL="457200" rtl="0" algn="just">
              <a:lnSpc>
                <a:spcPct val="100000"/>
              </a:lnSpc>
              <a:spcBef>
                <a:spcPts val="0"/>
              </a:spcBef>
              <a:spcAft>
                <a:spcPts val="0"/>
              </a:spcAft>
              <a:buSzPts val="2300"/>
              <a:buAutoNum type="arabicPeriod"/>
            </a:pPr>
            <a:r>
              <a:rPr lang="en-GB" sz="2300"/>
              <a:t>Egutegia</a:t>
            </a:r>
            <a:endParaRPr sz="2300"/>
          </a:p>
          <a:p>
            <a:pPr indent="-361950" lvl="0" marL="457200" rtl="0" algn="just">
              <a:lnSpc>
                <a:spcPct val="100000"/>
              </a:lnSpc>
              <a:spcBef>
                <a:spcPts val="0"/>
              </a:spcBef>
              <a:spcAft>
                <a:spcPts val="0"/>
              </a:spcAft>
              <a:buSzPts val="2300"/>
              <a:buAutoNum type="arabicPeriod"/>
            </a:pPr>
            <a:r>
              <a:rPr lang="en-GB" sz="2300"/>
              <a:t>Plataformak</a:t>
            </a:r>
            <a:endParaRPr sz="2300"/>
          </a:p>
          <a:p>
            <a:pPr indent="-361950" lvl="0" marL="457200" rtl="0" algn="just">
              <a:lnSpc>
                <a:spcPct val="100000"/>
              </a:lnSpc>
              <a:spcBef>
                <a:spcPts val="0"/>
              </a:spcBef>
              <a:spcAft>
                <a:spcPts val="0"/>
              </a:spcAft>
              <a:buSzPts val="2300"/>
              <a:buAutoNum type="arabicPeriod"/>
            </a:pPr>
            <a:r>
              <a:rPr lang="en-GB" sz="2300"/>
              <a:t>Metodologia </a:t>
            </a:r>
            <a:endParaRPr sz="2300"/>
          </a:p>
          <a:p>
            <a:pPr indent="-361950" lvl="0" marL="457200" rtl="0" algn="just">
              <a:lnSpc>
                <a:spcPct val="100000"/>
              </a:lnSpc>
              <a:spcBef>
                <a:spcPts val="0"/>
              </a:spcBef>
              <a:spcAft>
                <a:spcPts val="0"/>
              </a:spcAft>
              <a:buSzPts val="2300"/>
              <a:buAutoNum type="arabicPeriod"/>
            </a:pPr>
            <a:r>
              <a:rPr lang="en-GB" sz="2300"/>
              <a:t>Ebaluaketa</a:t>
            </a:r>
            <a:endParaRPr sz="2300"/>
          </a:p>
          <a:p>
            <a:pPr indent="0" lvl="0" marL="457200" rtl="0" algn="just">
              <a:lnSpc>
                <a:spcPct val="100000"/>
              </a:lnSpc>
              <a:spcBef>
                <a:spcPts val="0"/>
              </a:spcBef>
              <a:spcAft>
                <a:spcPts val="0"/>
              </a:spcAft>
              <a:buSzPts val="1900"/>
              <a:buNone/>
            </a:pPr>
            <a:r>
              <a:t/>
            </a:r>
            <a:endParaRPr sz="2300"/>
          </a:p>
        </p:txBody>
      </p:sp>
      <p:pic>
        <p:nvPicPr>
          <p:cNvPr id="57" name="Google Shape;57;g3756875f3e7_0_8"/>
          <p:cNvPicPr preferRelativeResize="0"/>
          <p:nvPr/>
        </p:nvPicPr>
        <p:blipFill rotWithShape="1">
          <a:blip r:embed="rId3">
            <a:alphaModFix amt="51000"/>
          </a:blip>
          <a:srcRect b="0" l="0" r="0" t="0"/>
          <a:stretch/>
        </p:blipFill>
        <p:spPr>
          <a:xfrm>
            <a:off x="5214957" y="1744425"/>
            <a:ext cx="6503525" cy="37615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3756875f3e7_0_2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pic>
        <p:nvPicPr>
          <p:cNvPr id="64" name="Google Shape;64;g3756875f3e7_0_26"/>
          <p:cNvPicPr preferRelativeResize="0"/>
          <p:nvPr/>
        </p:nvPicPr>
        <p:blipFill rotWithShape="1">
          <a:blip r:embed="rId3">
            <a:alphaModFix/>
          </a:blip>
          <a:srcRect b="0" l="0" r="0" t="0"/>
          <a:stretch/>
        </p:blipFill>
        <p:spPr>
          <a:xfrm>
            <a:off x="246658" y="764700"/>
            <a:ext cx="8361766" cy="5765046"/>
          </a:xfrm>
          <a:prstGeom prst="rect">
            <a:avLst/>
          </a:prstGeom>
          <a:noFill/>
          <a:ln>
            <a:noFill/>
          </a:ln>
        </p:spPr>
      </p:pic>
      <p:pic>
        <p:nvPicPr>
          <p:cNvPr id="65" name="Google Shape;65;g3756875f3e7_0_26"/>
          <p:cNvPicPr preferRelativeResize="0"/>
          <p:nvPr/>
        </p:nvPicPr>
        <p:blipFill rotWithShape="1">
          <a:blip r:embed="rId4">
            <a:alphaModFix/>
          </a:blip>
          <a:srcRect b="0" l="0" r="0" t="0"/>
          <a:stretch/>
        </p:blipFill>
        <p:spPr>
          <a:xfrm>
            <a:off x="9086709" y="2620250"/>
            <a:ext cx="2978462" cy="17744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3756875f3e7_0_33"/>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graphicFrame>
        <p:nvGraphicFramePr>
          <p:cNvPr id="72" name="Google Shape;72;g3756875f3e7_0_33"/>
          <p:cNvGraphicFramePr/>
          <p:nvPr/>
        </p:nvGraphicFramePr>
        <p:xfrm>
          <a:off x="358988" y="2015350"/>
          <a:ext cx="3000000" cy="3000000"/>
        </p:xfrm>
        <a:graphic>
          <a:graphicData uri="http://schemas.openxmlformats.org/drawingml/2006/table">
            <a:tbl>
              <a:tblPr>
                <a:noFill/>
                <a:tableStyleId>{9289662B-FD4C-4AC7-895C-5CD6B31CB5A3}</a:tableStyleId>
              </a:tblPr>
              <a:tblGrid>
                <a:gridCol w="2295125"/>
                <a:gridCol w="2295125"/>
                <a:gridCol w="2295125"/>
                <a:gridCol w="2295125"/>
                <a:gridCol w="2295125"/>
              </a:tblGrid>
              <a:tr h="1097225">
                <a:tc>
                  <a:txBody>
                    <a:bodyPr/>
                    <a:lstStyle/>
                    <a:p>
                      <a:pPr indent="0" lvl="0" marL="0" marR="0" rtl="0" algn="ctr">
                        <a:lnSpc>
                          <a:spcPct val="100000"/>
                        </a:lnSpc>
                        <a:spcBef>
                          <a:spcPts val="0"/>
                        </a:spcBef>
                        <a:spcAft>
                          <a:spcPts val="0"/>
                        </a:spcAft>
                        <a:buClr>
                          <a:srgbClr val="000000"/>
                        </a:buClr>
                        <a:buSzPts val="1900"/>
                        <a:buFont typeface="Arial"/>
                        <a:buNone/>
                      </a:pPr>
                      <a:r>
                        <a:rPr lang="en-GB" sz="1900" u="none" cap="none" strike="noStrike"/>
                        <a:t>Elektrizitate-</a:t>
                      </a:r>
                      <a:endParaRPr sz="1900" u="none" cap="none" strike="noStrike"/>
                    </a:p>
                    <a:p>
                      <a:pPr indent="0" lvl="0" marL="0" marR="0" rtl="0" algn="ctr">
                        <a:lnSpc>
                          <a:spcPct val="100000"/>
                        </a:lnSpc>
                        <a:spcBef>
                          <a:spcPts val="0"/>
                        </a:spcBef>
                        <a:spcAft>
                          <a:spcPts val="0"/>
                        </a:spcAft>
                        <a:buClr>
                          <a:srgbClr val="000000"/>
                        </a:buClr>
                        <a:buSzPts val="1900"/>
                        <a:buFont typeface="Arial"/>
                        <a:buNone/>
                      </a:pPr>
                      <a:r>
                        <a:rPr lang="en-GB" sz="1900" u="none" cap="none" strike="noStrike"/>
                        <a:t>Elektronia</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en-GB" sz="1900" u="none" cap="none" strike="noStrike"/>
                        <a:t>Mekanika- Mekatronika</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en-GB" sz="1900" u="none" cap="none" strike="noStrike"/>
                        <a:t>Mantenua</a:t>
                      </a:r>
                      <a:endParaRPr sz="1900" u="none" cap="none" strike="noStrike"/>
                    </a:p>
                    <a:p>
                      <a:pPr indent="0" lvl="0" marL="0" marR="0" rtl="0" algn="ctr">
                        <a:lnSpc>
                          <a:spcPct val="100000"/>
                        </a:lnSpc>
                        <a:spcBef>
                          <a:spcPts val="0"/>
                        </a:spcBef>
                        <a:spcAft>
                          <a:spcPts val="0"/>
                        </a:spcAft>
                        <a:buClr>
                          <a:srgbClr val="000000"/>
                        </a:buClr>
                        <a:buSzPts val="1900"/>
                        <a:buFont typeface="Arial"/>
                        <a:buNone/>
                      </a:pPr>
                      <a:r>
                        <a:rPr lang="en-GB" sz="1900" u="none" cap="none" strike="noStrike"/>
                        <a:t>(Sist.energetikoak)</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en-GB" sz="1900" u="none" cap="none" strike="noStrike"/>
                        <a:t>Telekomunikazioak</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en-GB" sz="1900" u="none" cap="none" strike="noStrike"/>
                        <a:t>Informatika</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r>
              <a:tr h="533375">
                <a:tc>
                  <a:txBody>
                    <a:bodyPr/>
                    <a:lstStyle/>
                    <a:p>
                      <a:pPr indent="0" lvl="0" marL="0" marR="0" rtl="0" algn="l">
                        <a:lnSpc>
                          <a:spcPct val="100000"/>
                        </a:lnSpc>
                        <a:spcBef>
                          <a:spcPts val="0"/>
                        </a:spcBef>
                        <a:spcAft>
                          <a:spcPts val="0"/>
                        </a:spcAft>
                        <a:buClr>
                          <a:srgbClr val="000000"/>
                        </a:buClr>
                        <a:buSzPts val="1900"/>
                        <a:buFont typeface="Arial"/>
                        <a:buNone/>
                      </a:pPr>
                      <a:r>
                        <a:rPr lang="en-GB" sz="1900" u="none" cap="none" strike="noStrike"/>
                        <a:t>10</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en-GB" sz="1900" u="none" cap="none" strike="noStrike"/>
                        <a:t>5</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en-GB" sz="1900" u="none" cap="none" strike="noStrike"/>
                        <a:t>1</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en-GB" sz="1900" u="none" cap="none" strike="noStrike"/>
                        <a:t>1</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en-GB" sz="1900" u="none" cap="none" strike="noStrike"/>
                        <a:t>3</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r>
              <a:tr h="533375">
                <a:tc>
                  <a:txBody>
                    <a:bodyPr/>
                    <a:lstStyle/>
                    <a:p>
                      <a:pPr indent="0" lvl="0" marL="0" marR="0" rtl="0" algn="l">
                        <a:lnSpc>
                          <a:spcPct val="100000"/>
                        </a:lnSpc>
                        <a:spcBef>
                          <a:spcPts val="0"/>
                        </a:spcBef>
                        <a:spcAft>
                          <a:spcPts val="0"/>
                        </a:spcAft>
                        <a:buClr>
                          <a:srgbClr val="000000"/>
                        </a:buClr>
                        <a:buSzPts val="1900"/>
                        <a:buFont typeface="Arial"/>
                        <a:buNone/>
                      </a:pPr>
                      <a:r>
                        <a:rPr lang="en-GB" sz="1900" u="none" cap="none" strike="noStrike"/>
                        <a:t>%50</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en-GB" sz="1900" u="none" cap="none" strike="noStrike"/>
                        <a:t>%25</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en-GB" sz="1900" u="none" cap="none" strike="noStrike"/>
                        <a:t>%5</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en-GB" sz="1900" u="none" cap="none" strike="noStrike"/>
                        <a:t>%5</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2E9"/>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en-GB" sz="1900" u="none" cap="none" strike="noStrike"/>
                        <a:t>%15</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r>
              <a:tr h="533375">
                <a:tc gridSpan="4">
                  <a:txBody>
                    <a:bodyPr/>
                    <a:lstStyle/>
                    <a:p>
                      <a:pPr indent="0" lvl="0" marL="0" marR="0" rtl="0" algn="ctr">
                        <a:lnSpc>
                          <a:spcPct val="100000"/>
                        </a:lnSpc>
                        <a:spcBef>
                          <a:spcPts val="0"/>
                        </a:spcBef>
                        <a:spcAft>
                          <a:spcPts val="0"/>
                        </a:spcAft>
                        <a:buClr>
                          <a:srgbClr val="000000"/>
                        </a:buClr>
                        <a:buSzPts val="1900"/>
                        <a:buFont typeface="Arial"/>
                        <a:buNone/>
                      </a:pPr>
                      <a:r>
                        <a:rPr lang="en-GB" sz="1900" u="none" cap="none" strike="noStrike"/>
                        <a:t>OT %85</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c hMerge="1"/>
                <a:tc hMerge="1"/>
                <a:tc hMerge="1"/>
                <a:tc>
                  <a:txBody>
                    <a:bodyPr/>
                    <a:lstStyle/>
                    <a:p>
                      <a:pPr indent="0" lvl="0" marL="0" marR="0" rtl="0" algn="ctr">
                        <a:lnSpc>
                          <a:spcPct val="100000"/>
                        </a:lnSpc>
                        <a:spcBef>
                          <a:spcPts val="0"/>
                        </a:spcBef>
                        <a:spcAft>
                          <a:spcPts val="0"/>
                        </a:spcAft>
                        <a:buClr>
                          <a:srgbClr val="000000"/>
                        </a:buClr>
                        <a:buSzPts val="1900"/>
                        <a:buFont typeface="Arial"/>
                        <a:buNone/>
                      </a:pPr>
                      <a:r>
                        <a:rPr lang="en-GB" sz="1900" u="none" cap="none" strike="noStrike"/>
                        <a:t>IT %15</a:t>
                      </a:r>
                      <a:endParaRPr sz="1900" u="none" cap="none" strike="noStrike"/>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r>
            </a:tbl>
          </a:graphicData>
        </a:graphic>
      </p:graphicFrame>
      <p:sp>
        <p:nvSpPr>
          <p:cNvPr id="73" name="Google Shape;73;g3756875f3e7_0_33"/>
          <p:cNvSpPr txBox="1"/>
          <p:nvPr/>
        </p:nvSpPr>
        <p:spPr>
          <a:xfrm>
            <a:off x="1256000" y="1168967"/>
            <a:ext cx="7481700" cy="5388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Calibri"/>
                <a:ea typeface="Calibri"/>
                <a:cs typeface="Calibri"/>
                <a:sym typeface="Calibri"/>
              </a:rPr>
              <a:t>2021/06/01 20 pertsonek erantzun zuten</a:t>
            </a:r>
            <a:endParaRPr b="0" i="0" sz="19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3756875f3e7_0_4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pic>
        <p:nvPicPr>
          <p:cNvPr descr="Gráfico de respuestas de formularios. Título de la pregunta: 5. Esaguzu non kokatuko zinatekeen IIoT munduko alderdi hauetan:. Número de respuestas: 20 respuestas." id="80" name="Google Shape;80;g3756875f3e7_0_40"/>
          <p:cNvPicPr preferRelativeResize="0"/>
          <p:nvPr/>
        </p:nvPicPr>
        <p:blipFill rotWithShape="1">
          <a:blip r:embed="rId3">
            <a:alphaModFix/>
          </a:blip>
          <a:srcRect b="0" l="0" r="0" t="0"/>
          <a:stretch/>
        </p:blipFill>
        <p:spPr>
          <a:xfrm>
            <a:off x="686500" y="978167"/>
            <a:ext cx="10641267" cy="44782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3756875f3e7_0_4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pic>
        <p:nvPicPr>
          <p:cNvPr descr="Gráfico de respuestas de formularios. Título de la pregunta: 6. Adierazi software edo protocolo hauetatik zein erabili duzun inoiz:. Número de respuestas: 13 respuestas." id="87" name="Google Shape;87;g3756875f3e7_0_46"/>
          <p:cNvPicPr preferRelativeResize="0"/>
          <p:nvPr/>
        </p:nvPicPr>
        <p:blipFill rotWithShape="1">
          <a:blip r:embed="rId3">
            <a:alphaModFix/>
          </a:blip>
          <a:srcRect b="0" l="0" r="0" t="0"/>
          <a:stretch/>
        </p:blipFill>
        <p:spPr>
          <a:xfrm>
            <a:off x="1343665" y="807900"/>
            <a:ext cx="9719864" cy="51535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g3756875f3e7_0_52"/>
          <p:cNvPicPr preferRelativeResize="0"/>
          <p:nvPr/>
        </p:nvPicPr>
        <p:blipFill rotWithShape="1">
          <a:blip r:embed="rId3">
            <a:alphaModFix amt="57000"/>
          </a:blip>
          <a:srcRect b="0" l="0" r="0" t="0"/>
          <a:stretch/>
        </p:blipFill>
        <p:spPr>
          <a:xfrm>
            <a:off x="-101938" y="779350"/>
            <a:ext cx="13691923" cy="5837701"/>
          </a:xfrm>
          <a:prstGeom prst="rect">
            <a:avLst/>
          </a:prstGeom>
          <a:noFill/>
          <a:ln>
            <a:noFill/>
          </a:ln>
        </p:spPr>
      </p:pic>
      <p:sp>
        <p:nvSpPr>
          <p:cNvPr id="93" name="Google Shape;93;g3756875f3e7_0_5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94" name="Google Shape;94;g3756875f3e7_0_52"/>
          <p:cNvSpPr txBox="1"/>
          <p:nvPr>
            <p:ph idx="1" type="body"/>
          </p:nvPr>
        </p:nvSpPr>
        <p:spPr>
          <a:xfrm>
            <a:off x="105214" y="1588300"/>
            <a:ext cx="12086700" cy="432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Helburuak</a:t>
            </a:r>
            <a:endParaRPr sz="1900"/>
          </a:p>
        </p:txBody>
      </p:sp>
      <p:sp>
        <p:nvSpPr>
          <p:cNvPr id="95" name="Google Shape;95;g3756875f3e7_0_52"/>
          <p:cNvSpPr txBox="1"/>
          <p:nvPr>
            <p:ph idx="2" type="body"/>
          </p:nvPr>
        </p:nvSpPr>
        <p:spPr>
          <a:xfrm>
            <a:off x="545209" y="2311950"/>
            <a:ext cx="4176300" cy="28506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0"/>
              </a:spcBef>
              <a:spcAft>
                <a:spcPts val="0"/>
              </a:spcAft>
              <a:buSzPts val="2100"/>
              <a:buNone/>
            </a:pPr>
            <a:r>
              <a:rPr lang="en-GB" sz="3200">
                <a:solidFill>
                  <a:schemeClr val="lt1"/>
                </a:solidFill>
              </a:rPr>
              <a:t>Datuak erraz eta merke bildu eta aztertzeko tresnak erakustea da helburu nagusia</a:t>
            </a:r>
            <a:endParaRPr sz="24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756875f3e7_0_59"/>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pic>
        <p:nvPicPr>
          <p:cNvPr id="102" name="Google Shape;102;g3756875f3e7_0_59" title="THINGSBOARD.png"/>
          <p:cNvPicPr preferRelativeResize="0"/>
          <p:nvPr/>
        </p:nvPicPr>
        <p:blipFill rotWithShape="1">
          <a:blip r:embed="rId3">
            <a:alphaModFix/>
          </a:blip>
          <a:srcRect b="0" l="0" r="0" t="0"/>
          <a:stretch/>
        </p:blipFill>
        <p:spPr>
          <a:xfrm>
            <a:off x="1041614" y="844075"/>
            <a:ext cx="10109050" cy="56863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EC937A04-1054-4AA0-A6BC-8E2C16ED30C9}"/>
</file>

<file path=customXml/itemProps2.xml><?xml version="1.0" encoding="utf-8"?>
<ds:datastoreItem xmlns:ds="http://schemas.openxmlformats.org/officeDocument/2006/customXml" ds:itemID="{5FBD0915-7942-4406-B88C-84F32600C439}"/>
</file>

<file path=customXml/itemProps3.xml><?xml version="1.0" encoding="utf-8"?>
<ds:datastoreItem xmlns:ds="http://schemas.openxmlformats.org/officeDocument/2006/customXml" ds:itemID="{619EEE2F-CCCE-400D-99AF-80706AE1DFDA}"/>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